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1" r:id="rId2"/>
    <p:sldId id="266" r:id="rId3"/>
    <p:sldId id="267" r:id="rId4"/>
    <p:sldId id="272" r:id="rId5"/>
    <p:sldId id="299" r:id="rId6"/>
    <p:sldId id="291" r:id="rId7"/>
    <p:sldId id="278" r:id="rId8"/>
    <p:sldId id="283" r:id="rId9"/>
    <p:sldId id="287" r:id="rId10"/>
    <p:sldId id="292" r:id="rId11"/>
    <p:sldId id="281" r:id="rId12"/>
    <p:sldId id="289" r:id="rId13"/>
    <p:sldId id="294" r:id="rId14"/>
    <p:sldId id="295" r:id="rId15"/>
    <p:sldId id="296" r:id="rId16"/>
    <p:sldId id="282" r:id="rId17"/>
    <p:sldId id="288" r:id="rId18"/>
    <p:sldId id="268" r:id="rId19"/>
    <p:sldId id="269" r:id="rId20"/>
    <p:sldId id="290" r:id="rId21"/>
    <p:sldId id="285" r:id="rId22"/>
    <p:sldId id="303" r:id="rId23"/>
    <p:sldId id="259" r:id="rId24"/>
    <p:sldId id="258" r:id="rId25"/>
    <p:sldId id="261" r:id="rId26"/>
    <p:sldId id="26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37" autoAdjust="0"/>
    <p:restoredTop sz="94660"/>
  </p:normalViewPr>
  <p:slideViewPr>
    <p:cSldViewPr>
      <p:cViewPr varScale="1">
        <p:scale>
          <a:sx n="81" d="100"/>
          <a:sy n="81" d="100"/>
        </p:scale>
        <p:origin x="9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BE110-A254-407A-ACE5-8F32407C449C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6C294-0515-4809-9B60-751BF490E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6C294-0515-4809-9B60-751BF490E8E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/>
        </p:nvPicPr>
        <p:blipFill>
          <a:blip r:embed="rId2"/>
          <a:srcRect l="9595" r="6421" b="2786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3D08-8C8C-420D-AC74-FA73C2D10A1C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B4F17-F777-46A4-8414-28B4CEA51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9086" cy="6858594"/>
          </a:xfrm>
          <a:prstGeom prst="rect">
            <a:avLst/>
          </a:prstGeom>
        </p:spPr>
      </p:pic>
      <p:pic>
        <p:nvPicPr>
          <p:cNvPr id="6" name="Picture 2" descr="http://static.diary.ru/userdir/2/8/8/5/2885024/79906773.jpg"/>
          <p:cNvPicPr>
            <a:picLocks noChangeAspect="1" noChangeArrowheads="1"/>
          </p:cNvPicPr>
          <p:nvPr/>
        </p:nvPicPr>
        <p:blipFill rotWithShape="1">
          <a:blip r:embed="rId3" cstate="print"/>
          <a:srcRect t="5848" r="11738" b="5276"/>
          <a:stretch/>
        </p:blipFill>
        <p:spPr bwMode="auto">
          <a:xfrm>
            <a:off x="1357290" y="0"/>
            <a:ext cx="7503460" cy="685859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572000" y="3307976"/>
            <a:ext cx="3052482" cy="17481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40942" y="5284695"/>
            <a:ext cx="4013947" cy="672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29059" y="2786059"/>
            <a:ext cx="4572032" cy="1428759"/>
          </a:xfrm>
        </p:spPr>
        <p:txBody>
          <a:bodyPr>
            <a:noAutofit/>
          </a:bodyPr>
          <a:lstStyle/>
          <a:p>
            <a:r>
              <a:rPr lang="ro-RO" sz="28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Tema: </a:t>
            </a:r>
          </a:p>
          <a:p>
            <a:r>
              <a:rPr lang="ro-RO" sz="28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Grupurile de sunete. Diftongul. Triftongul. Hiatul</a:t>
            </a:r>
          </a:p>
          <a:p>
            <a:endParaRPr lang="ro-RO" sz="28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o-RO" sz="28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uk-UA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4429132"/>
            <a:ext cx="4071966" cy="214314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o-RO" b="1" i="1" dirty="0">
                <a:solidFill>
                  <a:schemeClr val="tx1"/>
                </a:solidFill>
                <a:latin typeface="Arial" charset="0"/>
              </a:rPr>
              <a:t>Prezentație de </a:t>
            </a:r>
          </a:p>
          <a:p>
            <a:pPr algn="ctr">
              <a:defRPr/>
            </a:pPr>
            <a:r>
              <a:rPr lang="ro-RO" b="1" i="1" dirty="0">
                <a:solidFill>
                  <a:schemeClr val="tx1"/>
                </a:solidFill>
                <a:latin typeface="Arial" charset="0"/>
              </a:rPr>
              <a:t>Ioana Enăchiuc </a:t>
            </a:r>
          </a:p>
          <a:p>
            <a:pPr algn="ctr">
              <a:defRPr/>
            </a:pPr>
            <a:r>
              <a:rPr lang="ro-RO" b="1" i="1" dirty="0">
                <a:solidFill>
                  <a:schemeClr val="tx1"/>
                </a:solidFill>
                <a:latin typeface="Arial" charset="0"/>
              </a:rPr>
              <a:t>profesoară  de limba română și literatura (română și universală)</a:t>
            </a:r>
            <a:endParaRPr lang="ru-RU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o-RO" b="1" i="1" dirty="0">
                <a:solidFill>
                  <a:srgbClr val="632523"/>
                </a:solidFill>
                <a:latin typeface="Arial" charset="0"/>
              </a:rPr>
              <a:t>gimnaziul Lucovița </a:t>
            </a:r>
          </a:p>
          <a:p>
            <a:pPr algn="ctr">
              <a:defRPr/>
            </a:pPr>
            <a:r>
              <a:rPr lang="ro-RO" b="1" i="1" dirty="0">
                <a:solidFill>
                  <a:srgbClr val="632523"/>
                </a:solidFill>
                <a:latin typeface="Arial" charset="0"/>
              </a:rPr>
              <a:t>CT Ostrița</a:t>
            </a:r>
            <a:endParaRPr lang="ru-RU" b="1" i="1" dirty="0">
              <a:solidFill>
                <a:schemeClr val="tx1"/>
              </a:solidFill>
              <a:latin typeface="Arial" charset="0"/>
            </a:endParaRPr>
          </a:p>
          <a:p>
            <a:pPr>
              <a:defRPr/>
            </a:pP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1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 "/>
          <p:cNvPicPr>
            <a:picLocks noChangeAspect="1" noChangeArrowheads="1"/>
          </p:cNvPicPr>
          <p:nvPr/>
        </p:nvPicPr>
        <p:blipFill>
          <a:blip r:embed="rId2" cstate="print"/>
          <a:srcRect b="11335"/>
          <a:stretch>
            <a:fillRect/>
          </a:stretch>
        </p:blipFill>
        <p:spPr bwMode="auto">
          <a:xfrm>
            <a:off x="0" y="-27305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585" y="1700530"/>
            <a:ext cx="51149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Calibri" pitchFamily="34" charset="0"/>
                <a:cs typeface="Calibri" pitchFamily="34" charset="0"/>
              </a:rPr>
              <a:t>Triftongul este grupul de trei sunete format dintr-o vocală și două semivocale pronunțate într-o silabă. </a:t>
            </a:r>
            <a:endParaRPr lang="ro-RO" altLang="uk-UA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svitolk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8286776" cy="644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403350" y="1700213"/>
            <a:ext cx="6408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48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857232"/>
            <a:ext cx="7929618" cy="345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FOLOSEȘTE-ȚI CUNOȘTINȚELE! </a:t>
            </a:r>
            <a:endParaRPr lang="ro-RO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vi-VN" sz="3200" b="1" dirty="0">
                <a:latin typeface="Calibri" pitchFamily="34" charset="0"/>
                <a:cs typeface="Calibri" pitchFamily="34" charset="0"/>
              </a:rPr>
              <a:t>Înscrie în două coloane cuvintele cu diftongi și triftongi: vioi, mărșăluiau, greșeau, voievod, roată, luau, viață, beau, știau, tăiau, ambii, pleoapă, lăcrimioară, nouă. </a:t>
            </a:r>
            <a:endParaRPr lang="ro-RO" sz="3200" b="1" dirty="0">
              <a:latin typeface="Calibri" pitchFamily="34" charset="0"/>
              <a:cs typeface="Calibri" pitchFamily="34" charset="0"/>
            </a:endParaRPr>
          </a:p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vi-VN" sz="3200" b="1" dirty="0">
                <a:latin typeface="Calibri" pitchFamily="34" charset="0"/>
                <a:cs typeface="Calibri" pitchFamily="34" charset="0"/>
              </a:rPr>
              <a:t>✓ Împarte aceste cuvinte în silabe.</a:t>
            </a:r>
            <a:endParaRPr lang="ro-RO" sz="32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 "/>
          <p:cNvPicPr>
            <a:picLocks noChangeAspect="1" noChangeArrowheads="1"/>
          </p:cNvPicPr>
          <p:nvPr/>
        </p:nvPicPr>
        <p:blipFill>
          <a:blip r:embed="rId2" cstate="print"/>
          <a:srcRect b="11335"/>
          <a:stretch>
            <a:fillRect/>
          </a:stretch>
        </p:blipFill>
        <p:spPr bwMode="auto">
          <a:xfrm>
            <a:off x="0" y="-27305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585" y="1700530"/>
            <a:ext cx="5114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/>
              <a:t>Hiatul apare între două vocale alăturate care aparțin la silabe diferite.</a:t>
            </a:r>
            <a:endParaRPr lang="ro-RO" altLang="uk-UA" sz="3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"/>
          <p:cNvPicPr>
            <a:picLocks noChangeAspect="1" noChangeArrowheads="1"/>
          </p:cNvPicPr>
          <p:nvPr/>
        </p:nvPicPr>
        <p:blipFill>
          <a:blip r:embed="rId2" cstate="print"/>
          <a:srcRect b="10226"/>
          <a:stretch>
            <a:fillRect/>
          </a:stretch>
        </p:blipFill>
        <p:spPr bwMode="auto">
          <a:xfrm>
            <a:off x="0" y="-3321"/>
            <a:ext cx="9144000" cy="68613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5" y="2420888"/>
            <a:ext cx="46565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6000" dirty="0">
                <a:latin typeface="Monotype Corsiva" panose="03010101010201010101" pitchFamily="66" charset="0"/>
              </a:rPr>
              <a:t>Exemple:</a:t>
            </a:r>
          </a:p>
          <a:p>
            <a:pPr algn="ctr"/>
            <a:r>
              <a:rPr lang="ro-RO" sz="6000" dirty="0">
                <a:latin typeface="Monotype Corsiva" panose="03010101010201010101" pitchFamily="66" charset="0"/>
              </a:rPr>
              <a:t>Mu-z</a:t>
            </a:r>
            <a:r>
              <a:rPr lang="ro-RO" sz="6000" dirty="0">
                <a:solidFill>
                  <a:srgbClr val="FF0000"/>
                </a:solidFill>
                <a:latin typeface="Monotype Corsiva" panose="03010101010201010101" pitchFamily="66" charset="0"/>
              </a:rPr>
              <a:t>e-e,</a:t>
            </a:r>
            <a:r>
              <a:rPr lang="ro-RO" sz="6000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o-RO" sz="6000" dirty="0">
                <a:latin typeface="Monotype Corsiva" panose="03010101010201010101" pitchFamily="66" charset="0"/>
              </a:rPr>
              <a:t>f</a:t>
            </a:r>
            <a:r>
              <a:rPr lang="ro-RO" sz="6000" dirty="0">
                <a:solidFill>
                  <a:srgbClr val="FF0000"/>
                </a:solidFill>
                <a:latin typeface="Monotype Corsiva" panose="03010101010201010101" pitchFamily="66" charset="0"/>
              </a:rPr>
              <a:t>i-i</a:t>
            </a:r>
            <a:r>
              <a:rPr lang="ro-RO" sz="6000" dirty="0">
                <a:latin typeface="Monotype Corsiva" panose="03010101010201010101" pitchFamily="66" charset="0"/>
              </a:rPr>
              <a:t>n-ță, </a:t>
            </a:r>
          </a:p>
          <a:p>
            <a:pPr algn="ctr"/>
            <a:r>
              <a:rPr lang="ro-RO" sz="6000" dirty="0">
                <a:latin typeface="Monotype Corsiva" panose="03010101010201010101" pitchFamily="66" charset="0"/>
              </a:rPr>
              <a:t>R</a:t>
            </a:r>
            <a:r>
              <a:rPr lang="ro-RO" sz="6000" dirty="0">
                <a:solidFill>
                  <a:srgbClr val="FF0000"/>
                </a:solidFill>
                <a:latin typeface="Monotype Corsiva" panose="03010101010201010101" pitchFamily="66" charset="0"/>
              </a:rPr>
              <a:t>e-a</a:t>
            </a:r>
            <a:r>
              <a:rPr lang="ro-RO" sz="6000" dirty="0">
                <a:latin typeface="Monotype Corsiva" panose="03010101010201010101" pitchFamily="66" charset="0"/>
              </a:rPr>
              <a:t>l, pr</a:t>
            </a:r>
            <a:r>
              <a:rPr lang="ro-RO" sz="6000" dirty="0">
                <a:solidFill>
                  <a:srgbClr val="FF0000"/>
                </a:solidFill>
                <a:latin typeface="Monotype Corsiva" panose="03010101010201010101" pitchFamily="66" charset="0"/>
              </a:rPr>
              <a:t>i-e</a:t>
            </a:r>
            <a:r>
              <a:rPr lang="ro-RO" sz="6000" dirty="0">
                <a:latin typeface="Monotype Corsiva" panose="03010101010201010101" pitchFamily="66" charset="0"/>
              </a:rPr>
              <a:t>-ten</a:t>
            </a:r>
            <a:endParaRPr lang="uk-UA" sz="60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svitolk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8286776" cy="644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403350" y="1700213"/>
            <a:ext cx="6408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48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857232"/>
            <a:ext cx="79296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FOLOSEȘTE-ȚI CUNOȘTINȚELE!</a:t>
            </a:r>
            <a:endParaRPr lang="ro-RO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/>
              <a:t>Găsește exemple de cuvinte care să conțină hiaturile:</a:t>
            </a:r>
            <a:endParaRPr lang="ro-RO" sz="3200" dirty="0"/>
          </a:p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/>
              <a:t> o-o, u-o, i-e, a-e, i-i, i-a, e-e, o-u, u-e. </a:t>
            </a:r>
            <a:endParaRPr lang="ro-RO" sz="3200" dirty="0"/>
          </a:p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200" dirty="0"/>
              <a:t>  </a:t>
            </a:r>
            <a:r>
              <a:rPr lang="vi-VN" sz="3200" dirty="0"/>
              <a:t> Desparte în silabe cuvintele următoare</a:t>
            </a:r>
            <a:r>
              <a:rPr lang="ro-RO" sz="3200" dirty="0"/>
              <a:t> </a:t>
            </a:r>
            <a:r>
              <a:rPr lang="vi-VN" sz="3200" dirty="0"/>
              <a:t>şi identifică vocalele în hiat:</a:t>
            </a:r>
            <a:r>
              <a:rPr lang="ro-RO" sz="3200" dirty="0"/>
              <a:t> </a:t>
            </a:r>
            <a:r>
              <a:rPr lang="vi-VN" sz="3200" dirty="0"/>
              <a:t>poet, fiindcă, orhidee, alee, licee, cooperare, biologie, real, aer, trăind, troiţă, actual, voinţă, fiică, prietenie.</a:t>
            </a:r>
            <a:r>
              <a:rPr lang="vi-VN" sz="3200" b="1" dirty="0">
                <a:latin typeface="Calibri" pitchFamily="34" charset="0"/>
                <a:cs typeface="Calibri" pitchFamily="34" charset="0"/>
              </a:rPr>
              <a:t> </a:t>
            </a:r>
            <a:endParaRPr lang="ro-RO" sz="3200" b="1" dirty="0">
              <a:latin typeface="Calibri" pitchFamily="34" charset="0"/>
              <a:cs typeface="Calibri" pitchFamily="34" charset="0"/>
            </a:endParaRPr>
          </a:p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sz="3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592933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MOMENTE DISTRACTIVE: </a:t>
            </a:r>
            <a:endParaRPr lang="ro-RO" sz="28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vi-VN" sz="3200" b="1" dirty="0">
                <a:latin typeface="Calibri" pitchFamily="34" charset="0"/>
                <a:cs typeface="Calibri" pitchFamily="34" charset="0"/>
              </a:rPr>
              <a:t>GHICI! </a:t>
            </a:r>
            <a:endParaRPr lang="ro-RO" sz="3200" b="1" dirty="0">
              <a:latin typeface="Calibri" pitchFamily="34" charset="0"/>
              <a:cs typeface="Calibri" pitchFamily="34" charset="0"/>
            </a:endParaRPr>
          </a:p>
          <a:p>
            <a:r>
              <a:rPr lang="vi-VN" sz="2800" dirty="0"/>
              <a:t>➢ </a:t>
            </a:r>
            <a:r>
              <a:rPr lang="vi-VN" sz="2800" b="1" dirty="0"/>
              <a:t>Din grădina lui Mihai, de sub tufe de urzici,</a:t>
            </a:r>
            <a:endParaRPr lang="ro-RO" sz="2800" b="1" dirty="0"/>
          </a:p>
          <a:p>
            <a:r>
              <a:rPr lang="vi-VN" sz="2800" b="1" dirty="0"/>
              <a:t> A ieșit un ghem de scai ca să caute furnici. Ce să fie oare, ghici? </a:t>
            </a:r>
            <a:endParaRPr lang="ro-RO" sz="2800" b="1" dirty="0"/>
          </a:p>
          <a:p>
            <a:r>
              <a:rPr lang="vi-VN" sz="2800" b="1" dirty="0"/>
              <a:t>➢ Sigur, nu de dragul lânii dă mereu târcoale stânii, </a:t>
            </a:r>
            <a:endParaRPr lang="ro-RO" sz="2800" b="1" dirty="0"/>
          </a:p>
          <a:p>
            <a:r>
              <a:rPr lang="ro-RO" sz="2800" b="1" dirty="0"/>
              <a:t>      </a:t>
            </a:r>
            <a:r>
              <a:rPr lang="vi-VN" sz="2800" b="1" dirty="0"/>
              <a:t>De dulăi ferindu-și trupul. </a:t>
            </a:r>
            <a:endParaRPr lang="ro-RO" sz="2800" b="1" dirty="0"/>
          </a:p>
          <a:p>
            <a:r>
              <a:rPr lang="vi-VN" sz="2800" b="1" dirty="0"/>
              <a:t>Cine să fie?</a:t>
            </a:r>
            <a:endParaRPr lang="ro-RO" sz="2800" b="1" dirty="0"/>
          </a:p>
          <a:p>
            <a:r>
              <a:rPr lang="ro-RO" sz="2800" b="1" dirty="0"/>
              <a:t>      </a:t>
            </a:r>
            <a:r>
              <a:rPr lang="vi-VN" sz="2800" b="1" dirty="0"/>
              <a:t>Este… </a:t>
            </a:r>
            <a:r>
              <a:rPr lang="vi-VN" sz="2800" b="1" dirty="0">
                <a:solidFill>
                  <a:srgbClr val="FF0000"/>
                </a:solidFill>
              </a:rPr>
              <a:t>a) vulpea b) lupul </a:t>
            </a:r>
            <a:endParaRPr lang="ro-RO" sz="2800" b="1" dirty="0">
              <a:solidFill>
                <a:srgbClr val="FF0000"/>
              </a:solidFill>
            </a:endParaRPr>
          </a:p>
          <a:p>
            <a:r>
              <a:rPr lang="ro-RO" sz="2800" b="1" dirty="0">
                <a:solidFill>
                  <a:srgbClr val="FF0000"/>
                </a:solidFill>
              </a:rPr>
              <a:t>       </a:t>
            </a:r>
            <a:r>
              <a:rPr lang="vi-VN" sz="2800" b="1" dirty="0">
                <a:solidFill>
                  <a:srgbClr val="FF0000"/>
                </a:solidFill>
              </a:rPr>
              <a:t>c) ursul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Я с детства с книгами дружу.-2&amp;quot; -клипарт пнг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165319"/>
            <a:ext cx="3000364" cy="2692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23RF- Millones de fotos, vectores, vídeos y archivos de música para inspirar tus proyecto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412"/>
            <a:ext cx="9144000" cy="6896412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55576" y="928671"/>
            <a:ext cx="6173878" cy="60016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o-RO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Momentul ortografic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latin typeface="Calibri" pitchFamily="34" charset="0"/>
                <a:cs typeface="Calibri" pitchFamily="34" charset="0"/>
              </a:rPr>
              <a:t>Ortograma ne-a:</a:t>
            </a:r>
            <a:endParaRPr lang="ro-RO" sz="2400" b="1" dirty="0">
              <a:latin typeface="Calibri" pitchFamily="34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latin typeface="Calibri" pitchFamily="34" charset="0"/>
                <a:cs typeface="Calibri" pitchFamily="34" charset="0"/>
              </a:rPr>
              <a:t> Ortograma ne-au: </a:t>
            </a:r>
            <a:endParaRPr lang="ro-RO" sz="2400" b="1" dirty="0">
              <a:latin typeface="Calibri" pitchFamily="34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Bunica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ne-a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adus mere.</a:t>
            </a:r>
            <a:endParaRPr lang="ro-RO" sz="2400" dirty="0">
              <a:latin typeface="Calibri" pitchFamily="34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Ne-am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îmbrăcat modern. </a:t>
            </a:r>
            <a:endParaRPr lang="ro-RO" sz="2400" dirty="0">
              <a:latin typeface="Calibri" pitchFamily="34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Fulgi de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nea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cad alene. </a:t>
            </a:r>
            <a:endParaRPr lang="ro-RO" sz="2400" dirty="0">
              <a:latin typeface="Calibri" pitchFamily="34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Suntem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neam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de români. </a:t>
            </a:r>
            <a:endParaRPr lang="ro-RO" sz="2400" dirty="0">
              <a:latin typeface="Calibri" pitchFamily="34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Fulgi de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zăpadă, omăt . </a:t>
            </a:r>
            <a:endParaRPr lang="ro-RO" sz="2400" b="1" dirty="0">
              <a:latin typeface="Calibri" pitchFamily="34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Suntem un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popo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r pașnic. </a:t>
            </a:r>
            <a:endParaRPr lang="ro-RO" sz="2400" dirty="0">
              <a:latin typeface="Calibri" pitchFamily="34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L-am văzut pe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nea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Ion. Ionel e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neam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cu mine.</a:t>
            </a:r>
            <a:endParaRPr lang="ro-RO" sz="2400" dirty="0">
              <a:latin typeface="Calibri" pitchFamily="34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L-am văzut pe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nenea.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Ionel e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rudă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cu mine.</a:t>
            </a:r>
            <a:endParaRPr lang="ro-RO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uk-UA" sz="6000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uk-UA" sz="2000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uk-UA" sz="2000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288" y="765175"/>
            <a:ext cx="8569325" cy="5903913"/>
          </a:xfrm>
        </p:spPr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Cântec de leagăn pentru mama, Gr.Vieru </a:t>
            </a:r>
            <a:endParaRPr lang="ro-RO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Dormi-adormi, măicuță dragă,      Dormi! Prin vis-prin codrul Dorm nepoții tăi de fragă,              Să te vezi copilă  mare,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Dorm și blidele spălate ,                 Lângă-un ciob și o cordică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Dorm  și rufele curate.                    Să te vezi  copilă mică,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Dorm trudite-a scării trepte           Să te vezi și mai nainte: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Lângă  cuibul meu de pietre.           Când erai cum nu ții minte.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Doarme-n tihnă greierașu-n            Dormi, măicuța mea  albită,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Clopoțelul de la ușă,                         Dormi, măicuța mea iubită.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Doarme casa ta bătrână,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Doarme via sub  țărână.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sz="2800" b="1" i="1" dirty="0"/>
              <a:t>Identificați diftongii din poezie.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o-RO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o-RO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o-RO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o-RO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o-RO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o-RO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4975928"/>
            <a:ext cx="1554914" cy="17341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3"/>
          <p:cNvSpPr>
            <a:spLocks noGrp="1"/>
          </p:cNvSpPr>
          <p:nvPr>
            <p:ph idx="1"/>
          </p:nvPr>
        </p:nvSpPr>
        <p:spPr>
          <a:xfrm>
            <a:off x="1042988" y="908051"/>
            <a:ext cx="6777037" cy="4021148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o-RO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Dicționar: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o-RO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Blide</a:t>
            </a:r>
            <a:r>
              <a:rPr lang="ro-RO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(popular) vase de lut, de lemn în care se pun bucate.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o-RO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Ciob</a:t>
            </a:r>
            <a:r>
              <a:rPr lang="ro-RO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bucată dintr-un vas spart, hârb.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o-RO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Cordică</a:t>
            </a:r>
            <a:r>
              <a:rPr lang="ro-RO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panglică, fundă.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o-RO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Tihnă</a:t>
            </a:r>
            <a:r>
              <a:rPr lang="ro-RO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răgaz, odihnă,repaos, calm, pace.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o-RO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Я с детства с книгами дружу.-2&amp;quot; -клипарт пнг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86190"/>
            <a:ext cx="3144471" cy="2822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svitolk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0"/>
            <a:ext cx="8640762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785786" y="1700213"/>
            <a:ext cx="75009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o-RO" sz="4800" b="1" dirty="0">
                <a:latin typeface="Times New Roman" pitchFamily="18" charset="0"/>
                <a:cs typeface="Times New Roman" pitchFamily="18" charset="0"/>
              </a:rPr>
              <a:t>Tema: Grupurile de sunete. Diftongul. Triftongul. Hiatul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8992" y="571480"/>
            <a:ext cx="4857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ÎNVĂȚĂM PRIN JOC! </a:t>
            </a:r>
            <a:endParaRPr lang="ro-RO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Jocul didactic </a:t>
            </a:r>
            <a:endParaRPr lang="ro-RO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„</a:t>
            </a:r>
            <a:r>
              <a:rPr lang="ro-RO" sz="2400" b="1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Fals</a:t>
            </a:r>
            <a:r>
              <a:rPr lang="vi-VN" sz="2400" b="1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sau</a:t>
            </a:r>
            <a:r>
              <a:rPr lang="vi-VN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adevărat” </a:t>
            </a:r>
            <a:endParaRPr lang="ro-RO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sz="2000" dirty="0">
                <a:latin typeface="Calibri" pitchFamily="34" charset="0"/>
                <a:cs typeface="Calibri" pitchFamily="34" charset="0"/>
              </a:rPr>
              <a:t>Profesorul propune elevilor un șir de cuvinte cu vocale în hiat sau fără hiat. Elevii trebuie să le aprecieze prin cuvintele „fals” sau „adevărat”. Se dau cuvintele: </a:t>
            </a:r>
            <a:r>
              <a:rPr lang="vi-VN" sz="2000" b="1" i="1" dirty="0">
                <a:latin typeface="Calibri" pitchFamily="34" charset="0"/>
                <a:cs typeface="Calibri" pitchFamily="34" charset="0"/>
              </a:rPr>
              <a:t>realizare, închipuit, orizont, băiat, viață, șireată, târzie, autor, manual, bibliotecă, plouă, ciocârlie, puișor, exercițiu, gheață, vorbire, poezie, faună, construit, mușuroi, persoană, trebuie.</a:t>
            </a:r>
            <a:endParaRPr lang="ru-RU" sz="20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56444" cy="30207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127000"/>
          </a:effectLst>
        </p:spPr>
      </p:pic>
      <p:pic>
        <p:nvPicPr>
          <p:cNvPr id="6" name="Рисунок 5" descr="Grafice vectoriale gratuite de Appl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0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rafice vectoriale gratuite de Mă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429132"/>
            <a:ext cx="1642325" cy="185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23RF- Millones de fotos, vectores, vídeos y archivos de música para inspirar tus proyecto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8964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700808"/>
            <a:ext cx="5688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i="1" dirty="0">
                <a:latin typeface="Calibri" pitchFamily="34" charset="0"/>
                <a:cs typeface="Calibri" pitchFamily="34" charset="0"/>
              </a:rPr>
              <a:t>Atelier creativ</a:t>
            </a:r>
          </a:p>
          <a:p>
            <a:pPr algn="ctr"/>
            <a:r>
              <a:rPr lang="vi-VN" sz="2400" b="1" i="1" dirty="0"/>
              <a:t>LUCRAȚI ÎN PERECHI! </a:t>
            </a:r>
            <a:endParaRPr lang="ro-RO" sz="2400" b="1" i="1" dirty="0"/>
          </a:p>
          <a:p>
            <a:pPr algn="ctr"/>
            <a:r>
              <a:rPr lang="vi-VN" sz="2400" b="1" i="1" dirty="0"/>
              <a:t>✓ Improvizați un dialog între rândunică și un copil. </a:t>
            </a:r>
            <a:endParaRPr lang="ro-RO" sz="2400" b="1" i="1" dirty="0"/>
          </a:p>
          <a:p>
            <a:pPr algn="ctr"/>
            <a:r>
              <a:rPr lang="vi-VN" sz="2400" b="1" i="1" dirty="0"/>
              <a:t>Folosiți cuvinte cu diftongi.</a:t>
            </a:r>
            <a:endParaRPr lang="uk-UA" sz="2400" b="1" i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908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0330" y="325387"/>
            <a:ext cx="6597869" cy="786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o-RO" sz="5400" dirty="0">
                <a:solidFill>
                  <a:schemeClr val="tx1"/>
                </a:solidFill>
              </a:rPr>
              <a:t>Floarea prieteniei</a:t>
            </a:r>
            <a:r>
              <a:rPr lang="uk-UA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Капля 17"/>
          <p:cNvSpPr/>
          <p:nvPr/>
        </p:nvSpPr>
        <p:spPr>
          <a:xfrm rot="20837985">
            <a:off x="3398247" y="4505849"/>
            <a:ext cx="2128345" cy="2238703"/>
          </a:xfrm>
          <a:prstGeom prst="teardrop">
            <a:avLst/>
          </a:prstGeom>
          <a:solidFill>
            <a:srgbClr val="FBF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Капля 23"/>
          <p:cNvSpPr/>
          <p:nvPr/>
        </p:nvSpPr>
        <p:spPr>
          <a:xfrm rot="793485">
            <a:off x="2314719" y="3065584"/>
            <a:ext cx="2511859" cy="2238703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 să învăț pe alții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Капля 26"/>
          <p:cNvSpPr/>
          <p:nvPr/>
        </p:nvSpPr>
        <p:spPr>
          <a:xfrm rot="4100811">
            <a:off x="3063747" y="1975020"/>
            <a:ext cx="2837793" cy="1679027"/>
          </a:xfrm>
          <a:prstGeom prst="teardrop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nevoie de ajutor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Капля 16"/>
          <p:cNvSpPr/>
          <p:nvPr/>
        </p:nvSpPr>
        <p:spPr>
          <a:xfrm rot="8788710">
            <a:off x="4926805" y="1562892"/>
            <a:ext cx="2128345" cy="2238703"/>
          </a:xfrm>
          <a:prstGeom prst="teardrop">
            <a:avLst/>
          </a:prstGeom>
          <a:solidFill>
            <a:srgbClr val="FBF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</a:t>
            </a:r>
            <a:endParaRPr lang="ru-RU" dirty="0"/>
          </a:p>
        </p:txBody>
      </p:sp>
      <p:sp>
        <p:nvSpPr>
          <p:cNvPr id="19" name="Капля 18"/>
          <p:cNvSpPr/>
          <p:nvPr/>
        </p:nvSpPr>
        <p:spPr>
          <a:xfrm rot="11567675">
            <a:off x="5675570" y="3143388"/>
            <a:ext cx="2804829" cy="2238703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Капля 25"/>
          <p:cNvSpPr/>
          <p:nvPr/>
        </p:nvSpPr>
        <p:spPr>
          <a:xfrm rot="14661359">
            <a:off x="4754573" y="4501638"/>
            <a:ext cx="2837793" cy="1679027"/>
          </a:xfrm>
          <a:prstGeom prst="teardrop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 rot="19755992">
            <a:off x="5125597" y="2346520"/>
            <a:ext cx="1778297" cy="646169"/>
          </a:xfrm>
          <a:prstGeom prst="flowChartAlternateProcess">
            <a:avLst/>
          </a:prstGeom>
          <a:solidFill>
            <a:srgbClr val="FBF999"/>
          </a:solidFill>
          <a:ln>
            <a:solidFill>
              <a:srgbClr val="FBF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 întrebări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 rot="3290565">
            <a:off x="5054873" y="5158276"/>
            <a:ext cx="2346039" cy="584009"/>
          </a:xfrm>
          <a:prstGeom prst="flowChartAlternateProcess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Multe nu știu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 rot="1183652">
            <a:off x="6055462" y="3560616"/>
            <a:ext cx="1969917" cy="71735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Totul e clar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 rot="18543178">
            <a:off x="3369051" y="5490792"/>
            <a:ext cx="2150226" cy="353381"/>
          </a:xfrm>
          <a:prstGeom prst="flowChartAlternateProcess">
            <a:avLst/>
          </a:prstGeom>
          <a:solidFill>
            <a:srgbClr val="FBF999"/>
          </a:solidFill>
          <a:ln>
            <a:solidFill>
              <a:srgbClr val="FBF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Întâlnesc greutăți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4429124" y="3643314"/>
            <a:ext cx="2071702" cy="983476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REFLEXIA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97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6988"/>
            <a:ext cx="4067175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5292725" y="549275"/>
            <a:ext cx="220823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alt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Astăzi </a:t>
            </a:r>
          </a:p>
          <a:p>
            <a:r>
              <a:rPr lang="ro-RO" alt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lecție</a:t>
            </a:r>
            <a:endParaRPr lang="ru-RU" alt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7013" y="331788"/>
            <a:ext cx="28321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aflat</a:t>
            </a:r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2713" y="1701800"/>
            <a:ext cx="30607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învățat</a:t>
            </a:r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2713" y="4149725"/>
            <a:ext cx="369728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scris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8113" y="5616575"/>
            <a:ext cx="34194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reținut</a:t>
            </a:r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8427465">
            <a:off x="3384550" y="684213"/>
            <a:ext cx="485775" cy="161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2719166">
            <a:off x="3691732" y="4639469"/>
            <a:ext cx="484187" cy="1279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7581752">
            <a:off x="3190081" y="2155032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 rot="3639674">
            <a:off x="3066256" y="3359944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775"/>
            <a:ext cx="4032250" cy="2879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RO" sz="3200" b="1" dirty="0">
                <a:solidFill>
                  <a:srgbClr val="3220DA"/>
                </a:solidFill>
                <a:latin typeface="Times New Roman" pitchFamily="18" charset="0"/>
                <a:cs typeface="Times New Roman" pitchFamily="18" charset="0"/>
              </a:rPr>
              <a:t>Temă pentru acasă</a:t>
            </a:r>
            <a:br>
              <a:rPr lang="uk-UA" sz="3200" b="1" dirty="0">
                <a:solidFill>
                  <a:srgbClr val="3220D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4000" b="1" dirty="0">
                <a:solidFill>
                  <a:srgbClr val="3220D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3220DA"/>
                </a:solidFill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o-RO" sz="3600" b="1">
                <a:solidFill>
                  <a:srgbClr val="3220DA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br>
              <a:rPr lang="ro-RO" sz="3600" b="1">
                <a:solidFill>
                  <a:srgbClr val="3220D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>
                <a:solidFill>
                  <a:srgbClr val="3220D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600" b="1" dirty="0">
                <a:solidFill>
                  <a:srgbClr val="3220DA"/>
                </a:solidFill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uk-UA" sz="3600" b="1" dirty="0">
                <a:solidFill>
                  <a:srgbClr val="3220D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600" b="1" dirty="0">
                <a:solidFill>
                  <a:srgbClr val="3220DA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3600" b="1" dirty="0">
                <a:solidFill>
                  <a:srgbClr val="3220D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3600" b="1" dirty="0">
                <a:solidFill>
                  <a:srgbClr val="3220DA"/>
                </a:solidFill>
                <a:latin typeface="Times New Roman" pitchFamily="18" charset="0"/>
                <a:cs typeface="Times New Roman" pitchFamily="18" charset="0"/>
              </a:rPr>
              <a:t> pag.47</a:t>
            </a:r>
            <a:endParaRPr lang="uk-UA" sz="3600" b="1" dirty="0">
              <a:solidFill>
                <a:srgbClr val="3220D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 descr="C:\Users\User\Desktop\с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857364"/>
            <a:ext cx="50657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75" y="1714500"/>
          <a:ext cx="7929563" cy="2757488"/>
        </p:xfrm>
        <a:graphic>
          <a:graphicData uri="http://schemas.openxmlformats.org/drawingml/2006/table">
            <a:tbl>
              <a:tblPr/>
              <a:tblGrid>
                <a:gridCol w="199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 lucrat excelent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 lucrat bine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 lucrat suficient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 am lucrat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499" name="Рисунок 30" descr="Опис : MCj042446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571750"/>
            <a:ext cx="15144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Рисунок 1" descr="Опис : MCj042447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488" y="2571744"/>
            <a:ext cx="15303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Рисунок 8" descr="Опис : MCj042808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571750"/>
            <a:ext cx="16383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Рисунок 31" descr="Опис : MCj042446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2643188"/>
            <a:ext cx="1500187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4143380"/>
            <a:ext cx="2985428" cy="2590925"/>
          </a:xfrm>
          <a:prstGeom prst="rect">
            <a:avLst/>
          </a:prstGeom>
        </p:spPr>
      </p:pic>
      <p:pic>
        <p:nvPicPr>
          <p:cNvPr id="8" name="Picture 2" descr="Свято останнього дзвінка - 26 Травня 2016 - Управління освіти м.  Старокостянтині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500570"/>
            <a:ext cx="1878666" cy="2267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 rot="-1103049">
            <a:off x="998538" y="2027188"/>
            <a:ext cx="75009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7200" b="1" dirty="0">
                <a:latin typeface="Monotype Corsiva" pitchFamily="66" charset="0"/>
              </a:rPr>
              <a:t>Vă mulțumesc pentru muncă</a:t>
            </a:r>
            <a:r>
              <a:rPr lang="uk-UA" sz="7200" b="1" dirty="0">
                <a:latin typeface="Monotype Corsiva" pitchFamily="66" charset="0"/>
              </a:rPr>
              <a:t>!</a:t>
            </a:r>
            <a:endParaRPr lang="ru-RU" sz="7200" b="1" dirty="0">
              <a:latin typeface="Monotype Corsiva" pitchFamily="66" charset="0"/>
            </a:endParaRPr>
          </a:p>
        </p:txBody>
      </p:sp>
      <p:pic>
        <p:nvPicPr>
          <p:cNvPr id="22531" name="Рисунок 10" descr="юмор, смайлики, смайлы больш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29210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Яблоки в плетеной корзин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71942"/>
            <a:ext cx="3474146" cy="264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svitolk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0"/>
            <a:ext cx="8640762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403350" y="1700213"/>
            <a:ext cx="6408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48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571612"/>
            <a:ext cx="5500710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b="1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Tipul lecției</a:t>
            </a:r>
            <a:r>
              <a:rPr lang="ro-RO" sz="3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</a:p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de transmitere și dobândire de noi cunoștințe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svitolk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44" y="0"/>
            <a:ext cx="8001056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403350" y="1700213"/>
            <a:ext cx="6408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48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7166"/>
            <a:ext cx="7643866" cy="576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Reguli de aur ale comportamentului și comunicării elevilor:</a:t>
            </a:r>
          </a:p>
          <a:p>
            <a:pPr marL="365125" indent="-365125" eaLnBrk="0" hangingPunct="0">
              <a:buFont typeface="Arial" pitchFamily="34" charset="0"/>
              <a:buChar char="•"/>
              <a:tabLst>
                <a:tab pos="533400" algn="l"/>
              </a:tabLst>
            </a:pPr>
            <a:r>
              <a:rPr lang="ro-RO" sz="3200" b="1" dirty="0"/>
              <a:t>La lecție ascultăm cu atenție și vorbim politicos;</a:t>
            </a:r>
          </a:p>
          <a:p>
            <a:pPr marL="365125" indent="-365125" eaLnBrk="0" hangingPunct="0">
              <a:buFont typeface="Arial" pitchFamily="34" charset="0"/>
              <a:buChar char="•"/>
              <a:tabLst>
                <a:tab pos="533400" algn="l"/>
              </a:tabLst>
            </a:pPr>
            <a:r>
              <a:rPr lang="ro-RO" sz="3200" b="1" dirty="0"/>
              <a:t>Suntem activi în clasă;</a:t>
            </a:r>
          </a:p>
          <a:p>
            <a:pPr marL="365125" indent="-365125" eaLnBrk="0" hangingPunct="0">
              <a:buFont typeface="Arial" pitchFamily="34" charset="0"/>
              <a:buChar char="•"/>
              <a:tabLst>
                <a:tab pos="533400" algn="l"/>
              </a:tabLst>
            </a:pPr>
            <a:r>
              <a:rPr lang="ro-RO" sz="3200" b="1" dirty="0"/>
              <a:t>Suntem capabili să depășim dificultățile;</a:t>
            </a:r>
          </a:p>
          <a:p>
            <a:pPr marL="365125" indent="-365125" eaLnBrk="0" hangingPunct="0">
              <a:buFont typeface="Arial" pitchFamily="34" charset="0"/>
              <a:buChar char="•"/>
              <a:tabLst>
                <a:tab pos="533400" algn="l"/>
              </a:tabLst>
            </a:pPr>
            <a:r>
              <a:rPr lang="ro-RO" sz="3200" b="1" dirty="0"/>
              <a:t>Respectăm toate opiniile exprimate;</a:t>
            </a:r>
          </a:p>
          <a:p>
            <a:pPr marL="365125" indent="-365125" eaLnBrk="0" hangingPunct="0">
              <a:buFont typeface="Arial" pitchFamily="34" charset="0"/>
              <a:buChar char="•"/>
              <a:tabLst>
                <a:tab pos="533400" algn="l"/>
              </a:tabLst>
            </a:pPr>
            <a:r>
              <a:rPr lang="ro-RO" sz="3200" b="1" dirty="0"/>
              <a:t>Suntem unul pentru toți și toți </a:t>
            </a:r>
          </a:p>
          <a:p>
            <a:pPr marL="365125" indent="-365125" eaLnBrk="0" hangingPunct="0">
              <a:tabLst>
                <a:tab pos="533400" algn="l"/>
              </a:tabLst>
            </a:pPr>
            <a:r>
              <a:rPr lang="ro-RO" sz="3200" b="1" dirty="0"/>
              <a:t>    pentru unul.</a:t>
            </a:r>
            <a:endParaRPr lang="ro-RO" sz="3200" b="1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b="1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" name="Picture 2" descr="Головна - Школа № 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3300" y="4357694"/>
            <a:ext cx="1810700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3" y="365126"/>
            <a:ext cx="7000924" cy="370681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  <a:tabLst>
                <a:tab pos="2066925" algn="l"/>
              </a:tabLst>
            </a:pPr>
            <a:r>
              <a:rPr lang="ro-RO" sz="31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Așteptările  </a:t>
            </a:r>
            <a:br>
              <a:rPr lang="ro-RO" sz="31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CONTINUĂ PROPOZIȚIA:</a:t>
            </a:r>
            <a:br>
              <a:rPr lang="ro-RO" sz="31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1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această lecție eu aștept... Să ÎNVĂȚ</a:t>
            </a:r>
            <a:br>
              <a:rPr lang="ro-RO" sz="31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1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 FAC</a:t>
            </a:r>
            <a:br>
              <a:rPr lang="ro-RO" sz="31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1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să aplic.</a:t>
            </a:r>
            <a:br>
              <a:rPr lang="ro-RO" sz="40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0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837079" cy="68580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643314"/>
            <a:ext cx="3130938" cy="289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4286256"/>
            <a:ext cx="3805517" cy="2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5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 "/>
          <p:cNvPicPr>
            <a:picLocks noChangeAspect="1" noChangeArrowheads="1"/>
          </p:cNvPicPr>
          <p:nvPr/>
        </p:nvPicPr>
        <p:blipFill>
          <a:blip r:embed="rId2" cstate="print"/>
          <a:srcRect b="11335"/>
          <a:stretch>
            <a:fillRect/>
          </a:stretch>
        </p:blipFill>
        <p:spPr bwMode="auto">
          <a:xfrm>
            <a:off x="0" y="-27305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585" y="1700530"/>
            <a:ext cx="51149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/>
              <a:t>Diftongul este grupul de sunete alcătuit dintr-o vocală şi o semivocală pronunţate în aceeaşi silabă.</a:t>
            </a:r>
            <a:endParaRPr lang="ro-RO" altLang="uk-UA" sz="28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svitolk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8286776" cy="644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403350" y="1700213"/>
            <a:ext cx="6408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48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00042"/>
            <a:ext cx="7929618" cy="586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 pitchFamily="34" charset="0"/>
              </a:rPr>
              <a:t>Limba română este bogată în diftongi</a:t>
            </a:r>
          </a:p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latin typeface="Calibri" pitchFamily="34" charset="0"/>
                <a:cs typeface="Calibri" pitchFamily="34" charset="0"/>
              </a:rPr>
              <a:t>Semivocala în diftong poate sta atât înaintea vocalei, cât și după ea.</a:t>
            </a:r>
            <a:endParaRPr lang="ro-RO" sz="2000" b="1" dirty="0">
              <a:latin typeface="Calibri" pitchFamily="34" charset="0"/>
              <a:cs typeface="Calibri" pitchFamily="34" charset="0"/>
            </a:endParaRPr>
          </a:p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latin typeface="Calibri" pitchFamily="34" charset="0"/>
                <a:cs typeface="Calibri" pitchFamily="34" charset="0"/>
              </a:rPr>
              <a:t> ▪</a:t>
            </a:r>
            <a:r>
              <a:rPr lang="ro-RO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După poziția semivocalei distingem următoarele tipuri de diftongi:</a:t>
            </a:r>
            <a:endParaRPr lang="ro-RO" sz="2000" b="1" dirty="0">
              <a:latin typeface="Calibri" pitchFamily="34" charset="0"/>
              <a:cs typeface="Calibri" pitchFamily="34" charset="0"/>
            </a:endParaRPr>
          </a:p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latin typeface="Calibri" pitchFamily="34" charset="0"/>
                <a:cs typeface="Calibri" pitchFamily="34" charset="0"/>
              </a:rPr>
              <a:t>ascendent (urcător)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alcătuit dintr-o semivocală și o vocală: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indent="45021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i+a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viață, piață; </a:t>
            </a:r>
            <a:r>
              <a:rPr lang="ro-RO" sz="2000" dirty="0">
                <a:latin typeface="Calibri" pitchFamily="34" charset="0"/>
                <a:cs typeface="Calibri" pitchFamily="34" charset="0"/>
              </a:rPr>
              <a:t>    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u+a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ziua, piua;</a:t>
            </a:r>
            <a:r>
              <a:rPr lang="ro-RO" sz="20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e+a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teamă, pacea;</a:t>
            </a:r>
            <a:r>
              <a:rPr lang="ro-RO" sz="20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indent="45021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latin typeface="Calibri" pitchFamily="34" charset="0"/>
                <a:cs typeface="Calibri" pitchFamily="34" charset="0"/>
              </a:rPr>
              <a:t> u+ă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două, vouă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; </a:t>
            </a:r>
            <a:r>
              <a:rPr lang="ro-RO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i+e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miere, piesă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; </a:t>
            </a:r>
            <a:r>
              <a:rPr lang="ro-RO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i+o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iod, voios;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indent="45021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latin typeface="Calibri" pitchFamily="34" charset="0"/>
                <a:cs typeface="Calibri" pitchFamily="34" charset="0"/>
              </a:rPr>
              <a:t> i+u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– iute, aiurea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; </a:t>
            </a:r>
            <a:r>
              <a:rPr lang="ro-RO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u+â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plouând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indent="45021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1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descendent (coborător)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– alcătuit dintr-o vocală și o semivocală: 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indent="45021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i+i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mii, copii, fii; </a:t>
            </a:r>
            <a:r>
              <a:rPr lang="ro-RO" sz="2000" dirty="0">
                <a:latin typeface="Calibri" pitchFamily="34" charset="0"/>
                <a:cs typeface="Calibri" pitchFamily="34" charset="0"/>
              </a:rPr>
              <a:t>    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i+u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viu, știu, vișiniu;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indent="45021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latin typeface="Calibri" pitchFamily="34" charset="0"/>
                <a:cs typeface="Calibri" pitchFamily="34" charset="0"/>
              </a:rPr>
              <a:t> e+i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chei, lei, tei;</a:t>
            </a:r>
            <a:r>
              <a:rPr lang="ro-RO" sz="2000" dirty="0">
                <a:latin typeface="Calibri" pitchFamily="34" charset="0"/>
                <a:cs typeface="Calibri" pitchFamily="34" charset="0"/>
              </a:rPr>
              <a:t>  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e+u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meu, turneu, zeu;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indent="45021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latin typeface="Calibri" pitchFamily="34" charset="0"/>
                <a:cs typeface="Calibri" pitchFamily="34" charset="0"/>
              </a:rPr>
              <a:t> a+i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plai, nai, trai; 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a+u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stau, purtau, cântau; 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indent="45021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latin typeface="Calibri" pitchFamily="34" charset="0"/>
                <a:cs typeface="Calibri" pitchFamily="34" charset="0"/>
              </a:rPr>
              <a:t>ă+i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flăcăi, căi, clăi; </a:t>
            </a:r>
            <a:r>
              <a:rPr lang="ro-RO" sz="2000" dirty="0">
                <a:latin typeface="Calibri" pitchFamily="34" charset="0"/>
                <a:cs typeface="Calibri" pitchFamily="34" charset="0"/>
              </a:rPr>
              <a:t>  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â+u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râu, grâu, frâu; 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indent="45021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latin typeface="Calibri" pitchFamily="34" charset="0"/>
                <a:cs typeface="Calibri" pitchFamily="34" charset="0"/>
              </a:rPr>
              <a:t>â+i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întâi, coborâi, doborâi;</a:t>
            </a:r>
            <a:r>
              <a:rPr lang="ro-RO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 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indent="45021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latin typeface="Calibri" pitchFamily="34" charset="0"/>
                <a:cs typeface="Calibri" pitchFamily="34" charset="0"/>
              </a:rPr>
              <a:t>o+u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nou, erou, tablou; 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indent="45021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latin typeface="Calibri" pitchFamily="34" charset="0"/>
                <a:cs typeface="Calibri" pitchFamily="34" charset="0"/>
              </a:rPr>
              <a:t>u+i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cui, văzui, puică; 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u+u –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continuu.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b="1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" name="Picture 2" descr="ТОП - ПРЕС: популярно про актуальне. ОСВІТА ТА НАУКА (IІ квартал 2016 року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572009"/>
            <a:ext cx="3214678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"/>
          <p:cNvPicPr>
            <a:picLocks noChangeAspect="1" noChangeArrowheads="1"/>
          </p:cNvPicPr>
          <p:nvPr/>
        </p:nvPicPr>
        <p:blipFill>
          <a:blip r:embed="rId2" cstate="print"/>
          <a:srcRect b="10226"/>
          <a:stretch>
            <a:fillRect/>
          </a:stretch>
        </p:blipFill>
        <p:spPr bwMode="auto">
          <a:xfrm>
            <a:off x="0" y="0"/>
            <a:ext cx="9144000" cy="68613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571612"/>
            <a:ext cx="659851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altLang="uk-UA" sz="2400" b="1" dirty="0">
                <a:latin typeface="Calibri" pitchFamily="34" charset="0"/>
                <a:cs typeface="Calibri" pitchFamily="34" charset="0"/>
              </a:rPr>
              <a:t>Lucru cu manualul pag.39</a:t>
            </a:r>
          </a:p>
          <a:p>
            <a:pPr algn="ctr"/>
            <a:r>
              <a:rPr lang="vi-VN" b="1" dirty="0">
                <a:latin typeface="Calibri" pitchFamily="34" charset="0"/>
                <a:cs typeface="Calibri" pitchFamily="34" charset="0"/>
              </a:rPr>
              <a:t>EXERSEAZĂ! </a:t>
            </a:r>
            <a:endParaRPr lang="ro-RO" b="1" dirty="0">
              <a:latin typeface="Calibri" pitchFamily="34" charset="0"/>
              <a:cs typeface="Calibri" pitchFamily="34" charset="0"/>
            </a:endParaRPr>
          </a:p>
          <a:p>
            <a:pPr marL="342900" indent="-342900" algn="ctr">
              <a:buAutoNum type="arabicPeriod"/>
            </a:pPr>
            <a:r>
              <a:rPr lang="vi-VN" sz="2000" b="1" dirty="0">
                <a:latin typeface="Calibri" pitchFamily="34" charset="0"/>
                <a:cs typeface="Calibri" pitchFamily="34" charset="0"/>
              </a:rPr>
              <a:t>Desparte în silabe cuvintele următoare şi identificaţi diftongii: oaie, piatră, iute, oştean, scai, cheltuia, soare, gutui, vreo, ziua, poiană, mioară, leu, mai, mii. </a:t>
            </a:r>
            <a:endParaRPr lang="ro-RO" sz="2000" b="1" dirty="0">
              <a:latin typeface="Calibri" pitchFamily="34" charset="0"/>
              <a:cs typeface="Calibri" pitchFamily="34" charset="0"/>
            </a:endParaRPr>
          </a:p>
          <a:p>
            <a:pPr marL="342900" indent="-342900" algn="ctr"/>
            <a:r>
              <a:rPr lang="ro-RO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b="1" dirty="0">
                <a:latin typeface="Calibri" pitchFamily="34" charset="0"/>
                <a:cs typeface="Calibri" pitchFamily="34" charset="0"/>
              </a:rPr>
              <a:t>2. Citește expresiv poezia și analizează oral cuvintele cu diftongi:</a:t>
            </a:r>
            <a:endParaRPr lang="ro-RO" sz="2000" b="1" dirty="0">
              <a:latin typeface="Calibri" pitchFamily="34" charset="0"/>
              <a:cs typeface="Calibri" pitchFamily="34" charset="0"/>
            </a:endParaRPr>
          </a:p>
          <a:p>
            <a:pPr marL="342900" indent="-342900" algn="ctr"/>
            <a:r>
              <a:rPr lang="vi-VN" sz="2000" b="1" dirty="0">
                <a:latin typeface="Calibri" pitchFamily="34" charset="0"/>
                <a:cs typeface="Calibri" pitchFamily="34" charset="0"/>
              </a:rPr>
              <a:t> Să prefacem cuvintele-n muguri pe ramuri, </a:t>
            </a:r>
            <a:endParaRPr lang="ro-RO" sz="2000" b="1" dirty="0">
              <a:latin typeface="Calibri" pitchFamily="34" charset="0"/>
              <a:cs typeface="Calibri" pitchFamily="34" charset="0"/>
            </a:endParaRPr>
          </a:p>
          <a:p>
            <a:pPr marL="342900" indent="-342900" algn="ctr"/>
            <a:r>
              <a:rPr lang="vi-VN" sz="2000" b="1" dirty="0">
                <a:latin typeface="Calibri" pitchFamily="34" charset="0"/>
                <a:cs typeface="Calibri" pitchFamily="34" charset="0"/>
              </a:rPr>
              <a:t>Să prefacem vechile cuvinte </a:t>
            </a:r>
            <a:endParaRPr lang="ro-RO" sz="2000" b="1" dirty="0">
              <a:latin typeface="Calibri" pitchFamily="34" charset="0"/>
              <a:cs typeface="Calibri" pitchFamily="34" charset="0"/>
            </a:endParaRPr>
          </a:p>
          <a:p>
            <a:pPr marL="342900" indent="-342900" algn="ctr"/>
            <a:r>
              <a:rPr lang="vi-VN" sz="2000" b="1" dirty="0">
                <a:latin typeface="Calibri" pitchFamily="34" charset="0"/>
                <a:cs typeface="Calibri" pitchFamily="34" charset="0"/>
              </a:rPr>
              <a:t>În boabe de grâu, în struguri de poamă </a:t>
            </a:r>
            <a:endParaRPr lang="ro-RO" sz="2000" b="1" dirty="0">
              <a:latin typeface="Calibri" pitchFamily="34" charset="0"/>
              <a:cs typeface="Calibri" pitchFamily="34" charset="0"/>
            </a:endParaRPr>
          </a:p>
          <a:p>
            <a:pPr marL="342900" indent="-342900" algn="ctr"/>
            <a:r>
              <a:rPr lang="vi-VN" sz="2000" b="1" dirty="0">
                <a:latin typeface="Calibri" pitchFamily="34" charset="0"/>
                <a:cs typeface="Calibri" pitchFamily="34" charset="0"/>
              </a:rPr>
              <a:t>Și-apoi să le facem să cânte. </a:t>
            </a:r>
            <a:endParaRPr lang="ro-RO" sz="2000" b="1" dirty="0">
              <a:latin typeface="Calibri" pitchFamily="34" charset="0"/>
              <a:cs typeface="Calibri" pitchFamily="34" charset="0"/>
            </a:endParaRPr>
          </a:p>
          <a:p>
            <a:pPr marL="342900" indent="-342900" algn="ctr"/>
            <a:r>
              <a:rPr lang="vi-VN" sz="2000" b="1" dirty="0">
                <a:latin typeface="Calibri" pitchFamily="34" charset="0"/>
                <a:cs typeface="Calibri" pitchFamily="34" charset="0"/>
              </a:rPr>
              <a:t>Coboară, coboară cuvinte pe masă, </a:t>
            </a:r>
            <a:endParaRPr lang="ro-RO" sz="2000" b="1" dirty="0">
              <a:latin typeface="Calibri" pitchFamily="34" charset="0"/>
              <a:cs typeface="Calibri" pitchFamily="34" charset="0"/>
            </a:endParaRPr>
          </a:p>
          <a:p>
            <a:pPr marL="342900" indent="-342900" algn="ctr"/>
            <a:r>
              <a:rPr lang="vi-VN" sz="2000" b="1" dirty="0">
                <a:latin typeface="Calibri" pitchFamily="34" charset="0"/>
                <a:cs typeface="Calibri" pitchFamily="34" charset="0"/>
              </a:rPr>
              <a:t>Și dorm ostenite cuvinte. </a:t>
            </a:r>
            <a:endParaRPr lang="ro-RO" sz="2000" b="1" dirty="0">
              <a:latin typeface="Calibri" pitchFamily="34" charset="0"/>
              <a:cs typeface="Calibri" pitchFamily="34" charset="0"/>
            </a:endParaRPr>
          </a:p>
          <a:p>
            <a:pPr marL="342900" indent="-342900" algn="ctr"/>
            <a:r>
              <a:rPr lang="vi-VN" sz="2000" b="1" dirty="0">
                <a:latin typeface="Calibri" pitchFamily="34" charset="0"/>
                <a:cs typeface="Calibri" pitchFamily="34" charset="0"/>
              </a:rPr>
              <a:t>Să le prefacem în pietre de casă </a:t>
            </a:r>
            <a:endParaRPr lang="ro-RO" sz="2000" b="1" dirty="0">
              <a:latin typeface="Calibri" pitchFamily="34" charset="0"/>
              <a:cs typeface="Calibri" pitchFamily="34" charset="0"/>
            </a:endParaRPr>
          </a:p>
          <a:p>
            <a:pPr marL="342900" indent="-342900" algn="ctr"/>
            <a:r>
              <a:rPr lang="vi-VN" sz="2000" b="1" dirty="0">
                <a:latin typeface="Calibri" pitchFamily="34" charset="0"/>
                <a:cs typeface="Calibri" pitchFamily="34" charset="0"/>
              </a:rPr>
              <a:t>Și-apoi să le facem să cânte. </a:t>
            </a:r>
            <a:r>
              <a:rPr lang="vi-VN" sz="2000" b="1" i="1" dirty="0">
                <a:latin typeface="Calibri" pitchFamily="34" charset="0"/>
                <a:cs typeface="Calibri" pitchFamily="34" charset="0"/>
              </a:rPr>
              <a:t>(Grigore Bostan)</a:t>
            </a:r>
            <a:endParaRPr lang="ro-RO" altLang="uk-UA" sz="2000" b="1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1137</Words>
  <Application>Microsoft Office PowerPoint</Application>
  <PresentationFormat>Экран (4:3)</PresentationFormat>
  <Paragraphs>152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Monotype Corsiva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Așteptările    CONTINUĂ PROPOZIȚIA: De la această lecție eu aștept... Să ÎNVĂȚ să FAC    să aplic.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Temă pentru acasă  § 6   ex 6. pag.47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Лилия Говорнян</cp:lastModifiedBy>
  <cp:revision>8</cp:revision>
  <dcterms:created xsi:type="dcterms:W3CDTF">2022-10-21T17:48:01Z</dcterms:created>
  <dcterms:modified xsi:type="dcterms:W3CDTF">2022-11-22T04:52:32Z</dcterms:modified>
</cp:coreProperties>
</file>