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4" y="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3806E3-9EA4-4809-9A40-00C13AAE01E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F36AC-64C6-4EF4-8CEA-47DC5F8D2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964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5070-B2B3-4714-9E02-E88BE3733C1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85DDFD7-CBA4-4C34-937A-BD09541999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129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5070-B2B3-4714-9E02-E88BE3733C1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5DDFD7-CBA4-4C34-937A-BD09541999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63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5070-B2B3-4714-9E02-E88BE3733C1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5DDFD7-CBA4-4C34-937A-BD095419998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5975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5070-B2B3-4714-9E02-E88BE3733C1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5DDFD7-CBA4-4C34-937A-BD09541999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211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5070-B2B3-4714-9E02-E88BE3733C1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5DDFD7-CBA4-4C34-937A-BD095419998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6861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5070-B2B3-4714-9E02-E88BE3733C1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5DDFD7-CBA4-4C34-937A-BD09541999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1827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5070-B2B3-4714-9E02-E88BE3733C1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DFD7-CBA4-4C34-937A-BD09541999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2148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5070-B2B3-4714-9E02-E88BE3733C1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DFD7-CBA4-4C34-937A-BD09541999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456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5070-B2B3-4714-9E02-E88BE3733C1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DFD7-CBA4-4C34-937A-BD09541999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585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5070-B2B3-4714-9E02-E88BE3733C1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5DDFD7-CBA4-4C34-937A-BD09541999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015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5070-B2B3-4714-9E02-E88BE3733C1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85DDFD7-CBA4-4C34-937A-BD09541999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769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5070-B2B3-4714-9E02-E88BE3733C1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85DDFD7-CBA4-4C34-937A-BD09541999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237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5070-B2B3-4714-9E02-E88BE3733C1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DFD7-CBA4-4C34-937A-BD09541999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796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5070-B2B3-4714-9E02-E88BE3733C1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DFD7-CBA4-4C34-937A-BD09541999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209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5070-B2B3-4714-9E02-E88BE3733C1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DFD7-CBA4-4C34-937A-BD09541999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955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5070-B2B3-4714-9E02-E88BE3733C1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5DDFD7-CBA4-4C34-937A-BD09541999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755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25070-B2B3-4714-9E02-E88BE3733C1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85DDFD7-CBA4-4C34-937A-BD09541999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107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  <p:sldLayoutId id="2147483795" r:id="rId13"/>
    <p:sldLayoutId id="2147483796" r:id="rId14"/>
    <p:sldLayoutId id="2147483797" r:id="rId15"/>
    <p:sldLayoutId id="214748379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5347" y="960181"/>
            <a:ext cx="1863045" cy="2525119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292" y="3457717"/>
            <a:ext cx="4600075" cy="327116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22395" y="-67677"/>
            <a:ext cx="2179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600" dirty="0"/>
              <a:t>Tatiana </a:t>
            </a:r>
            <a:r>
              <a:rPr lang="ro-RO" sz="1400" dirty="0"/>
              <a:t>Cebotaru</a:t>
            </a:r>
            <a:r>
              <a:rPr lang="ro-RO" sz="1600" dirty="0"/>
              <a:t> </a:t>
            </a:r>
          </a:p>
          <a:p>
            <a:r>
              <a:rPr lang="ro-RO" sz="1600" dirty="0"/>
              <a:t>Liceul Horbova </a:t>
            </a:r>
          </a:p>
          <a:p>
            <a:r>
              <a:rPr lang="ro-RO" sz="1600" dirty="0"/>
              <a:t>CT Ostrița </a:t>
            </a:r>
            <a:endParaRPr lang="ru-RU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756135" y="101600"/>
            <a:ext cx="35642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600" dirty="0">
                <a:latin typeface="Arial Black" panose="020B0A04020102020204" pitchFamily="34" charset="0"/>
              </a:rPr>
              <a:t>Ion Creangă, povestea</a:t>
            </a:r>
          </a:p>
          <a:p>
            <a:r>
              <a:rPr lang="ro-RO" sz="1600" dirty="0">
                <a:latin typeface="Arial Black" panose="020B0A04020102020204" pitchFamily="34" charset="0"/>
              </a:rPr>
              <a:t>Tema: „Fata babei și fata moșneagului </a:t>
            </a:r>
            <a:endParaRPr lang="ru-RU" sz="1600" dirty="0"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27840" y="0"/>
            <a:ext cx="28280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/>
              <a:t> Motto: </a:t>
            </a:r>
          </a:p>
          <a:p>
            <a:r>
              <a:rPr lang="ro-RO" dirty="0"/>
              <a:t>„Bine faci, bine gasești”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6032" y="1299411"/>
            <a:ext cx="18405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>
                <a:solidFill>
                  <a:srgbClr val="FF0000"/>
                </a:solidFill>
              </a:rPr>
              <a:t>ION CREANGĂ</a:t>
            </a:r>
            <a:br>
              <a:rPr lang="ro-RO" dirty="0">
                <a:solidFill>
                  <a:srgbClr val="FF0000"/>
                </a:solidFill>
              </a:rPr>
            </a:br>
            <a:r>
              <a:rPr lang="ro-RO" b="1" dirty="0">
                <a:latin typeface="Calibri"/>
                <a:ea typeface="Calibri"/>
                <a:cs typeface="Times New Roman"/>
              </a:rPr>
              <a:t>1839-1889</a:t>
            </a:r>
            <a:br>
              <a:rPr lang="ro-RO" b="1" dirty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30" y="1948344"/>
            <a:ext cx="2024113" cy="266377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7717" y="885755"/>
            <a:ext cx="2632623" cy="252512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8019802" y="4135062"/>
            <a:ext cx="14726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400" dirty="0">
                <a:latin typeface="+mj-lt"/>
              </a:rPr>
              <a:t>Alcătuiți planul întâmplărilor legate de fata moșneagului </a:t>
            </a:r>
            <a:endParaRPr lang="ru-RU" sz="1400" dirty="0"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857558" y="4135061"/>
            <a:ext cx="15259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400" dirty="0"/>
              <a:t>Alcătuiți planul Întâmplărilor legate de fata babei</a:t>
            </a:r>
            <a:endParaRPr lang="ru-RU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8019801" y="5361272"/>
            <a:ext cx="16343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400" dirty="0"/>
              <a:t>De selectat din poveste cuvintele care o caracterizează pe fata moșneagului</a:t>
            </a:r>
            <a:endParaRPr lang="ru-RU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9821372" y="5361272"/>
            <a:ext cx="20457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400" dirty="0"/>
              <a:t>Amintiți-vă altă poveste citită de voi și faceți o comparație între ea și povestea lui Ion Creangă </a:t>
            </a:r>
            <a:endParaRPr lang="ru-RU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2278541" y="763320"/>
            <a:ext cx="43768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400" dirty="0">
                <a:latin typeface="Arial Black" panose="020B0A04020102020204" pitchFamily="34" charset="0"/>
              </a:rPr>
              <a:t>Universul operei</a:t>
            </a:r>
          </a:p>
          <a:p>
            <a:pPr marL="342900" indent="-342900">
              <a:buAutoNum type="arabicPeriod"/>
            </a:pPr>
            <a:r>
              <a:rPr lang="ro-RO" sz="1400" dirty="0"/>
              <a:t>Scrieți forma literară a cuvintelor: amu, iaca, vro, a griji.</a:t>
            </a:r>
          </a:p>
          <a:p>
            <a:r>
              <a:rPr lang="ro-RO" sz="1400" dirty="0"/>
              <a:t>2. Indicați sinonimele următoarelor cuvinte din text: tăbuieț, liniștit, bogății, lozie, a la.</a:t>
            </a:r>
          </a:p>
          <a:p>
            <a:r>
              <a:rPr lang="ro-RO" sz="1400" dirty="0"/>
              <a:t>3. Care este sensul cuvântului a îndruga în text </a:t>
            </a:r>
            <a:endParaRPr lang="ru-RU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2278541" y="2148315"/>
            <a:ext cx="40209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400" dirty="0">
                <a:latin typeface="Arial Black" panose="020B0A04020102020204" pitchFamily="34" charset="0"/>
              </a:rPr>
              <a:t>Metoda microfonului</a:t>
            </a:r>
          </a:p>
          <a:p>
            <a:r>
              <a:rPr lang="ro-RO" sz="1400" dirty="0"/>
              <a:t>Dacă ai fi un reporter, ce l-ai întreba pe Ion Creangă într- un interviu:</a:t>
            </a:r>
          </a:p>
          <a:p>
            <a:r>
              <a:rPr lang="ro-RO" sz="1400" dirty="0"/>
              <a:t>Aș vrea să vă întreb... </a:t>
            </a:r>
          </a:p>
          <a:p>
            <a:r>
              <a:rPr lang="ro-RO" sz="1400" dirty="0"/>
              <a:t>Vreau să aflu...</a:t>
            </a:r>
          </a:p>
          <a:p>
            <a:endParaRPr lang="ru-RU" sz="1400" dirty="0"/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30" y="5218898"/>
            <a:ext cx="1899431" cy="1639102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 flipH="1">
            <a:off x="173129" y="4695678"/>
            <a:ext cx="21290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400" dirty="0">
                <a:latin typeface="Arial Black" panose="020B0A04020102020204" pitchFamily="34" charset="0"/>
              </a:rPr>
              <a:t>Metoda constelației stelare </a:t>
            </a:r>
            <a:endParaRPr lang="ru-RU" sz="1400" dirty="0">
              <a:latin typeface="Arial Black" panose="020B0A040201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519911" y="652404"/>
            <a:ext cx="21339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1400" dirty="0">
                <a:latin typeface="Arial Black" panose="020B0A04020102020204" pitchFamily="34" charset="0"/>
              </a:rPr>
              <a:t>Metoda ciorchinelui</a:t>
            </a:r>
            <a:endParaRPr lang="ru-RU" sz="1400" dirty="0">
              <a:latin typeface="Arial Black" panose="020B0A040201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278541" y="3310683"/>
            <a:ext cx="4036682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1400" dirty="0">
                <a:latin typeface="Arial Black" panose="020B0A04020102020204" pitchFamily="34" charset="0"/>
              </a:rPr>
              <a:t>Aplicare și creație </a:t>
            </a:r>
          </a:p>
          <a:p>
            <a:r>
              <a:rPr lang="ro-RO" sz="1400" dirty="0"/>
              <a:t>Care din stările sufletești atestăm în poveste:</a:t>
            </a:r>
          </a:p>
          <a:p>
            <a:r>
              <a:rPr lang="ro-RO" sz="1400" dirty="0"/>
              <a:t>-admirație                mândrie </a:t>
            </a:r>
          </a:p>
          <a:p>
            <a:r>
              <a:rPr lang="ro-RO" sz="1400" dirty="0"/>
              <a:t>-tristețe                     bucurie </a:t>
            </a:r>
          </a:p>
          <a:p>
            <a:r>
              <a:rPr lang="ro-RO" sz="1400" dirty="0"/>
              <a:t>-indignare                nepăsare?  </a:t>
            </a:r>
            <a:endParaRPr lang="ru-RU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2278541" y="4480234"/>
            <a:ext cx="361760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400" dirty="0">
                <a:latin typeface="Arial Black" panose="020B0A04020102020204" pitchFamily="34" charset="0"/>
              </a:rPr>
              <a:t>Descoperiți singuri. Cum crezi?</a:t>
            </a:r>
          </a:p>
          <a:p>
            <a:pPr marL="285750" indent="-285750">
              <a:buFontTx/>
              <a:buChar char="-"/>
            </a:pPr>
            <a:r>
              <a:rPr lang="ro-RO" sz="1400" dirty="0"/>
              <a:t>De ce personajele din text nu au nume?</a:t>
            </a:r>
          </a:p>
          <a:p>
            <a:pPr marL="285750" indent="-285750">
              <a:buFontTx/>
              <a:buChar char="-"/>
            </a:pPr>
            <a:r>
              <a:rPr lang="ro-RO" sz="1400" dirty="0"/>
              <a:t>Care dintre personaje apar cel mai des în text?</a:t>
            </a:r>
          </a:p>
          <a:p>
            <a:pPr marL="285750" indent="-285750">
              <a:buFontTx/>
              <a:buChar char="-"/>
            </a:pPr>
            <a:r>
              <a:rPr lang="ro-RO" sz="1400" dirty="0"/>
              <a:t>De ce fata moșneagului se hotărăște să părăseascaă casa părintească?</a:t>
            </a:r>
          </a:p>
          <a:p>
            <a:pPr marL="285750" indent="-285750">
              <a:buFontTx/>
              <a:buChar char="-"/>
            </a:pPr>
            <a:r>
              <a:rPr lang="ro-RO" sz="1400" dirty="0"/>
              <a:t>Credeți că a procedat corect?</a:t>
            </a:r>
          </a:p>
          <a:p>
            <a:pPr marL="285750" indent="-285750">
              <a:buFontTx/>
              <a:buChar char="-"/>
            </a:pPr>
            <a:r>
              <a:rPr lang="ro-RO" sz="1400" dirty="0"/>
              <a:t>Ce părere aveți despre fata babei ?</a:t>
            </a:r>
            <a:endParaRPr lang="ru-RU" sz="1400" dirty="0"/>
          </a:p>
        </p:txBody>
      </p:sp>
      <p:pic>
        <p:nvPicPr>
          <p:cNvPr id="44" name="Рисунок 4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1064" y="4042611"/>
            <a:ext cx="1991502" cy="2669915"/>
          </a:xfrm>
          <a:prstGeom prst="rect">
            <a:avLst/>
          </a:prstGeom>
        </p:spPr>
      </p:pic>
      <p:sp>
        <p:nvSpPr>
          <p:cNvPr id="45" name="Прямоугольник 44"/>
          <p:cNvSpPr/>
          <p:nvPr/>
        </p:nvSpPr>
        <p:spPr>
          <a:xfrm>
            <a:off x="6000091" y="5603618"/>
            <a:ext cx="1713447" cy="10906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400" b="1" dirty="0">
                <a:solidFill>
                  <a:srgbClr val="00B050"/>
                </a:solidFill>
                <a:latin typeface="Arial Black" pitchFamily="34" charset="0"/>
              </a:rPr>
              <a:t>Învățăturile </a:t>
            </a:r>
          </a:p>
          <a:p>
            <a:pPr algn="ctr"/>
            <a:r>
              <a:rPr lang="ro-RO" sz="1400" b="1">
                <a:solidFill>
                  <a:srgbClr val="00B050"/>
                </a:solidFill>
                <a:latin typeface="Arial Black" pitchFamily="34" charset="0"/>
              </a:rPr>
              <a:t>transmise de poveștile </a:t>
            </a:r>
            <a:r>
              <a:rPr lang="ro-RO" sz="1400" b="1" dirty="0">
                <a:solidFill>
                  <a:srgbClr val="00B050"/>
                </a:solidFill>
                <a:latin typeface="Arial Black" pitchFamily="34" charset="0"/>
              </a:rPr>
              <a:t>l</a:t>
            </a:r>
            <a:r>
              <a:rPr lang="ro-RO" sz="1400" b="1">
                <a:solidFill>
                  <a:srgbClr val="00B050"/>
                </a:solidFill>
                <a:latin typeface="Arial Black" pitchFamily="34" charset="0"/>
              </a:rPr>
              <a:t>ui </a:t>
            </a:r>
            <a:endParaRPr lang="ro-RO" sz="1400" b="1" dirty="0">
              <a:solidFill>
                <a:srgbClr val="00B050"/>
              </a:solidFill>
              <a:latin typeface="Arial Black" pitchFamily="34" charset="0"/>
            </a:endParaRPr>
          </a:p>
          <a:p>
            <a:pPr algn="ctr"/>
            <a:r>
              <a:rPr lang="ro-RO" sz="1400" b="1" dirty="0">
                <a:solidFill>
                  <a:srgbClr val="00B050"/>
                </a:solidFill>
                <a:latin typeface="Arial Black" pitchFamily="34" charset="0"/>
              </a:rPr>
              <a:t>Ion Creangă</a:t>
            </a:r>
            <a:endParaRPr lang="ru-RU" sz="1400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125719" y="3760445"/>
            <a:ext cx="1372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1400" dirty="0">
                <a:latin typeface="Arial Black" panose="020B0A04020102020204" pitchFamily="34" charset="0"/>
              </a:rPr>
              <a:t>Temă acasă</a:t>
            </a:r>
            <a:endParaRPr lang="ru-RU" sz="1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22551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TM02892315[[fn=Легкий дым]]</Template>
  <TotalTime>104</TotalTime>
  <Words>234</Words>
  <Application>Microsoft Office PowerPoint</Application>
  <PresentationFormat>Широкоэкранный</PresentationFormat>
  <Paragraphs>37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Century Gothic</vt:lpstr>
      <vt:lpstr>Wingdings 3</vt:lpstr>
      <vt:lpstr>Легкий дым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LQ</dc:creator>
  <cp:lastModifiedBy>Лилия Говорнян</cp:lastModifiedBy>
  <cp:revision>11</cp:revision>
  <dcterms:created xsi:type="dcterms:W3CDTF">2022-10-16T15:08:42Z</dcterms:created>
  <dcterms:modified xsi:type="dcterms:W3CDTF">2022-11-21T18:21:19Z</dcterms:modified>
</cp:coreProperties>
</file>