
<file path=[Content_Types].xml><?xml version="1.0" encoding="utf-8"?>
<Types xmlns="http://schemas.openxmlformats.org/package/2006/content-types">
  <Default Extension="gif" ContentType="image/gi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1"/>
  </p:notesMasterIdLst>
  <p:sldIdLst>
    <p:sldId id="260" r:id="rId2"/>
    <p:sldId id="318" r:id="rId3"/>
    <p:sldId id="258" r:id="rId4"/>
    <p:sldId id="320" r:id="rId5"/>
    <p:sldId id="326" r:id="rId6"/>
    <p:sldId id="319" r:id="rId7"/>
    <p:sldId id="324" r:id="rId8"/>
    <p:sldId id="321" r:id="rId9"/>
    <p:sldId id="352" r:id="rId10"/>
    <p:sldId id="323" r:id="rId11"/>
    <p:sldId id="261" r:id="rId12"/>
    <p:sldId id="327" r:id="rId13"/>
    <p:sldId id="354" r:id="rId14"/>
    <p:sldId id="330" r:id="rId15"/>
    <p:sldId id="329" r:id="rId16"/>
    <p:sldId id="339" r:id="rId17"/>
    <p:sldId id="328" r:id="rId18"/>
    <p:sldId id="333" r:id="rId19"/>
    <p:sldId id="344" r:id="rId20"/>
    <p:sldId id="331" r:id="rId21"/>
    <p:sldId id="338" r:id="rId22"/>
    <p:sldId id="340" r:id="rId23"/>
    <p:sldId id="334" r:id="rId24"/>
    <p:sldId id="348" r:id="rId25"/>
    <p:sldId id="347" r:id="rId26"/>
    <p:sldId id="346" r:id="rId27"/>
    <p:sldId id="345" r:id="rId28"/>
    <p:sldId id="350" r:id="rId29"/>
    <p:sldId id="349" r:id="rId3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7" autoAdjust="0"/>
    <p:restoredTop sz="93548" autoAdjust="0"/>
  </p:normalViewPr>
  <p:slideViewPr>
    <p:cSldViewPr>
      <p:cViewPr varScale="1">
        <p:scale>
          <a:sx n="80" d="100"/>
          <a:sy n="80" d="100"/>
        </p:scale>
        <p:origin x="163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198AB92-45B7-41CD-B1AC-FEF12AA99FFF}" type="datetimeFigureOut">
              <a:rPr lang="ru-RU"/>
              <a:pPr>
                <a:defRPr/>
              </a:pPr>
              <a:t>22.11.2022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A76444E-3DCB-469D-8899-9C61792D1D1B}"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01E7E9FF-81B7-43A7-AAE1-BEC51F8DBB1F}" type="slidenum">
              <a:rPr lang="ru-RU" smtClean="0"/>
              <a:pPr>
                <a:defRPr/>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274bbbe74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274bbbe7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274bbbe74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274bbbe7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274bbbe74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274bbbe7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274bbbe74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274bbbe7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Группа 1"/>
          <p:cNvGrpSpPr>
            <a:grpSpLocks/>
          </p:cNvGrpSpPr>
          <p:nvPr/>
        </p:nvGrpSpPr>
        <p:grpSpPr bwMode="auto">
          <a:xfrm>
            <a:off x="-3175" y="4953000"/>
            <a:ext cx="9147175" cy="1911350"/>
            <a:chOff x="-3765" y="4832896"/>
            <a:chExt cx="9147765" cy="2032192"/>
          </a:xfrm>
        </p:grpSpPr>
        <p:sp>
          <p:nvSpPr>
            <p:cNvPr id="6" name="Полилиния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Полилиния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8"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a:t>Образец заголовка</a:t>
            </a:r>
            <a:endParaRPr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11" name="Дата 29"/>
          <p:cNvSpPr>
            <a:spLocks noGrp="1"/>
          </p:cNvSpPr>
          <p:nvPr>
            <p:ph type="dt" sz="half" idx="10"/>
          </p:nvPr>
        </p:nvSpPr>
        <p:spPr/>
        <p:txBody>
          <a:bodyPr/>
          <a:lstStyle>
            <a:lvl1pPr>
              <a:defRPr>
                <a:solidFill>
                  <a:srgbClr val="FFFFFF"/>
                </a:solidFill>
              </a:defRPr>
            </a:lvl1pPr>
            <a:extLst/>
          </a:lstStyle>
          <a:p>
            <a:pPr>
              <a:defRPr/>
            </a:pPr>
            <a:fld id="{6D221B5A-7184-4CF9-B5C0-2C0847B4989A}" type="datetimeFigureOut">
              <a:rPr lang="ru-RU"/>
              <a:pPr>
                <a:defRPr/>
              </a:pPr>
              <a:t>22.11.2022</a:t>
            </a:fld>
            <a:endParaRPr lang="ru-RU"/>
          </a:p>
        </p:txBody>
      </p:sp>
      <p:sp>
        <p:nvSpPr>
          <p:cNvPr id="12"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ru-RU"/>
          </a:p>
        </p:txBody>
      </p:sp>
      <p:sp>
        <p:nvSpPr>
          <p:cNvPr id="13" name="Номер слайда 26"/>
          <p:cNvSpPr>
            <a:spLocks noGrp="1"/>
          </p:cNvSpPr>
          <p:nvPr>
            <p:ph type="sldNum" sz="quarter" idx="12"/>
          </p:nvPr>
        </p:nvSpPr>
        <p:spPr/>
        <p:txBody>
          <a:bodyPr/>
          <a:lstStyle>
            <a:lvl1pPr>
              <a:defRPr>
                <a:solidFill>
                  <a:srgbClr val="FFFFFF"/>
                </a:solidFill>
              </a:defRPr>
            </a:lvl1pPr>
            <a:extLst/>
          </a:lstStyle>
          <a:p>
            <a:pPr>
              <a:defRPr/>
            </a:pPr>
            <a:fld id="{8BDD1FEC-60B9-491F-9976-5C3FF5BC92A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A59504CD-5A3C-4747-8A9A-448F00BEB246}" type="datetimeFigureOut">
              <a:rPr lang="ru-RU"/>
              <a:pPr>
                <a:defRPr/>
              </a:pPr>
              <a:t>22.11.2022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34FE69F3-B05F-4A2C-873C-9BA7C1472187}"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F99414B6-2AC9-49F6-A0F2-C47B641F5148}" type="datetimeFigureOut">
              <a:rPr lang="ru-RU"/>
              <a:pPr>
                <a:defRPr/>
              </a:pPr>
              <a:t>22.11.2022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7EA66F7A-482E-49A8-ADE4-7E9C68F2449D}"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645433"/>
            <a:ext cx="8520600" cy="444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Заголовок 6"/>
          <p:cNvSpPr>
            <a:spLocks noGrp="1"/>
          </p:cNvSpPr>
          <p:nvPr>
            <p:ph type="title"/>
          </p:nvPr>
        </p:nvSpPr>
        <p:spPr/>
        <p:txBody>
          <a:bodyPr rtlCol="0"/>
          <a:lstStyle/>
          <a:p>
            <a:r>
              <a:rPr lang="ru-RU"/>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BE3BD2CB-E4B0-4C7A-B012-72CFC34BC3AE}" type="datetimeFigureOut">
              <a:rPr lang="ru-RU"/>
              <a:pPr>
                <a:defRPr/>
              </a:pPr>
              <a:t>22.11.2022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17060B43-0312-4B30-9E56-2AB29359503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Нашивка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Нашивка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6" name="Дата 3"/>
          <p:cNvSpPr>
            <a:spLocks noGrp="1"/>
          </p:cNvSpPr>
          <p:nvPr>
            <p:ph type="dt" sz="half" idx="10"/>
          </p:nvPr>
        </p:nvSpPr>
        <p:spPr/>
        <p:txBody>
          <a:bodyPr/>
          <a:lstStyle>
            <a:lvl1pPr>
              <a:defRPr/>
            </a:lvl1pPr>
            <a:extLst/>
          </a:lstStyle>
          <a:p>
            <a:pPr>
              <a:defRPr/>
            </a:pPr>
            <a:fld id="{BE264E5F-FF90-47DE-B6EB-583D2964B910}" type="datetimeFigureOut">
              <a:rPr lang="ru-RU"/>
              <a:pPr>
                <a:defRPr/>
              </a:pPr>
              <a:t>22.11.2022</a:t>
            </a:fld>
            <a:endParaRPr lang="ru-RU"/>
          </a:p>
        </p:txBody>
      </p:sp>
      <p:sp>
        <p:nvSpPr>
          <p:cNvPr id="7" name="Нижний колонтитул 4"/>
          <p:cNvSpPr>
            <a:spLocks noGrp="1"/>
          </p:cNvSpPr>
          <p:nvPr>
            <p:ph type="ftr" sz="quarter" idx="11"/>
          </p:nvPr>
        </p:nvSpPr>
        <p:spPr/>
        <p:txBody>
          <a:bodyPr/>
          <a:lstStyle>
            <a:lvl1pPr>
              <a:defRPr/>
            </a:lvl1pPr>
            <a:extLst/>
          </a:lstStyle>
          <a:p>
            <a:pPr>
              <a:defRPr/>
            </a:pPr>
            <a:endParaRPr lang="ru-RU"/>
          </a:p>
        </p:txBody>
      </p:sp>
      <p:sp>
        <p:nvSpPr>
          <p:cNvPr id="8" name="Номер слайда 5"/>
          <p:cNvSpPr>
            <a:spLocks noGrp="1"/>
          </p:cNvSpPr>
          <p:nvPr>
            <p:ph type="sldNum" sz="quarter" idx="12"/>
          </p:nvPr>
        </p:nvSpPr>
        <p:spPr/>
        <p:txBody>
          <a:bodyPr/>
          <a:lstStyle>
            <a:lvl1pPr>
              <a:defRPr/>
            </a:lvl1pPr>
            <a:extLst/>
          </a:lstStyle>
          <a:p>
            <a:pPr>
              <a:defRPr/>
            </a:pPr>
            <a:fld id="{A62BFE3C-D8CD-40FB-B3BF-AD48DBB41BF0}"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8" name="Заголовок 7"/>
          <p:cNvSpPr>
            <a:spLocks noGrp="1"/>
          </p:cNvSpPr>
          <p:nvPr>
            <p:ph type="title"/>
          </p:nvPr>
        </p:nvSpPr>
        <p:spPr/>
        <p:txBody>
          <a:bodyPr rtlCol="0"/>
          <a:lstStyle/>
          <a:p>
            <a:r>
              <a:rPr lang="ru-RU"/>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fld id="{427FA3E8-0DC7-48B6-A25F-714C11C65BB4}" type="datetimeFigureOut">
              <a:rPr lang="ru-RU"/>
              <a:pPr>
                <a:defRPr/>
              </a:pPr>
              <a:t>22.11.2022</a:t>
            </a:fld>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31768A45-2F8E-4DC7-9CDD-02C9893D23A3}"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extLst/>
          </a:lstStyle>
          <a:p>
            <a:r>
              <a:rPr lang="ru-RU"/>
              <a:t>Образец заголовка</a:t>
            </a:r>
            <a:endParaRPr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D0426974-7160-46A5-8783-54A089786FAF}" type="datetimeFigureOut">
              <a:rPr lang="ru-RU"/>
              <a:pPr>
                <a:defRPr/>
              </a:pPr>
              <a:t>22.11.2022</a:t>
            </a:fld>
            <a:endParaRPr lang="ru-RU"/>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5A741AF9-12B8-49A1-91CE-DFE0FDE1175B}"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p>
            <a:r>
              <a:rPr lang="ru-RU"/>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fld id="{160B7861-B7DC-4E50-A72F-4C9909A3DB46}" type="datetimeFigureOut">
              <a:rPr lang="ru-RU"/>
              <a:pPr>
                <a:defRPr/>
              </a:pPr>
              <a:t>22.11.2022</a:t>
            </a:fld>
            <a:endParaRPr lang="ru-RU"/>
          </a:p>
        </p:txBody>
      </p:sp>
      <p:sp>
        <p:nvSpPr>
          <p:cNvPr id="4" name="Нижний колонтитул 3"/>
          <p:cNvSpPr>
            <a:spLocks noGrp="1"/>
          </p:cNvSpPr>
          <p:nvPr>
            <p:ph type="ftr" sz="quarter" idx="11"/>
          </p:nvPr>
        </p:nvSpPr>
        <p:spPr/>
        <p:txBody>
          <a:bodyPr/>
          <a:lstStyle>
            <a:lvl1pPr>
              <a:defRPr/>
            </a:lvl1pPr>
            <a:extLst/>
          </a:lstStyle>
          <a:p>
            <a:pPr>
              <a:defRPr/>
            </a:pPr>
            <a:endParaRPr lang="ru-RU"/>
          </a:p>
        </p:txBody>
      </p:sp>
      <p:sp>
        <p:nvSpPr>
          <p:cNvPr id="5" name="Номер слайда 4"/>
          <p:cNvSpPr>
            <a:spLocks noGrp="1"/>
          </p:cNvSpPr>
          <p:nvPr>
            <p:ph type="sldNum" sz="quarter" idx="12"/>
          </p:nvPr>
        </p:nvSpPr>
        <p:spPr/>
        <p:txBody>
          <a:bodyPr/>
          <a:lstStyle>
            <a:lvl1pPr>
              <a:defRPr/>
            </a:lvl1pPr>
            <a:extLst/>
          </a:lstStyle>
          <a:p>
            <a:pPr>
              <a:defRPr/>
            </a:pPr>
            <a:fld id="{957E1E50-0365-4DAA-A040-EC689DADB43A}"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C7D2D29F-469E-4D63-9420-76CE54FF8DE8}" type="datetimeFigureOut">
              <a:rPr lang="ru-RU"/>
              <a:pPr>
                <a:defRPr/>
              </a:pPr>
              <a:t>22.11.2022</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6EB70154-A559-4275-9CC1-30E98455B3E9}"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ru-RU"/>
              <a:t>Образец заголовка</a:t>
            </a:r>
            <a:endParaRPr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FAC5AC75-D917-45EB-992D-2950779DF7AF}" type="datetimeFigureOut">
              <a:rPr lang="ru-RU"/>
              <a:pPr>
                <a:defRPr/>
              </a:pPr>
              <a:t>22.11.2022</a:t>
            </a:fld>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03557523-C9BA-42E0-87CF-8BCB3F1904FC}"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олилиния 7"/>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Полилиния 8"/>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7" name="Прямоугольный треугольник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Нашивка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Текст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a:t>Вставка рисунка</a:t>
            </a:r>
            <a:endParaRPr lang="en-US" noProof="0"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a:t>Образец заголовка</a:t>
            </a:r>
            <a:endParaRPr lang="en-US"/>
          </a:p>
        </p:txBody>
      </p:sp>
      <p:sp>
        <p:nvSpPr>
          <p:cNvPr id="11" name="Дата 4"/>
          <p:cNvSpPr>
            <a:spLocks noGrp="1"/>
          </p:cNvSpPr>
          <p:nvPr>
            <p:ph type="dt" sz="half" idx="10"/>
          </p:nvPr>
        </p:nvSpPr>
        <p:spPr/>
        <p:txBody>
          <a:bodyPr/>
          <a:lstStyle>
            <a:lvl1pPr>
              <a:defRPr>
                <a:solidFill>
                  <a:schemeClr val="tx1"/>
                </a:solidFill>
              </a:defRPr>
            </a:lvl1pPr>
            <a:extLst/>
          </a:lstStyle>
          <a:p>
            <a:pPr>
              <a:defRPr/>
            </a:pPr>
            <a:fld id="{5D490C60-C800-4D0E-8439-AF4E72BDA9D2}" type="datetimeFigureOut">
              <a:rPr lang="ru-RU"/>
              <a:pPr>
                <a:defRPr/>
              </a:pPr>
              <a:t>22.11.2022</a:t>
            </a:fld>
            <a:endParaRPr lang="ru-RU"/>
          </a:p>
        </p:txBody>
      </p:sp>
      <p:sp>
        <p:nvSpPr>
          <p:cNvPr id="12" name="Нижний колонтитул 5"/>
          <p:cNvSpPr>
            <a:spLocks noGrp="1"/>
          </p:cNvSpPr>
          <p:nvPr>
            <p:ph type="ftr" sz="quarter" idx="11"/>
          </p:nvPr>
        </p:nvSpPr>
        <p:spPr/>
        <p:txBody>
          <a:bodyPr/>
          <a:lstStyle>
            <a:lvl1pPr>
              <a:defRPr>
                <a:solidFill>
                  <a:schemeClr val="tx1"/>
                </a:solidFill>
              </a:defRPr>
            </a:lvl1pPr>
            <a:extLst/>
          </a:lstStyle>
          <a:p>
            <a:pPr>
              <a:defRPr/>
            </a:pPr>
            <a:endParaRPr lang="ru-RU"/>
          </a:p>
        </p:txBody>
      </p:sp>
      <p:sp>
        <p:nvSpPr>
          <p:cNvPr id="13" name="Номер слайда 6"/>
          <p:cNvSpPr>
            <a:spLocks noGrp="1"/>
          </p:cNvSpPr>
          <p:nvPr>
            <p:ph type="sldNum" sz="quarter" idx="12"/>
          </p:nvPr>
        </p:nvSpPr>
        <p:spPr/>
        <p:txBody>
          <a:bodyPr/>
          <a:lstStyle>
            <a:lvl1pPr>
              <a:defRPr>
                <a:solidFill>
                  <a:schemeClr val="tx1"/>
                </a:solidFill>
              </a:defRPr>
            </a:lvl1pPr>
            <a:extLst/>
          </a:lstStyle>
          <a:p>
            <a:pPr>
              <a:defRPr/>
            </a:pPr>
            <a:fld id="{71CAD51F-215F-4B1C-BBDB-3B445675B015}"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3" name="Полилиния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Полилиния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ru-RU"/>
              <a:t>Образец заголовка</a:t>
            </a:r>
            <a:endParaRPr lang="en-US"/>
          </a:p>
        </p:txBody>
      </p:sp>
      <p:sp>
        <p:nvSpPr>
          <p:cNvPr id="1033"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fld id="{7348AE64-9D1B-4FAF-ABF9-6FDC7B54E153}" type="datetimeFigureOut">
              <a:rPr lang="ru-RU"/>
              <a:pPr>
                <a:defRPr/>
              </a:pPr>
              <a:t>22.11.2022</a:t>
            </a:fld>
            <a:endParaRPr lang="ru-RU"/>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ru-RU"/>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729AD3A3-D5D4-4F24-B6C2-FFE52A2A0AB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9" r:id="rId1"/>
    <p:sldLayoutId id="2147483738" r:id="rId2"/>
    <p:sldLayoutId id="2147483740" r:id="rId3"/>
    <p:sldLayoutId id="2147483741" r:id="rId4"/>
    <p:sldLayoutId id="2147483742" r:id="rId5"/>
    <p:sldLayoutId id="2147483743" r:id="rId6"/>
    <p:sldLayoutId id="2147483737" r:id="rId7"/>
    <p:sldLayoutId id="2147483744" r:id="rId8"/>
    <p:sldLayoutId id="2147483745" r:id="rId9"/>
    <p:sldLayoutId id="2147483736" r:id="rId10"/>
    <p:sldLayoutId id="2147483735" r:id="rId11"/>
    <p:sldLayoutId id="2147483746" r:id="rId12"/>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qNoc1-jk2sU"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hyperlink" Target="http://smiles.33b.ru/smile.104595.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19" name="Прямоугольник 18"/>
          <p:cNvSpPr/>
          <p:nvPr/>
        </p:nvSpPr>
        <p:spPr>
          <a:xfrm>
            <a:off x="2857488" y="188913"/>
            <a:ext cx="3857652" cy="914400"/>
          </a:xfrm>
          <a:prstGeom prst="rect">
            <a:avLst/>
          </a:prstGeom>
          <a:gradFill>
            <a:gsLst>
              <a:gs pos="0">
                <a:schemeClr val="accent3">
                  <a:lumMod val="40000"/>
                  <a:lumOff val="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3200" b="1" dirty="0">
                <a:solidFill>
                  <a:schemeClr val="tx1"/>
                </a:solidFill>
                <a:latin typeface="Times New Roman" pitchFamily="18" charset="0"/>
                <a:cs typeface="Times New Roman" pitchFamily="18" charset="0"/>
              </a:rPr>
              <a:t>Clasa a V-a</a:t>
            </a:r>
            <a:r>
              <a:rPr lang="uk-UA" sz="3200" b="1" dirty="0">
                <a:solidFill>
                  <a:schemeClr val="tx1"/>
                </a:solidFill>
                <a:latin typeface="Times New Roman" pitchFamily="18" charset="0"/>
                <a:cs typeface="Times New Roman" pitchFamily="18" charset="0"/>
              </a:rPr>
              <a:t> </a:t>
            </a:r>
            <a:endParaRPr lang="ru-RU" sz="3200" b="1" dirty="0">
              <a:solidFill>
                <a:schemeClr val="tx1"/>
              </a:solidFill>
              <a:latin typeface="Times New Roman" pitchFamily="18" charset="0"/>
              <a:cs typeface="Times New Roman" pitchFamily="18" charset="0"/>
            </a:endParaRPr>
          </a:p>
        </p:txBody>
      </p:sp>
      <p:sp>
        <p:nvSpPr>
          <p:cNvPr id="20" name="Прямоугольник 19"/>
          <p:cNvSpPr/>
          <p:nvPr/>
        </p:nvSpPr>
        <p:spPr>
          <a:xfrm>
            <a:off x="1000125" y="1500188"/>
            <a:ext cx="7643813" cy="2643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b="1" dirty="0">
              <a:solidFill>
                <a:srgbClr val="FF0000"/>
              </a:solidFill>
              <a:latin typeface="Times New Roman" pitchFamily="18" charset="0"/>
              <a:cs typeface="Times New Roman" pitchFamily="18" charset="0"/>
            </a:endParaRPr>
          </a:p>
          <a:p>
            <a:pPr algn="ctr">
              <a:defRPr/>
            </a:pPr>
            <a:endParaRPr lang="ru-RU" sz="3200" b="1" dirty="0">
              <a:solidFill>
                <a:schemeClr val="tx1"/>
              </a:solidFill>
              <a:latin typeface="Times New Roman" pitchFamily="18" charset="0"/>
              <a:cs typeface="Times New Roman" pitchFamily="18" charset="0"/>
            </a:endParaRPr>
          </a:p>
          <a:p>
            <a:pPr algn="ctr">
              <a:defRPr/>
            </a:pPr>
            <a:r>
              <a:rPr lang="ro-RO" sz="3200" b="1" i="1" dirty="0">
                <a:solidFill>
                  <a:schemeClr val="tx1"/>
                </a:solidFill>
                <a:latin typeface="Times New Roman" pitchFamily="18" charset="0"/>
                <a:cs typeface="Times New Roman" pitchFamily="18" charset="0"/>
              </a:rPr>
              <a:t>Dimitrie Bolintineanu,</a:t>
            </a:r>
          </a:p>
          <a:p>
            <a:pPr algn="ctr">
              <a:defRPr/>
            </a:pPr>
            <a:r>
              <a:rPr lang="ro-RO" sz="3200" b="1" i="1" dirty="0">
                <a:solidFill>
                  <a:schemeClr val="tx1"/>
                </a:solidFill>
                <a:latin typeface="Times New Roman" pitchFamily="18" charset="0"/>
                <a:cs typeface="Times New Roman" pitchFamily="18" charset="0"/>
              </a:rPr>
              <a:t> </a:t>
            </a:r>
            <a:r>
              <a:rPr lang="ru-RU" sz="3200" b="1" i="1" dirty="0">
                <a:solidFill>
                  <a:schemeClr val="tx1"/>
                </a:solidFill>
                <a:latin typeface="Times New Roman" pitchFamily="18" charset="0"/>
                <a:cs typeface="Times New Roman" pitchFamily="18" charset="0"/>
              </a:rPr>
              <a:t>«</a:t>
            </a:r>
            <a:r>
              <a:rPr lang="ro-RO" sz="3200" b="1" i="1" dirty="0">
                <a:solidFill>
                  <a:schemeClr val="tx1"/>
                </a:solidFill>
                <a:latin typeface="Times New Roman" pitchFamily="18" charset="0"/>
                <a:cs typeface="Times New Roman" pitchFamily="18" charset="0"/>
              </a:rPr>
              <a:t>Muma lui Ștefan cel Mare</a:t>
            </a:r>
            <a:r>
              <a:rPr lang="ru-RU" sz="3200" b="1" i="1" dirty="0">
                <a:solidFill>
                  <a:schemeClr val="tx1"/>
                </a:solidFill>
                <a:latin typeface="Times New Roman" pitchFamily="18" charset="0"/>
                <a:cs typeface="Times New Roman" pitchFamily="18" charset="0"/>
              </a:rPr>
              <a:t>»</a:t>
            </a:r>
            <a:r>
              <a:rPr lang="ro-RO" sz="3200" b="1" i="1" dirty="0">
                <a:solidFill>
                  <a:schemeClr val="tx1"/>
                </a:solidFill>
                <a:latin typeface="Times New Roman" pitchFamily="18" charset="0"/>
                <a:cs typeface="Times New Roman" pitchFamily="18" charset="0"/>
              </a:rPr>
              <a:t>. </a:t>
            </a:r>
          </a:p>
          <a:p>
            <a:pPr algn="ctr">
              <a:defRPr/>
            </a:pPr>
            <a:r>
              <a:rPr lang="ro-RO" sz="3200" b="1" i="1" dirty="0">
                <a:solidFill>
                  <a:schemeClr val="tx1"/>
                </a:solidFill>
                <a:latin typeface="Times New Roman" pitchFamily="18" charset="0"/>
                <a:cs typeface="Times New Roman" pitchFamily="18" charset="0"/>
              </a:rPr>
              <a:t>Teme, motive.Tl.Dialogul. </a:t>
            </a:r>
          </a:p>
          <a:p>
            <a:pPr algn="ctr">
              <a:defRPr/>
            </a:pPr>
            <a:r>
              <a:rPr lang="ro-RO" sz="3200" b="1" i="1" dirty="0">
                <a:solidFill>
                  <a:schemeClr val="tx1"/>
                </a:solidFill>
                <a:latin typeface="Times New Roman" pitchFamily="18" charset="0"/>
                <a:cs typeface="Times New Roman" pitchFamily="18" charset="0"/>
              </a:rPr>
              <a:t>Rolul dialogului.</a:t>
            </a:r>
            <a:endParaRPr lang="ru-RU" sz="3200" b="1" i="1" dirty="0">
              <a:solidFill>
                <a:schemeClr val="tx1"/>
              </a:solidFill>
              <a:latin typeface="Times New Roman" pitchFamily="18" charset="0"/>
              <a:cs typeface="Times New Roman" pitchFamily="18" charset="0"/>
            </a:endParaRPr>
          </a:p>
          <a:p>
            <a:pPr algn="ctr">
              <a:defRPr/>
            </a:pPr>
            <a:endParaRPr lang="ru-RU" sz="3200" b="1" dirty="0">
              <a:solidFill>
                <a:srgbClr val="FF0000"/>
              </a:solidFill>
              <a:latin typeface="Times New Roman" pitchFamily="18" charset="0"/>
              <a:cs typeface="Times New Roman" pitchFamily="18" charset="0"/>
            </a:endParaRPr>
          </a:p>
        </p:txBody>
      </p:sp>
      <p:sp>
        <p:nvSpPr>
          <p:cNvPr id="22" name="Прямоугольник 21"/>
          <p:cNvSpPr/>
          <p:nvPr/>
        </p:nvSpPr>
        <p:spPr>
          <a:xfrm>
            <a:off x="3500430" y="4071942"/>
            <a:ext cx="5429288" cy="24288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b="1" dirty="0">
              <a:solidFill>
                <a:srgbClr val="FF0000"/>
              </a:solidFill>
              <a:latin typeface="Times New Roman" pitchFamily="18" charset="0"/>
              <a:cs typeface="Times New Roman" pitchFamily="18" charset="0"/>
            </a:endParaRPr>
          </a:p>
          <a:p>
            <a:pPr algn="ctr">
              <a:defRPr/>
            </a:pPr>
            <a:endParaRPr lang="ro-RO" b="1" i="1" dirty="0">
              <a:solidFill>
                <a:schemeClr val="tx1"/>
              </a:solidFill>
              <a:latin typeface="Arial" charset="0"/>
            </a:endParaRPr>
          </a:p>
          <a:p>
            <a:pPr algn="ctr">
              <a:defRPr/>
            </a:pPr>
            <a:endParaRPr lang="ro-RO" b="1" i="1" dirty="0">
              <a:solidFill>
                <a:schemeClr val="tx1"/>
              </a:solidFill>
              <a:latin typeface="Arial" charset="0"/>
            </a:endParaRPr>
          </a:p>
          <a:p>
            <a:pPr algn="ctr">
              <a:defRPr/>
            </a:pPr>
            <a:endParaRPr lang="ro-RO" b="1" i="1" dirty="0">
              <a:solidFill>
                <a:schemeClr val="tx1"/>
              </a:solidFill>
              <a:latin typeface="Arial" charset="0"/>
            </a:endParaRPr>
          </a:p>
          <a:p>
            <a:pPr algn="ctr">
              <a:defRPr/>
            </a:pPr>
            <a:endParaRPr lang="ro-RO" sz="2400" b="1" i="1" dirty="0">
              <a:solidFill>
                <a:schemeClr val="tx1"/>
              </a:solidFill>
              <a:latin typeface="Arial" charset="0"/>
            </a:endParaRPr>
          </a:p>
          <a:p>
            <a:pPr algn="ctr">
              <a:defRPr/>
            </a:pPr>
            <a:endParaRPr lang="ro-RO" sz="2400" b="1" i="1" dirty="0">
              <a:solidFill>
                <a:schemeClr val="tx1"/>
              </a:solidFill>
              <a:latin typeface="Arial" charset="0"/>
            </a:endParaRPr>
          </a:p>
          <a:p>
            <a:pPr algn="ctr">
              <a:defRPr/>
            </a:pPr>
            <a:r>
              <a:rPr lang="ro-RO" sz="2400" b="1" i="1" dirty="0">
                <a:solidFill>
                  <a:schemeClr val="tx1"/>
                </a:solidFill>
                <a:latin typeface="Arial" charset="0"/>
              </a:rPr>
              <a:t>Prezentație de</a:t>
            </a:r>
          </a:p>
          <a:p>
            <a:pPr algn="ctr">
              <a:defRPr/>
            </a:pPr>
            <a:r>
              <a:rPr lang="ro-RO" sz="2400" b="1" i="1" dirty="0">
                <a:solidFill>
                  <a:schemeClr val="tx1"/>
                </a:solidFill>
                <a:latin typeface="Arial" charset="0"/>
              </a:rPr>
              <a:t> Ioana Enăchiuc </a:t>
            </a:r>
          </a:p>
          <a:p>
            <a:pPr algn="ctr">
              <a:defRPr/>
            </a:pPr>
            <a:r>
              <a:rPr lang="ro-RO" sz="2400" b="1" i="1" dirty="0">
                <a:solidFill>
                  <a:schemeClr val="tx1"/>
                </a:solidFill>
                <a:latin typeface="Arial" charset="0"/>
              </a:rPr>
              <a:t>profesoară  de limba română și literatura (română și universală)</a:t>
            </a:r>
            <a:endParaRPr lang="ru-RU" sz="2400" b="1" i="1" dirty="0">
              <a:solidFill>
                <a:schemeClr val="tx1"/>
              </a:solidFill>
              <a:latin typeface="Arial" charset="0"/>
            </a:endParaRPr>
          </a:p>
          <a:p>
            <a:pPr algn="ctr">
              <a:defRPr/>
            </a:pPr>
            <a:r>
              <a:rPr lang="ro-RO" sz="2400" b="1" i="1" dirty="0">
                <a:solidFill>
                  <a:srgbClr val="632523"/>
                </a:solidFill>
                <a:latin typeface="Arial" charset="0"/>
              </a:rPr>
              <a:t>gimnaziul Lucovița </a:t>
            </a:r>
          </a:p>
          <a:p>
            <a:pPr algn="ctr">
              <a:defRPr/>
            </a:pPr>
            <a:r>
              <a:rPr lang="ro-RO" sz="2400" b="1" i="1" dirty="0">
                <a:solidFill>
                  <a:srgbClr val="632523"/>
                </a:solidFill>
                <a:latin typeface="Arial" charset="0"/>
              </a:rPr>
              <a:t>CT Ostrița</a:t>
            </a:r>
            <a:endParaRPr lang="ru-RU" sz="2400" b="1" i="1" dirty="0">
              <a:solidFill>
                <a:schemeClr val="tx1"/>
              </a:solidFill>
              <a:latin typeface="Arial" charset="0"/>
            </a:endParaRPr>
          </a:p>
          <a:p>
            <a:pPr>
              <a:defRPr/>
            </a:pPr>
            <a:endParaRPr lang="ru-RU" sz="2000" b="1" i="1" dirty="0">
              <a:solidFill>
                <a:srgbClr val="C00000"/>
              </a:solidFill>
              <a:latin typeface="Times New Roman" pitchFamily="18" charset="0"/>
              <a:cs typeface="Times New Roman" pitchFamily="18" charset="0"/>
            </a:endParaRPr>
          </a:p>
          <a:p>
            <a:pPr>
              <a:defRPr/>
            </a:pPr>
            <a:endParaRPr lang="ru-RU" sz="2000" b="1" i="1" dirty="0">
              <a:solidFill>
                <a:schemeClr val="tx1"/>
              </a:solidFill>
              <a:latin typeface="Times New Roman" pitchFamily="18" charset="0"/>
              <a:cs typeface="Times New Roman" pitchFamily="18" charset="0"/>
            </a:endParaRPr>
          </a:p>
          <a:p>
            <a:pPr>
              <a:defRPr/>
            </a:pPr>
            <a:endParaRPr lang="ru-RU" sz="2000" b="1" dirty="0">
              <a:solidFill>
                <a:srgbClr val="632523"/>
              </a:solidFill>
              <a:latin typeface="Times New Roman" pitchFamily="18" charset="0"/>
              <a:cs typeface="Times New Roman" pitchFamily="18" charset="0"/>
            </a:endParaRPr>
          </a:p>
          <a:p>
            <a:pPr>
              <a:defRPr/>
            </a:pPr>
            <a:endParaRPr lang="ru-RU" sz="2400" b="1" i="1" dirty="0">
              <a:solidFill>
                <a:srgbClr val="C00000"/>
              </a:solidFill>
              <a:latin typeface="Times New Roman" pitchFamily="18" charset="0"/>
              <a:cs typeface="Times New Roman" pitchFamily="18" charset="0"/>
            </a:endParaRPr>
          </a:p>
          <a:p>
            <a:pPr algn="ctr">
              <a:defRPr/>
            </a:pPr>
            <a:endParaRPr lang="ru-RU" sz="3200" b="1" dirty="0">
              <a:solidFill>
                <a:srgbClr val="FF0000"/>
              </a:solidFill>
              <a:latin typeface="Times New Roman" pitchFamily="18" charset="0"/>
              <a:cs typeface="Times New Roman" pitchFamily="18" charset="0"/>
            </a:endParaRPr>
          </a:p>
        </p:txBody>
      </p:sp>
      <p:pic>
        <p:nvPicPr>
          <p:cNvPr id="5" name="Рисунок 3" descr="0c123ac4ac5fdb41e42096031370819e.jpg"/>
          <p:cNvPicPr>
            <a:picLocks noChangeAspect="1"/>
          </p:cNvPicPr>
          <p:nvPr/>
        </p:nvPicPr>
        <p:blipFill>
          <a:blip r:embed="rId3" cstate="print"/>
          <a:srcRect/>
          <a:stretch>
            <a:fillRect/>
          </a:stretch>
        </p:blipFill>
        <p:spPr bwMode="auto">
          <a:xfrm>
            <a:off x="0" y="0"/>
            <a:ext cx="2524121" cy="1612220"/>
          </a:xfrm>
          <a:prstGeom prst="rect">
            <a:avLst/>
          </a:prstGeom>
          <a:noFill/>
          <a:ln w="9525">
            <a:noFill/>
            <a:miter lim="800000"/>
            <a:headEnd/>
            <a:tailEnd/>
          </a:ln>
        </p:spPr>
      </p:pic>
      <p:pic>
        <p:nvPicPr>
          <p:cNvPr id="6" name="Рисунок 79" descr="сова.png"/>
          <p:cNvPicPr>
            <a:picLocks noChangeAspect="1"/>
          </p:cNvPicPr>
          <p:nvPr/>
        </p:nvPicPr>
        <p:blipFill>
          <a:blip r:embed="rId4" cstate="print">
            <a:lum bright="-10000" contrast="40000"/>
          </a:blip>
          <a:srcRect/>
          <a:stretch>
            <a:fillRect/>
          </a:stretch>
        </p:blipFill>
        <p:spPr bwMode="auto">
          <a:xfrm>
            <a:off x="6715140" y="214290"/>
            <a:ext cx="2267744" cy="1916832"/>
          </a:xfrm>
          <a:prstGeom prst="rect">
            <a:avLst/>
          </a:prstGeom>
          <a:noFill/>
          <a:ln w="9525">
            <a:noFill/>
            <a:miter lim="800000"/>
            <a:headEnd/>
            <a:tailEnd/>
          </a:ln>
        </p:spPr>
      </p:pic>
      <p:pic>
        <p:nvPicPr>
          <p:cNvPr id="7" name="Рисунок 6" descr="https://1.bp.blogspot.com/-fKMvlTj-8N8/U7PBlxDEWlI/AAAAAAAABFk/3QtPwh8Mb6s/s1600/IMAGE0025.JPG"/>
          <p:cNvPicPr/>
          <p:nvPr/>
        </p:nvPicPr>
        <p:blipFill>
          <a:blip r:embed="rId5" cstate="print"/>
          <a:srcRect l="11633" t="15789" r="4135" b="6220"/>
          <a:stretch>
            <a:fillRect/>
          </a:stretch>
        </p:blipFill>
        <p:spPr bwMode="auto">
          <a:xfrm>
            <a:off x="0" y="4357694"/>
            <a:ext cx="2928926" cy="25003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57158" y="1481138"/>
            <a:ext cx="8358246" cy="4525962"/>
          </a:xfrm>
        </p:spPr>
        <p:txBody>
          <a:bodyPr/>
          <a:lstStyle/>
          <a:p>
            <a:pPr>
              <a:buNone/>
            </a:pPr>
            <a:r>
              <a:rPr lang="ro-RO" b="1" dirty="0">
                <a:latin typeface="Cambria" pitchFamily="18" charset="0"/>
              </a:rPr>
              <a:t>Textul Muma lui Ștefan cel Mare este o legendă.</a:t>
            </a:r>
            <a:endParaRPr lang="ro-RO" b="1" dirty="0">
              <a:solidFill>
                <a:srgbClr val="0000CC"/>
              </a:solidFill>
              <a:latin typeface="Cambria" pitchFamily="18" charset="0"/>
            </a:endParaRPr>
          </a:p>
          <a:p>
            <a:pPr>
              <a:buNone/>
            </a:pPr>
            <a:r>
              <a:rPr lang="ro-RO" b="1" dirty="0">
                <a:latin typeface="Cambria" pitchFamily="18" charset="0"/>
              </a:rPr>
              <a:t>Acțiunea are loc noaptea, la poarta unui vechi  </a:t>
            </a:r>
          </a:p>
          <a:p>
            <a:pPr>
              <a:buNone/>
            </a:pPr>
            <a:r>
              <a:rPr lang="ro-RO" b="1" dirty="0">
                <a:latin typeface="Cambria" pitchFamily="18" charset="0"/>
              </a:rPr>
              <a:t>castel.</a:t>
            </a:r>
            <a:endParaRPr lang="ro-RO" b="1" dirty="0">
              <a:solidFill>
                <a:srgbClr val="0000CC"/>
              </a:solidFill>
              <a:latin typeface="Cambria" pitchFamily="18" charset="0"/>
            </a:endParaRPr>
          </a:p>
          <a:p>
            <a:pPr>
              <a:buNone/>
            </a:pPr>
            <a:r>
              <a:rPr lang="ro-RO" b="1" dirty="0">
                <a:latin typeface="Cambria" pitchFamily="18" charset="0"/>
              </a:rPr>
              <a:t>Personajele ce apar în text sunt tânăra Domniță,</a:t>
            </a:r>
          </a:p>
          <a:p>
            <a:pPr>
              <a:buNone/>
            </a:pPr>
            <a:r>
              <a:rPr lang="ro-RO" b="1" dirty="0">
                <a:latin typeface="Cambria" pitchFamily="18" charset="0"/>
              </a:rPr>
              <a:t>domnitorul Ștefan cel Mare și mama acetuia.</a:t>
            </a:r>
            <a:endParaRPr lang="ru-RU" b="1" dirty="0">
              <a:latin typeface="Cambria" pitchFamily="18" charset="0"/>
            </a:endParaRPr>
          </a:p>
        </p:txBody>
      </p:sp>
      <p:sp>
        <p:nvSpPr>
          <p:cNvPr id="3" name="Заголовок 2"/>
          <p:cNvSpPr>
            <a:spLocks noGrp="1"/>
          </p:cNvSpPr>
          <p:nvPr>
            <p:ph type="title"/>
          </p:nvPr>
        </p:nvSpPr>
        <p:spPr>
          <a:solidFill>
            <a:srgbClr val="FFFF00"/>
          </a:solidFill>
        </p:spPr>
        <p:txBody>
          <a:bodyPr>
            <a:normAutofit fontScale="90000"/>
          </a:bodyPr>
          <a:lstStyle/>
          <a:p>
            <a:pPr algn="ctr"/>
            <a:br>
              <a:rPr lang="ro-RO" dirty="0">
                <a:solidFill>
                  <a:srgbClr val="FF0000"/>
                </a:solidFill>
                <a:latin typeface="Cambria" pitchFamily="18" charset="0"/>
              </a:rPr>
            </a:br>
            <a:br>
              <a:rPr lang="ro-RO" dirty="0">
                <a:solidFill>
                  <a:srgbClr val="FF0000"/>
                </a:solidFill>
                <a:latin typeface="Cambria" pitchFamily="18" charset="0"/>
              </a:rPr>
            </a:br>
            <a:r>
              <a:rPr lang="ro-RO" i="1" dirty="0">
                <a:solidFill>
                  <a:srgbClr val="FF0000"/>
                </a:solidFill>
                <a:latin typeface="Cambria" pitchFamily="18" charset="0"/>
              </a:rPr>
              <a:t>Să înțelegem textul!</a:t>
            </a:r>
            <a:br>
              <a:rPr lang="ro-RO" i="1" dirty="0">
                <a:solidFill>
                  <a:srgbClr val="FF0000"/>
                </a:solidFill>
                <a:latin typeface="Cambria" pitchFamily="18" charset="0"/>
              </a:rPr>
            </a:br>
            <a:r>
              <a:rPr lang="ro-RO" i="1" dirty="0">
                <a:solidFill>
                  <a:srgbClr val="FF0000"/>
                </a:solidFill>
                <a:latin typeface="Cambria" pitchFamily="18" charset="0"/>
              </a:rPr>
              <a:t>Răspundem la întrebări</a:t>
            </a:r>
            <a:br>
              <a:rPr lang="ro-RO" i="1" dirty="0">
                <a:solidFill>
                  <a:srgbClr val="FF0000"/>
                </a:solidFill>
                <a:latin typeface="Cambria" pitchFamily="18" charset="0"/>
              </a:rPr>
            </a:br>
            <a:br>
              <a:rPr lang="ro-RO" dirty="0">
                <a:solidFill>
                  <a:srgbClr val="FF0000"/>
                </a:solidFill>
                <a:latin typeface="Cambria" pitchFamily="18" charset="0"/>
              </a:rPr>
            </a:br>
            <a:endParaRPr lang="ru-RU" dirty="0">
              <a:solidFill>
                <a:srgbClr val="FF0000"/>
              </a:solidFill>
              <a:latin typeface="Cambria" pitchFamily="18" charset="0"/>
            </a:endParaRPr>
          </a:p>
        </p:txBody>
      </p:sp>
      <p:pic>
        <p:nvPicPr>
          <p:cNvPr id="5" name="Рисунок 4" descr="https://1.bp.blogspot.com/-fKMvlTj-8N8/U7PBlxDEWlI/AAAAAAAABFk/3QtPwh8Mb6s/s1600/IMAGE0025.JPG"/>
          <p:cNvPicPr/>
          <p:nvPr/>
        </p:nvPicPr>
        <p:blipFill>
          <a:blip r:embed="rId2" cstate="print"/>
          <a:srcRect l="11633" t="15789" r="4135" b="6220"/>
          <a:stretch>
            <a:fillRect/>
          </a:stretch>
        </p:blipFill>
        <p:spPr bwMode="auto">
          <a:xfrm>
            <a:off x="3500430" y="3929066"/>
            <a:ext cx="3428992" cy="292893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85813" y="285729"/>
            <a:ext cx="7643812" cy="6429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o-RO" sz="3600" b="1" i="1" dirty="0">
                <a:solidFill>
                  <a:srgbClr val="FF0000"/>
                </a:solidFill>
                <a:latin typeface="Times New Roman" pitchFamily="18" charset="0"/>
                <a:cs typeface="Times New Roman" pitchFamily="18" charset="0"/>
              </a:rPr>
              <a:t>Steluța curioasă</a:t>
            </a:r>
            <a:endParaRPr lang="ru-RU" sz="3600" b="1" i="1" dirty="0">
              <a:solidFill>
                <a:srgbClr val="FF0000"/>
              </a:solidFill>
              <a:latin typeface="Times New Roman" pitchFamily="18" charset="0"/>
              <a:cs typeface="Times New Roman" pitchFamily="18" charset="0"/>
            </a:endParaRPr>
          </a:p>
        </p:txBody>
      </p:sp>
      <p:pic>
        <p:nvPicPr>
          <p:cNvPr id="4" name="Рисунок 3"/>
          <p:cNvPicPr/>
          <p:nvPr/>
        </p:nvPicPr>
        <p:blipFill>
          <a:blip r:embed="rId2"/>
          <a:srcRect l="59317" t="33125"/>
          <a:stretch>
            <a:fillRect/>
          </a:stretch>
        </p:blipFill>
        <p:spPr bwMode="auto">
          <a:xfrm>
            <a:off x="4929190" y="1071546"/>
            <a:ext cx="3500462" cy="2571768"/>
          </a:xfrm>
          <a:prstGeom prst="rect">
            <a:avLst/>
          </a:prstGeom>
          <a:noFill/>
        </p:spPr>
      </p:pic>
      <p:sp>
        <p:nvSpPr>
          <p:cNvPr id="5" name="Прямоугольник 4"/>
          <p:cNvSpPr/>
          <p:nvPr/>
        </p:nvSpPr>
        <p:spPr>
          <a:xfrm>
            <a:off x="357158" y="3786190"/>
            <a:ext cx="8215370" cy="2786082"/>
          </a:xfrm>
          <a:prstGeom prst="rect">
            <a:avLst/>
          </a:prstGeom>
          <a:gradFill>
            <a:gsLst>
              <a:gs pos="0">
                <a:schemeClr val="accent3">
                  <a:lumMod val="40000"/>
                  <a:lumOff val="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sz="3200" b="1" dirty="0">
                <a:solidFill>
                  <a:srgbClr val="0000CC"/>
                </a:solidFill>
                <a:latin typeface="Times New Roman" pitchFamily="18" charset="0"/>
                <a:cs typeface="Times New Roman" pitchFamily="18" charset="0"/>
              </a:rPr>
              <a:t>Cine </a:t>
            </a:r>
            <a:r>
              <a:rPr lang="ro-RO" sz="3200" b="1" dirty="0">
                <a:solidFill>
                  <a:schemeClr val="tx1"/>
                </a:solidFill>
                <a:latin typeface="Times New Roman" pitchFamily="18" charset="0"/>
                <a:cs typeface="Times New Roman" pitchFamily="18" charset="0"/>
              </a:rPr>
              <a:t>plângea și suspina în castel?</a:t>
            </a:r>
          </a:p>
          <a:p>
            <a:pPr algn="ctr">
              <a:defRPr/>
            </a:pPr>
            <a:r>
              <a:rPr lang="ro-RO" sz="3200" b="1" dirty="0">
                <a:solidFill>
                  <a:srgbClr val="0000CC"/>
                </a:solidFill>
                <a:latin typeface="Times New Roman" pitchFamily="18" charset="0"/>
                <a:cs typeface="Times New Roman" pitchFamily="18" charset="0"/>
              </a:rPr>
              <a:t>Când</a:t>
            </a:r>
            <a:r>
              <a:rPr lang="ro-RO" sz="3200" b="1" dirty="0">
                <a:solidFill>
                  <a:schemeClr val="tx1"/>
                </a:solidFill>
                <a:latin typeface="Times New Roman" pitchFamily="18" charset="0"/>
                <a:cs typeface="Times New Roman" pitchFamily="18" charset="0"/>
              </a:rPr>
              <a:t> a bătut la poartă Ștefan cel Mare?</a:t>
            </a:r>
          </a:p>
          <a:p>
            <a:pPr algn="ctr">
              <a:defRPr/>
            </a:pPr>
            <a:r>
              <a:rPr lang="ro-RO" sz="3200" b="1" dirty="0">
                <a:solidFill>
                  <a:srgbClr val="0000CC"/>
                </a:solidFill>
                <a:latin typeface="Times New Roman" pitchFamily="18" charset="0"/>
                <a:cs typeface="Times New Roman" pitchFamily="18" charset="0"/>
              </a:rPr>
              <a:t>Care </a:t>
            </a:r>
            <a:r>
              <a:rPr lang="ro-RO" sz="3200" b="1" dirty="0">
                <a:solidFill>
                  <a:schemeClr val="tx1"/>
                </a:solidFill>
                <a:latin typeface="Times New Roman" pitchFamily="18" charset="0"/>
                <a:cs typeface="Times New Roman" pitchFamily="18" charset="0"/>
              </a:rPr>
              <a:t>a fost îndemnul mamei?</a:t>
            </a:r>
          </a:p>
          <a:p>
            <a:pPr algn="ctr">
              <a:defRPr/>
            </a:pPr>
            <a:r>
              <a:rPr lang="ro-RO" sz="3200" b="1" dirty="0">
                <a:solidFill>
                  <a:srgbClr val="0000CC"/>
                </a:solidFill>
                <a:latin typeface="Times New Roman" pitchFamily="18" charset="0"/>
                <a:cs typeface="Times New Roman" pitchFamily="18" charset="0"/>
              </a:rPr>
              <a:t>Cum</a:t>
            </a:r>
            <a:r>
              <a:rPr lang="ro-RO" sz="3200" b="1" dirty="0">
                <a:solidFill>
                  <a:schemeClr val="tx1"/>
                </a:solidFill>
                <a:latin typeface="Times New Roman" pitchFamily="18" charset="0"/>
                <a:cs typeface="Times New Roman" pitchFamily="18" charset="0"/>
              </a:rPr>
              <a:t> se termină lupta românilor cu turcii?</a:t>
            </a:r>
          </a:p>
          <a:p>
            <a:pPr algn="ctr">
              <a:defRPr/>
            </a:pPr>
            <a:r>
              <a:rPr lang="ro-RO" sz="3200" b="1" dirty="0">
                <a:solidFill>
                  <a:srgbClr val="0000CC"/>
                </a:solidFill>
                <a:latin typeface="Times New Roman" pitchFamily="18" charset="0"/>
                <a:cs typeface="Times New Roman" pitchFamily="18" charset="0"/>
              </a:rPr>
              <a:t>De ce </a:t>
            </a:r>
            <a:r>
              <a:rPr lang="ro-RO" sz="3200" b="1" dirty="0">
                <a:solidFill>
                  <a:schemeClr val="tx1"/>
                </a:solidFill>
                <a:latin typeface="Times New Roman" pitchFamily="18" charset="0"/>
                <a:cs typeface="Times New Roman" pitchFamily="18" charset="0"/>
              </a:rPr>
              <a:t>mama nu l-a primit pe fiul său la castel?</a:t>
            </a:r>
            <a:r>
              <a:rPr lang="uk-UA" sz="3200" b="1" dirty="0">
                <a:solidFill>
                  <a:schemeClr val="tx1"/>
                </a:solidFill>
                <a:latin typeface="Times New Roman" pitchFamily="18" charset="0"/>
                <a:cs typeface="Times New Roman" pitchFamily="18" charset="0"/>
              </a:rPr>
              <a:t> </a:t>
            </a:r>
            <a:endParaRPr lang="ru-RU" sz="3200" b="1" dirty="0">
              <a:solidFill>
                <a:schemeClr val="tx1"/>
              </a:solidFill>
              <a:latin typeface="Times New Roman" pitchFamily="18" charset="0"/>
              <a:cs typeface="Times New Roman" pitchFamily="18" charset="0"/>
            </a:endParaRPr>
          </a:p>
        </p:txBody>
      </p:sp>
      <p:pic>
        <p:nvPicPr>
          <p:cNvPr id="27650" name="Picture 2" descr="https://i0.wp.com/machetedidactice.com/wp-content/uploads/2018/03/20180227_072257.jpg?resize=300%2C291&amp;ssl=1"/>
          <p:cNvPicPr>
            <a:picLocks noChangeAspect="1" noChangeArrowheads="1"/>
          </p:cNvPicPr>
          <p:nvPr/>
        </p:nvPicPr>
        <p:blipFill>
          <a:blip r:embed="rId3"/>
          <a:srcRect/>
          <a:stretch>
            <a:fillRect/>
          </a:stretch>
        </p:blipFill>
        <p:spPr bwMode="auto">
          <a:xfrm>
            <a:off x="1214414" y="1071546"/>
            <a:ext cx="2857500" cy="277177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593367"/>
            <a:ext cx="8520600" cy="549617"/>
          </a:xfrm>
          <a:prstGeom prst="rect">
            <a:avLst/>
          </a:prstGeom>
          <a:solidFill>
            <a:srgbClr val="FFFF00"/>
          </a:solid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2"/>
              </a:buClr>
              <a:buSzPct val="36666"/>
            </a:pPr>
            <a:r>
              <a:rPr lang="ro-RO" sz="3600" i="1" dirty="0">
                <a:solidFill>
                  <a:srgbClr val="0000CC"/>
                </a:solidFill>
                <a:latin typeface="Cambria" pitchFamily="18" charset="0"/>
              </a:rPr>
              <a:t>Recitiți  versurile în care descoperiți:</a:t>
            </a:r>
            <a:br>
              <a:rPr lang="ro-RO" sz="3600" i="1" dirty="0">
                <a:solidFill>
                  <a:srgbClr val="0000CC"/>
                </a:solidFill>
                <a:latin typeface="Cambria" pitchFamily="18" charset="0"/>
              </a:rPr>
            </a:br>
            <a:br>
              <a:rPr lang="ro-RO" sz="3600" i="1" dirty="0">
                <a:solidFill>
                  <a:srgbClr val="0000CC"/>
                </a:solidFill>
                <a:latin typeface="Cambria" pitchFamily="18" charset="0"/>
              </a:rPr>
            </a:br>
            <a:r>
              <a:rPr lang="ro-RO" sz="3600" i="1" dirty="0">
                <a:solidFill>
                  <a:srgbClr val="0000CC"/>
                </a:solidFill>
                <a:latin typeface="Cambria" pitchFamily="18" charset="0"/>
              </a:rPr>
              <a:t>        </a:t>
            </a:r>
            <a:r>
              <a:rPr lang="ro-RO" sz="4000" i="1" dirty="0">
                <a:solidFill>
                  <a:srgbClr val="0000CC"/>
                </a:solidFill>
                <a:latin typeface="Cambria" pitchFamily="18" charset="0"/>
              </a:rPr>
              <a:t>Cererea  lui Ștefan</a:t>
            </a:r>
            <a:br>
              <a:rPr lang="ro-RO" sz="4000" i="1" dirty="0">
                <a:solidFill>
                  <a:srgbClr val="0000CC"/>
                </a:solidFill>
                <a:latin typeface="Cambria" pitchFamily="18" charset="0"/>
              </a:rPr>
            </a:br>
            <a:endParaRPr sz="4000" i="1">
              <a:solidFill>
                <a:srgbClr val="0000CC"/>
              </a:solidFill>
              <a:latin typeface="Cambria" pitchFamily="18" charset="0"/>
            </a:endParaRPr>
          </a:p>
          <a:p>
            <a:pPr marL="457200" lvl="0" indent="-400050" algn="ctr">
              <a:buSzPct val="100000"/>
            </a:pPr>
            <a:r>
              <a:rPr lang="ro-RO" sz="2200" dirty="0">
                <a:solidFill>
                  <a:srgbClr val="222222"/>
                </a:solidFill>
                <a:latin typeface="Cambria" pitchFamily="18" charset="0"/>
                <a:ea typeface="Calibri" pitchFamily="34" charset="0"/>
                <a:cs typeface="Times New Roman" pitchFamily="18" charset="0"/>
              </a:rPr>
              <a:t>     </a:t>
            </a:r>
            <a:br>
              <a:rPr lang="ro-RO" sz="2200" dirty="0">
                <a:solidFill>
                  <a:srgbClr val="222222"/>
                </a:solidFill>
                <a:latin typeface="Cambria" pitchFamily="18" charset="0"/>
                <a:ea typeface="Calibri" pitchFamily="34" charset="0"/>
                <a:cs typeface="Times New Roman" pitchFamily="18" charset="0"/>
              </a:rPr>
            </a:br>
            <a:r>
              <a:rPr lang="ro-RO" sz="4000" i="1" dirty="0">
                <a:solidFill>
                  <a:srgbClr val="0000CC"/>
                </a:solidFill>
                <a:latin typeface="Cambria" pitchFamily="18" charset="0"/>
                <a:ea typeface="Calibri" pitchFamily="34" charset="0"/>
                <a:cs typeface="Times New Roman" pitchFamily="18" charset="0"/>
              </a:rPr>
              <a:t>     Îndemnul mamei         </a:t>
            </a:r>
            <a:br>
              <a:rPr lang="ro-RO" sz="2200" i="1" dirty="0">
                <a:solidFill>
                  <a:srgbClr val="222222"/>
                </a:solidFill>
                <a:latin typeface="Cambria" pitchFamily="18" charset="0"/>
                <a:ea typeface="Calibri" pitchFamily="34" charset="0"/>
                <a:cs typeface="Times New Roman" pitchFamily="18" charset="0"/>
              </a:rPr>
            </a:br>
            <a:r>
              <a:rPr lang="en-US" sz="2200" dirty="0">
                <a:solidFill>
                  <a:srgbClr val="222222"/>
                </a:solidFill>
                <a:latin typeface="Cambria" pitchFamily="18" charset="0"/>
                <a:ea typeface="Calibri" pitchFamily="34" charset="0"/>
                <a:cs typeface="Times New Roman" pitchFamily="18" charset="0"/>
              </a:rPr>
              <a:t> </a:t>
            </a:r>
            <a:br>
              <a:rPr lang="ro-RO" sz="2200" dirty="0">
                <a:solidFill>
                  <a:srgbClr val="222222"/>
                </a:solidFill>
                <a:latin typeface="Cambria" pitchFamily="18" charset="0"/>
                <a:ea typeface="Calibri" pitchFamily="34" charset="0"/>
                <a:cs typeface="Times New Roman" pitchFamily="18" charset="0"/>
              </a:rPr>
            </a:br>
            <a:br>
              <a:rPr lang="ro-RO" sz="2200" dirty="0">
                <a:solidFill>
                  <a:srgbClr val="222222"/>
                </a:solidFill>
                <a:latin typeface="Cambria" pitchFamily="18" charset="0"/>
                <a:ea typeface="Calibri" pitchFamily="34" charset="0"/>
                <a:cs typeface="Times New Roman" pitchFamily="18" charset="0"/>
              </a:rPr>
            </a:br>
            <a:r>
              <a:rPr lang="ro-RO" sz="3600" i="1" dirty="0">
                <a:solidFill>
                  <a:srgbClr val="0000CC"/>
                </a:solidFill>
                <a:latin typeface="Cambria" pitchFamily="18" charset="0"/>
                <a:ea typeface="Calibri" pitchFamily="34" charset="0"/>
                <a:cs typeface="Times New Roman" pitchFamily="18" charset="0"/>
              </a:rPr>
              <a:t>                      Decizia luată de Ștefan  cel Mare</a:t>
            </a:r>
            <a:endParaRPr sz="3600" i="1">
              <a:solidFill>
                <a:srgbClr val="0000CC"/>
              </a:solidFill>
              <a:latin typeface="Cambria" pitchFamily="18" charset="0"/>
            </a:endParaRPr>
          </a:p>
        </p:txBody>
      </p:sp>
      <p:pic>
        <p:nvPicPr>
          <p:cNvPr id="4" name="Picture 2"/>
          <p:cNvPicPr>
            <a:picLocks noChangeAspect="1" noChangeArrowheads="1"/>
          </p:cNvPicPr>
          <p:nvPr/>
        </p:nvPicPr>
        <p:blipFill>
          <a:blip r:embed="rId3"/>
          <a:srcRect/>
          <a:stretch>
            <a:fillRect/>
          </a:stretch>
        </p:blipFill>
        <p:spPr bwMode="auto">
          <a:xfrm>
            <a:off x="0" y="1643050"/>
            <a:ext cx="2427286" cy="407124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593367"/>
            <a:ext cx="8520600" cy="549617"/>
          </a:xfrm>
          <a:prstGeom prst="rect">
            <a:avLst/>
          </a:prstGeom>
          <a:solidFill>
            <a:srgbClr val="FFFF00"/>
          </a:solid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2"/>
              </a:buClr>
              <a:buSzPct val="36666"/>
              <a:buFont typeface="Arial"/>
              <a:buNone/>
            </a:pPr>
            <a:r>
              <a:rPr lang="ro-RO" sz="3600" i="1" dirty="0">
                <a:solidFill>
                  <a:srgbClr val="0000CC"/>
                </a:solidFill>
                <a:latin typeface="Cambria" pitchFamily="18" charset="0"/>
              </a:rPr>
              <a:t>Recitiți  versurile în care descoperiți:</a:t>
            </a:r>
            <a:br>
              <a:rPr lang="ro-RO" sz="3600" i="1" dirty="0">
                <a:solidFill>
                  <a:srgbClr val="0000CC"/>
                </a:solidFill>
                <a:latin typeface="Cambria" pitchFamily="18" charset="0"/>
              </a:rPr>
            </a:br>
            <a:br>
              <a:rPr lang="ro-RO" sz="3600" i="1" dirty="0">
                <a:solidFill>
                  <a:srgbClr val="0000CC"/>
                </a:solidFill>
                <a:latin typeface="Cambria" pitchFamily="18" charset="0"/>
              </a:rPr>
            </a:br>
            <a:r>
              <a:rPr lang="ro-RO" sz="2200" i="1" dirty="0">
                <a:solidFill>
                  <a:srgbClr val="0000CC"/>
                </a:solidFill>
                <a:latin typeface="Cambria" pitchFamily="18" charset="0"/>
              </a:rPr>
              <a:t>Cererea  lui Ștefan</a:t>
            </a:r>
            <a:br>
              <a:rPr lang="ro-RO" sz="2200" i="1" dirty="0">
                <a:solidFill>
                  <a:srgbClr val="0000CC"/>
                </a:solidFill>
                <a:latin typeface="Cambria" pitchFamily="18" charset="0"/>
              </a:rPr>
            </a:br>
            <a:endParaRPr sz="2200" i="1">
              <a:solidFill>
                <a:srgbClr val="0000CC"/>
              </a:solidFill>
              <a:latin typeface="Cambria" pitchFamily="18" charset="0"/>
            </a:endParaRPr>
          </a:p>
          <a:p>
            <a:pPr marL="457200" lvl="0" indent="-400050">
              <a:buSzPct val="100000"/>
            </a:pPr>
            <a:r>
              <a:rPr lang="ro-RO" sz="2200" dirty="0">
                <a:solidFill>
                  <a:srgbClr val="222222"/>
                </a:solidFill>
                <a:latin typeface="Cambria" pitchFamily="18" charset="0"/>
                <a:ea typeface="Calibri" pitchFamily="34" charset="0"/>
                <a:cs typeface="Times New Roman" pitchFamily="18" charset="0"/>
              </a:rPr>
              <a:t>       </a:t>
            </a:r>
            <a:r>
              <a:rPr lang="en-US" sz="2200" dirty="0">
                <a:solidFill>
                  <a:srgbClr val="222222"/>
                </a:solidFill>
                <a:latin typeface="Cambria" pitchFamily="18" charset="0"/>
                <a:ea typeface="Calibri" pitchFamily="34" charset="0"/>
                <a:cs typeface="Times New Roman" pitchFamily="18" charset="0"/>
              </a:rPr>
              <a:t>Dar </a:t>
            </a:r>
            <a:r>
              <a:rPr lang="en-US" sz="2200" dirty="0" err="1">
                <a:solidFill>
                  <a:srgbClr val="222222"/>
                </a:solidFill>
                <a:latin typeface="Cambria" pitchFamily="18" charset="0"/>
                <a:ea typeface="Calibri" pitchFamily="34" charset="0"/>
                <a:cs typeface="Times New Roman" pitchFamily="18" charset="0"/>
              </a:rPr>
              <a:t>deschideţi</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poarta</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Turcii</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mă-nconjor</a:t>
            </a:r>
            <a:r>
              <a:rPr lang="en-US" sz="2200" dirty="0">
                <a:solidFill>
                  <a:srgbClr val="222222"/>
                </a:solidFill>
                <a:latin typeface="Cambria" pitchFamily="18" charset="0"/>
                <a:ea typeface="Calibri" pitchFamily="34" charset="0"/>
                <a:cs typeface="Times New Roman" pitchFamily="18" charset="0"/>
              </a:rPr>
              <a:t>…</a:t>
            </a:r>
            <a:br>
              <a:rPr lang="ro-RO" sz="2200" dirty="0">
                <a:solidFill>
                  <a:srgbClr val="222222"/>
                </a:solidFill>
                <a:latin typeface="Cambria" pitchFamily="18" charset="0"/>
                <a:ea typeface="Calibri" pitchFamily="34" charset="0"/>
                <a:cs typeface="Times New Roman" pitchFamily="18" charset="0"/>
              </a:rPr>
            </a:br>
            <a:r>
              <a:rPr lang="en-US" sz="2200" dirty="0" err="1">
                <a:solidFill>
                  <a:srgbClr val="222222"/>
                </a:solidFill>
                <a:latin typeface="Cambria" pitchFamily="18" charset="0"/>
                <a:ea typeface="Calibri" pitchFamily="34" charset="0"/>
                <a:cs typeface="Times New Roman" pitchFamily="18" charset="0"/>
              </a:rPr>
              <a:t>Vântul</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suflă</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rece</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Rănile</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mă</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dor</a:t>
            </a:r>
            <a:r>
              <a:rPr lang="en-US" sz="2200" dirty="0">
                <a:solidFill>
                  <a:srgbClr val="222222"/>
                </a:solidFill>
                <a:latin typeface="Cambria" pitchFamily="18" charset="0"/>
                <a:ea typeface="Calibri" pitchFamily="34" charset="0"/>
                <a:cs typeface="Times New Roman" pitchFamily="18" charset="0"/>
              </a:rPr>
              <a:t>!</a:t>
            </a:r>
            <a:br>
              <a:rPr lang="ro-RO" sz="2200" dirty="0">
                <a:solidFill>
                  <a:srgbClr val="222222"/>
                </a:solidFill>
                <a:latin typeface="Cambria" pitchFamily="18" charset="0"/>
                <a:ea typeface="Calibri" pitchFamily="34" charset="0"/>
                <a:cs typeface="Times New Roman" pitchFamily="18" charset="0"/>
              </a:rPr>
            </a:br>
            <a:r>
              <a:rPr lang="ro-RO" sz="4400" i="1" dirty="0">
                <a:solidFill>
                  <a:srgbClr val="0000CC"/>
                </a:solidFill>
                <a:latin typeface="Cambria" pitchFamily="18" charset="0"/>
                <a:ea typeface="Calibri" pitchFamily="34" charset="0"/>
                <a:cs typeface="Times New Roman" pitchFamily="18" charset="0"/>
              </a:rPr>
              <a:t>                        </a:t>
            </a:r>
            <a:r>
              <a:rPr lang="ro-RO" sz="2200" i="1" dirty="0">
                <a:solidFill>
                  <a:srgbClr val="0000CC"/>
                </a:solidFill>
                <a:latin typeface="Cambria" pitchFamily="18" charset="0"/>
                <a:ea typeface="Calibri" pitchFamily="34" charset="0"/>
                <a:cs typeface="Times New Roman" pitchFamily="18" charset="0"/>
              </a:rPr>
              <a:t>Îndemnul mamei         </a:t>
            </a:r>
            <a:br>
              <a:rPr lang="ro-RO" sz="2200" i="1" dirty="0">
                <a:solidFill>
                  <a:srgbClr val="222222"/>
                </a:solidFill>
                <a:latin typeface="Cambria" pitchFamily="18" charset="0"/>
                <a:ea typeface="Calibri" pitchFamily="34" charset="0"/>
                <a:cs typeface="Times New Roman" pitchFamily="18" charset="0"/>
              </a:rPr>
            </a:br>
            <a:r>
              <a:rPr lang="en-US" sz="2200" dirty="0">
                <a:solidFill>
                  <a:srgbClr val="222222"/>
                </a:solidFill>
                <a:latin typeface="Cambria" pitchFamily="18" charset="0"/>
                <a:ea typeface="Calibri" pitchFamily="34" charset="0"/>
                <a:cs typeface="Times New Roman" pitchFamily="18" charset="0"/>
              </a:rPr>
              <a:t> Du-</a:t>
            </a:r>
            <a:r>
              <a:rPr lang="en-US" sz="2200" dirty="0" err="1">
                <a:solidFill>
                  <a:srgbClr val="222222"/>
                </a:solidFill>
                <a:latin typeface="Cambria" pitchFamily="18" charset="0"/>
                <a:ea typeface="Calibri" pitchFamily="34" charset="0"/>
                <a:cs typeface="Times New Roman" pitchFamily="18" charset="0"/>
              </a:rPr>
              <a:t>te</a:t>
            </a:r>
            <a:r>
              <a:rPr lang="en-US" sz="2200" dirty="0">
                <a:solidFill>
                  <a:srgbClr val="222222"/>
                </a:solidFill>
                <a:latin typeface="Cambria" pitchFamily="18" charset="0"/>
                <a:ea typeface="Calibri" pitchFamily="34" charset="0"/>
                <a:cs typeface="Times New Roman" pitchFamily="18" charset="0"/>
              </a:rPr>
              <a:t> la </a:t>
            </a:r>
            <a:r>
              <a:rPr lang="en-US" sz="2200" dirty="0" err="1">
                <a:solidFill>
                  <a:srgbClr val="222222"/>
                </a:solidFill>
                <a:latin typeface="Cambria" pitchFamily="18" charset="0"/>
                <a:ea typeface="Calibri" pitchFamily="34" charset="0"/>
                <a:cs typeface="Times New Roman" pitchFamily="18" charset="0"/>
              </a:rPr>
              <a:t>oştire</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Pentru</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ţară</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mori</a:t>
            </a:r>
            <a:r>
              <a:rPr lang="en-US" sz="2200" dirty="0">
                <a:solidFill>
                  <a:srgbClr val="222222"/>
                </a:solidFill>
                <a:latin typeface="Cambria" pitchFamily="18" charset="0"/>
                <a:ea typeface="Calibri" pitchFamily="34" charset="0"/>
                <a:cs typeface="Times New Roman" pitchFamily="18" charset="0"/>
              </a:rPr>
              <a:t>!</a:t>
            </a:r>
            <a:br>
              <a:rPr lang="en-US" sz="2200" dirty="0">
                <a:solidFill>
                  <a:srgbClr val="222222"/>
                </a:solidFill>
                <a:latin typeface="Cambria" pitchFamily="18" charset="0"/>
                <a:ea typeface="Calibri" pitchFamily="34" charset="0"/>
                <a:cs typeface="Times New Roman" pitchFamily="18" charset="0"/>
              </a:rPr>
            </a:br>
            <a:r>
              <a:rPr lang="en-US" sz="2200" dirty="0" err="1">
                <a:solidFill>
                  <a:srgbClr val="222222"/>
                </a:solidFill>
                <a:latin typeface="Cambria" pitchFamily="18" charset="0"/>
                <a:ea typeface="Calibri" pitchFamily="34" charset="0"/>
                <a:cs typeface="Times New Roman" pitchFamily="18" charset="0"/>
              </a:rPr>
              <a:t>Şi-ţi</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va</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fi</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mormântul</a:t>
            </a:r>
            <a:r>
              <a:rPr lang="en-US" sz="2200" dirty="0">
                <a:solidFill>
                  <a:srgbClr val="222222"/>
                </a:solidFill>
                <a:latin typeface="Cambria" pitchFamily="18" charset="0"/>
                <a:ea typeface="Calibri" pitchFamily="34" charset="0"/>
                <a:cs typeface="Times New Roman" pitchFamily="18" charset="0"/>
              </a:rPr>
              <a:t> </a:t>
            </a:r>
            <a:r>
              <a:rPr lang="en-US" sz="2200" dirty="0" err="1">
                <a:solidFill>
                  <a:srgbClr val="222222"/>
                </a:solidFill>
                <a:latin typeface="Cambria" pitchFamily="18" charset="0"/>
                <a:ea typeface="Calibri" pitchFamily="34" charset="0"/>
                <a:cs typeface="Times New Roman" pitchFamily="18" charset="0"/>
              </a:rPr>
              <a:t>coronat</a:t>
            </a:r>
            <a:r>
              <a:rPr lang="en-US" sz="2200" dirty="0">
                <a:solidFill>
                  <a:srgbClr val="222222"/>
                </a:solidFill>
                <a:latin typeface="Cambria" pitchFamily="18" charset="0"/>
                <a:ea typeface="Calibri" pitchFamily="34" charset="0"/>
                <a:cs typeface="Times New Roman" pitchFamily="18" charset="0"/>
              </a:rPr>
              <a:t> cu </a:t>
            </a:r>
            <a:r>
              <a:rPr lang="en-US" sz="2200" dirty="0" err="1">
                <a:solidFill>
                  <a:srgbClr val="222222"/>
                </a:solidFill>
                <a:latin typeface="Cambria" pitchFamily="18" charset="0"/>
                <a:ea typeface="Calibri" pitchFamily="34" charset="0"/>
                <a:cs typeface="Times New Roman" pitchFamily="18" charset="0"/>
              </a:rPr>
              <a:t>flori</a:t>
            </a:r>
            <a:r>
              <a:rPr lang="ro-RO" sz="2200" dirty="0">
                <a:solidFill>
                  <a:srgbClr val="222222"/>
                </a:solidFill>
                <a:latin typeface="Cambria" pitchFamily="18" charset="0"/>
                <a:ea typeface="Calibri" pitchFamily="34" charset="0"/>
                <a:cs typeface="Times New Roman" pitchFamily="18" charset="0"/>
              </a:rPr>
              <a:t>!</a:t>
            </a:r>
            <a:br>
              <a:rPr lang="ro-RO" sz="2200" dirty="0">
                <a:solidFill>
                  <a:srgbClr val="222222"/>
                </a:solidFill>
                <a:latin typeface="Cambria" pitchFamily="18" charset="0"/>
                <a:ea typeface="Calibri" pitchFamily="34" charset="0"/>
                <a:cs typeface="Times New Roman" pitchFamily="18" charset="0"/>
              </a:rPr>
            </a:br>
            <a:br>
              <a:rPr lang="ro-RO" sz="2200" dirty="0">
                <a:solidFill>
                  <a:srgbClr val="222222"/>
                </a:solidFill>
                <a:latin typeface="Cambria" pitchFamily="18" charset="0"/>
                <a:ea typeface="Calibri" pitchFamily="34" charset="0"/>
                <a:cs typeface="Times New Roman" pitchFamily="18" charset="0"/>
              </a:rPr>
            </a:br>
            <a:r>
              <a:rPr lang="ro-RO" sz="2200" i="1" dirty="0">
                <a:solidFill>
                  <a:srgbClr val="0000CC"/>
                </a:solidFill>
                <a:latin typeface="Cambria" pitchFamily="18" charset="0"/>
                <a:ea typeface="Calibri" pitchFamily="34" charset="0"/>
                <a:cs typeface="Times New Roman" pitchFamily="18" charset="0"/>
              </a:rPr>
              <a:t>                                       Decizia luată de Ștefan cel Mare</a:t>
            </a:r>
            <a:br>
              <a:rPr lang="ro-RO" sz="2200" i="1" dirty="0">
                <a:solidFill>
                  <a:srgbClr val="0000CC"/>
                </a:solidFill>
                <a:latin typeface="Cambria" pitchFamily="18" charset="0"/>
                <a:ea typeface="Calibri" pitchFamily="34" charset="0"/>
                <a:cs typeface="Times New Roman" pitchFamily="18" charset="0"/>
              </a:rPr>
            </a:br>
            <a:br>
              <a:rPr lang="ro-RO" sz="2200" i="1" dirty="0">
                <a:solidFill>
                  <a:srgbClr val="0000CC"/>
                </a:solidFill>
                <a:latin typeface="Cambria" pitchFamily="18" charset="0"/>
                <a:ea typeface="Calibri" pitchFamily="34" charset="0"/>
                <a:cs typeface="Times New Roman" pitchFamily="18" charset="0"/>
              </a:rPr>
            </a:br>
            <a:r>
              <a:rPr lang="en-US" sz="2700" dirty="0" err="1">
                <a:solidFill>
                  <a:srgbClr val="222222"/>
                </a:solidFill>
                <a:effectLst/>
                <a:latin typeface="Cambria" pitchFamily="18" charset="0"/>
                <a:ea typeface="Times New Roman" pitchFamily="18" charset="0"/>
                <a:cs typeface="Arial" pitchFamily="34" charset="0"/>
              </a:rPr>
              <a:t>Ştefan</a:t>
            </a:r>
            <a:r>
              <a:rPr lang="en-US" sz="2700" dirty="0">
                <a:solidFill>
                  <a:srgbClr val="222222"/>
                </a:solidFill>
                <a:effectLst/>
                <a:latin typeface="Cambria" pitchFamily="18" charset="0"/>
                <a:ea typeface="Times New Roman" pitchFamily="18" charset="0"/>
                <a:cs typeface="Arial" pitchFamily="34" charset="0"/>
              </a:rPr>
              <a:t> se </a:t>
            </a:r>
            <a:r>
              <a:rPr lang="en-US" sz="2700" dirty="0" err="1">
                <a:solidFill>
                  <a:srgbClr val="222222"/>
                </a:solidFill>
                <a:effectLst/>
                <a:latin typeface="Cambria" pitchFamily="18" charset="0"/>
                <a:ea typeface="Times New Roman" pitchFamily="18" charset="0"/>
                <a:cs typeface="Arial" pitchFamily="34" charset="0"/>
              </a:rPr>
              <a:t>întoarce</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şi</a:t>
            </a:r>
            <a:r>
              <a:rPr lang="en-US" sz="2700" dirty="0">
                <a:solidFill>
                  <a:srgbClr val="222222"/>
                </a:solidFill>
                <a:effectLst/>
                <a:latin typeface="Cambria" pitchFamily="18" charset="0"/>
                <a:ea typeface="Times New Roman" pitchFamily="18" charset="0"/>
                <a:cs typeface="Arial" pitchFamily="34" charset="0"/>
              </a:rPr>
              <a:t> din </a:t>
            </a:r>
            <a:r>
              <a:rPr lang="en-US" sz="2700" dirty="0" err="1">
                <a:solidFill>
                  <a:srgbClr val="222222"/>
                </a:solidFill>
                <a:effectLst/>
                <a:latin typeface="Cambria" pitchFamily="18" charset="0"/>
                <a:ea typeface="Times New Roman" pitchFamily="18" charset="0"/>
                <a:cs typeface="Arial" pitchFamily="34" charset="0"/>
              </a:rPr>
              <a:t>cornu-i</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sună</a:t>
            </a:r>
            <a:r>
              <a:rPr lang="en-US" sz="2700" dirty="0">
                <a:solidFill>
                  <a:srgbClr val="222222"/>
                </a:solidFill>
                <a:effectLst/>
                <a:latin typeface="Cambria" pitchFamily="18" charset="0"/>
                <a:ea typeface="Times New Roman" pitchFamily="18" charset="0"/>
                <a:cs typeface="Arial" pitchFamily="34" charset="0"/>
              </a:rPr>
              <a:t>;</a:t>
            </a:r>
            <a:br>
              <a:rPr lang="en-US" sz="2700" dirty="0">
                <a:solidFill>
                  <a:srgbClr val="222222"/>
                </a:solidFill>
                <a:effectLst/>
                <a:latin typeface="Cambria" pitchFamily="18" charset="0"/>
                <a:ea typeface="Times New Roman" pitchFamily="18" charset="0"/>
                <a:cs typeface="Arial" pitchFamily="34" charset="0"/>
              </a:rPr>
            </a:br>
            <a:r>
              <a:rPr lang="en-US" sz="2700" dirty="0" err="1">
                <a:solidFill>
                  <a:srgbClr val="222222"/>
                </a:solidFill>
                <a:effectLst/>
                <a:latin typeface="Cambria" pitchFamily="18" charset="0"/>
                <a:ea typeface="Times New Roman" pitchFamily="18" charset="0"/>
                <a:cs typeface="Arial" pitchFamily="34" charset="0"/>
              </a:rPr>
              <a:t>Oastea</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lui</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zdrobită</a:t>
            </a:r>
            <a:r>
              <a:rPr lang="en-US" sz="2700" dirty="0">
                <a:solidFill>
                  <a:srgbClr val="222222"/>
                </a:solidFill>
                <a:effectLst/>
                <a:latin typeface="Cambria" pitchFamily="18" charset="0"/>
                <a:ea typeface="Times New Roman" pitchFamily="18" charset="0"/>
                <a:cs typeface="Arial" pitchFamily="34" charset="0"/>
              </a:rPr>
              <a:t> de </a:t>
            </a:r>
            <a:r>
              <a:rPr lang="en-US" sz="2700" dirty="0" err="1">
                <a:solidFill>
                  <a:srgbClr val="222222"/>
                </a:solidFill>
                <a:effectLst/>
                <a:latin typeface="Cambria" pitchFamily="18" charset="0"/>
                <a:ea typeface="Times New Roman" pitchFamily="18" charset="0"/>
                <a:cs typeface="Arial" pitchFamily="34" charset="0"/>
              </a:rPr>
              <a:t>prin</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văi</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adună</a:t>
            </a:r>
            <a:r>
              <a:rPr lang="en-US" sz="2700" dirty="0">
                <a:solidFill>
                  <a:srgbClr val="222222"/>
                </a:solidFill>
                <a:effectLst/>
                <a:latin typeface="Cambria" pitchFamily="18" charset="0"/>
                <a:ea typeface="Times New Roman" pitchFamily="18" charset="0"/>
                <a:cs typeface="Arial" pitchFamily="34" charset="0"/>
              </a:rPr>
              <a:t>.</a:t>
            </a:r>
            <a:br>
              <a:rPr lang="en-US" sz="2700" dirty="0">
                <a:solidFill>
                  <a:srgbClr val="222222"/>
                </a:solidFill>
                <a:effectLst/>
                <a:latin typeface="Cambria" pitchFamily="18" charset="0"/>
                <a:ea typeface="Times New Roman" pitchFamily="18" charset="0"/>
                <a:cs typeface="Arial" pitchFamily="34" charset="0"/>
              </a:rPr>
            </a:br>
            <a:r>
              <a:rPr lang="en-US" sz="2700" dirty="0" err="1">
                <a:solidFill>
                  <a:srgbClr val="222222"/>
                </a:solidFill>
                <a:effectLst/>
                <a:latin typeface="Cambria" pitchFamily="18" charset="0"/>
                <a:ea typeface="Times New Roman" pitchFamily="18" charset="0"/>
                <a:cs typeface="Arial" pitchFamily="34" charset="0"/>
              </a:rPr>
              <a:t>Lupta</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iar</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începe</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Duşmanii</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zdrobiţi</a:t>
            </a:r>
            <a:br>
              <a:rPr lang="en-US" sz="2700" dirty="0">
                <a:solidFill>
                  <a:srgbClr val="222222"/>
                </a:solidFill>
                <a:effectLst/>
                <a:latin typeface="Cambria" pitchFamily="18" charset="0"/>
                <a:ea typeface="Times New Roman" pitchFamily="18" charset="0"/>
                <a:cs typeface="Arial" pitchFamily="34" charset="0"/>
              </a:rPr>
            </a:br>
            <a:r>
              <a:rPr lang="en-US" sz="2700" dirty="0">
                <a:solidFill>
                  <a:srgbClr val="222222"/>
                </a:solidFill>
                <a:effectLst/>
                <a:latin typeface="Cambria" pitchFamily="18" charset="0"/>
                <a:ea typeface="Times New Roman" pitchFamily="18" charset="0"/>
                <a:cs typeface="Arial" pitchFamily="34" charset="0"/>
              </a:rPr>
              <a:t>Cad ca </a:t>
            </a:r>
            <a:r>
              <a:rPr lang="en-US" sz="2700" dirty="0" err="1">
                <a:solidFill>
                  <a:srgbClr val="222222"/>
                </a:solidFill>
                <a:effectLst/>
                <a:latin typeface="Cambria" pitchFamily="18" charset="0"/>
                <a:ea typeface="Times New Roman" pitchFamily="18" charset="0"/>
                <a:cs typeface="Arial" pitchFamily="34" charset="0"/>
              </a:rPr>
              <a:t>nişte</a:t>
            </a:r>
            <a:r>
              <a:rPr lang="en-US" sz="2700" dirty="0">
                <a:solidFill>
                  <a:srgbClr val="222222"/>
                </a:solidFill>
                <a:effectLst/>
                <a:latin typeface="Cambria" pitchFamily="18" charset="0"/>
                <a:ea typeface="Times New Roman" pitchFamily="18" charset="0"/>
                <a:cs typeface="Arial" pitchFamily="34" charset="0"/>
              </a:rPr>
              <a:t> spice, de </a:t>
            </a:r>
            <a:r>
              <a:rPr lang="en-US" sz="2700" dirty="0" err="1">
                <a:solidFill>
                  <a:srgbClr val="222222"/>
                </a:solidFill>
                <a:effectLst/>
                <a:latin typeface="Cambria" pitchFamily="18" charset="0"/>
                <a:ea typeface="Times New Roman" pitchFamily="18" charset="0"/>
                <a:cs typeface="Arial" pitchFamily="34" charset="0"/>
              </a:rPr>
              <a:t>securi</a:t>
            </a:r>
            <a:r>
              <a:rPr lang="en-US" sz="2700" dirty="0">
                <a:solidFill>
                  <a:srgbClr val="222222"/>
                </a:solidFill>
                <a:effectLst/>
                <a:latin typeface="Cambria" pitchFamily="18" charset="0"/>
                <a:ea typeface="Times New Roman" pitchFamily="18" charset="0"/>
                <a:cs typeface="Arial" pitchFamily="34" charset="0"/>
              </a:rPr>
              <a:t> </a:t>
            </a:r>
            <a:r>
              <a:rPr lang="en-US" sz="2700" dirty="0" err="1">
                <a:solidFill>
                  <a:srgbClr val="222222"/>
                </a:solidFill>
                <a:effectLst/>
                <a:latin typeface="Cambria" pitchFamily="18" charset="0"/>
                <a:ea typeface="Times New Roman" pitchFamily="18" charset="0"/>
                <a:cs typeface="Arial" pitchFamily="34" charset="0"/>
              </a:rPr>
              <a:t>loviţi</a:t>
            </a:r>
            <a:r>
              <a:rPr lang="en-US" sz="2700" dirty="0">
                <a:solidFill>
                  <a:srgbClr val="222222"/>
                </a:solidFill>
                <a:effectLst/>
                <a:latin typeface="Cambria" pitchFamily="18" charset="0"/>
                <a:ea typeface="Times New Roman" pitchFamily="18" charset="0"/>
                <a:cs typeface="Arial" pitchFamily="34" charset="0"/>
              </a:rPr>
              <a:t>.</a:t>
            </a:r>
            <a:endParaRPr sz="2700" i="1">
              <a:solidFill>
                <a:srgbClr val="0000CC"/>
              </a:solidFill>
              <a:latin typeface="Cambria" pitchFamily="18" charset="0"/>
            </a:endParaRPr>
          </a:p>
        </p:txBody>
      </p:sp>
      <p:pic>
        <p:nvPicPr>
          <p:cNvPr id="4" name="Picture 2"/>
          <p:cNvPicPr>
            <a:picLocks noChangeAspect="1" noChangeArrowheads="1"/>
          </p:cNvPicPr>
          <p:nvPr/>
        </p:nvPicPr>
        <p:blipFill>
          <a:blip r:embed="rId3"/>
          <a:srcRect/>
          <a:stretch>
            <a:fillRect/>
          </a:stretch>
        </p:blipFill>
        <p:spPr bwMode="auto">
          <a:xfrm>
            <a:off x="6716714" y="2285992"/>
            <a:ext cx="2427286" cy="407124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593367"/>
            <a:ext cx="8520600" cy="549617"/>
          </a:xfrm>
          <a:prstGeom prst="rect">
            <a:avLst/>
          </a:prstGeom>
          <a:solidFill>
            <a:srgbClr val="FFFF00"/>
          </a:solidFill>
        </p:spPr>
        <p:txBody>
          <a:bodyPr spcFirstLastPara="1" wrap="square" lIns="91425" tIns="91425" rIns="91425" bIns="91425" anchor="t" anchorCtr="0">
            <a:normAutofit fontScale="90000"/>
          </a:bodyPr>
          <a:lstStyle/>
          <a:p>
            <a:pPr marL="0" lvl="0" indent="0" rtl="0">
              <a:spcBef>
                <a:spcPts val="0"/>
              </a:spcBef>
              <a:spcAft>
                <a:spcPts val="0"/>
              </a:spcAft>
              <a:buClr>
                <a:schemeClr val="dk2"/>
              </a:buClr>
              <a:buSzPct val="36666"/>
              <a:buFont typeface="Arial" pitchFamily="34" charset="0"/>
              <a:buChar char="•"/>
            </a:pPr>
            <a:r>
              <a:rPr lang="ro-RO" sz="3600" i="1" dirty="0">
                <a:solidFill>
                  <a:srgbClr val="0000CC"/>
                </a:solidFill>
                <a:latin typeface="Cambria" pitchFamily="18" charset="0"/>
              </a:rPr>
              <a:t>Să ordonăm ideile în ordinea întâmplărilor:</a:t>
            </a:r>
            <a:br>
              <a:rPr lang="ro-RO" sz="3600" i="1" dirty="0">
                <a:solidFill>
                  <a:srgbClr val="0000CC"/>
                </a:solidFill>
                <a:latin typeface="Cambria" pitchFamily="18" charset="0"/>
              </a:rPr>
            </a:br>
            <a:r>
              <a:rPr lang="ro-RO" sz="3600" i="1" dirty="0">
                <a:solidFill>
                  <a:srgbClr val="0000CC"/>
                </a:solidFill>
                <a:latin typeface="Cambria" pitchFamily="18" charset="0"/>
              </a:rPr>
              <a:t> </a:t>
            </a:r>
            <a:br>
              <a:rPr lang="ro-RO" sz="3600" i="1" dirty="0">
                <a:solidFill>
                  <a:srgbClr val="0000CC"/>
                </a:solidFill>
                <a:latin typeface="Cambria" pitchFamily="18" charset="0"/>
              </a:rPr>
            </a:br>
            <a:r>
              <a:rPr lang="ro-RO" sz="3600" i="1" dirty="0">
                <a:solidFill>
                  <a:srgbClr val="0000CC"/>
                </a:solidFill>
                <a:latin typeface="Cambria" pitchFamily="18" charset="0"/>
              </a:rPr>
              <a:t> </a:t>
            </a:r>
            <a:r>
              <a:rPr lang="ro-RO" sz="3100" i="1" dirty="0">
                <a:solidFill>
                  <a:schemeClr val="tx1"/>
                </a:solidFill>
                <a:latin typeface="Cambria" pitchFamily="18" charset="0"/>
              </a:rPr>
              <a:t>Ștefan își adună o nouă oaste și-i zdrobește pe  dușmani.</a:t>
            </a:r>
            <a:br>
              <a:rPr lang="ro-RO" sz="3100" i="1" dirty="0">
                <a:solidFill>
                  <a:schemeClr val="tx1"/>
                </a:solidFill>
                <a:latin typeface="Cambria" pitchFamily="18" charset="0"/>
              </a:rPr>
            </a:br>
            <a:r>
              <a:rPr lang="ro-RO" sz="3100" i="1" dirty="0">
                <a:solidFill>
                  <a:schemeClr val="tx1"/>
                </a:solidFill>
                <a:latin typeface="Cambria" pitchFamily="18" charset="0"/>
              </a:rPr>
              <a:t>Tânăra domniță își așteaptă soțul de la război. </a:t>
            </a:r>
            <a:br>
              <a:rPr lang="ro-RO" sz="3100" i="1" dirty="0">
                <a:solidFill>
                  <a:schemeClr val="tx1"/>
                </a:solidFill>
                <a:latin typeface="Cambria" pitchFamily="18" charset="0"/>
              </a:rPr>
            </a:br>
            <a:r>
              <a:rPr lang="ro-RO" sz="3100" i="1" dirty="0">
                <a:solidFill>
                  <a:schemeClr val="tx1"/>
                </a:solidFill>
                <a:latin typeface="Cambria" pitchFamily="18" charset="0"/>
              </a:rPr>
              <a:t> Mama îl determină pe fiul său să  se ducă la luptă.</a:t>
            </a:r>
            <a:br>
              <a:rPr lang="ro-RO" sz="3100" i="1" dirty="0">
                <a:solidFill>
                  <a:schemeClr val="tx1"/>
                </a:solidFill>
                <a:latin typeface="Cambria" pitchFamily="18" charset="0"/>
              </a:rPr>
            </a:br>
            <a:r>
              <a:rPr lang="ro-RO" sz="3100" i="1" dirty="0">
                <a:solidFill>
                  <a:schemeClr val="tx1"/>
                </a:solidFill>
                <a:latin typeface="Cambria" pitchFamily="18" charset="0"/>
              </a:rPr>
              <a:t>Domnitorul se întoarce la castel rănit și înfrânt.</a:t>
            </a:r>
            <a:endParaRPr sz="3100" i="1">
              <a:solidFill>
                <a:schemeClr val="tx1"/>
              </a:solidFill>
              <a:latin typeface="Cambria" pitchFamily="18" charset="0"/>
            </a:endParaRPr>
          </a:p>
        </p:txBody>
      </p:sp>
      <p:pic>
        <p:nvPicPr>
          <p:cNvPr id="4" name="Рисунок 5"/>
          <p:cNvPicPr>
            <a:picLocks noChangeAspect="1"/>
          </p:cNvPicPr>
          <p:nvPr/>
        </p:nvPicPr>
        <p:blipFill>
          <a:blip r:embed="rId3"/>
          <a:srcRect t="6030"/>
          <a:stretch>
            <a:fillRect/>
          </a:stretch>
        </p:blipFill>
        <p:spPr bwMode="auto">
          <a:xfrm>
            <a:off x="2500298" y="3923400"/>
            <a:ext cx="5239431" cy="29346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593367"/>
            <a:ext cx="8520600" cy="549617"/>
          </a:xfrm>
          <a:prstGeom prst="rect">
            <a:avLst/>
          </a:prstGeom>
          <a:solidFill>
            <a:srgbClr val="FFFF00"/>
          </a:solidFill>
        </p:spPr>
        <p:txBody>
          <a:bodyPr spcFirstLastPara="1" wrap="square" lIns="91425" tIns="91425" rIns="91425" bIns="91425" anchor="t" anchorCtr="0">
            <a:normAutofit fontScale="90000"/>
          </a:bodyPr>
          <a:lstStyle/>
          <a:p>
            <a:pPr lvl="0">
              <a:buClr>
                <a:schemeClr val="dk2"/>
              </a:buClr>
              <a:buSzPct val="36666"/>
            </a:pPr>
            <a:r>
              <a:rPr lang="ro-RO" sz="3600" i="1" dirty="0">
                <a:solidFill>
                  <a:srgbClr val="0000CC"/>
                </a:solidFill>
                <a:latin typeface="Cambria" pitchFamily="18" charset="0"/>
              </a:rPr>
              <a:t>Să ordonăm ideile în ordinea întâmplărilor:</a:t>
            </a:r>
            <a:br>
              <a:rPr lang="ro-RO" sz="3600" i="1" dirty="0">
                <a:solidFill>
                  <a:srgbClr val="0000CC"/>
                </a:solidFill>
                <a:latin typeface="Cambria" pitchFamily="18" charset="0"/>
              </a:rPr>
            </a:br>
            <a:br>
              <a:rPr lang="ro-RO" sz="3100" i="1" dirty="0">
                <a:solidFill>
                  <a:schemeClr val="tx1"/>
                </a:solidFill>
                <a:latin typeface="Cambria" pitchFamily="18" charset="0"/>
              </a:rPr>
            </a:br>
            <a:r>
              <a:rPr lang="ro-RO" sz="3100" i="1" dirty="0">
                <a:solidFill>
                  <a:schemeClr val="tx1"/>
                </a:solidFill>
                <a:latin typeface="Cambria" pitchFamily="18" charset="0"/>
              </a:rPr>
              <a:t>1. Tânăra domniță își așteaptă soțul de la război. </a:t>
            </a:r>
            <a:br>
              <a:rPr lang="ro-RO" sz="3100" i="1" dirty="0">
                <a:solidFill>
                  <a:schemeClr val="tx1"/>
                </a:solidFill>
                <a:latin typeface="Cambria" pitchFamily="18" charset="0"/>
              </a:rPr>
            </a:br>
            <a:r>
              <a:rPr lang="ro-RO" sz="3100" i="1" dirty="0">
                <a:solidFill>
                  <a:schemeClr val="tx1"/>
                </a:solidFill>
                <a:latin typeface="Cambria" pitchFamily="18" charset="0"/>
              </a:rPr>
              <a:t>2. Domnitorul se întoarce la castel rănit și înfrânt.</a:t>
            </a:r>
            <a:br>
              <a:rPr lang="ro-RO" sz="3100" i="1" dirty="0">
                <a:solidFill>
                  <a:schemeClr val="tx1"/>
                </a:solidFill>
                <a:latin typeface="Cambria" pitchFamily="18" charset="0"/>
              </a:rPr>
            </a:br>
            <a:r>
              <a:rPr lang="ro-RO" sz="3100" i="1" dirty="0">
                <a:solidFill>
                  <a:schemeClr val="tx1"/>
                </a:solidFill>
                <a:latin typeface="Cambria" pitchFamily="18" charset="0"/>
              </a:rPr>
              <a:t>3. Mama îl determină pe fiul său să  se ducă la luptă.</a:t>
            </a:r>
            <a:br>
              <a:rPr lang="ro-RO" sz="3100" i="1" dirty="0">
                <a:solidFill>
                  <a:schemeClr val="tx1"/>
                </a:solidFill>
                <a:latin typeface="Cambria" pitchFamily="18" charset="0"/>
              </a:rPr>
            </a:br>
            <a:r>
              <a:rPr lang="ro-RO" sz="3100" i="1" dirty="0">
                <a:solidFill>
                  <a:schemeClr val="tx1"/>
                </a:solidFill>
                <a:latin typeface="Cambria" pitchFamily="18" charset="0"/>
              </a:rPr>
              <a:t> 4. Ștefan își adună o nouă oaste și-i zdrobește pe dușmani. </a:t>
            </a:r>
            <a:br>
              <a:rPr lang="ro-RO" sz="3100" i="1" dirty="0">
                <a:solidFill>
                  <a:schemeClr val="tx1"/>
                </a:solidFill>
                <a:latin typeface="Cambria" pitchFamily="18" charset="0"/>
              </a:rPr>
            </a:br>
            <a:endParaRPr sz="3100" i="1">
              <a:solidFill>
                <a:schemeClr val="tx1"/>
              </a:solidFill>
              <a:latin typeface="Cambria" pitchFamily="18" charset="0"/>
            </a:endParaRPr>
          </a:p>
        </p:txBody>
      </p:sp>
      <p:pic>
        <p:nvPicPr>
          <p:cNvPr id="3" name="Picture 1"/>
          <p:cNvPicPr>
            <a:picLocks noChangeAspect="1" noChangeArrowheads="1"/>
          </p:cNvPicPr>
          <p:nvPr/>
        </p:nvPicPr>
        <p:blipFill>
          <a:blip r:embed="rId3"/>
          <a:srcRect/>
          <a:stretch>
            <a:fillRect/>
          </a:stretch>
        </p:blipFill>
        <p:spPr bwMode="auto">
          <a:xfrm>
            <a:off x="5857884" y="3714752"/>
            <a:ext cx="2566750" cy="2927873"/>
          </a:xfrm>
          <a:prstGeom prst="rect">
            <a:avLst/>
          </a:prstGeom>
          <a:noFill/>
          <a:ln w="9525">
            <a:noFill/>
            <a:miter lim="800000"/>
            <a:headEnd/>
            <a:tailEnd/>
          </a:ln>
        </p:spPr>
      </p:pic>
      <p:pic>
        <p:nvPicPr>
          <p:cNvPr id="4" name="Рисунок 3"/>
          <p:cNvPicPr>
            <a:picLocks noChangeAspect="1"/>
          </p:cNvPicPr>
          <p:nvPr/>
        </p:nvPicPr>
        <p:blipFill>
          <a:blip r:embed="rId4"/>
          <a:stretch>
            <a:fillRect/>
          </a:stretch>
        </p:blipFill>
        <p:spPr>
          <a:xfrm>
            <a:off x="1000100" y="3337105"/>
            <a:ext cx="4056998" cy="35208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00" y="0"/>
            <a:ext cx="7475010" cy="1356967"/>
          </a:xfrm>
          <a:solidFill>
            <a:srgbClr val="FFFF00"/>
          </a:solidFill>
        </p:spPr>
        <p:txBody>
          <a:bodyPr>
            <a:normAutofit fontScale="90000"/>
          </a:bodyPr>
          <a:lstStyle/>
          <a:p>
            <a:r>
              <a:rPr lang="en-US" sz="2700" dirty="0" err="1">
                <a:solidFill>
                  <a:srgbClr val="FF0000"/>
                </a:solidFill>
                <a:latin typeface="Cambria" pitchFamily="18" charset="0"/>
              </a:rPr>
              <a:t>Tema</a:t>
            </a:r>
            <a:r>
              <a:rPr lang="en-US" sz="2700" dirty="0">
                <a:solidFill>
                  <a:srgbClr val="FF0000"/>
                </a:solidFill>
                <a:latin typeface="Cambria" pitchFamily="18" charset="0"/>
              </a:rPr>
              <a:t> </a:t>
            </a:r>
            <a:r>
              <a:rPr lang="en-US" sz="2700" dirty="0">
                <a:latin typeface="Cambria" pitchFamily="18" charset="0"/>
              </a:rPr>
              <a:t>o </a:t>
            </a:r>
            <a:r>
              <a:rPr lang="en-US" sz="2700" dirty="0" err="1">
                <a:latin typeface="Cambria" pitchFamily="18" charset="0"/>
              </a:rPr>
              <a:t>formează</a:t>
            </a:r>
            <a:r>
              <a:rPr lang="en-US" sz="2700" dirty="0">
                <a:latin typeface="Cambria" pitchFamily="18" charset="0"/>
              </a:rPr>
              <a:t> </a:t>
            </a:r>
            <a:r>
              <a:rPr lang="en-US" sz="2700" dirty="0" err="1">
                <a:latin typeface="Cambria" pitchFamily="18" charset="0"/>
              </a:rPr>
              <a:t>lupta</a:t>
            </a:r>
            <a:r>
              <a:rPr lang="en-US" sz="2700" dirty="0">
                <a:latin typeface="Cambria" pitchFamily="18" charset="0"/>
              </a:rPr>
              <a:t> </a:t>
            </a:r>
            <a:r>
              <a:rPr lang="en-US" sz="2700" dirty="0" err="1">
                <a:latin typeface="Cambria" pitchFamily="18" charset="0"/>
              </a:rPr>
              <a:t>pentru</a:t>
            </a:r>
            <a:r>
              <a:rPr lang="en-US" sz="2700" dirty="0">
                <a:latin typeface="Cambria" pitchFamily="18" charset="0"/>
              </a:rPr>
              <a:t> </a:t>
            </a:r>
            <a:r>
              <a:rPr lang="en-US" sz="2700" dirty="0" err="1">
                <a:latin typeface="Cambria" pitchFamily="18" charset="0"/>
              </a:rPr>
              <a:t>apărarea</a:t>
            </a:r>
            <a:r>
              <a:rPr lang="en-US" sz="2700" dirty="0">
                <a:latin typeface="Cambria" pitchFamily="18" charset="0"/>
              </a:rPr>
              <a:t> </a:t>
            </a:r>
            <a:br>
              <a:rPr lang="ro-RO" sz="2700" dirty="0">
                <a:latin typeface="Cambria" pitchFamily="18" charset="0"/>
              </a:rPr>
            </a:br>
            <a:r>
              <a:rPr lang="en-US" sz="2700" dirty="0" err="1">
                <a:latin typeface="Cambria" pitchFamily="18" charset="0"/>
              </a:rPr>
              <a:t>fiinţei</a:t>
            </a:r>
            <a:r>
              <a:rPr lang="en-US" sz="2700" dirty="0">
                <a:latin typeface="Cambria" pitchFamily="18" charset="0"/>
              </a:rPr>
              <a:t> </a:t>
            </a:r>
            <a:r>
              <a:rPr lang="en-US" sz="2700" dirty="0" err="1">
                <a:latin typeface="Cambria" pitchFamily="18" charset="0"/>
              </a:rPr>
              <a:t>naţionale</a:t>
            </a:r>
            <a:r>
              <a:rPr lang="en-US" sz="2700" dirty="0">
                <a:latin typeface="Cambria" pitchFamily="18" charset="0"/>
              </a:rPr>
              <a:t> </a:t>
            </a:r>
            <a:r>
              <a:rPr lang="en-US" sz="2700" dirty="0" err="1">
                <a:latin typeface="Cambria" pitchFamily="18" charset="0"/>
              </a:rPr>
              <a:t>şi</a:t>
            </a:r>
            <a:r>
              <a:rPr lang="en-US" sz="2700" dirty="0">
                <a:latin typeface="Cambria" pitchFamily="18" charset="0"/>
              </a:rPr>
              <a:t> </a:t>
            </a:r>
            <a:r>
              <a:rPr lang="en-US" sz="2700" dirty="0" err="1">
                <a:latin typeface="Cambria" pitchFamily="18" charset="0"/>
              </a:rPr>
              <a:t>pentru</a:t>
            </a:r>
            <a:r>
              <a:rPr lang="en-US" sz="2700" dirty="0">
                <a:latin typeface="Cambria" pitchFamily="18" charset="0"/>
              </a:rPr>
              <a:t> </a:t>
            </a:r>
            <a:br>
              <a:rPr lang="ro-RO" sz="2700" dirty="0">
                <a:latin typeface="Cambria" pitchFamily="18" charset="0"/>
              </a:rPr>
            </a:br>
            <a:r>
              <a:rPr lang="en-US" sz="2700" dirty="0" err="1">
                <a:latin typeface="Cambria" pitchFamily="18" charset="0"/>
              </a:rPr>
              <a:t>afirmarea</a:t>
            </a:r>
            <a:r>
              <a:rPr lang="en-US" sz="2700" dirty="0">
                <a:latin typeface="Cambria" pitchFamily="18" charset="0"/>
              </a:rPr>
              <a:t> </a:t>
            </a:r>
            <a:r>
              <a:rPr lang="en-US" sz="2700" dirty="0" err="1">
                <a:latin typeface="Cambria" pitchFamily="18" charset="0"/>
              </a:rPr>
              <a:t>conştiinţei</a:t>
            </a:r>
            <a:r>
              <a:rPr lang="en-US" sz="2700" dirty="0">
                <a:latin typeface="Cambria" pitchFamily="18" charset="0"/>
              </a:rPr>
              <a:t> </a:t>
            </a:r>
            <a:r>
              <a:rPr lang="en-US" sz="2700" dirty="0" err="1">
                <a:latin typeface="Cambria" pitchFamily="18" charset="0"/>
              </a:rPr>
              <a:t>naţionale</a:t>
            </a:r>
            <a:r>
              <a:rPr lang="en-US" sz="2700" dirty="0">
                <a:latin typeface="Cambria" pitchFamily="18" charset="0"/>
              </a:rPr>
              <a:t>.</a:t>
            </a:r>
            <a:br>
              <a:rPr lang="ru-RU" dirty="0"/>
            </a:br>
            <a:endParaRPr lang="ru-RU" dirty="0"/>
          </a:p>
        </p:txBody>
      </p:sp>
      <p:sp>
        <p:nvSpPr>
          <p:cNvPr id="3" name="Текст 2"/>
          <p:cNvSpPr>
            <a:spLocks noGrp="1"/>
          </p:cNvSpPr>
          <p:nvPr>
            <p:ph type="body" idx="1"/>
          </p:nvPr>
        </p:nvSpPr>
        <p:spPr>
          <a:xfrm>
            <a:off x="357158" y="1928802"/>
            <a:ext cx="8520600" cy="3929089"/>
          </a:xfrm>
        </p:spPr>
        <p:txBody>
          <a:bodyPr>
            <a:normAutofit fontScale="92500" lnSpcReduction="20000"/>
          </a:bodyPr>
          <a:lstStyle/>
          <a:p>
            <a:r>
              <a:rPr lang="en-US" dirty="0"/>
              <a:t>. </a:t>
            </a:r>
            <a:r>
              <a:rPr lang="en-US" b="1" dirty="0">
                <a:latin typeface="Cambria" pitchFamily="18" charset="0"/>
              </a:rPr>
              <a:t>Opera a </a:t>
            </a:r>
            <a:r>
              <a:rPr lang="en-US" b="1" dirty="0" err="1">
                <a:latin typeface="Cambria" pitchFamily="18" charset="0"/>
              </a:rPr>
              <a:t>fost</a:t>
            </a:r>
            <a:r>
              <a:rPr lang="en-US" b="1" dirty="0">
                <a:latin typeface="Cambria" pitchFamily="18" charset="0"/>
              </a:rPr>
              <a:t> </a:t>
            </a:r>
            <a:r>
              <a:rPr lang="en-US" b="1" dirty="0" err="1">
                <a:latin typeface="Cambria" pitchFamily="18" charset="0"/>
              </a:rPr>
              <a:t>scrisă</a:t>
            </a:r>
            <a:r>
              <a:rPr lang="en-US" b="1" dirty="0">
                <a:latin typeface="Cambria" pitchFamily="18" charset="0"/>
              </a:rPr>
              <a:t> </a:t>
            </a:r>
            <a:r>
              <a:rPr lang="en-US" b="1" dirty="0" err="1">
                <a:latin typeface="Cambria" pitchFamily="18" charset="0"/>
              </a:rPr>
              <a:t>în</a:t>
            </a:r>
            <a:r>
              <a:rPr lang="en-US" b="1" dirty="0">
                <a:latin typeface="Cambria" pitchFamily="18" charset="0"/>
              </a:rPr>
              <a:t> </a:t>
            </a:r>
            <a:r>
              <a:rPr lang="en-US" b="1" dirty="0" err="1">
                <a:latin typeface="Cambria" pitchFamily="18" charset="0"/>
              </a:rPr>
              <a:t>anul</a:t>
            </a:r>
            <a:r>
              <a:rPr lang="en-US" b="1" dirty="0">
                <a:latin typeface="Cambria" pitchFamily="18" charset="0"/>
              </a:rPr>
              <a:t> 1847 </a:t>
            </a:r>
            <a:r>
              <a:rPr lang="en-US" b="1" dirty="0" err="1">
                <a:latin typeface="Cambria" pitchFamily="18" charset="0"/>
              </a:rPr>
              <a:t>și</a:t>
            </a:r>
            <a:r>
              <a:rPr lang="en-US" b="1" dirty="0">
                <a:latin typeface="Cambria" pitchFamily="18" charset="0"/>
              </a:rPr>
              <a:t> </a:t>
            </a:r>
            <a:r>
              <a:rPr lang="en-US" b="1" dirty="0" err="1">
                <a:latin typeface="Cambria" pitchFamily="18" charset="0"/>
              </a:rPr>
              <a:t>prezintă</a:t>
            </a:r>
            <a:r>
              <a:rPr lang="en-US" b="1" dirty="0">
                <a:latin typeface="Cambria" pitchFamily="18" charset="0"/>
              </a:rPr>
              <a:t>  </a:t>
            </a:r>
            <a:r>
              <a:rPr lang="en-US" b="1" dirty="0" err="1">
                <a:latin typeface="Cambria" pitchFamily="18" charset="0"/>
              </a:rPr>
              <a:t>episodul</a:t>
            </a:r>
            <a:r>
              <a:rPr lang="en-US" b="1" dirty="0">
                <a:latin typeface="Cambria" pitchFamily="18" charset="0"/>
              </a:rPr>
              <a:t> </a:t>
            </a:r>
            <a:r>
              <a:rPr lang="en-US" b="1" dirty="0" err="1">
                <a:latin typeface="Cambria" pitchFamily="18" charset="0"/>
              </a:rPr>
              <a:t>revederii</a:t>
            </a:r>
            <a:r>
              <a:rPr lang="en-US" b="1" dirty="0">
                <a:latin typeface="Cambria" pitchFamily="18" charset="0"/>
              </a:rPr>
              <a:t> </a:t>
            </a:r>
            <a:r>
              <a:rPr lang="en-US" b="1" dirty="0" err="1">
                <a:latin typeface="Cambria" pitchFamily="18" charset="0"/>
              </a:rPr>
              <a:t>dintre</a:t>
            </a:r>
            <a:r>
              <a:rPr lang="en-US" b="1" dirty="0">
                <a:latin typeface="Cambria" pitchFamily="18" charset="0"/>
              </a:rPr>
              <a:t> </a:t>
            </a:r>
            <a:r>
              <a:rPr lang="ro-RO" b="1" dirty="0" err="1">
                <a:latin typeface="Cambria" pitchFamily="18" charset="0"/>
              </a:rPr>
              <a:t>Ș</a:t>
            </a:r>
            <a:r>
              <a:rPr lang="en-US" b="1" dirty="0" err="1">
                <a:latin typeface="Cambria" pitchFamily="18" charset="0"/>
              </a:rPr>
              <a:t>tefan</a:t>
            </a:r>
            <a:r>
              <a:rPr lang="en-US" b="1" dirty="0">
                <a:latin typeface="Cambria" pitchFamily="18" charset="0"/>
              </a:rPr>
              <a:t> </a:t>
            </a:r>
            <a:r>
              <a:rPr lang="en-US" b="1" dirty="0" err="1">
                <a:latin typeface="Cambria" pitchFamily="18" charset="0"/>
              </a:rPr>
              <a:t>cel</a:t>
            </a:r>
            <a:r>
              <a:rPr lang="en-US" b="1" dirty="0">
                <a:latin typeface="Cambria" pitchFamily="18" charset="0"/>
              </a:rPr>
              <a:t> Mare </a:t>
            </a:r>
            <a:r>
              <a:rPr lang="ro-RO" b="1" dirty="0" err="1">
                <a:latin typeface="Cambria" pitchFamily="18" charset="0"/>
              </a:rPr>
              <a:t>ș</a:t>
            </a:r>
            <a:r>
              <a:rPr lang="en-US" b="1" dirty="0" err="1">
                <a:latin typeface="Cambria" pitchFamily="18" charset="0"/>
              </a:rPr>
              <a:t>i</a:t>
            </a:r>
            <a:r>
              <a:rPr lang="en-US" b="1" dirty="0">
                <a:latin typeface="Cambria" pitchFamily="18" charset="0"/>
              </a:rPr>
              <a:t> mama </a:t>
            </a:r>
            <a:r>
              <a:rPr lang="en-US" b="1" dirty="0" err="1">
                <a:latin typeface="Cambria" pitchFamily="18" charset="0"/>
              </a:rPr>
              <a:t>acestuia</a:t>
            </a:r>
            <a:r>
              <a:rPr lang="en-US" b="1" dirty="0">
                <a:latin typeface="Cambria" pitchFamily="18" charset="0"/>
              </a:rPr>
              <a:t> </a:t>
            </a:r>
            <a:r>
              <a:rPr lang="en-US" b="1" dirty="0" err="1">
                <a:latin typeface="Cambria" pitchFamily="18" charset="0"/>
              </a:rPr>
              <a:t>în</a:t>
            </a:r>
            <a:r>
              <a:rPr lang="en-US" b="1" dirty="0">
                <a:latin typeface="Cambria" pitchFamily="18" charset="0"/>
              </a:rPr>
              <a:t> </a:t>
            </a:r>
            <a:r>
              <a:rPr lang="en-US" b="1" dirty="0" err="1">
                <a:latin typeface="Cambria" pitchFamily="18" charset="0"/>
              </a:rPr>
              <a:t>timpul</a:t>
            </a:r>
            <a:r>
              <a:rPr lang="en-US" b="1" dirty="0">
                <a:latin typeface="Cambria" pitchFamily="18" charset="0"/>
              </a:rPr>
              <a:t> </a:t>
            </a:r>
            <a:r>
              <a:rPr lang="en-US" b="1" dirty="0" err="1">
                <a:latin typeface="Cambria" pitchFamily="18" charset="0"/>
              </a:rPr>
              <a:t>luptei</a:t>
            </a:r>
            <a:r>
              <a:rPr lang="en-US" b="1" dirty="0">
                <a:latin typeface="Cambria" pitchFamily="18" charset="0"/>
              </a:rPr>
              <a:t> </a:t>
            </a:r>
            <a:r>
              <a:rPr lang="en-US" b="1" dirty="0" err="1">
                <a:latin typeface="Cambria" pitchFamily="18" charset="0"/>
              </a:rPr>
              <a:t>moldovenilor</a:t>
            </a:r>
            <a:r>
              <a:rPr lang="en-US" b="1" dirty="0">
                <a:latin typeface="Cambria" pitchFamily="18" charset="0"/>
              </a:rPr>
              <a:t> cu </a:t>
            </a:r>
            <a:r>
              <a:rPr lang="en-US" b="1" dirty="0" err="1">
                <a:latin typeface="Cambria" pitchFamily="18" charset="0"/>
              </a:rPr>
              <a:t>turcii</a:t>
            </a:r>
            <a:r>
              <a:rPr lang="en-US" b="1" dirty="0">
                <a:latin typeface="Cambria" pitchFamily="18" charset="0"/>
              </a:rPr>
              <a:t>. </a:t>
            </a:r>
            <a:r>
              <a:rPr lang="en-US" b="1" dirty="0" err="1">
                <a:latin typeface="Cambria" pitchFamily="18" charset="0"/>
              </a:rPr>
              <a:t>Astfel</a:t>
            </a:r>
            <a:r>
              <a:rPr lang="en-US" b="1" dirty="0">
                <a:latin typeface="Cambria" pitchFamily="18" charset="0"/>
              </a:rPr>
              <a:t>, </a:t>
            </a:r>
            <a:r>
              <a:rPr lang="en-US" b="1" dirty="0" err="1">
                <a:latin typeface="Cambria" pitchFamily="18" charset="0"/>
              </a:rPr>
              <a:t>în</a:t>
            </a:r>
            <a:r>
              <a:rPr lang="en-US" b="1" dirty="0">
                <a:latin typeface="Cambria" pitchFamily="18" charset="0"/>
              </a:rPr>
              <a:t> </a:t>
            </a:r>
            <a:r>
              <a:rPr lang="en-US" b="1" dirty="0" err="1">
                <a:latin typeface="Cambria" pitchFamily="18" charset="0"/>
              </a:rPr>
              <a:t>momentul</a:t>
            </a:r>
            <a:r>
              <a:rPr lang="en-US" b="1" dirty="0">
                <a:latin typeface="Cambria" pitchFamily="18" charset="0"/>
              </a:rPr>
              <a:t> </a:t>
            </a:r>
            <a:r>
              <a:rPr lang="en-US" b="1" dirty="0" err="1">
                <a:latin typeface="Cambria" pitchFamily="18" charset="0"/>
              </a:rPr>
              <a:t>în</a:t>
            </a:r>
            <a:r>
              <a:rPr lang="en-US" b="1" dirty="0">
                <a:latin typeface="Cambria" pitchFamily="18" charset="0"/>
              </a:rPr>
              <a:t> care </a:t>
            </a:r>
            <a:r>
              <a:rPr lang="en-US" b="1" dirty="0" err="1">
                <a:latin typeface="Cambria" pitchFamily="18" charset="0"/>
              </a:rPr>
              <a:t>Ștefan</a:t>
            </a:r>
            <a:r>
              <a:rPr lang="en-US" b="1" dirty="0">
                <a:latin typeface="Cambria" pitchFamily="18" charset="0"/>
              </a:rPr>
              <a:t> </a:t>
            </a:r>
            <a:r>
              <a:rPr lang="en-US" b="1" dirty="0" err="1">
                <a:latin typeface="Cambria" pitchFamily="18" charset="0"/>
              </a:rPr>
              <a:t>cel</a:t>
            </a:r>
            <a:r>
              <a:rPr lang="en-US" b="1" dirty="0">
                <a:latin typeface="Cambria" pitchFamily="18" charset="0"/>
              </a:rPr>
              <a:t> Mare, </a:t>
            </a:r>
            <a:r>
              <a:rPr lang="en-US" b="1" dirty="0" err="1">
                <a:latin typeface="Cambria" pitchFamily="18" charset="0"/>
              </a:rPr>
              <a:t>rănit</a:t>
            </a:r>
            <a:r>
              <a:rPr lang="en-US" b="1" dirty="0">
                <a:latin typeface="Cambria" pitchFamily="18" charset="0"/>
              </a:rPr>
              <a:t> </a:t>
            </a:r>
            <a:r>
              <a:rPr lang="en-US" b="1" dirty="0" err="1">
                <a:latin typeface="Cambria" pitchFamily="18" charset="0"/>
              </a:rPr>
              <a:t>fiind</a:t>
            </a:r>
            <a:r>
              <a:rPr lang="en-US" b="1" dirty="0">
                <a:latin typeface="Cambria" pitchFamily="18" charset="0"/>
              </a:rPr>
              <a:t>, </a:t>
            </a:r>
            <a:r>
              <a:rPr lang="en-US" b="1" dirty="0" err="1">
                <a:latin typeface="Cambria" pitchFamily="18" charset="0"/>
              </a:rPr>
              <a:t>este</a:t>
            </a:r>
            <a:r>
              <a:rPr lang="en-US" b="1" dirty="0">
                <a:latin typeface="Cambria" pitchFamily="18" charset="0"/>
              </a:rPr>
              <a:t> </a:t>
            </a:r>
            <a:r>
              <a:rPr lang="en-US" b="1" dirty="0" err="1">
                <a:latin typeface="Cambria" pitchFamily="18" charset="0"/>
              </a:rPr>
              <a:t>decis</a:t>
            </a:r>
            <a:r>
              <a:rPr lang="en-US" b="1" dirty="0">
                <a:latin typeface="Cambria" pitchFamily="18" charset="0"/>
              </a:rPr>
              <a:t> </a:t>
            </a:r>
            <a:r>
              <a:rPr lang="en-US" b="1" dirty="0" err="1">
                <a:latin typeface="Cambria" pitchFamily="18" charset="0"/>
              </a:rPr>
              <a:t>să</a:t>
            </a:r>
            <a:r>
              <a:rPr lang="en-US" b="1" dirty="0">
                <a:latin typeface="Cambria" pitchFamily="18" charset="0"/>
              </a:rPr>
              <a:t> </a:t>
            </a:r>
            <a:r>
              <a:rPr lang="en-US" b="1" dirty="0" err="1">
                <a:latin typeface="Cambria" pitchFamily="18" charset="0"/>
              </a:rPr>
              <a:t>renunțe</a:t>
            </a:r>
            <a:r>
              <a:rPr lang="en-US" b="1" dirty="0">
                <a:latin typeface="Cambria" pitchFamily="18" charset="0"/>
              </a:rPr>
              <a:t> la </a:t>
            </a:r>
            <a:r>
              <a:rPr lang="en-US" b="1" dirty="0" err="1">
                <a:latin typeface="Cambria" pitchFamily="18" charset="0"/>
              </a:rPr>
              <a:t>luptă</a:t>
            </a:r>
            <a:r>
              <a:rPr lang="en-US" b="1" dirty="0">
                <a:latin typeface="Cambria" pitchFamily="18" charset="0"/>
              </a:rPr>
              <a:t> </a:t>
            </a:r>
            <a:r>
              <a:rPr lang="en-US" b="1" dirty="0" err="1">
                <a:latin typeface="Cambria" pitchFamily="18" charset="0"/>
              </a:rPr>
              <a:t>și</a:t>
            </a:r>
            <a:r>
              <a:rPr lang="en-US" b="1" dirty="0">
                <a:latin typeface="Cambria" pitchFamily="18" charset="0"/>
              </a:rPr>
              <a:t> s</a:t>
            </a:r>
            <a:r>
              <a:rPr lang="ro-RO" b="1" dirty="0">
                <a:latin typeface="Cambria" pitchFamily="18" charset="0"/>
              </a:rPr>
              <a:t>ă</a:t>
            </a:r>
            <a:r>
              <a:rPr lang="en-US" b="1" dirty="0">
                <a:latin typeface="Cambria" pitchFamily="18" charset="0"/>
              </a:rPr>
              <a:t> </a:t>
            </a:r>
            <a:r>
              <a:rPr lang="en-US" b="1" dirty="0" err="1">
                <a:latin typeface="Cambria" pitchFamily="18" charset="0"/>
              </a:rPr>
              <a:t>cedeze</a:t>
            </a:r>
            <a:r>
              <a:rPr lang="en-US" b="1" dirty="0">
                <a:latin typeface="Cambria" pitchFamily="18" charset="0"/>
              </a:rPr>
              <a:t> </a:t>
            </a:r>
            <a:r>
              <a:rPr lang="en-US" b="1" dirty="0" err="1">
                <a:latin typeface="Cambria" pitchFamily="18" charset="0"/>
              </a:rPr>
              <a:t>în</a:t>
            </a:r>
            <a:r>
              <a:rPr lang="en-US" b="1" dirty="0">
                <a:latin typeface="Cambria" pitchFamily="18" charset="0"/>
              </a:rPr>
              <a:t> </a:t>
            </a:r>
            <a:r>
              <a:rPr lang="en-US" b="1" dirty="0" err="1">
                <a:latin typeface="Cambria" pitchFamily="18" charset="0"/>
              </a:rPr>
              <a:t>fața</a:t>
            </a:r>
            <a:r>
              <a:rPr lang="en-US" b="1" dirty="0">
                <a:latin typeface="Cambria" pitchFamily="18" charset="0"/>
              </a:rPr>
              <a:t> </a:t>
            </a:r>
            <a:r>
              <a:rPr lang="en-US" b="1" dirty="0" err="1">
                <a:latin typeface="Cambria" pitchFamily="18" charset="0"/>
              </a:rPr>
              <a:t>inamicilor</a:t>
            </a:r>
            <a:r>
              <a:rPr lang="en-US" b="1" dirty="0">
                <a:latin typeface="Cambria" pitchFamily="18" charset="0"/>
              </a:rPr>
              <a:t>, mama </a:t>
            </a:r>
            <a:r>
              <a:rPr lang="en-US" b="1" dirty="0" err="1">
                <a:latin typeface="Cambria" pitchFamily="18" charset="0"/>
              </a:rPr>
              <a:t>acestuia</a:t>
            </a:r>
            <a:r>
              <a:rPr lang="en-US" b="1" dirty="0">
                <a:latin typeface="Cambria" pitchFamily="18" charset="0"/>
              </a:rPr>
              <a:t> </a:t>
            </a:r>
            <a:r>
              <a:rPr lang="en-US" b="1" dirty="0" err="1">
                <a:latin typeface="Cambria" pitchFamily="18" charset="0"/>
              </a:rPr>
              <a:t>îl</a:t>
            </a:r>
            <a:r>
              <a:rPr lang="en-US" b="1" dirty="0">
                <a:latin typeface="Cambria" pitchFamily="18" charset="0"/>
              </a:rPr>
              <a:t> </a:t>
            </a:r>
            <a:r>
              <a:rPr lang="en-US" b="1" dirty="0" err="1">
                <a:latin typeface="Cambria" pitchFamily="18" charset="0"/>
              </a:rPr>
              <a:t>trimite</a:t>
            </a:r>
            <a:r>
              <a:rPr lang="en-US" b="1" dirty="0">
                <a:latin typeface="Cambria" pitchFamily="18" charset="0"/>
              </a:rPr>
              <a:t> </a:t>
            </a:r>
            <a:r>
              <a:rPr lang="en-US" b="1" dirty="0" err="1">
                <a:latin typeface="Cambria" pitchFamily="18" charset="0"/>
              </a:rPr>
              <a:t>să</a:t>
            </a:r>
            <a:r>
              <a:rPr lang="en-US" b="1" dirty="0">
                <a:latin typeface="Cambria" pitchFamily="18" charset="0"/>
              </a:rPr>
              <a:t> </a:t>
            </a:r>
            <a:r>
              <a:rPr lang="en-US" b="1" dirty="0" err="1">
                <a:latin typeface="Cambria" pitchFamily="18" charset="0"/>
              </a:rPr>
              <a:t>lupte</a:t>
            </a:r>
            <a:r>
              <a:rPr lang="en-US" b="1" dirty="0">
                <a:latin typeface="Cambria" pitchFamily="18" charset="0"/>
              </a:rPr>
              <a:t> </a:t>
            </a:r>
            <a:r>
              <a:rPr lang="en-US" b="1" dirty="0" err="1">
                <a:latin typeface="Cambria" pitchFamily="18" charset="0"/>
              </a:rPr>
              <a:t>în</a:t>
            </a:r>
            <a:r>
              <a:rPr lang="en-US" b="1" dirty="0">
                <a:latin typeface="Cambria" pitchFamily="18" charset="0"/>
              </a:rPr>
              <a:t> </a:t>
            </a:r>
            <a:r>
              <a:rPr lang="en-US" b="1" dirty="0" err="1">
                <a:latin typeface="Cambria" pitchFamily="18" charset="0"/>
              </a:rPr>
              <a:t>continuare</a:t>
            </a:r>
            <a:r>
              <a:rPr lang="en-US" b="1" dirty="0">
                <a:latin typeface="Cambria" pitchFamily="18" charset="0"/>
              </a:rPr>
              <a:t> </a:t>
            </a:r>
            <a:r>
              <a:rPr lang="en-US" b="1" dirty="0" err="1">
                <a:latin typeface="Cambria" pitchFamily="18" charset="0"/>
              </a:rPr>
              <a:t>pentru</a:t>
            </a:r>
            <a:r>
              <a:rPr lang="en-US" b="1" dirty="0">
                <a:latin typeface="Cambria" pitchFamily="18" charset="0"/>
              </a:rPr>
              <a:t> a </a:t>
            </a:r>
            <a:r>
              <a:rPr lang="en-US" b="1" dirty="0" err="1">
                <a:latin typeface="Cambria" pitchFamily="18" charset="0"/>
              </a:rPr>
              <a:t>apăra</a:t>
            </a:r>
            <a:r>
              <a:rPr lang="en-US" b="1" dirty="0">
                <a:latin typeface="Cambria" pitchFamily="18" charset="0"/>
              </a:rPr>
              <a:t> </a:t>
            </a:r>
            <a:r>
              <a:rPr lang="en-US" b="1" dirty="0" err="1">
                <a:latin typeface="Cambria" pitchFamily="18" charset="0"/>
              </a:rPr>
              <a:t>întregul</a:t>
            </a:r>
            <a:r>
              <a:rPr lang="en-US" b="1" dirty="0">
                <a:latin typeface="Cambria" pitchFamily="18" charset="0"/>
              </a:rPr>
              <a:t> </a:t>
            </a:r>
            <a:r>
              <a:rPr lang="en-US" b="1" dirty="0" err="1">
                <a:latin typeface="Cambria" pitchFamily="18" charset="0"/>
              </a:rPr>
              <a:t>popor</a:t>
            </a:r>
            <a:r>
              <a:rPr lang="en-US" b="1" dirty="0">
                <a:latin typeface="Cambria" pitchFamily="18" charset="0"/>
              </a:rPr>
              <a:t> </a:t>
            </a:r>
            <a:r>
              <a:rPr lang="en-US" b="1" dirty="0" err="1">
                <a:latin typeface="Cambria" pitchFamily="18" charset="0"/>
              </a:rPr>
              <a:t>român</a:t>
            </a:r>
            <a:r>
              <a:rPr lang="en-US" b="1" dirty="0">
                <a:latin typeface="Cambria" pitchFamily="18" charset="0"/>
              </a:rPr>
              <a:t>.</a:t>
            </a:r>
            <a:endParaRPr lang="ru-RU" b="1" dirty="0">
              <a:latin typeface="Cambria" pitchFamily="18" charset="0"/>
            </a:endParaRPr>
          </a:p>
          <a:p>
            <a:r>
              <a:rPr lang="en-US" b="1" dirty="0">
                <a:latin typeface="Cambria" pitchFamily="18" charset="0"/>
              </a:rPr>
              <a:t>Opera </a:t>
            </a:r>
            <a:r>
              <a:rPr lang="en-US" b="1" dirty="0" err="1">
                <a:latin typeface="Cambria" pitchFamily="18" charset="0"/>
              </a:rPr>
              <a:t>este</a:t>
            </a:r>
            <a:r>
              <a:rPr lang="en-US" b="1" dirty="0">
                <a:latin typeface="Cambria" pitchFamily="18" charset="0"/>
              </a:rPr>
              <a:t> </a:t>
            </a:r>
            <a:r>
              <a:rPr lang="en-US" b="1" dirty="0" err="1">
                <a:latin typeface="Cambria" pitchFamily="18" charset="0"/>
              </a:rPr>
              <a:t>compusă</a:t>
            </a:r>
            <a:r>
              <a:rPr lang="en-US" b="1" dirty="0">
                <a:latin typeface="Cambria" pitchFamily="18" charset="0"/>
              </a:rPr>
              <a:t> din </a:t>
            </a:r>
            <a:r>
              <a:rPr lang="en-US" b="1" dirty="0" err="1">
                <a:latin typeface="Cambria" pitchFamily="18" charset="0"/>
              </a:rPr>
              <a:t>trei</a:t>
            </a:r>
            <a:r>
              <a:rPr lang="en-US" b="1" dirty="0">
                <a:latin typeface="Cambria" pitchFamily="18" charset="0"/>
              </a:rPr>
              <a:t> </a:t>
            </a:r>
            <a:r>
              <a:rPr lang="en-US" b="1" dirty="0" err="1">
                <a:latin typeface="Cambria" pitchFamily="18" charset="0"/>
              </a:rPr>
              <a:t>strofe</a:t>
            </a:r>
            <a:r>
              <a:rPr lang="en-US" b="1" dirty="0">
                <a:latin typeface="Cambria" pitchFamily="18" charset="0"/>
              </a:rPr>
              <a:t> care pot </a:t>
            </a:r>
            <a:r>
              <a:rPr lang="en-US" b="1" dirty="0" err="1">
                <a:latin typeface="Cambria" pitchFamily="18" charset="0"/>
              </a:rPr>
              <a:t>fi</a:t>
            </a:r>
            <a:r>
              <a:rPr lang="en-US" b="1" dirty="0">
                <a:latin typeface="Cambria" pitchFamily="18" charset="0"/>
              </a:rPr>
              <a:t> </a:t>
            </a:r>
            <a:r>
              <a:rPr lang="en-US" b="1" dirty="0" err="1">
                <a:latin typeface="Cambria" pitchFamily="18" charset="0"/>
              </a:rPr>
              <a:t>structurate</a:t>
            </a:r>
            <a:r>
              <a:rPr lang="en-US" b="1" dirty="0">
                <a:latin typeface="Cambria" pitchFamily="18" charset="0"/>
              </a:rPr>
              <a:t> </a:t>
            </a:r>
            <a:r>
              <a:rPr lang="en-US" b="1" dirty="0" err="1">
                <a:latin typeface="Cambria" pitchFamily="18" charset="0"/>
              </a:rPr>
              <a:t>în</a:t>
            </a:r>
            <a:r>
              <a:rPr lang="en-US" b="1" dirty="0">
                <a:latin typeface="Cambria" pitchFamily="18" charset="0"/>
              </a:rPr>
              <a:t> </a:t>
            </a:r>
            <a:r>
              <a:rPr lang="en-US" b="1" dirty="0" err="1">
                <a:latin typeface="Cambria" pitchFamily="18" charset="0"/>
              </a:rPr>
              <a:t>trei</a:t>
            </a:r>
            <a:r>
              <a:rPr lang="en-US" b="1" dirty="0">
                <a:latin typeface="Cambria" pitchFamily="18" charset="0"/>
              </a:rPr>
              <a:t> </a:t>
            </a:r>
            <a:r>
              <a:rPr lang="en-US" b="1" dirty="0" err="1">
                <a:latin typeface="Cambria" pitchFamily="18" charset="0"/>
              </a:rPr>
              <a:t>secvențe</a:t>
            </a:r>
            <a:r>
              <a:rPr lang="en-US" b="1" dirty="0">
                <a:latin typeface="Cambria" pitchFamily="18" charset="0"/>
              </a:rPr>
              <a:t> </a:t>
            </a:r>
            <a:r>
              <a:rPr lang="en-US" b="1" dirty="0" err="1">
                <a:latin typeface="Cambria" pitchFamily="18" charset="0"/>
              </a:rPr>
              <a:t>poetice</a:t>
            </a:r>
            <a:r>
              <a:rPr lang="ro-RO" b="1" dirty="0">
                <a:latin typeface="Cambria" pitchFamily="18" charset="0"/>
              </a:rPr>
              <a:t>.</a:t>
            </a:r>
          </a:p>
          <a:p>
            <a:r>
              <a:rPr lang="en-US" b="1" dirty="0" err="1">
                <a:latin typeface="Cambria" pitchFamily="18" charset="0"/>
              </a:rPr>
              <a:t>Dialogul</a:t>
            </a:r>
            <a:r>
              <a:rPr lang="ro-RO" b="1" dirty="0">
                <a:latin typeface="Cambria" pitchFamily="18" charset="0"/>
              </a:rPr>
              <a:t> dintre fiu și mamă </a:t>
            </a:r>
            <a:r>
              <a:rPr lang="en-US" b="1" dirty="0">
                <a:latin typeface="Cambria" pitchFamily="18" charset="0"/>
              </a:rPr>
              <a:t> </a:t>
            </a:r>
            <a:r>
              <a:rPr lang="en-US" b="1" dirty="0" err="1">
                <a:latin typeface="Cambria" pitchFamily="18" charset="0"/>
              </a:rPr>
              <a:t>constituie</a:t>
            </a:r>
            <a:r>
              <a:rPr lang="en-US" b="1" dirty="0">
                <a:latin typeface="Cambria" pitchFamily="18" charset="0"/>
              </a:rPr>
              <a:t> </a:t>
            </a:r>
            <a:endParaRPr lang="ro-RO" b="1" dirty="0">
              <a:latin typeface="Cambria" pitchFamily="18" charset="0"/>
            </a:endParaRPr>
          </a:p>
          <a:p>
            <a:pPr>
              <a:buNone/>
            </a:pPr>
            <a:r>
              <a:rPr lang="en-US" b="1" dirty="0" err="1">
                <a:latin typeface="Cambria" pitchFamily="18" charset="0"/>
              </a:rPr>
              <a:t>esenta</a:t>
            </a:r>
            <a:r>
              <a:rPr lang="en-US" b="1" dirty="0">
                <a:latin typeface="Cambria" pitchFamily="18" charset="0"/>
              </a:rPr>
              <a:t> </a:t>
            </a:r>
            <a:r>
              <a:rPr lang="en-US" b="1" dirty="0" err="1">
                <a:latin typeface="Cambria" pitchFamily="18" charset="0"/>
              </a:rPr>
              <a:t>legendei</a:t>
            </a:r>
            <a:r>
              <a:rPr lang="en-US" b="1" dirty="0">
                <a:latin typeface="Cambria" pitchFamily="18" charset="0"/>
              </a:rPr>
              <a:t>.</a:t>
            </a:r>
            <a:endParaRPr lang="ru-RU" b="1" dirty="0">
              <a:latin typeface="Cambria" pitchFamily="18" charset="0"/>
            </a:endParaRPr>
          </a:p>
          <a:p>
            <a:endParaRPr lang="ru-RU" b="1" dirty="0">
              <a:latin typeface="Cambria" pitchFamily="18" charset="0"/>
            </a:endParaRPr>
          </a:p>
        </p:txBody>
      </p:sp>
      <p:pic>
        <p:nvPicPr>
          <p:cNvPr id="4" name="Picture 2" descr="F:\математика\FB_IMG_16427077277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8992" y="5209768"/>
            <a:ext cx="1586269" cy="1648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PC\Pictures\29244027_199322847327173_667991251320045568_n.jpg"/>
          <p:cNvPicPr>
            <a:picLocks noChangeAspect="1" noChangeArrowheads="1"/>
          </p:cNvPicPr>
          <p:nvPr/>
        </p:nvPicPr>
        <p:blipFill>
          <a:blip r:embed="rId3" cstate="print"/>
          <a:srcRect/>
          <a:stretch>
            <a:fillRect/>
          </a:stretch>
        </p:blipFill>
        <p:spPr bwMode="auto">
          <a:xfrm>
            <a:off x="7143768" y="0"/>
            <a:ext cx="2000232" cy="1767796"/>
          </a:xfrm>
          <a:prstGeom prst="rect">
            <a:avLst/>
          </a:prstGeom>
          <a:noFill/>
        </p:spPr>
      </p:pic>
      <p:pic>
        <p:nvPicPr>
          <p:cNvPr id="6" name="Рисунок 5" descr="Cum se numea calul lui Ștefan cel Mare? Nu a știut și i s-a refuzat  cetățenia română | Oficial.md"/>
          <p:cNvPicPr/>
          <p:nvPr/>
        </p:nvPicPr>
        <p:blipFill>
          <a:blip r:embed="rId4"/>
          <a:srcRect/>
          <a:stretch>
            <a:fillRect/>
          </a:stretch>
        </p:blipFill>
        <p:spPr bwMode="auto">
          <a:xfrm>
            <a:off x="7072330" y="4500570"/>
            <a:ext cx="2071670" cy="23574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FFF00"/>
          </a:solidFill>
        </p:spPr>
        <p:txBody>
          <a:bodyPr>
            <a:normAutofit fontScale="90000"/>
          </a:bodyPr>
          <a:lstStyle/>
          <a:p>
            <a:pPr algn="ctr"/>
            <a:r>
              <a:rPr lang="ro-RO" i="1" dirty="0">
                <a:solidFill>
                  <a:srgbClr val="FF0000"/>
                </a:solidFill>
              </a:rPr>
              <a:t>Să descoperim sinonime:</a:t>
            </a:r>
            <a:endParaRPr lang="ru-RU" i="1" dirty="0">
              <a:solidFill>
                <a:srgbClr val="FF0000"/>
              </a:solidFill>
            </a:endParaRPr>
          </a:p>
        </p:txBody>
      </p:sp>
      <p:sp>
        <p:nvSpPr>
          <p:cNvPr id="3" name="Текст 2"/>
          <p:cNvSpPr>
            <a:spLocks noGrp="1"/>
          </p:cNvSpPr>
          <p:nvPr>
            <p:ph type="body" idx="1"/>
          </p:nvPr>
        </p:nvSpPr>
        <p:spPr/>
        <p:txBody>
          <a:bodyPr/>
          <a:lstStyle/>
          <a:p>
            <a:r>
              <a:rPr lang="ro-RO" b="1" dirty="0">
                <a:latin typeface="Cambria" pitchFamily="18" charset="0"/>
              </a:rPr>
              <a:t>Luptă                                 bătălie</a:t>
            </a:r>
          </a:p>
          <a:p>
            <a:r>
              <a:rPr lang="ro-RO" b="1" dirty="0">
                <a:latin typeface="Cambria" pitchFamily="18" charset="0"/>
              </a:rPr>
              <a:t>Armată                              oștire</a:t>
            </a:r>
          </a:p>
          <a:p>
            <a:r>
              <a:rPr lang="ro-RO" b="1" dirty="0">
                <a:latin typeface="Cambria" pitchFamily="18" charset="0"/>
              </a:rPr>
              <a:t>Ceas                                    orologiu</a:t>
            </a:r>
          </a:p>
          <a:p>
            <a:r>
              <a:rPr lang="ro-RO" b="1" dirty="0">
                <a:latin typeface="Cambria" pitchFamily="18" charset="0"/>
              </a:rPr>
              <a:t>Destin                                soarta</a:t>
            </a:r>
          </a:p>
          <a:p>
            <a:r>
              <a:rPr lang="ro-RO" b="1" dirty="0">
                <a:latin typeface="Cambria" pitchFamily="18" charset="0"/>
              </a:rPr>
              <a:t>Zdrobită                           sfărâmată</a:t>
            </a:r>
          </a:p>
          <a:p>
            <a:r>
              <a:rPr lang="ro-RO" b="1" dirty="0">
                <a:latin typeface="Cambria" pitchFamily="18" charset="0"/>
              </a:rPr>
              <a:t>Victorie                             biruință</a:t>
            </a:r>
            <a:endParaRPr lang="ru-RU" b="1" dirty="0">
              <a:latin typeface="Cambria" pitchFamily="18" charset="0"/>
            </a:endParaRPr>
          </a:p>
        </p:txBody>
      </p:sp>
      <p:pic>
        <p:nvPicPr>
          <p:cNvPr id="4" name="Рисунок 5" descr="116.gif"/>
          <p:cNvPicPr>
            <a:picLocks noChangeAspect="1"/>
          </p:cNvPicPr>
          <p:nvPr/>
        </p:nvPicPr>
        <p:blipFill>
          <a:blip r:embed="rId2"/>
          <a:srcRect/>
          <a:stretch>
            <a:fillRect/>
          </a:stretch>
        </p:blipFill>
        <p:spPr bwMode="auto">
          <a:xfrm>
            <a:off x="285720" y="4314803"/>
            <a:ext cx="3954469" cy="2543197"/>
          </a:xfrm>
          <a:prstGeom prst="rect">
            <a:avLst/>
          </a:prstGeom>
          <a:noFill/>
          <a:ln w="9525">
            <a:noFill/>
            <a:miter lim="800000"/>
            <a:headEnd/>
            <a:tailEnd/>
          </a:ln>
        </p:spPr>
      </p:pic>
      <p:pic>
        <p:nvPicPr>
          <p:cNvPr id="5" name="Рисунок 4"/>
          <p:cNvPicPr>
            <a:picLocks noChangeAspect="1"/>
          </p:cNvPicPr>
          <p:nvPr/>
        </p:nvPicPr>
        <p:blipFill>
          <a:blip r:embed="rId3"/>
          <a:srcRect/>
          <a:stretch>
            <a:fillRect/>
          </a:stretch>
        </p:blipFill>
        <p:spPr bwMode="auto">
          <a:xfrm>
            <a:off x="4643438" y="4286256"/>
            <a:ext cx="4286248" cy="257174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FFFF00"/>
          </a:solidFill>
        </p:spPr>
        <p:txBody>
          <a:bodyPr>
            <a:normAutofit fontScale="90000"/>
          </a:bodyPr>
          <a:lstStyle/>
          <a:p>
            <a:pPr algn="ctr"/>
            <a:r>
              <a:rPr lang="ro-RO" i="1" dirty="0">
                <a:solidFill>
                  <a:srgbClr val="FF0000"/>
                </a:solidFill>
              </a:rPr>
              <a:t>Să găsimim antonime:</a:t>
            </a:r>
            <a:br>
              <a:rPr lang="ro-RO" i="1" dirty="0">
                <a:solidFill>
                  <a:srgbClr val="FF0000"/>
                </a:solidFill>
              </a:rPr>
            </a:br>
            <a:r>
              <a:rPr lang="ro-RO" i="1" dirty="0">
                <a:solidFill>
                  <a:srgbClr val="FF0000"/>
                </a:solidFill>
              </a:rPr>
              <a:t>Lucru în perechi</a:t>
            </a:r>
            <a:endParaRPr lang="ru-RU" i="1" dirty="0">
              <a:solidFill>
                <a:srgbClr val="FF0000"/>
              </a:solidFill>
            </a:endParaRPr>
          </a:p>
        </p:txBody>
      </p:sp>
      <p:sp>
        <p:nvSpPr>
          <p:cNvPr id="3" name="Текст 2"/>
          <p:cNvSpPr>
            <a:spLocks noGrp="1"/>
          </p:cNvSpPr>
          <p:nvPr>
            <p:ph type="body" idx="1"/>
          </p:nvPr>
        </p:nvSpPr>
        <p:spPr/>
        <p:txBody>
          <a:bodyPr/>
          <a:lstStyle/>
          <a:p>
            <a:r>
              <a:rPr lang="ro-RO" b="1" dirty="0">
                <a:latin typeface="Cambria" pitchFamily="18" charset="0"/>
              </a:rPr>
              <a:t>vechi                                            cad                                                                                                                  </a:t>
            </a:r>
          </a:p>
          <a:p>
            <a:r>
              <a:rPr lang="ro-RO" b="1" dirty="0">
                <a:latin typeface="Cambria" pitchFamily="18" charset="0"/>
              </a:rPr>
              <a:t>tânără                                         deschideți                          </a:t>
            </a:r>
          </a:p>
          <a:p>
            <a:r>
              <a:rPr lang="ro-RO" b="1" dirty="0">
                <a:latin typeface="Cambria" pitchFamily="18" charset="0"/>
              </a:rPr>
              <a:t>departe                                       plânge                         </a:t>
            </a:r>
          </a:p>
          <a:p>
            <a:r>
              <a:rPr lang="ro-RO" b="1" dirty="0">
                <a:latin typeface="Cambria" pitchFamily="18" charset="0"/>
              </a:rPr>
              <a:t> biruință                                    a plecat                                         </a:t>
            </a:r>
          </a:p>
        </p:txBody>
      </p:sp>
      <p:pic>
        <p:nvPicPr>
          <p:cNvPr id="6" name="Рисунок 5" descr="De ce 123edu.ro? - 123edu"/>
          <p:cNvPicPr/>
          <p:nvPr/>
        </p:nvPicPr>
        <p:blipFill>
          <a:blip r:embed="rId2"/>
          <a:srcRect b="4071"/>
          <a:stretch>
            <a:fillRect/>
          </a:stretch>
        </p:blipFill>
        <p:spPr bwMode="auto">
          <a:xfrm>
            <a:off x="285720" y="3500438"/>
            <a:ext cx="4071966" cy="3357562"/>
          </a:xfrm>
          <a:prstGeom prst="rect">
            <a:avLst/>
          </a:prstGeom>
          <a:noFill/>
          <a:ln w="9525">
            <a:noFill/>
            <a:miter lim="800000"/>
            <a:headEnd/>
            <a:tailEnd/>
          </a:ln>
        </p:spPr>
      </p:pic>
      <p:pic>
        <p:nvPicPr>
          <p:cNvPr id="7" name="Рисунок 6"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6" y="3714752"/>
            <a:ext cx="3444157" cy="26947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blog.lensa.ro/wp-content/uploads/2022/07/beneficii-exercitii-pentru-ochi-scaled.jpg"/>
          <p:cNvPicPr/>
          <p:nvPr/>
        </p:nvPicPr>
        <p:blipFill>
          <a:blip r:embed="rId4" cstate="print"/>
          <a:srcRect l="6617" t="4081" r="5912" b="4478"/>
          <a:stretch>
            <a:fillRect/>
          </a:stretch>
        </p:blipFill>
        <p:spPr bwMode="auto">
          <a:xfrm>
            <a:off x="285720" y="1500174"/>
            <a:ext cx="5410662" cy="4071966"/>
          </a:xfrm>
          <a:prstGeom prst="rect">
            <a:avLst/>
          </a:prstGeom>
          <a:noFill/>
          <a:ln w="9525">
            <a:noFill/>
            <a:miter lim="800000"/>
            <a:headEnd/>
            <a:tailEnd/>
          </a:ln>
        </p:spPr>
      </p:pic>
      <p:sp>
        <p:nvSpPr>
          <p:cNvPr id="3" name="Прямоугольник 2"/>
          <p:cNvSpPr/>
          <p:nvPr/>
        </p:nvSpPr>
        <p:spPr>
          <a:xfrm>
            <a:off x="1857356" y="500042"/>
            <a:ext cx="5429288" cy="584775"/>
          </a:xfrm>
          <a:prstGeom prst="rect">
            <a:avLst/>
          </a:prstGeom>
          <a:solidFill>
            <a:srgbClr val="FFFF00"/>
          </a:solidFill>
        </p:spPr>
        <p:txBody>
          <a:bodyPr wrap="square">
            <a:spAutoFit/>
          </a:bodyPr>
          <a:lstStyle/>
          <a:p>
            <a:r>
              <a:rPr lang="ro-RO" sz="3200" b="1" dirty="0">
                <a:solidFill>
                  <a:srgbClr val="FF0000"/>
                </a:solidFill>
                <a:latin typeface="Cambria" pitchFamily="18" charset="0"/>
              </a:rPr>
              <a:t>     </a:t>
            </a:r>
            <a:r>
              <a:rPr lang="ro-RO" sz="3200" b="1" i="1" dirty="0">
                <a:solidFill>
                  <a:srgbClr val="FF0000"/>
                </a:solidFill>
                <a:latin typeface="Cambria" pitchFamily="18" charset="0"/>
              </a:rPr>
              <a:t>Gimnastică pentru ochi</a:t>
            </a:r>
            <a:endParaRPr lang="ru-RU" sz="3200" b="1" i="1" dirty="0">
              <a:latin typeface="Cambria" pitchFamily="18" charset="0"/>
            </a:endParaRPr>
          </a:p>
        </p:txBody>
      </p:sp>
      <p:pic>
        <p:nvPicPr>
          <p:cNvPr id="4" name="Гімнастика для очей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737491" y="1500174"/>
            <a:ext cx="3192228" cy="40719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me\Desktop\77325ef2065f.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ctrTitle"/>
          </p:nvPr>
        </p:nvSpPr>
        <p:spPr>
          <a:xfrm>
            <a:off x="611188" y="-428651"/>
            <a:ext cx="7772400" cy="2857519"/>
          </a:xfrm>
        </p:spPr>
        <p:txBody>
          <a:bodyPr rtlCol="0">
            <a:normAutofit fontScale="90000"/>
          </a:bodyPr>
          <a:lstStyle/>
          <a:p>
            <a:pPr eaLnBrk="1" fontAlgn="auto" hangingPunct="1">
              <a:spcAft>
                <a:spcPts val="0"/>
              </a:spcAft>
              <a:defRPr/>
            </a:pPr>
            <a:r>
              <a:rPr lang="ro-RO" dirty="0"/>
              <a:t> </a:t>
            </a:r>
            <a:br>
              <a:rPr lang="uk-UA" dirty="0"/>
            </a:br>
            <a:br>
              <a:rPr lang="ro-RO" dirty="0"/>
            </a:br>
            <a:br>
              <a:rPr lang="ro-RO" dirty="0"/>
            </a:br>
            <a:br>
              <a:rPr lang="ro-RO" dirty="0"/>
            </a:br>
            <a:br>
              <a:rPr lang="ro-RO" dirty="0"/>
            </a:br>
            <a:br>
              <a:rPr lang="ro-RO" dirty="0"/>
            </a:br>
            <a:br>
              <a:rPr lang="ro-RO" dirty="0"/>
            </a:br>
            <a:br>
              <a:rPr lang="ro-RO" dirty="0"/>
            </a:br>
            <a:br>
              <a:rPr lang="ro-RO" dirty="0"/>
            </a:br>
            <a:br>
              <a:rPr lang="ro-RO" dirty="0"/>
            </a:br>
            <a:r>
              <a:rPr lang="en-US" i="1" dirty="0" err="1">
                <a:solidFill>
                  <a:srgbClr val="C00000"/>
                </a:solidFill>
                <a:latin typeface="Calibri" pitchFamily="34" charset="0"/>
                <a:cs typeface="Calibri" pitchFamily="34" charset="0"/>
              </a:rPr>
              <a:t>Obiective</a:t>
            </a:r>
            <a:r>
              <a:rPr lang="en-US" i="1" dirty="0">
                <a:solidFill>
                  <a:srgbClr val="C00000"/>
                </a:solidFill>
                <a:latin typeface="Calibri" pitchFamily="34" charset="0"/>
                <a:cs typeface="Calibri" pitchFamily="34" charset="0"/>
              </a:rPr>
              <a:t> opera</a:t>
            </a:r>
            <a:r>
              <a:rPr lang="ro-RO" i="1" dirty="0">
                <a:solidFill>
                  <a:srgbClr val="C00000"/>
                </a:solidFill>
                <a:latin typeface="Calibri" pitchFamily="34" charset="0"/>
                <a:cs typeface="Calibri" pitchFamily="34" charset="0"/>
              </a:rPr>
              <a:t>ț</a:t>
            </a:r>
            <a:r>
              <a:rPr lang="en-US" i="1" dirty="0" err="1">
                <a:solidFill>
                  <a:srgbClr val="C00000"/>
                </a:solidFill>
                <a:latin typeface="Calibri" pitchFamily="34" charset="0"/>
                <a:cs typeface="Calibri" pitchFamily="34" charset="0"/>
              </a:rPr>
              <a:t>ionale</a:t>
            </a:r>
            <a:r>
              <a:rPr lang="en-US" i="1" dirty="0">
                <a:solidFill>
                  <a:srgbClr val="C00000"/>
                </a:solidFill>
                <a:latin typeface="Calibri" pitchFamily="34" charset="0"/>
                <a:cs typeface="Calibri" pitchFamily="34" charset="0"/>
              </a:rPr>
              <a:t>:</a:t>
            </a:r>
            <a:br>
              <a:rPr lang="ru-RU" i="1" dirty="0">
                <a:solidFill>
                  <a:srgbClr val="C00000"/>
                </a:solidFill>
                <a:latin typeface="Calibri" pitchFamily="34" charset="0"/>
                <a:cs typeface="Calibri" pitchFamily="34" charset="0"/>
              </a:rPr>
            </a:br>
            <a:br>
              <a:rPr lang="uk-UA" dirty="0"/>
            </a:br>
            <a:endParaRPr lang="uk-UA" dirty="0"/>
          </a:p>
        </p:txBody>
      </p:sp>
      <p:sp>
        <p:nvSpPr>
          <p:cNvPr id="2052" name="Rectangle 3"/>
          <p:cNvSpPr>
            <a:spLocks noChangeArrowheads="1"/>
          </p:cNvSpPr>
          <p:nvPr/>
        </p:nvSpPr>
        <p:spPr bwMode="auto">
          <a:xfrm>
            <a:off x="539750" y="1071546"/>
            <a:ext cx="8389968" cy="5262979"/>
          </a:xfrm>
          <a:prstGeom prst="rect">
            <a:avLst/>
          </a:prstGeom>
          <a:noFill/>
          <a:ln w="9525">
            <a:noFill/>
            <a:miter lim="800000"/>
            <a:headEnd/>
            <a:tailEnd/>
          </a:ln>
        </p:spPr>
        <p:txBody>
          <a:bodyPr wrap="square" anchor="ctr">
            <a:spAutoFit/>
          </a:bodyPr>
          <a:lstStyle/>
          <a:p>
            <a:pPr>
              <a:buFont typeface="Arial" pitchFamily="34" charset="0"/>
              <a:buChar char="•"/>
            </a:pPr>
            <a:r>
              <a:rPr lang="ro-RO" sz="2000" b="1" dirty="0">
                <a:latin typeface="Calibri" pitchFamily="34" charset="0"/>
                <a:cs typeface="Calibri" pitchFamily="34" charset="0"/>
              </a:rPr>
              <a:t> </a:t>
            </a:r>
            <a:r>
              <a:rPr lang="en-US" sz="2400" b="1" dirty="0" err="1">
                <a:latin typeface="Calibri" pitchFamily="34" charset="0"/>
                <a:cs typeface="Calibri" pitchFamily="34" charset="0"/>
              </a:rPr>
              <a:t>Să</a:t>
            </a:r>
            <a:r>
              <a:rPr lang="en-US" sz="2400" b="1" dirty="0">
                <a:latin typeface="Calibri" pitchFamily="34" charset="0"/>
                <a:cs typeface="Calibri" pitchFamily="34" charset="0"/>
              </a:rPr>
              <a:t> </a:t>
            </a:r>
            <a:r>
              <a:rPr lang="en-US" sz="2400" b="1" dirty="0" err="1">
                <a:latin typeface="Calibri" pitchFamily="34" charset="0"/>
                <a:cs typeface="Calibri" pitchFamily="34" charset="0"/>
              </a:rPr>
              <a:t>identifice</a:t>
            </a:r>
            <a:r>
              <a:rPr lang="en-US" sz="2400" b="1" dirty="0">
                <a:latin typeface="Calibri" pitchFamily="34" charset="0"/>
                <a:cs typeface="Calibri" pitchFamily="34" charset="0"/>
              </a:rPr>
              <a:t> </a:t>
            </a:r>
            <a:r>
              <a:rPr lang="en-US" sz="2400" b="1" dirty="0" err="1">
                <a:latin typeface="Calibri" pitchFamily="34" charset="0"/>
                <a:cs typeface="Calibri" pitchFamily="34" charset="0"/>
              </a:rPr>
              <a:t>sensul</a:t>
            </a:r>
            <a:r>
              <a:rPr lang="en-US" sz="2400" b="1" dirty="0">
                <a:latin typeface="Calibri" pitchFamily="34" charset="0"/>
                <a:cs typeface="Calibri" pitchFamily="34" charset="0"/>
              </a:rPr>
              <a:t> </a:t>
            </a:r>
            <a:r>
              <a:rPr lang="en-US" sz="2400" b="1" dirty="0" err="1">
                <a:latin typeface="Calibri" pitchFamily="34" charset="0"/>
                <a:cs typeface="Calibri" pitchFamily="34" charset="0"/>
              </a:rPr>
              <a:t>unui</a:t>
            </a:r>
            <a:r>
              <a:rPr lang="en-US" sz="2400" b="1" dirty="0">
                <a:latin typeface="Calibri" pitchFamily="34" charset="0"/>
                <a:cs typeface="Calibri" pitchFamily="34" charset="0"/>
              </a:rPr>
              <a:t> </a:t>
            </a:r>
            <a:r>
              <a:rPr lang="en-US" sz="2400" b="1" dirty="0" err="1">
                <a:latin typeface="Calibri" pitchFamily="34" charset="0"/>
                <a:cs typeface="Calibri" pitchFamily="34" charset="0"/>
              </a:rPr>
              <a:t>cuvânt</a:t>
            </a:r>
            <a:r>
              <a:rPr lang="en-US" sz="2400" b="1" dirty="0">
                <a:latin typeface="Calibri" pitchFamily="34" charset="0"/>
                <a:cs typeface="Calibri" pitchFamily="34" charset="0"/>
              </a:rPr>
              <a:t> </a:t>
            </a:r>
            <a:r>
              <a:rPr lang="en-US" sz="2400" b="1" dirty="0" err="1">
                <a:latin typeface="Calibri" pitchFamily="34" charset="0"/>
                <a:cs typeface="Calibri" pitchFamily="34" charset="0"/>
              </a:rPr>
              <a:t>necunoscut</a:t>
            </a:r>
            <a:r>
              <a:rPr lang="en-US" sz="2400" b="1" dirty="0">
                <a:latin typeface="Calibri" pitchFamily="34" charset="0"/>
                <a:cs typeface="Calibri" pitchFamily="34" charset="0"/>
              </a:rPr>
              <a:t> cu </a:t>
            </a:r>
            <a:r>
              <a:rPr lang="en-US" sz="2400" b="1" dirty="0" err="1">
                <a:latin typeface="Calibri" pitchFamily="34" charset="0"/>
                <a:cs typeface="Calibri" pitchFamily="34" charset="0"/>
              </a:rPr>
              <a:t>ajutorul</a:t>
            </a:r>
            <a:r>
              <a:rPr lang="en-US" sz="2400" b="1" dirty="0">
                <a:latin typeface="Calibri" pitchFamily="34" charset="0"/>
                <a:cs typeface="Calibri" pitchFamily="34" charset="0"/>
              </a:rPr>
              <a:t> </a:t>
            </a:r>
            <a:r>
              <a:rPr lang="en-US" sz="2400" b="1" dirty="0" err="1">
                <a:latin typeface="Calibri" pitchFamily="34" charset="0"/>
                <a:cs typeface="Calibri" pitchFamily="34" charset="0"/>
              </a:rPr>
              <a:t>dicţionarului</a:t>
            </a:r>
            <a:r>
              <a:rPr lang="en-US" sz="2400" b="1" dirty="0">
                <a:latin typeface="Calibri" pitchFamily="34" charset="0"/>
                <a:cs typeface="Calibri" pitchFamily="34" charset="0"/>
              </a:rPr>
              <a:t>;</a:t>
            </a:r>
            <a:endParaRPr lang="ru-RU" sz="2400" b="1" dirty="0">
              <a:latin typeface="Calibri" pitchFamily="34" charset="0"/>
              <a:cs typeface="Calibri" pitchFamily="34" charset="0"/>
            </a:endParaRPr>
          </a:p>
          <a:p>
            <a:pPr>
              <a:buFont typeface="Arial" pitchFamily="34" charset="0"/>
              <a:buChar char="•"/>
            </a:pPr>
            <a:r>
              <a:rPr lang="ro-RO" sz="2400" b="1" dirty="0">
                <a:latin typeface="Calibri" pitchFamily="34" charset="0"/>
                <a:cs typeface="Calibri" pitchFamily="34" charset="0"/>
              </a:rPr>
              <a:t> </a:t>
            </a:r>
            <a:r>
              <a:rPr lang="en-US" sz="2400" b="1" dirty="0" err="1">
                <a:latin typeface="Calibri" pitchFamily="34" charset="0"/>
                <a:cs typeface="Calibri" pitchFamily="34" charset="0"/>
              </a:rPr>
              <a:t>Să</a:t>
            </a:r>
            <a:r>
              <a:rPr lang="en-US" sz="2400" b="1" dirty="0">
                <a:latin typeface="Calibri" pitchFamily="34" charset="0"/>
                <a:cs typeface="Calibri" pitchFamily="34" charset="0"/>
              </a:rPr>
              <a:t> </a:t>
            </a:r>
            <a:r>
              <a:rPr lang="en-US" sz="2400" b="1" dirty="0" err="1">
                <a:latin typeface="Calibri" pitchFamily="34" charset="0"/>
                <a:cs typeface="Calibri" pitchFamily="34" charset="0"/>
              </a:rPr>
              <a:t>citească</a:t>
            </a:r>
            <a:r>
              <a:rPr lang="en-US" sz="2400" b="1" dirty="0">
                <a:latin typeface="Calibri" pitchFamily="34" charset="0"/>
                <a:cs typeface="Calibri" pitchFamily="34" charset="0"/>
              </a:rPr>
              <a:t> </a:t>
            </a:r>
            <a:r>
              <a:rPr lang="en-US" sz="2400" b="1" dirty="0" err="1">
                <a:latin typeface="Calibri" pitchFamily="34" charset="0"/>
                <a:cs typeface="Calibri" pitchFamily="34" charset="0"/>
              </a:rPr>
              <a:t>conştient</a:t>
            </a:r>
            <a:r>
              <a:rPr lang="en-US" sz="2400" b="1" dirty="0">
                <a:latin typeface="Calibri" pitchFamily="34" charset="0"/>
                <a:cs typeface="Calibri" pitchFamily="34" charset="0"/>
              </a:rPr>
              <a:t>, </a:t>
            </a:r>
            <a:r>
              <a:rPr lang="en-US" sz="2400" b="1" dirty="0" err="1">
                <a:latin typeface="Calibri" pitchFamily="34" charset="0"/>
                <a:cs typeface="Calibri" pitchFamily="34" charset="0"/>
              </a:rPr>
              <a:t>corect</a:t>
            </a:r>
            <a:r>
              <a:rPr lang="en-US" sz="2400" b="1" dirty="0">
                <a:latin typeface="Calibri" pitchFamily="34" charset="0"/>
                <a:cs typeface="Calibri" pitchFamily="34" charset="0"/>
              </a:rPr>
              <a:t>, fluent </a:t>
            </a:r>
            <a:r>
              <a:rPr lang="en-US" sz="2400" b="1" dirty="0" err="1">
                <a:latin typeface="Calibri" pitchFamily="34" charset="0"/>
                <a:cs typeface="Calibri" pitchFamily="34" charset="0"/>
              </a:rPr>
              <a:t>şi</a:t>
            </a:r>
            <a:r>
              <a:rPr lang="en-US" sz="2400" b="1" dirty="0">
                <a:latin typeface="Calibri" pitchFamily="34" charset="0"/>
                <a:cs typeface="Calibri" pitchFamily="34" charset="0"/>
              </a:rPr>
              <a:t> </a:t>
            </a:r>
            <a:r>
              <a:rPr lang="en-US" sz="2400" b="1" dirty="0" err="1">
                <a:latin typeface="Calibri" pitchFamily="34" charset="0"/>
                <a:cs typeface="Calibri" pitchFamily="34" charset="0"/>
              </a:rPr>
              <a:t>expresiv</a:t>
            </a:r>
            <a:r>
              <a:rPr lang="en-US" sz="2400" b="1" dirty="0">
                <a:latin typeface="Calibri" pitchFamily="34" charset="0"/>
                <a:cs typeface="Calibri" pitchFamily="34" charset="0"/>
              </a:rPr>
              <a:t> </a:t>
            </a:r>
            <a:r>
              <a:rPr lang="en-US" sz="2400" b="1" dirty="0" err="1">
                <a:latin typeface="Calibri" pitchFamily="34" charset="0"/>
                <a:cs typeface="Calibri" pitchFamily="34" charset="0"/>
              </a:rPr>
              <a:t>texte</a:t>
            </a:r>
            <a:r>
              <a:rPr lang="en-US" sz="2400" b="1" dirty="0">
                <a:latin typeface="Calibri" pitchFamily="34" charset="0"/>
                <a:cs typeface="Calibri" pitchFamily="34" charset="0"/>
              </a:rPr>
              <a:t> </a:t>
            </a:r>
            <a:r>
              <a:rPr lang="en-US" sz="2400" b="1" dirty="0" err="1">
                <a:latin typeface="Calibri" pitchFamily="34" charset="0"/>
                <a:cs typeface="Calibri" pitchFamily="34" charset="0"/>
              </a:rPr>
              <a:t>cunoscute</a:t>
            </a:r>
            <a:r>
              <a:rPr lang="en-US" sz="2400" b="1" dirty="0">
                <a:latin typeface="Calibri" pitchFamily="34" charset="0"/>
                <a:cs typeface="Calibri" pitchFamily="34" charset="0"/>
              </a:rPr>
              <a:t>;</a:t>
            </a:r>
            <a:endParaRPr lang="ru-RU" sz="2400" b="1" dirty="0">
              <a:latin typeface="Calibri" pitchFamily="34" charset="0"/>
              <a:cs typeface="Calibri" pitchFamily="34" charset="0"/>
            </a:endParaRPr>
          </a:p>
          <a:p>
            <a:pPr>
              <a:buFont typeface="Arial" pitchFamily="34" charset="0"/>
              <a:buChar char="•"/>
            </a:pPr>
            <a:r>
              <a:rPr lang="ro-RO" sz="2400" b="1" dirty="0">
                <a:latin typeface="Calibri" pitchFamily="34" charset="0"/>
                <a:cs typeface="Calibri" pitchFamily="34" charset="0"/>
              </a:rPr>
              <a:t> </a:t>
            </a:r>
            <a:r>
              <a:rPr lang="en-US" sz="2400" b="1" dirty="0" err="1">
                <a:latin typeface="Calibri" pitchFamily="34" charset="0"/>
                <a:cs typeface="Calibri" pitchFamily="34" charset="0"/>
              </a:rPr>
              <a:t>Să</a:t>
            </a:r>
            <a:r>
              <a:rPr lang="en-US" sz="2400" b="1" dirty="0">
                <a:latin typeface="Calibri" pitchFamily="34" charset="0"/>
                <a:cs typeface="Calibri" pitchFamily="34" charset="0"/>
              </a:rPr>
              <a:t>  </a:t>
            </a:r>
            <a:r>
              <a:rPr lang="en-US" sz="2400" b="1" dirty="0" err="1">
                <a:latin typeface="Calibri" pitchFamily="34" charset="0"/>
                <a:cs typeface="Calibri" pitchFamily="34" charset="0"/>
              </a:rPr>
              <a:t>aplice</a:t>
            </a:r>
            <a:r>
              <a:rPr lang="en-US" sz="2400" b="1" dirty="0">
                <a:latin typeface="Calibri" pitchFamily="34" charset="0"/>
                <a:cs typeface="Calibri" pitchFamily="34" charset="0"/>
              </a:rPr>
              <a:t> </a:t>
            </a:r>
            <a:r>
              <a:rPr lang="en-US" sz="2400" b="1" dirty="0" err="1">
                <a:latin typeface="Calibri" pitchFamily="34" charset="0"/>
                <a:cs typeface="Calibri" pitchFamily="34" charset="0"/>
              </a:rPr>
              <a:t>în</a:t>
            </a:r>
            <a:r>
              <a:rPr lang="en-US" sz="2400" b="1" dirty="0">
                <a:latin typeface="Calibri" pitchFamily="34" charset="0"/>
                <a:cs typeface="Calibri" pitchFamily="34" charset="0"/>
              </a:rPr>
              <a:t> mod </a:t>
            </a:r>
            <a:r>
              <a:rPr lang="en-US" sz="2400" b="1" dirty="0" err="1">
                <a:latin typeface="Calibri" pitchFamily="34" charset="0"/>
                <a:cs typeface="Calibri" pitchFamily="34" charset="0"/>
              </a:rPr>
              <a:t>conştient</a:t>
            </a:r>
            <a:r>
              <a:rPr lang="en-US" sz="2400" b="1" dirty="0">
                <a:latin typeface="Calibri" pitchFamily="34" charset="0"/>
                <a:cs typeface="Calibri" pitchFamily="34" charset="0"/>
              </a:rPr>
              <a:t> </a:t>
            </a:r>
            <a:r>
              <a:rPr lang="en-US" sz="2400" b="1" dirty="0" err="1">
                <a:latin typeface="Calibri" pitchFamily="34" charset="0"/>
                <a:cs typeface="Calibri" pitchFamily="34" charset="0"/>
              </a:rPr>
              <a:t>regulile</a:t>
            </a:r>
            <a:r>
              <a:rPr lang="en-US" sz="2400" b="1" dirty="0">
                <a:latin typeface="Calibri" pitchFamily="34" charset="0"/>
                <a:cs typeface="Calibri" pitchFamily="34" charset="0"/>
              </a:rPr>
              <a:t> de </a:t>
            </a:r>
            <a:r>
              <a:rPr lang="en-US" sz="2400" b="1" dirty="0" err="1">
                <a:latin typeface="Calibri" pitchFamily="34" charset="0"/>
                <a:cs typeface="Calibri" pitchFamily="34" charset="0"/>
              </a:rPr>
              <a:t>ortografie</a:t>
            </a:r>
            <a:r>
              <a:rPr lang="ro-RO" sz="2400" b="1" dirty="0">
                <a:latin typeface="Calibri" pitchFamily="34" charset="0"/>
                <a:cs typeface="Calibri" pitchFamily="34" charset="0"/>
              </a:rPr>
              <a:t> </a:t>
            </a:r>
            <a:r>
              <a:rPr lang="en-US" sz="2400" b="1" dirty="0" err="1">
                <a:latin typeface="Calibri" pitchFamily="34" charset="0"/>
                <a:cs typeface="Calibri" pitchFamily="34" charset="0"/>
              </a:rPr>
              <a:t>şi</a:t>
            </a:r>
            <a:r>
              <a:rPr lang="en-US" sz="2400" b="1" dirty="0">
                <a:latin typeface="Calibri" pitchFamily="34" charset="0"/>
                <a:cs typeface="Calibri" pitchFamily="34" charset="0"/>
              </a:rPr>
              <a:t> de </a:t>
            </a:r>
            <a:r>
              <a:rPr lang="en-US" sz="2400" b="1" dirty="0" err="1">
                <a:latin typeface="Calibri" pitchFamily="34" charset="0"/>
                <a:cs typeface="Calibri" pitchFamily="34" charset="0"/>
              </a:rPr>
              <a:t>punctuaţie</a:t>
            </a:r>
            <a:r>
              <a:rPr lang="en-US" sz="2400" b="1" dirty="0">
                <a:latin typeface="Calibri" pitchFamily="34" charset="0"/>
                <a:cs typeface="Calibri" pitchFamily="34" charset="0"/>
              </a:rPr>
              <a:t>;</a:t>
            </a:r>
            <a:endParaRPr lang="ru-RU" sz="2400" b="1" dirty="0">
              <a:latin typeface="Calibri" pitchFamily="34" charset="0"/>
              <a:cs typeface="Calibri" pitchFamily="34" charset="0"/>
            </a:endParaRPr>
          </a:p>
          <a:p>
            <a:pPr>
              <a:buFont typeface="Arial" pitchFamily="34" charset="0"/>
              <a:buChar char="•"/>
            </a:pPr>
            <a:r>
              <a:rPr lang="ro-RO" sz="2400" b="1" dirty="0">
                <a:latin typeface="Calibri" pitchFamily="34" charset="0"/>
                <a:cs typeface="Calibri" pitchFamily="34" charset="0"/>
              </a:rPr>
              <a:t> S</a:t>
            </a:r>
            <a:r>
              <a:rPr lang="en-US" sz="2400" b="1" dirty="0">
                <a:latin typeface="Calibri" pitchFamily="34" charset="0"/>
                <a:cs typeface="Calibri" pitchFamily="34" charset="0"/>
              </a:rPr>
              <a:t>ă  </a:t>
            </a:r>
            <a:r>
              <a:rPr lang="en-US" sz="2400" b="1" dirty="0" err="1">
                <a:latin typeface="Calibri" pitchFamily="34" charset="0"/>
                <a:cs typeface="Calibri" pitchFamily="34" charset="0"/>
              </a:rPr>
              <a:t>utilizeze</a:t>
            </a:r>
            <a:r>
              <a:rPr lang="en-US" sz="2400" b="1" dirty="0">
                <a:latin typeface="Calibri" pitchFamily="34" charset="0"/>
                <a:cs typeface="Calibri" pitchFamily="34" charset="0"/>
              </a:rPr>
              <a:t> </a:t>
            </a:r>
            <a:r>
              <a:rPr lang="en-US" sz="2400" b="1" dirty="0" err="1">
                <a:latin typeface="Calibri" pitchFamily="34" charset="0"/>
                <a:cs typeface="Calibri" pitchFamily="34" charset="0"/>
              </a:rPr>
              <a:t>în</a:t>
            </a:r>
            <a:r>
              <a:rPr lang="en-US" sz="2400" b="1" dirty="0">
                <a:latin typeface="Calibri" pitchFamily="34" charset="0"/>
                <a:cs typeface="Calibri" pitchFamily="34" charset="0"/>
              </a:rPr>
              <a:t> </a:t>
            </a:r>
            <a:r>
              <a:rPr lang="en-US" sz="2400" b="1" dirty="0" err="1">
                <a:latin typeface="Calibri" pitchFamily="34" charset="0"/>
                <a:cs typeface="Calibri" pitchFamily="34" charset="0"/>
              </a:rPr>
              <a:t>contexte</a:t>
            </a:r>
            <a:r>
              <a:rPr lang="en-US" sz="2400" b="1" dirty="0">
                <a:latin typeface="Calibri" pitchFamily="34" charset="0"/>
                <a:cs typeface="Calibri" pitchFamily="34" charset="0"/>
              </a:rPr>
              <a:t> </a:t>
            </a:r>
            <a:r>
              <a:rPr lang="en-US" sz="2400" b="1" dirty="0" err="1">
                <a:latin typeface="Calibri" pitchFamily="34" charset="0"/>
                <a:cs typeface="Calibri" pitchFamily="34" charset="0"/>
              </a:rPr>
              <a:t>adecvate</a:t>
            </a:r>
            <a:r>
              <a:rPr lang="en-US" sz="2400" b="1" dirty="0">
                <a:latin typeface="Calibri" pitchFamily="34" charset="0"/>
                <a:cs typeface="Calibri" pitchFamily="34" charset="0"/>
              </a:rPr>
              <a:t> </a:t>
            </a:r>
            <a:r>
              <a:rPr lang="en-US" sz="2400" b="1" dirty="0" err="1">
                <a:latin typeface="Calibri" pitchFamily="34" charset="0"/>
                <a:cs typeface="Calibri" pitchFamily="34" charset="0"/>
              </a:rPr>
              <a:t>cuvintele</a:t>
            </a:r>
            <a:r>
              <a:rPr lang="en-US" sz="2400" b="1" dirty="0">
                <a:latin typeface="Calibri" pitchFamily="34" charset="0"/>
                <a:cs typeface="Calibri" pitchFamily="34" charset="0"/>
              </a:rPr>
              <a:t> </a:t>
            </a:r>
            <a:r>
              <a:rPr lang="en-US" sz="2400" b="1" dirty="0" err="1">
                <a:latin typeface="Calibri" pitchFamily="34" charset="0"/>
                <a:cs typeface="Calibri" pitchFamily="34" charset="0"/>
              </a:rPr>
              <a:t>noi</a:t>
            </a:r>
            <a:r>
              <a:rPr lang="en-US" sz="2400" b="1" dirty="0">
                <a:latin typeface="Calibri" pitchFamily="34" charset="0"/>
                <a:cs typeface="Calibri" pitchFamily="34" charset="0"/>
              </a:rPr>
              <a:t> din text;</a:t>
            </a:r>
            <a:endParaRPr lang="ru-RU" sz="2400" b="1" dirty="0">
              <a:latin typeface="Calibri" pitchFamily="34" charset="0"/>
              <a:cs typeface="Calibri" pitchFamily="34" charset="0"/>
            </a:endParaRPr>
          </a:p>
          <a:p>
            <a:pPr>
              <a:buFont typeface="Arial" pitchFamily="34" charset="0"/>
              <a:buChar char="•"/>
            </a:pPr>
            <a:r>
              <a:rPr lang="ro-RO" sz="2400" b="1" dirty="0">
                <a:latin typeface="Calibri" pitchFamily="34" charset="0"/>
                <a:cs typeface="Calibri" pitchFamily="34" charset="0"/>
              </a:rPr>
              <a:t> S</a:t>
            </a:r>
            <a:r>
              <a:rPr lang="en-US" sz="2400" b="1" dirty="0">
                <a:latin typeface="Calibri" pitchFamily="34" charset="0"/>
                <a:cs typeface="Calibri" pitchFamily="34" charset="0"/>
              </a:rPr>
              <a:t>ă </a:t>
            </a:r>
            <a:r>
              <a:rPr lang="en-US" sz="2400" b="1" dirty="0" err="1">
                <a:latin typeface="Calibri" pitchFamily="34" charset="0"/>
                <a:cs typeface="Calibri" pitchFamily="34" charset="0"/>
              </a:rPr>
              <a:t>formuleze</a:t>
            </a:r>
            <a:r>
              <a:rPr lang="en-US" sz="2400" b="1" dirty="0">
                <a:latin typeface="Calibri" pitchFamily="34" charset="0"/>
                <a:cs typeface="Calibri" pitchFamily="34" charset="0"/>
              </a:rPr>
              <a:t> </a:t>
            </a:r>
            <a:r>
              <a:rPr lang="en-US" sz="2400" b="1" dirty="0" err="1">
                <a:latin typeface="Calibri" pitchFamily="34" charset="0"/>
                <a:cs typeface="Calibri" pitchFamily="34" charset="0"/>
              </a:rPr>
              <a:t>întrebări</a:t>
            </a:r>
            <a:r>
              <a:rPr lang="en-US" sz="2400" b="1" dirty="0">
                <a:latin typeface="Calibri" pitchFamily="34" charset="0"/>
                <a:cs typeface="Calibri" pitchFamily="34" charset="0"/>
              </a:rPr>
              <a:t> </a:t>
            </a:r>
            <a:r>
              <a:rPr lang="en-US" sz="2400" b="1" dirty="0" err="1">
                <a:latin typeface="Calibri" pitchFamily="34" charset="0"/>
                <a:cs typeface="Calibri" pitchFamily="34" charset="0"/>
              </a:rPr>
              <a:t>şi</a:t>
            </a:r>
            <a:r>
              <a:rPr lang="en-US" sz="2400" b="1" dirty="0">
                <a:latin typeface="Calibri" pitchFamily="34" charset="0"/>
                <a:cs typeface="Calibri" pitchFamily="34" charset="0"/>
              </a:rPr>
              <a:t> </a:t>
            </a:r>
            <a:r>
              <a:rPr lang="en-US" sz="2400" b="1" dirty="0" err="1">
                <a:latin typeface="Calibri" pitchFamily="34" charset="0"/>
                <a:cs typeface="Calibri" pitchFamily="34" charset="0"/>
              </a:rPr>
              <a:t>răspunsuri</a:t>
            </a:r>
            <a:r>
              <a:rPr lang="en-US" sz="2400" b="1" dirty="0">
                <a:latin typeface="Calibri" pitchFamily="34" charset="0"/>
                <a:cs typeface="Calibri" pitchFamily="34" charset="0"/>
              </a:rPr>
              <a:t> </a:t>
            </a:r>
            <a:r>
              <a:rPr lang="en-US" sz="2400" b="1" dirty="0" err="1">
                <a:latin typeface="Calibri" pitchFamily="34" charset="0"/>
                <a:cs typeface="Calibri" pitchFamily="34" charset="0"/>
              </a:rPr>
              <a:t>referitoare</a:t>
            </a:r>
            <a:r>
              <a:rPr lang="en-US" sz="2400" b="1" dirty="0">
                <a:latin typeface="Calibri" pitchFamily="34" charset="0"/>
                <a:cs typeface="Calibri" pitchFamily="34" charset="0"/>
              </a:rPr>
              <a:t> la </a:t>
            </a:r>
            <a:r>
              <a:rPr lang="en-US" sz="2400" b="1" dirty="0" err="1">
                <a:latin typeface="Calibri" pitchFamily="34" charset="0"/>
                <a:cs typeface="Calibri" pitchFamily="34" charset="0"/>
              </a:rPr>
              <a:t>conţinutul</a:t>
            </a:r>
            <a:r>
              <a:rPr lang="en-US" sz="2400" b="1" dirty="0">
                <a:latin typeface="Calibri" pitchFamily="34" charset="0"/>
                <a:cs typeface="Calibri" pitchFamily="34" charset="0"/>
              </a:rPr>
              <a:t> </a:t>
            </a:r>
            <a:r>
              <a:rPr lang="en-US" sz="2400" b="1" dirty="0" err="1">
                <a:latin typeface="Calibri" pitchFamily="34" charset="0"/>
                <a:cs typeface="Calibri" pitchFamily="34" charset="0"/>
              </a:rPr>
              <a:t>textului</a:t>
            </a:r>
            <a:r>
              <a:rPr lang="en-US" sz="2400" b="1" dirty="0">
                <a:latin typeface="Calibri" pitchFamily="34" charset="0"/>
                <a:cs typeface="Calibri" pitchFamily="34" charset="0"/>
              </a:rPr>
              <a:t>;</a:t>
            </a:r>
            <a:endParaRPr lang="ru-RU" sz="2400" b="1" dirty="0">
              <a:latin typeface="Calibri" pitchFamily="34" charset="0"/>
              <a:cs typeface="Calibri" pitchFamily="34" charset="0"/>
            </a:endParaRPr>
          </a:p>
          <a:p>
            <a:pPr>
              <a:buFont typeface="Arial" pitchFamily="34" charset="0"/>
              <a:buChar char="•"/>
            </a:pPr>
            <a:r>
              <a:rPr lang="ro-RO" sz="2400" b="1" dirty="0">
                <a:latin typeface="Calibri" pitchFamily="34" charset="0"/>
                <a:cs typeface="Calibri" pitchFamily="34" charset="0"/>
              </a:rPr>
              <a:t> S</a:t>
            </a:r>
            <a:r>
              <a:rPr lang="en-US" sz="2400" b="1" dirty="0">
                <a:latin typeface="Calibri" pitchFamily="34" charset="0"/>
                <a:cs typeface="Calibri" pitchFamily="34" charset="0"/>
              </a:rPr>
              <a:t>ă </a:t>
            </a:r>
            <a:r>
              <a:rPr lang="en-US" sz="2400" b="1" dirty="0" err="1">
                <a:latin typeface="Calibri" pitchFamily="34" charset="0"/>
                <a:cs typeface="Calibri" pitchFamily="34" charset="0"/>
              </a:rPr>
              <a:t>identifice</a:t>
            </a:r>
            <a:r>
              <a:rPr lang="en-US" sz="2400" b="1" dirty="0">
                <a:latin typeface="Calibri" pitchFamily="34" charset="0"/>
                <a:cs typeface="Calibri" pitchFamily="34" charset="0"/>
              </a:rPr>
              <a:t> </a:t>
            </a:r>
            <a:r>
              <a:rPr lang="en-US" sz="2400" b="1" dirty="0" err="1">
                <a:latin typeface="Calibri" pitchFamily="34" charset="0"/>
                <a:cs typeface="Calibri" pitchFamily="34" charset="0"/>
              </a:rPr>
              <a:t>personajele</a:t>
            </a:r>
            <a:r>
              <a:rPr lang="en-US" sz="2400" b="1" dirty="0">
                <a:latin typeface="Calibri" pitchFamily="34" charset="0"/>
                <a:cs typeface="Calibri" pitchFamily="34" charset="0"/>
              </a:rPr>
              <a:t> </a:t>
            </a:r>
            <a:r>
              <a:rPr lang="en-US" sz="2400" b="1" dirty="0" err="1">
                <a:latin typeface="Calibri" pitchFamily="34" charset="0"/>
                <a:cs typeface="Calibri" pitchFamily="34" charset="0"/>
              </a:rPr>
              <a:t>textului</a:t>
            </a:r>
            <a:r>
              <a:rPr lang="en-US" sz="2400" b="1" dirty="0">
                <a:latin typeface="Calibri" pitchFamily="34" charset="0"/>
                <a:cs typeface="Calibri" pitchFamily="34" charset="0"/>
              </a:rPr>
              <a:t>;</a:t>
            </a:r>
            <a:endParaRPr lang="ru-RU" sz="2400" b="1" dirty="0">
              <a:latin typeface="Calibri" pitchFamily="34" charset="0"/>
              <a:cs typeface="Calibri" pitchFamily="34" charset="0"/>
            </a:endParaRPr>
          </a:p>
          <a:p>
            <a:pPr>
              <a:buFont typeface="Arial" pitchFamily="34" charset="0"/>
              <a:buChar char="•"/>
            </a:pPr>
            <a:r>
              <a:rPr lang="ro-RO" sz="2400" b="1" dirty="0">
                <a:latin typeface="Calibri" pitchFamily="34" charset="0"/>
                <a:cs typeface="Calibri" pitchFamily="34" charset="0"/>
              </a:rPr>
              <a:t> S</a:t>
            </a:r>
            <a:r>
              <a:rPr lang="en-US" sz="2400" b="1" dirty="0">
                <a:latin typeface="Calibri" pitchFamily="34" charset="0"/>
                <a:cs typeface="Calibri" pitchFamily="34" charset="0"/>
              </a:rPr>
              <a:t>ă </a:t>
            </a:r>
            <a:r>
              <a:rPr lang="en-US" sz="2400" b="1" dirty="0" err="1">
                <a:latin typeface="Calibri" pitchFamily="34" charset="0"/>
                <a:cs typeface="Calibri" pitchFamily="34" charset="0"/>
              </a:rPr>
              <a:t>citească</a:t>
            </a:r>
            <a:r>
              <a:rPr lang="en-US" sz="2400" b="1" dirty="0">
                <a:latin typeface="Calibri" pitchFamily="34" charset="0"/>
                <a:cs typeface="Calibri" pitchFamily="34" charset="0"/>
              </a:rPr>
              <a:t> </a:t>
            </a:r>
            <a:r>
              <a:rPr lang="en-US" sz="2400" b="1" dirty="0" err="1">
                <a:latin typeface="Calibri" pitchFamily="34" charset="0"/>
                <a:cs typeface="Calibri" pitchFamily="34" charset="0"/>
              </a:rPr>
              <a:t>selectiv</a:t>
            </a:r>
            <a:r>
              <a:rPr lang="en-US" sz="2400" b="1" dirty="0">
                <a:latin typeface="Calibri" pitchFamily="34" charset="0"/>
                <a:cs typeface="Calibri" pitchFamily="34" charset="0"/>
              </a:rPr>
              <a:t> </a:t>
            </a:r>
            <a:r>
              <a:rPr lang="en-US" sz="2400" b="1" dirty="0" err="1">
                <a:latin typeface="Calibri" pitchFamily="34" charset="0"/>
                <a:cs typeface="Calibri" pitchFamily="34" charset="0"/>
              </a:rPr>
              <a:t>fragmentele</a:t>
            </a:r>
            <a:r>
              <a:rPr lang="en-US" sz="2400" b="1" dirty="0">
                <a:latin typeface="Calibri" pitchFamily="34" charset="0"/>
                <a:cs typeface="Calibri" pitchFamily="34" charset="0"/>
              </a:rPr>
              <a:t> indicate;</a:t>
            </a:r>
            <a:endParaRPr lang="ru-RU" sz="2400" b="1" dirty="0">
              <a:latin typeface="Calibri" pitchFamily="34" charset="0"/>
              <a:cs typeface="Calibri" pitchFamily="34" charset="0"/>
            </a:endParaRPr>
          </a:p>
          <a:p>
            <a:pPr>
              <a:buFont typeface="Arial" pitchFamily="34" charset="0"/>
              <a:buChar char="•"/>
            </a:pPr>
            <a:r>
              <a:rPr lang="en-US" sz="2400" b="1" dirty="0">
                <a:latin typeface="Calibri" pitchFamily="34" charset="0"/>
                <a:cs typeface="Calibri" pitchFamily="34" charset="0"/>
              </a:rPr>
              <a:t> </a:t>
            </a:r>
            <a:r>
              <a:rPr lang="ro-RO" sz="2400" b="1" dirty="0" err="1">
                <a:latin typeface="Calibri" pitchFamily="34" charset="0"/>
                <a:cs typeface="Calibri" pitchFamily="34" charset="0"/>
              </a:rPr>
              <a:t>S</a:t>
            </a:r>
            <a:r>
              <a:rPr lang="en-US" sz="2400" b="1" dirty="0">
                <a:latin typeface="Calibri" pitchFamily="34" charset="0"/>
                <a:cs typeface="Calibri" pitchFamily="34" charset="0"/>
              </a:rPr>
              <a:t>ă </a:t>
            </a:r>
            <a:r>
              <a:rPr lang="en-US" sz="2400" b="1" dirty="0" err="1">
                <a:latin typeface="Calibri" pitchFamily="34" charset="0"/>
                <a:cs typeface="Calibri" pitchFamily="34" charset="0"/>
              </a:rPr>
              <a:t>completeze</a:t>
            </a:r>
            <a:r>
              <a:rPr lang="en-US" sz="2400" b="1" dirty="0">
                <a:latin typeface="Calibri" pitchFamily="34" charset="0"/>
                <a:cs typeface="Calibri" pitchFamily="34" charset="0"/>
              </a:rPr>
              <a:t> </a:t>
            </a:r>
            <a:r>
              <a:rPr lang="en-US" sz="2400" b="1" dirty="0" err="1">
                <a:latin typeface="Calibri" pitchFamily="34" charset="0"/>
                <a:cs typeface="Calibri" pitchFamily="34" charset="0"/>
              </a:rPr>
              <a:t>harta</a:t>
            </a:r>
            <a:r>
              <a:rPr lang="en-US" sz="2400" b="1" dirty="0">
                <a:latin typeface="Calibri" pitchFamily="34" charset="0"/>
                <a:cs typeface="Calibri" pitchFamily="34" charset="0"/>
              </a:rPr>
              <a:t> </a:t>
            </a:r>
            <a:r>
              <a:rPr lang="en-US" sz="2400" b="1" dirty="0" err="1">
                <a:latin typeface="Calibri" pitchFamily="34" charset="0"/>
                <a:cs typeface="Calibri" pitchFamily="34" charset="0"/>
              </a:rPr>
              <a:t>poeziei</a:t>
            </a:r>
            <a:r>
              <a:rPr lang="en-US" sz="2400" b="1" dirty="0">
                <a:latin typeface="Calibri" pitchFamily="34" charset="0"/>
                <a:cs typeface="Calibri" pitchFamily="34" charset="0"/>
              </a:rPr>
              <a:t> cu </a:t>
            </a:r>
            <a:r>
              <a:rPr lang="en-US" sz="2400" b="1" dirty="0" err="1">
                <a:latin typeface="Calibri" pitchFamily="34" charset="0"/>
                <a:cs typeface="Calibri" pitchFamily="34" charset="0"/>
              </a:rPr>
              <a:t>ațenie</a:t>
            </a:r>
            <a:r>
              <a:rPr lang="ro-RO" sz="2400" b="1" dirty="0">
                <a:latin typeface="Calibri" pitchFamily="34" charset="0"/>
                <a:cs typeface="Calibri" pitchFamily="34" charset="0"/>
              </a:rPr>
              <a:t>,</a:t>
            </a:r>
            <a:r>
              <a:rPr lang="en-US" sz="2400" b="1" dirty="0">
                <a:latin typeface="Calibri" pitchFamily="34" charset="0"/>
                <a:cs typeface="Calibri" pitchFamily="34" charset="0"/>
              </a:rPr>
              <a:t> </a:t>
            </a:r>
            <a:endParaRPr lang="ro-RO" sz="2400" b="1" dirty="0">
              <a:latin typeface="Calibri" pitchFamily="34" charset="0"/>
              <a:cs typeface="Calibri" pitchFamily="34" charset="0"/>
            </a:endParaRPr>
          </a:p>
          <a:p>
            <a:r>
              <a:rPr lang="en-US" sz="2400" b="1" dirty="0" err="1">
                <a:latin typeface="Calibri" pitchFamily="34" charset="0"/>
                <a:cs typeface="Calibri" pitchFamily="34" charset="0"/>
              </a:rPr>
              <a:t>respectând</a:t>
            </a:r>
            <a:r>
              <a:rPr lang="en-US" sz="2400" b="1" dirty="0">
                <a:latin typeface="Calibri" pitchFamily="34" charset="0"/>
                <a:cs typeface="Calibri" pitchFamily="34" charset="0"/>
              </a:rPr>
              <a:t> </a:t>
            </a:r>
            <a:r>
              <a:rPr lang="en-US" sz="2400" b="1" dirty="0" err="1">
                <a:latin typeface="Calibri" pitchFamily="34" charset="0"/>
                <a:cs typeface="Calibri" pitchFamily="34" charset="0"/>
              </a:rPr>
              <a:t>cerinţele</a:t>
            </a:r>
            <a:r>
              <a:rPr lang="en-US" sz="2400" b="1" dirty="0">
                <a:latin typeface="Calibri" pitchFamily="34" charset="0"/>
                <a:cs typeface="Calibri" pitchFamily="34" charset="0"/>
              </a:rPr>
              <a:t> </a:t>
            </a:r>
            <a:r>
              <a:rPr lang="en-US" sz="2400" b="1" dirty="0" err="1">
                <a:latin typeface="Calibri" pitchFamily="34" charset="0"/>
                <a:cs typeface="Calibri" pitchFamily="34" charset="0"/>
              </a:rPr>
              <a:t>fiecărui</a:t>
            </a:r>
            <a:r>
              <a:rPr lang="en-US" sz="2400" b="1" dirty="0">
                <a:latin typeface="Calibri" pitchFamily="34" charset="0"/>
                <a:cs typeface="Calibri" pitchFamily="34" charset="0"/>
              </a:rPr>
              <a:t> </a:t>
            </a:r>
            <a:r>
              <a:rPr lang="en-US" sz="2400" b="1" dirty="0" err="1">
                <a:latin typeface="Calibri" pitchFamily="34" charset="0"/>
                <a:cs typeface="Calibri" pitchFamily="34" charset="0"/>
              </a:rPr>
              <a:t>exerciţiu</a:t>
            </a:r>
            <a:r>
              <a:rPr lang="ro-RO" sz="2400" b="1" dirty="0">
                <a:latin typeface="Calibri" pitchFamily="34" charset="0"/>
                <a:cs typeface="Calibri" pitchFamily="34" charset="0"/>
              </a:rPr>
              <a:t>.</a:t>
            </a:r>
            <a:endParaRPr lang="ru-RU" sz="2400" b="1" dirty="0">
              <a:latin typeface="Calibri" pitchFamily="34" charset="0"/>
              <a:cs typeface="Calibri" pitchFamily="34" charset="0"/>
            </a:endParaRPr>
          </a:p>
          <a:p>
            <a:pPr algn="ctr">
              <a:lnSpc>
                <a:spcPct val="150000"/>
              </a:lnSpc>
            </a:pPr>
            <a:endParaRPr lang="uk-UA" sz="3200" b="1" i="1" dirty="0">
              <a:latin typeface="Tahoma" pitchFamily="34" charset="0"/>
              <a:cs typeface="Tahoma" pitchFamily="34" charset="0"/>
            </a:endParaRPr>
          </a:p>
        </p:txBody>
      </p:sp>
      <p:pic>
        <p:nvPicPr>
          <p:cNvPr id="5" name="Picture 4" descr="02"/>
          <p:cNvPicPr>
            <a:picLocks noChangeAspect="1" noChangeArrowheads="1"/>
          </p:cNvPicPr>
          <p:nvPr/>
        </p:nvPicPr>
        <p:blipFill>
          <a:blip r:embed="rId3" cstate="print"/>
          <a:srcRect/>
          <a:stretch>
            <a:fillRect/>
          </a:stretch>
        </p:blipFill>
        <p:spPr bwMode="auto">
          <a:xfrm>
            <a:off x="6429388" y="3929067"/>
            <a:ext cx="2714612" cy="29656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642918"/>
            <a:ext cx="8520600" cy="763600"/>
          </a:xfrm>
          <a:solidFill>
            <a:srgbClr val="FFFF00"/>
          </a:solidFill>
        </p:spPr>
        <p:txBody>
          <a:bodyPr>
            <a:normAutofit fontScale="90000"/>
          </a:bodyPr>
          <a:lstStyle/>
          <a:p>
            <a:pPr algn="ctr"/>
            <a:r>
              <a:rPr lang="ro-RO" i="1" dirty="0">
                <a:solidFill>
                  <a:srgbClr val="FF0000"/>
                </a:solidFill>
              </a:rPr>
              <a:t>E important să știi!</a:t>
            </a:r>
            <a:endParaRPr lang="ru-RU" i="1" dirty="0">
              <a:solidFill>
                <a:srgbClr val="FF0000"/>
              </a:solidFill>
            </a:endParaRPr>
          </a:p>
        </p:txBody>
      </p:sp>
      <p:sp>
        <p:nvSpPr>
          <p:cNvPr id="3" name="Текст 2"/>
          <p:cNvSpPr>
            <a:spLocks noGrp="1"/>
          </p:cNvSpPr>
          <p:nvPr>
            <p:ph type="body" idx="1"/>
          </p:nvPr>
        </p:nvSpPr>
        <p:spPr>
          <a:xfrm>
            <a:off x="311700" y="1357298"/>
            <a:ext cx="8520600" cy="4734535"/>
          </a:xfrm>
        </p:spPr>
        <p:txBody>
          <a:bodyPr/>
          <a:lstStyle/>
          <a:p>
            <a:r>
              <a:rPr lang="ro-RO" b="1" dirty="0">
                <a:latin typeface="Cambria" pitchFamily="18" charset="0"/>
              </a:rPr>
              <a:t>Ștefan  cel Mare a fost unul dintre cei mai străluciți voievozi ai Moldovei.</a:t>
            </a:r>
          </a:p>
          <a:p>
            <a:r>
              <a:rPr lang="ro-RO" b="1" dirty="0">
                <a:latin typeface="Cambria" pitchFamily="18" charset="0"/>
              </a:rPr>
              <a:t>El a cârmuit țara în timp de 47 de ani.</a:t>
            </a:r>
          </a:p>
          <a:p>
            <a:r>
              <a:rPr lang="ro-RO" b="1" dirty="0">
                <a:latin typeface="Cambria" pitchFamily="18" charset="0"/>
              </a:rPr>
              <a:t>După orice victorie domnitorul înălța câte o biserică sau o mănăstire.</a:t>
            </a:r>
          </a:p>
          <a:p>
            <a:r>
              <a:rPr lang="ro-RO" b="1" dirty="0">
                <a:latin typeface="Cambria" pitchFamily="18" charset="0"/>
              </a:rPr>
              <a:t>Ștefan-Vodă a fost înmormântat la Mănăstirea Putna.</a:t>
            </a:r>
          </a:p>
          <a:p>
            <a:endParaRPr lang="ru-RU" dirty="0"/>
          </a:p>
        </p:txBody>
      </p:sp>
      <p:pic>
        <p:nvPicPr>
          <p:cNvPr id="4" name="Рисунок 3" descr="imagini putna"/>
          <p:cNvPicPr/>
          <p:nvPr/>
        </p:nvPicPr>
        <p:blipFill>
          <a:blip r:embed="rId2"/>
          <a:srcRect/>
          <a:stretch>
            <a:fillRect/>
          </a:stretch>
        </p:blipFill>
        <p:spPr bwMode="auto">
          <a:xfrm>
            <a:off x="357158" y="4357694"/>
            <a:ext cx="4429156" cy="2285992"/>
          </a:xfrm>
          <a:prstGeom prst="rect">
            <a:avLst/>
          </a:prstGeom>
          <a:noFill/>
          <a:ln w="9525">
            <a:noFill/>
            <a:miter lim="800000"/>
            <a:headEnd/>
            <a:tailEnd/>
          </a:ln>
        </p:spPr>
      </p:pic>
      <p:pic>
        <p:nvPicPr>
          <p:cNvPr id="5" name="Рисунок 4" descr="https://upload.wikimedia.org/wikipedia/ro/2/20/StefanCelMare-Mormant.JPG"/>
          <p:cNvPicPr/>
          <p:nvPr/>
        </p:nvPicPr>
        <p:blipFill>
          <a:blip r:embed="rId3"/>
          <a:srcRect/>
          <a:stretch>
            <a:fillRect/>
          </a:stretch>
        </p:blipFill>
        <p:spPr bwMode="auto">
          <a:xfrm>
            <a:off x="5000628" y="4071942"/>
            <a:ext cx="3929090" cy="257176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928662" y="285728"/>
            <a:ext cx="7715304" cy="1500198"/>
          </a:xfrm>
          <a:solidFill>
            <a:srgbClr val="FFFF00"/>
          </a:solidFill>
        </p:spPr>
        <p:txBody>
          <a:bodyPr>
            <a:normAutofit/>
          </a:bodyPr>
          <a:lstStyle/>
          <a:p>
            <a:pPr algn="ctr">
              <a:buNone/>
            </a:pPr>
            <a:r>
              <a:rPr lang="ro-RO" sz="2800" b="1" i="1" dirty="0">
                <a:latin typeface="Cambria" pitchFamily="18" charset="0"/>
              </a:rPr>
              <a:t>Folosiți metoda cubului </a:t>
            </a:r>
          </a:p>
          <a:p>
            <a:pPr algn="ctr">
              <a:buNone/>
            </a:pPr>
            <a:r>
              <a:rPr lang="ro-RO" sz="2800" b="1" i="1" dirty="0">
                <a:latin typeface="Cambria" pitchFamily="18" charset="0"/>
              </a:rPr>
              <a:t>Alcătuiți câte o însărcinare</a:t>
            </a:r>
          </a:p>
          <a:p>
            <a:pPr algn="ctr">
              <a:buNone/>
            </a:pPr>
            <a:r>
              <a:rPr lang="ro-RO" sz="2800" b="1" i="1" dirty="0">
                <a:latin typeface="Cambria" pitchFamily="18" charset="0"/>
              </a:rPr>
              <a:t>(în baza legendei)</a:t>
            </a:r>
            <a:endParaRPr lang="ru-RU" sz="2800" b="1" i="1" dirty="0">
              <a:latin typeface="Cambria" pitchFamily="18" charset="0"/>
            </a:endParaRPr>
          </a:p>
        </p:txBody>
      </p:sp>
      <p:pic>
        <p:nvPicPr>
          <p:cNvPr id="4" name="Рисунок 3" descr="Metoda cubului"/>
          <p:cNvPicPr/>
          <p:nvPr/>
        </p:nvPicPr>
        <p:blipFill>
          <a:blip r:embed="rId2"/>
          <a:srcRect/>
          <a:stretch>
            <a:fillRect/>
          </a:stretch>
        </p:blipFill>
        <p:spPr bwMode="auto">
          <a:xfrm>
            <a:off x="0" y="1891828"/>
            <a:ext cx="9144000" cy="496617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sp>
        <p:nvSpPr>
          <p:cNvPr id="3" name="Текст 2"/>
          <p:cNvSpPr>
            <a:spLocks noGrp="1"/>
          </p:cNvSpPr>
          <p:nvPr>
            <p:ph type="body" idx="1"/>
          </p:nvPr>
        </p:nvSpPr>
        <p:spPr/>
        <p:txBody>
          <a:bodyPr/>
          <a:lstStyle/>
          <a:p>
            <a:endParaRPr lang="ru-RU"/>
          </a:p>
        </p:txBody>
      </p:sp>
      <p:pic>
        <p:nvPicPr>
          <p:cNvPr id="51202" name="Picture 2" descr="D:\НУШ\bd6021d48e2c92e0a42e2a48370d2e45.jpg"/>
          <p:cNvPicPr>
            <a:picLocks noChangeAspect="1" noChangeArrowheads="1"/>
          </p:cNvPicPr>
          <p:nvPr/>
        </p:nvPicPr>
        <p:blipFill>
          <a:blip r:embed="rId2"/>
          <a:srcRect/>
          <a:stretch>
            <a:fillRect/>
          </a:stretch>
        </p:blipFill>
        <p:spPr bwMode="auto">
          <a:xfrm>
            <a:off x="285719" y="285728"/>
            <a:ext cx="8643999" cy="635798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2982598" y="2039548"/>
            <a:ext cx="3024336" cy="237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3200" b="1" dirty="0"/>
              <a:t>ASTĂZI LA LECȚIE:</a:t>
            </a:r>
            <a:endParaRPr lang="ru-RU" sz="3200" b="1" dirty="0"/>
          </a:p>
        </p:txBody>
      </p:sp>
      <p:sp>
        <p:nvSpPr>
          <p:cNvPr id="5" name="Скругленный прямоугольник 4"/>
          <p:cNvSpPr/>
          <p:nvPr/>
        </p:nvSpPr>
        <p:spPr>
          <a:xfrm>
            <a:off x="390310" y="620688"/>
            <a:ext cx="2592288" cy="172819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AM ÎNVĂȚAT...</a:t>
            </a:r>
            <a:endParaRPr lang="ru-RU" sz="2400" b="1" dirty="0"/>
          </a:p>
        </p:txBody>
      </p:sp>
      <p:sp>
        <p:nvSpPr>
          <p:cNvPr id="7" name="Скругленный прямоугольник 6"/>
          <p:cNvSpPr/>
          <p:nvPr/>
        </p:nvSpPr>
        <p:spPr>
          <a:xfrm>
            <a:off x="395536" y="4106480"/>
            <a:ext cx="2808312" cy="2058824"/>
          </a:xfrm>
          <a:prstGeom prst="roundRect">
            <a:avLst>
              <a:gd name="adj" fmla="val 25490"/>
            </a:avLst>
          </a:prstGeom>
          <a:solidFill>
            <a:srgbClr val="F90B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AM AFLAT...</a:t>
            </a:r>
            <a:endParaRPr lang="ru-RU" sz="2400" b="1" dirty="0"/>
          </a:p>
        </p:txBody>
      </p:sp>
      <p:sp>
        <p:nvSpPr>
          <p:cNvPr id="8" name="Скругленный прямоугольник 7"/>
          <p:cNvSpPr/>
          <p:nvPr/>
        </p:nvSpPr>
        <p:spPr>
          <a:xfrm>
            <a:off x="6037313" y="4106480"/>
            <a:ext cx="2620089" cy="205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MI-AM DAT SEAMA...</a:t>
            </a:r>
            <a:endParaRPr lang="ru-RU" sz="2400" b="1" dirty="0"/>
          </a:p>
        </p:txBody>
      </p:sp>
      <p:sp>
        <p:nvSpPr>
          <p:cNvPr id="9" name="Скругленный прямоугольник 8"/>
          <p:cNvSpPr/>
          <p:nvPr/>
        </p:nvSpPr>
        <p:spPr>
          <a:xfrm>
            <a:off x="6037857" y="620688"/>
            <a:ext cx="2621287" cy="173467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AM ÎNȚELES...</a:t>
            </a:r>
            <a:endParaRPr lang="ru-RU" sz="2400" b="1" dirty="0"/>
          </a:p>
        </p:txBody>
      </p:sp>
      <p:sp>
        <p:nvSpPr>
          <p:cNvPr id="14" name="Прямоугольник 13"/>
          <p:cNvSpPr/>
          <p:nvPr/>
        </p:nvSpPr>
        <p:spPr>
          <a:xfrm>
            <a:off x="0" y="6597352"/>
            <a:ext cx="1763688" cy="260648"/>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3000364" y="2000240"/>
            <a:ext cx="3024336" cy="237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3200" b="1" dirty="0"/>
              <a:t>ASTĂZI LA LECȚIE:</a:t>
            </a:r>
            <a:endParaRPr lang="ru-RU" sz="3200" b="1" dirty="0"/>
          </a:p>
        </p:txBody>
      </p:sp>
      <p:sp>
        <p:nvSpPr>
          <p:cNvPr id="16" name="Скругленный прямоугольник 15"/>
          <p:cNvSpPr/>
          <p:nvPr/>
        </p:nvSpPr>
        <p:spPr>
          <a:xfrm>
            <a:off x="6000760" y="642918"/>
            <a:ext cx="2621287" cy="173467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AM ÎNȚELES...</a:t>
            </a:r>
            <a:endParaRPr lang="ru-RU" sz="2400" b="1" dirty="0"/>
          </a:p>
        </p:txBody>
      </p:sp>
      <p:sp>
        <p:nvSpPr>
          <p:cNvPr id="18" name="6-конечная звезда 17"/>
          <p:cNvSpPr/>
          <p:nvPr/>
        </p:nvSpPr>
        <p:spPr>
          <a:xfrm>
            <a:off x="3428992" y="357166"/>
            <a:ext cx="2143140" cy="1500198"/>
          </a:xfrm>
          <a:prstGeom prst="star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Am simțit...</a:t>
            </a:r>
            <a:endParaRPr lang="ru-RU" sz="2400" b="1" dirty="0"/>
          </a:p>
        </p:txBody>
      </p:sp>
      <p:sp>
        <p:nvSpPr>
          <p:cNvPr id="19" name="6-конечная звезда 18"/>
          <p:cNvSpPr/>
          <p:nvPr/>
        </p:nvSpPr>
        <p:spPr>
          <a:xfrm>
            <a:off x="3428992" y="4714884"/>
            <a:ext cx="2500330" cy="1714512"/>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t>Am explicat...</a:t>
            </a:r>
            <a:endParaRPr lang="ru-RU" sz="2400" b="1" dirty="0"/>
          </a:p>
        </p:txBody>
      </p:sp>
    </p:spTree>
    <p:extLst>
      <p:ext uri="{BB962C8B-B14F-4D97-AF65-F5344CB8AC3E}">
        <p14:creationId xmlns:p14="http://schemas.microsoft.com/office/powerpoint/2010/main" val="11166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57158" y="285728"/>
            <a:ext cx="4257676" cy="1143000"/>
          </a:xfrm>
          <a:solidFill>
            <a:srgbClr val="FFFF00"/>
          </a:solidFill>
        </p:spPr>
        <p:txBody>
          <a:bodyPr>
            <a:normAutofit/>
          </a:bodyPr>
          <a:lstStyle/>
          <a:p>
            <a:r>
              <a:rPr lang="en-US" b="0" i="1" dirty="0">
                <a:latin typeface="Cambria" pitchFamily="18" charset="0"/>
              </a:rPr>
              <a:t>  </a:t>
            </a:r>
            <a:r>
              <a:rPr lang="ru" i="1" dirty="0">
                <a:latin typeface="Cambria" pitchFamily="18" charset="0"/>
              </a:rPr>
              <a:t>“</a:t>
            </a:r>
            <a:r>
              <a:rPr lang="ro-RO" i="1" dirty="0">
                <a:latin typeface="Cambria" pitchFamily="18" charset="0"/>
              </a:rPr>
              <a:t>Copacul magic</a:t>
            </a:r>
            <a:r>
              <a:rPr lang="ru" i="1" dirty="0">
                <a:latin typeface="Cambria" pitchFamily="18" charset="0"/>
              </a:rPr>
              <a:t>”</a:t>
            </a:r>
            <a:endParaRPr lang="ru-RU" i="1" dirty="0">
              <a:latin typeface="Cambria" pitchFamily="18" charset="0"/>
            </a:endParaRPr>
          </a:p>
        </p:txBody>
      </p:sp>
      <p:pic>
        <p:nvPicPr>
          <p:cNvPr id="4" name="Google Shape;144;p24"/>
          <p:cNvPicPr preferRelativeResize="0"/>
          <p:nvPr/>
        </p:nvPicPr>
        <p:blipFill rotWithShape="1">
          <a:blip r:embed="rId2">
            <a:alphaModFix/>
          </a:blip>
          <a:srcRect l="1350" t="28838" r="59501" b="5319"/>
          <a:stretch/>
        </p:blipFill>
        <p:spPr>
          <a:xfrm>
            <a:off x="4786314" y="0"/>
            <a:ext cx="4357686" cy="6858000"/>
          </a:xfrm>
          <a:prstGeom prst="rect">
            <a:avLst/>
          </a:prstGeom>
          <a:noFill/>
          <a:ln>
            <a:noFill/>
          </a:ln>
        </p:spPr>
      </p:pic>
      <p:pic>
        <p:nvPicPr>
          <p:cNvPr id="5" name="Google Shape;143;p24"/>
          <p:cNvPicPr preferRelativeResize="0">
            <a:picLocks noGrp="1"/>
          </p:cNvPicPr>
          <p:nvPr>
            <p:ph idx="1"/>
          </p:nvPr>
        </p:nvPicPr>
        <p:blipFill>
          <a:blip r:embed="rId3">
            <a:alphaModFix/>
          </a:blip>
          <a:stretch>
            <a:fillRect/>
          </a:stretch>
        </p:blipFill>
        <p:spPr>
          <a:xfrm>
            <a:off x="0" y="1785926"/>
            <a:ext cx="4857752" cy="50720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математика\школа 2\FB_IMG_16320827639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1643050"/>
            <a:ext cx="5834079" cy="4375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8596" y="772523"/>
            <a:ext cx="8286808" cy="584775"/>
          </a:xfrm>
          <a:prstGeom prst="rect">
            <a:avLst/>
          </a:prstGeom>
          <a:solidFill>
            <a:srgbClr val="FFFF00"/>
          </a:solidFill>
        </p:spPr>
        <p:txBody>
          <a:bodyPr wrap="square">
            <a:spAutoFit/>
          </a:bodyPr>
          <a:lstStyle/>
          <a:p>
            <a:r>
              <a:rPr lang="ro-RO" sz="3200" b="1" i="1" dirty="0">
                <a:latin typeface="Cambria" pitchFamily="18" charset="0"/>
              </a:rPr>
              <a:t>Frunza - nu am înțeles, am nevoie de ajutor</a:t>
            </a:r>
            <a:endParaRPr lang="ru-RU" sz="3200" b="1" i="1" dirty="0">
              <a:latin typeface="Cambria" pitchFamily="18" charset="0"/>
            </a:endParaRPr>
          </a:p>
        </p:txBody>
      </p:sp>
    </p:spTree>
    <p:extLst>
      <p:ext uri="{BB962C8B-B14F-4D97-AF65-F5344CB8AC3E}">
        <p14:creationId xmlns:p14="http://schemas.microsoft.com/office/powerpoint/2010/main" val="2185141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математика\школа 2\FB_IMG_1632082766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290" y="1571612"/>
            <a:ext cx="6385090" cy="45974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00100" y="428604"/>
            <a:ext cx="6992620" cy="584775"/>
          </a:xfrm>
          <a:prstGeom prst="rect">
            <a:avLst/>
          </a:prstGeom>
          <a:solidFill>
            <a:srgbClr val="FFFF00"/>
          </a:solidFill>
        </p:spPr>
        <p:txBody>
          <a:bodyPr wrap="none">
            <a:spAutoFit/>
          </a:bodyPr>
          <a:lstStyle/>
          <a:p>
            <a:r>
              <a:rPr lang="ro-RO" sz="3200" b="1" i="1" dirty="0"/>
              <a:t>Floarea – a fost greu, dar am reușit</a:t>
            </a:r>
            <a:endParaRPr lang="ru-RU" sz="3200" b="1" i="1" dirty="0"/>
          </a:p>
        </p:txBody>
      </p:sp>
    </p:spTree>
    <p:extLst>
      <p:ext uri="{BB962C8B-B14F-4D97-AF65-F5344CB8AC3E}">
        <p14:creationId xmlns:p14="http://schemas.microsoft.com/office/powerpoint/2010/main" val="268319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математика\школа 2\FB_IMG_16320827701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290" y="1928802"/>
            <a:ext cx="6357950" cy="443099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28794" y="285728"/>
            <a:ext cx="5857916" cy="1384995"/>
          </a:xfrm>
          <a:prstGeom prst="rect">
            <a:avLst/>
          </a:prstGeom>
          <a:solidFill>
            <a:srgbClr val="FFFF00"/>
          </a:solidFill>
        </p:spPr>
        <p:txBody>
          <a:bodyPr wrap="square">
            <a:spAutoFit/>
          </a:bodyPr>
          <a:lstStyle/>
          <a:p>
            <a:r>
              <a:rPr lang="ro-RO" sz="2800" b="1" dirty="0">
                <a:latin typeface="Cambria" pitchFamily="18" charset="0"/>
              </a:rPr>
              <a:t> </a:t>
            </a:r>
            <a:endParaRPr lang="en-US" sz="2800" b="1" dirty="0">
              <a:latin typeface="Cambria" pitchFamily="18" charset="0"/>
            </a:endParaRPr>
          </a:p>
          <a:p>
            <a:r>
              <a:rPr lang="ro-RO" sz="2800" b="1" dirty="0">
                <a:latin typeface="Cambria" pitchFamily="18" charset="0"/>
              </a:rPr>
              <a:t> </a:t>
            </a:r>
            <a:r>
              <a:rPr lang="ro-RO" sz="2800" b="1" i="1" dirty="0">
                <a:latin typeface="Cambria" pitchFamily="18" charset="0"/>
              </a:rPr>
              <a:t>Mărul -  am reușit, totul a fost clar</a:t>
            </a:r>
            <a:br>
              <a:rPr lang="ro-RO" sz="2800" b="1" i="1" dirty="0">
                <a:latin typeface="Cambria" pitchFamily="18" charset="0"/>
              </a:rPr>
            </a:br>
            <a:endParaRPr lang="ru-RU" sz="2800" b="1" i="1" dirty="0">
              <a:latin typeface="Cambria" pitchFamily="18" charset="0"/>
            </a:endParaRPr>
          </a:p>
        </p:txBody>
      </p:sp>
    </p:spTree>
    <p:extLst>
      <p:ext uri="{BB962C8B-B14F-4D97-AF65-F5344CB8AC3E}">
        <p14:creationId xmlns:p14="http://schemas.microsoft.com/office/powerpoint/2010/main" val="3117753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C:\Users\Home\Desktop\geografiya-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5299" name="Прямоугольник 4"/>
          <p:cNvSpPr>
            <a:spLocks noChangeArrowheads="1"/>
          </p:cNvSpPr>
          <p:nvPr/>
        </p:nvSpPr>
        <p:spPr bwMode="auto">
          <a:xfrm>
            <a:off x="2987675" y="1125538"/>
            <a:ext cx="4050468" cy="1200329"/>
          </a:xfrm>
          <a:prstGeom prst="rect">
            <a:avLst/>
          </a:prstGeom>
          <a:noFill/>
          <a:ln w="9525">
            <a:noFill/>
            <a:miter lim="800000"/>
            <a:headEnd/>
            <a:tailEnd/>
          </a:ln>
        </p:spPr>
        <p:txBody>
          <a:bodyPr wrap="none">
            <a:spAutoFit/>
          </a:bodyPr>
          <a:lstStyle/>
          <a:p>
            <a:r>
              <a:rPr lang="en-US" sz="3600" i="1" dirty="0">
                <a:solidFill>
                  <a:srgbClr val="002060"/>
                </a:solidFill>
                <a:latin typeface="Tahoma" pitchFamily="34" charset="0"/>
                <a:cs typeface="Tahoma" pitchFamily="34" charset="0"/>
              </a:rPr>
              <a:t>Tem</a:t>
            </a:r>
            <a:r>
              <a:rPr lang="ro-RO" sz="3600" i="1" dirty="0">
                <a:solidFill>
                  <a:srgbClr val="002060"/>
                </a:solidFill>
                <a:latin typeface="Tahoma" pitchFamily="34" charset="0"/>
                <a:cs typeface="Tahoma" pitchFamily="34" charset="0"/>
              </a:rPr>
              <a:t>ă pentru acasă</a:t>
            </a:r>
          </a:p>
          <a:p>
            <a:endParaRPr lang="uk-UA" sz="3600" dirty="0">
              <a:solidFill>
                <a:srgbClr val="002060"/>
              </a:solidFill>
              <a:latin typeface="Tahoma" pitchFamily="34" charset="0"/>
              <a:cs typeface="Tahoma" pitchFamily="34" charset="0"/>
            </a:endParaRPr>
          </a:p>
        </p:txBody>
      </p:sp>
      <p:sp>
        <p:nvSpPr>
          <p:cNvPr id="6" name="Прямоугольник 5"/>
          <p:cNvSpPr/>
          <p:nvPr/>
        </p:nvSpPr>
        <p:spPr>
          <a:xfrm>
            <a:off x="714348" y="2357430"/>
            <a:ext cx="7215238" cy="3108543"/>
          </a:xfrm>
          <a:prstGeom prst="rect">
            <a:avLst/>
          </a:prstGeom>
        </p:spPr>
        <p:txBody>
          <a:bodyPr wrap="square">
            <a:spAutoFit/>
          </a:bodyPr>
          <a:lstStyle/>
          <a:p>
            <a:r>
              <a:rPr lang="en-US" sz="2800" dirty="0">
                <a:hlinkClick r:id="rId3"/>
              </a:rPr>
              <a:t>https://www.youtube.com/watch?v=qNoc1-jk2sU</a:t>
            </a:r>
            <a:endParaRPr lang="ro-RO" sz="2800" dirty="0"/>
          </a:p>
          <a:p>
            <a:r>
              <a:rPr lang="vi-VN" sz="2800" dirty="0"/>
              <a:t>Recitare: Lucian Dumbravă</a:t>
            </a:r>
            <a:endParaRPr lang="ro-RO" sz="2800" dirty="0"/>
          </a:p>
          <a:p>
            <a:endParaRPr lang="ro-RO" sz="2800" dirty="0"/>
          </a:p>
          <a:p>
            <a:pPr>
              <a:buFont typeface="Arial" pitchFamily="34" charset="0"/>
              <a:buChar char="•"/>
            </a:pPr>
            <a:r>
              <a:rPr lang="ro-RO" sz="2800" b="1" dirty="0"/>
              <a:t> Caracterizarea lui Ștefan cel Mare</a:t>
            </a:r>
          </a:p>
          <a:p>
            <a:pPr>
              <a:buFont typeface="Arial" pitchFamily="34" charset="0"/>
              <a:buChar char="•"/>
            </a:pPr>
            <a:endParaRPr lang="ro-RO" sz="2800" b="1" dirty="0"/>
          </a:p>
          <a:p>
            <a:pPr>
              <a:buFont typeface="Arial" pitchFamily="34" charset="0"/>
              <a:buChar char="•"/>
            </a:pPr>
            <a:r>
              <a:rPr lang="ro-RO" sz="2800" b="1" dirty="0"/>
              <a:t> Desenăm portretul lui Ștefan cel Mare</a:t>
            </a:r>
            <a:endParaRPr lang="ru-RU" sz="2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Home\Desktop\geografiya-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1285852" y="1214422"/>
            <a:ext cx="5572148" cy="1661993"/>
          </a:xfrm>
          <a:prstGeom prst="rect">
            <a:avLst/>
          </a:prstGeom>
          <a:solidFill>
            <a:srgbClr val="FFFF00"/>
          </a:solidFill>
        </p:spPr>
        <p:txBody>
          <a:bodyPr wrap="square">
            <a:spAutoFit/>
          </a:bodyPr>
          <a:lstStyle/>
          <a:p>
            <a:pPr algn="ctr"/>
            <a:r>
              <a:rPr lang="ro-RO" sz="2800" b="1" i="1" dirty="0">
                <a:latin typeface="Cambria" pitchFamily="18" charset="0"/>
                <a:cs typeface="Tahoma" pitchFamily="34" charset="0"/>
              </a:rPr>
              <a:t>Ați fost minunați.!</a:t>
            </a:r>
          </a:p>
          <a:p>
            <a:pPr algn="ctr"/>
            <a:r>
              <a:rPr lang="ro-RO" sz="2800" b="1" i="1" dirty="0">
                <a:latin typeface="Cambria" pitchFamily="18" charset="0"/>
                <a:cs typeface="Tahoma" pitchFamily="34" charset="0"/>
              </a:rPr>
              <a:t>Vă mulțumesc pentru gândurile bune și interesante. </a:t>
            </a:r>
          </a:p>
          <a:p>
            <a:endParaRPr lang="uk-UA" dirty="0">
              <a:solidFill>
                <a:srgbClr val="002060"/>
              </a:solidFill>
              <a:latin typeface="Tahoma" pitchFamily="34" charset="0"/>
              <a:cs typeface="Tahoma" pitchFamily="34" charset="0"/>
            </a:endParaRPr>
          </a:p>
        </p:txBody>
      </p:sp>
      <p:pic>
        <p:nvPicPr>
          <p:cNvPr id="4" name="Рисунок 3" descr="Gogosi berlineze - reteta gogosi pufoase - Dulciuri fel de fel"/>
          <p:cNvPicPr/>
          <p:nvPr/>
        </p:nvPicPr>
        <p:blipFill>
          <a:blip r:embed="rId3"/>
          <a:srcRect t="9655"/>
          <a:stretch>
            <a:fillRect/>
          </a:stretch>
        </p:blipFill>
        <p:spPr bwMode="auto">
          <a:xfrm>
            <a:off x="2214546" y="3000372"/>
            <a:ext cx="4286280" cy="321471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785786" y="428604"/>
            <a:ext cx="8143871" cy="7858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i="1" dirty="0">
              <a:solidFill>
                <a:srgbClr val="C00000"/>
              </a:solidFill>
              <a:latin typeface="Times New Roman" pitchFamily="18" charset="0"/>
              <a:cs typeface="Times New Roman" pitchFamily="18" charset="0"/>
            </a:endParaRPr>
          </a:p>
          <a:p>
            <a:pPr algn="ctr">
              <a:defRPr/>
            </a:pPr>
            <a:r>
              <a:rPr lang="ro-RO" sz="4000" b="1" i="1" dirty="0">
                <a:solidFill>
                  <a:srgbClr val="FF0000"/>
                </a:solidFill>
                <a:latin typeface="Cambria" pitchFamily="18" charset="0"/>
                <a:cs typeface="Times New Roman" pitchFamily="18" charset="0"/>
              </a:rPr>
              <a:t>Muma lui Ștefan cel Mare </a:t>
            </a:r>
            <a:endParaRPr lang="ru-RU" sz="4000" b="1" i="1" dirty="0">
              <a:solidFill>
                <a:srgbClr val="FF0000"/>
              </a:solidFill>
              <a:latin typeface="Cambria" pitchFamily="18" charset="0"/>
              <a:cs typeface="Times New Roman" pitchFamily="18" charset="0"/>
            </a:endParaRPr>
          </a:p>
        </p:txBody>
      </p:sp>
      <p:pic>
        <p:nvPicPr>
          <p:cNvPr id="3" name="Рисунок 2" descr="Muma lui Stefan cel Mare. Legende istorice. Basme - Dimitrie Bolintineanu"/>
          <p:cNvPicPr/>
          <p:nvPr/>
        </p:nvPicPr>
        <p:blipFill>
          <a:blip r:embed="rId2"/>
          <a:srcRect l="19094" t="2027" r="18998"/>
          <a:stretch>
            <a:fillRect/>
          </a:stretch>
        </p:blipFill>
        <p:spPr bwMode="auto">
          <a:xfrm>
            <a:off x="285720" y="1785926"/>
            <a:ext cx="3643338" cy="4857784"/>
          </a:xfrm>
          <a:prstGeom prst="rect">
            <a:avLst/>
          </a:prstGeom>
          <a:noFill/>
          <a:ln w="9525">
            <a:noFill/>
            <a:miter lim="800000"/>
            <a:headEnd/>
            <a:tailEnd/>
          </a:ln>
        </p:spPr>
      </p:pic>
      <p:pic>
        <p:nvPicPr>
          <p:cNvPr id="4" name="Рисунок 3" descr="Legende despre Ștefan cel Mare"/>
          <p:cNvPicPr/>
          <p:nvPr/>
        </p:nvPicPr>
        <p:blipFill>
          <a:blip r:embed="rId3"/>
          <a:srcRect l="14371" r="14602"/>
          <a:stretch>
            <a:fillRect/>
          </a:stretch>
        </p:blipFill>
        <p:spPr bwMode="auto">
          <a:xfrm>
            <a:off x="5000628" y="1714488"/>
            <a:ext cx="3357234" cy="485778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3" descr="C:\Users\Home\Desktop\fon_s_perom.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Прямоугольник 4"/>
          <p:cNvSpPr/>
          <p:nvPr/>
        </p:nvSpPr>
        <p:spPr>
          <a:xfrm>
            <a:off x="1142977" y="357166"/>
            <a:ext cx="7500990" cy="7858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i="1" dirty="0">
              <a:solidFill>
                <a:srgbClr val="C00000"/>
              </a:solidFill>
              <a:latin typeface="Times New Roman" pitchFamily="18" charset="0"/>
              <a:cs typeface="Times New Roman" pitchFamily="18" charset="0"/>
            </a:endParaRPr>
          </a:p>
          <a:p>
            <a:pPr algn="ctr">
              <a:defRPr/>
            </a:pPr>
            <a:r>
              <a:rPr lang="ro-RO" sz="2800" b="1" i="1" dirty="0">
                <a:solidFill>
                  <a:srgbClr val="FF0000"/>
                </a:solidFill>
                <a:latin typeface="Cambria" pitchFamily="18" charset="0"/>
                <a:cs typeface="Times New Roman" pitchFamily="18" charset="0"/>
              </a:rPr>
              <a:t>Lucru cu textul</a:t>
            </a:r>
          </a:p>
          <a:p>
            <a:pPr algn="ctr">
              <a:defRPr/>
            </a:pPr>
            <a:r>
              <a:rPr lang="ro-RO" sz="2800" b="1" i="1" dirty="0">
                <a:solidFill>
                  <a:srgbClr val="FF0000"/>
                </a:solidFill>
                <a:latin typeface="Cambria" pitchFamily="18" charset="0"/>
                <a:cs typeface="Times New Roman" pitchFamily="18" charset="0"/>
              </a:rPr>
              <a:t>Citim expresiv poezia </a:t>
            </a:r>
          </a:p>
          <a:p>
            <a:pPr algn="ctr">
              <a:defRPr/>
            </a:pPr>
            <a:r>
              <a:rPr lang="ro-RO" sz="2400" b="1" i="1" dirty="0">
                <a:solidFill>
                  <a:srgbClr val="FF0000"/>
                </a:solidFill>
                <a:latin typeface="Cambria" pitchFamily="18" charset="0"/>
                <a:cs typeface="Times New Roman" pitchFamily="18" charset="0"/>
              </a:rPr>
              <a:t> </a:t>
            </a:r>
            <a:endParaRPr lang="ru-RU" sz="2400" b="1" i="1" dirty="0">
              <a:solidFill>
                <a:srgbClr val="FF0000"/>
              </a:solidFill>
              <a:latin typeface="Cambria" pitchFamily="18" charset="0"/>
              <a:cs typeface="Times New Roman" pitchFamily="18" charset="0"/>
            </a:endParaRPr>
          </a:p>
        </p:txBody>
      </p:sp>
      <p:sp>
        <p:nvSpPr>
          <p:cNvPr id="7" name="Прямоугольник 6"/>
          <p:cNvSpPr/>
          <p:nvPr/>
        </p:nvSpPr>
        <p:spPr>
          <a:xfrm>
            <a:off x="1214414" y="1285860"/>
            <a:ext cx="5786478" cy="4643470"/>
          </a:xfrm>
          <a:prstGeom prst="rect">
            <a:avLst/>
          </a:prstGeom>
          <a:gradFill>
            <a:gsLst>
              <a:gs pos="0">
                <a:schemeClr val="accent3">
                  <a:lumMod val="40000"/>
                  <a:lumOff val="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2800" b="1" i="1" dirty="0">
              <a:solidFill>
                <a:schemeClr val="tx1"/>
              </a:solidFill>
              <a:latin typeface="Times New Roman" pitchFamily="18" charset="0"/>
              <a:cs typeface="Times New Roman" pitchFamily="18" charset="0"/>
            </a:endParaRPr>
          </a:p>
          <a:p>
            <a:endParaRPr lang="ru-RU" sz="2400" b="1" i="1" dirty="0">
              <a:solidFill>
                <a:srgbClr val="C00000"/>
              </a:solidFill>
              <a:latin typeface="Times New Roman" pitchFamily="18" charset="0"/>
              <a:cs typeface="Times New Roman" pitchFamily="18" charset="0"/>
            </a:endParaRPr>
          </a:p>
          <a:p>
            <a:pPr algn="ctr"/>
            <a:endParaRPr lang="ru-RU" sz="3200" b="1" dirty="0">
              <a:solidFill>
                <a:srgbClr val="FF0000"/>
              </a:solidFill>
              <a:latin typeface="Times New Roman" pitchFamily="18" charset="0"/>
              <a:cs typeface="Times New Roman" pitchFamily="18" charset="0"/>
            </a:endParaRPr>
          </a:p>
        </p:txBody>
      </p:sp>
      <p:sp>
        <p:nvSpPr>
          <p:cNvPr id="1026" name="Rectangle 2"/>
          <p:cNvSpPr>
            <a:spLocks noChangeArrowheads="1"/>
          </p:cNvSpPr>
          <p:nvPr/>
        </p:nvSpPr>
        <p:spPr bwMode="auto">
          <a:xfrm>
            <a:off x="1214414" y="1357298"/>
            <a:ext cx="5286412" cy="4154984"/>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400" b="1" i="0" u="none" strike="noStrike" cap="none" normalizeH="0" baseline="0" dirty="0">
                <a:ln>
                  <a:noFill/>
                </a:ln>
                <a:solidFill>
                  <a:srgbClr val="222222"/>
                </a:solidFill>
                <a:effectLst/>
                <a:latin typeface="Verdana" pitchFamily="34" charset="0"/>
                <a:ea typeface="Times New Roman" pitchFamily="18" charset="0"/>
                <a:cs typeface="Arial" pitchFamily="34" charset="0"/>
              </a:rPr>
              <a:t>                          I</a:t>
            </a:r>
            <a:br>
              <a:rPr kumimoji="0" lang="ro-RO" sz="2400" b="0" i="0" u="none" strike="noStrike" cap="none" normalizeH="0" baseline="0" dirty="0">
                <a:ln>
                  <a:noFill/>
                </a:ln>
                <a:solidFill>
                  <a:srgbClr val="222222"/>
                </a:solidFill>
                <a:effectLst/>
                <a:latin typeface="Verdana" pitchFamily="34"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Pe o stâncă neagră, într-un vechi castel,</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Unde cură-n poale un râu mititel,</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Plânge şi suspină tânăra domniţă,</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Dulce şi suavă ca o garofiţă;</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Căci în bătălie soţul ei dorit</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A plecat cu oastea şi n-a mai venit.</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Ochii săi albaştri ard în lăcrimele</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Cum lucesc în rouă două viorele;</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Buclele-i de aur cad pe albu-i sân,</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Rozele şi crinii pe faţă-i se-ngân.</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Însă doamna soacră lângă ea veghează</a:t>
            </a:r>
            <a:b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ro-RO" sz="20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Şi cu dulci cuvinte o îmbărbătează.</a:t>
            </a:r>
            <a:endParaRPr kumimoji="0" lang="ro-RO" sz="2000" b="1" i="0" u="none" strike="noStrike" cap="none" normalizeH="0" baseline="0" dirty="0">
              <a:ln>
                <a:noFill/>
              </a:ln>
              <a:solidFill>
                <a:schemeClr val="tx1"/>
              </a:solidFill>
              <a:effectLst/>
              <a:latin typeface="Cambria" pitchFamily="18" charset="0"/>
              <a:cs typeface="Arial" pitchFamily="34" charset="0"/>
            </a:endParaRPr>
          </a:p>
        </p:txBody>
      </p:sp>
      <p:pic>
        <p:nvPicPr>
          <p:cNvPr id="9" name="Рисунок 8" descr="https://poeziisiversuri.com/wp-content/uploads/2019/04/castle_1555097540.jpg"/>
          <p:cNvPicPr/>
          <p:nvPr/>
        </p:nvPicPr>
        <p:blipFill>
          <a:blip r:embed="rId3" cstate="print"/>
          <a:srcRect/>
          <a:stretch>
            <a:fillRect/>
          </a:stretch>
        </p:blipFill>
        <p:spPr bwMode="auto">
          <a:xfrm>
            <a:off x="6072198" y="1357298"/>
            <a:ext cx="2786050" cy="2286016"/>
          </a:xfrm>
          <a:prstGeom prst="rect">
            <a:avLst/>
          </a:prstGeom>
          <a:noFill/>
          <a:ln w="9525">
            <a:noFill/>
            <a:miter lim="800000"/>
            <a:headEnd/>
            <a:tailEnd/>
          </a:ln>
        </p:spPr>
      </p:pic>
      <p:pic>
        <p:nvPicPr>
          <p:cNvPr id="10" name="Picture 27" descr="78ce56ae5fa75ac85e3ab5e321d88a9d">
            <a:hlinkClick r:id="rId4"/>
          </p:cNvPr>
          <p:cNvPicPr>
            <a:picLocks noChangeAspect="1" noChangeArrowheads="1" noCrop="1"/>
          </p:cNvPicPr>
          <p:nvPr/>
        </p:nvPicPr>
        <p:blipFill>
          <a:blip r:embed="rId5" cstate="print"/>
          <a:srcRect/>
          <a:stretch>
            <a:fillRect/>
          </a:stretch>
        </p:blipFill>
        <p:spPr bwMode="auto">
          <a:xfrm>
            <a:off x="428596" y="0"/>
            <a:ext cx="3064994" cy="1584474"/>
          </a:xfrm>
          <a:prstGeom prst="rect">
            <a:avLst/>
          </a:prstGeom>
          <a:noFill/>
          <a:ln w="9525">
            <a:noFill/>
            <a:miter lim="800000"/>
            <a:headEnd/>
            <a:tailEnd/>
          </a:ln>
        </p:spPr>
      </p:pic>
      <p:pic>
        <p:nvPicPr>
          <p:cNvPr id="11" name="Рисунок 10" descr="https://1.bp.blogspot.com/-fKMvlTj-8N8/U7PBlxDEWlI/AAAAAAAABFk/3QtPwh8Mb6s/s1600/IMAGE0025.JPG"/>
          <p:cNvPicPr/>
          <p:nvPr/>
        </p:nvPicPr>
        <p:blipFill>
          <a:blip r:embed="rId6" cstate="print"/>
          <a:srcRect l="11633" t="15789" r="4135" b="6220"/>
          <a:stretch>
            <a:fillRect/>
          </a:stretch>
        </p:blipFill>
        <p:spPr bwMode="auto">
          <a:xfrm>
            <a:off x="5929322" y="3786190"/>
            <a:ext cx="2831106" cy="27860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3" descr="C:\Users\Home\Desktop\fon_s_perom.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Прямоугольник 4"/>
          <p:cNvSpPr/>
          <p:nvPr/>
        </p:nvSpPr>
        <p:spPr>
          <a:xfrm>
            <a:off x="1071538" y="214290"/>
            <a:ext cx="7286676" cy="5715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i="1" dirty="0">
              <a:solidFill>
                <a:srgbClr val="C00000"/>
              </a:solidFill>
              <a:latin typeface="Times New Roman" pitchFamily="18" charset="0"/>
              <a:cs typeface="Times New Roman" pitchFamily="18" charset="0"/>
            </a:endParaRPr>
          </a:p>
          <a:p>
            <a:pPr algn="ctr">
              <a:defRPr/>
            </a:pPr>
            <a:r>
              <a:rPr lang="ro-RO" sz="2800" b="1" i="1" dirty="0">
                <a:solidFill>
                  <a:srgbClr val="FF0000"/>
                </a:solidFill>
                <a:latin typeface="Cambria" pitchFamily="18" charset="0"/>
                <a:cs typeface="Times New Roman" pitchFamily="18" charset="0"/>
              </a:rPr>
              <a:t>Lucru cu textul</a:t>
            </a:r>
          </a:p>
          <a:p>
            <a:pPr algn="ctr">
              <a:defRPr/>
            </a:pPr>
            <a:r>
              <a:rPr lang="ro-RO" sz="2400" b="1" i="1" dirty="0">
                <a:solidFill>
                  <a:srgbClr val="FF0000"/>
                </a:solidFill>
                <a:latin typeface="Cambria" pitchFamily="18" charset="0"/>
                <a:cs typeface="Times New Roman" pitchFamily="18" charset="0"/>
              </a:rPr>
              <a:t> </a:t>
            </a:r>
            <a:endParaRPr lang="ru-RU" sz="2400" b="1" i="1" dirty="0">
              <a:solidFill>
                <a:srgbClr val="FF0000"/>
              </a:solidFill>
              <a:latin typeface="Cambria" pitchFamily="18" charset="0"/>
              <a:cs typeface="Times New Roman" pitchFamily="18" charset="0"/>
            </a:endParaRPr>
          </a:p>
        </p:txBody>
      </p:sp>
      <p:sp>
        <p:nvSpPr>
          <p:cNvPr id="7" name="Прямоугольник 6"/>
          <p:cNvSpPr/>
          <p:nvPr/>
        </p:nvSpPr>
        <p:spPr>
          <a:xfrm>
            <a:off x="428596" y="785794"/>
            <a:ext cx="8501122" cy="5857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2075" lvl="0"/>
            <a:r>
              <a:rPr lang="ro-RO" sz="1600" b="1" dirty="0">
                <a:solidFill>
                  <a:srgbClr val="222222"/>
                </a:solidFill>
                <a:latin typeface="Cambria" pitchFamily="18" charset="0"/>
                <a:ea typeface="Calibri" pitchFamily="34" charset="0"/>
                <a:cs typeface="Times New Roman" pitchFamily="18" charset="0"/>
              </a:rPr>
              <a:t>II  </a:t>
            </a:r>
            <a:r>
              <a:rPr lang="en-US" sz="1600" b="1" dirty="0">
                <a:solidFill>
                  <a:srgbClr val="222222"/>
                </a:solidFill>
                <a:latin typeface="Cambria" pitchFamily="18" charset="0"/>
                <a:ea typeface="Calibri" pitchFamily="34" charset="0"/>
                <a:cs typeface="Times New Roman" pitchFamily="18" charset="0"/>
              </a:rPr>
              <a:t>Un </a:t>
            </a:r>
            <a:r>
              <a:rPr lang="en-US" sz="1600" b="1" dirty="0" err="1">
                <a:solidFill>
                  <a:srgbClr val="222222"/>
                </a:solidFill>
                <a:latin typeface="Cambria" pitchFamily="18" charset="0"/>
                <a:ea typeface="Calibri" pitchFamily="34" charset="0"/>
                <a:cs typeface="Times New Roman" pitchFamily="18" charset="0"/>
              </a:rPr>
              <a:t>orologiu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sună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noaptea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jumătate</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În</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castel</a:t>
            </a:r>
            <a:r>
              <a:rPr lang="en-US" sz="1600" b="1" dirty="0">
                <a:solidFill>
                  <a:srgbClr val="222222"/>
                </a:solidFill>
                <a:latin typeface="Cambria" pitchFamily="18" charset="0"/>
                <a:ea typeface="Calibri" pitchFamily="34" charset="0"/>
                <a:cs typeface="Times New Roman" pitchFamily="18" charset="0"/>
              </a:rPr>
              <a:t> </a:t>
            </a:r>
            <a:r>
              <a:rPr lang="ro-RO" sz="1600" b="1" dirty="0">
                <a:solidFill>
                  <a:srgbClr val="222222"/>
                </a:solidFill>
                <a:latin typeface="Cambria" pitchFamily="18" charset="0"/>
                <a:ea typeface="Calibri" pitchFamily="34" charset="0"/>
                <a:cs typeface="Times New Roman" pitchFamily="18" charset="0"/>
              </a:rPr>
              <a:t>î</a:t>
            </a:r>
            <a:r>
              <a:rPr lang="en-US" sz="1600" b="1" dirty="0">
                <a:solidFill>
                  <a:srgbClr val="222222"/>
                </a:solidFill>
                <a:latin typeface="Cambria" pitchFamily="18" charset="0"/>
                <a:ea typeface="Calibri" pitchFamily="34" charset="0"/>
                <a:cs typeface="Times New Roman" pitchFamily="18" charset="0"/>
              </a:rPr>
              <a:t>n </a:t>
            </a:r>
            <a:r>
              <a:rPr lang="en-US" sz="1600" b="1" dirty="0" err="1">
                <a:solidFill>
                  <a:srgbClr val="222222"/>
                </a:solidFill>
                <a:latin typeface="Cambria" pitchFamily="18" charset="0"/>
                <a:ea typeface="Calibri" pitchFamily="34" charset="0"/>
                <a:cs typeface="Times New Roman" pitchFamily="18" charset="0"/>
              </a:rPr>
              <a:t>poartă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oare</a:t>
            </a:r>
            <a:r>
              <a:rPr lang="en-US" sz="1600" b="1" dirty="0">
                <a:solidFill>
                  <a:srgbClr val="222222"/>
                </a:solidFill>
                <a:latin typeface="Cambria" pitchFamily="18" charset="0"/>
                <a:ea typeface="Calibri" pitchFamily="34" charset="0"/>
                <a:cs typeface="Times New Roman" pitchFamily="18" charset="0"/>
              </a:rPr>
              <a:t> cine bate?</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Eu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sunt</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bună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maică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fiul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tău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dorit</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Eu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şi</a:t>
            </a:r>
            <a:r>
              <a:rPr lang="en-US" sz="1600" b="1" dirty="0">
                <a:solidFill>
                  <a:srgbClr val="222222"/>
                </a:solidFill>
                <a:latin typeface="Cambria" pitchFamily="18" charset="0"/>
                <a:ea typeface="Calibri" pitchFamily="34" charset="0"/>
                <a:cs typeface="Times New Roman" pitchFamily="18" charset="0"/>
              </a:rPr>
              <a:t> de la </a:t>
            </a:r>
            <a:r>
              <a:rPr lang="en-US" sz="1600" b="1" dirty="0" err="1">
                <a:solidFill>
                  <a:srgbClr val="222222"/>
                </a:solidFill>
                <a:latin typeface="Cambria" pitchFamily="18" charset="0"/>
                <a:ea typeface="Calibri" pitchFamily="34" charset="0"/>
                <a:cs typeface="Times New Roman" pitchFamily="18" charset="0"/>
              </a:rPr>
              <a:t>oaste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întorc</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rănit</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Soarta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noastră</a:t>
            </a:r>
            <a:r>
              <a:rPr lang="en-US" sz="1600" b="1" dirty="0">
                <a:solidFill>
                  <a:srgbClr val="222222"/>
                </a:solidFill>
                <a:latin typeface="Cambria" pitchFamily="18" charset="0"/>
                <a:ea typeface="Calibri" pitchFamily="34" charset="0"/>
                <a:cs typeface="Times New Roman" pitchFamily="18" charset="0"/>
              </a:rPr>
              <a:t> fuse </a:t>
            </a:r>
            <a:r>
              <a:rPr lang="en-US" sz="1600" b="1" dirty="0" err="1">
                <a:solidFill>
                  <a:srgbClr val="222222"/>
                </a:solidFill>
                <a:latin typeface="Cambria" pitchFamily="18" charset="0"/>
                <a:ea typeface="Calibri" pitchFamily="34" charset="0"/>
                <a:cs typeface="Times New Roman" pitchFamily="18" charset="0"/>
              </a:rPr>
              <a:t>crudă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astă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dată</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Mica mea </a:t>
            </a:r>
            <a:r>
              <a:rPr lang="en-US" sz="1600" b="1" dirty="0" err="1">
                <a:solidFill>
                  <a:srgbClr val="222222"/>
                </a:solidFill>
                <a:latin typeface="Cambria" pitchFamily="18" charset="0"/>
                <a:ea typeface="Calibri" pitchFamily="34" charset="0"/>
                <a:cs typeface="Times New Roman" pitchFamily="18" charset="0"/>
              </a:rPr>
              <a:t>oştire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fuge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sfărămată</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Dar </a:t>
            </a:r>
            <a:r>
              <a:rPr lang="en-US" sz="1600" b="1" dirty="0" err="1">
                <a:solidFill>
                  <a:srgbClr val="222222"/>
                </a:solidFill>
                <a:latin typeface="Cambria" pitchFamily="18" charset="0"/>
                <a:ea typeface="Calibri" pitchFamily="34" charset="0"/>
                <a:cs typeface="Times New Roman" pitchFamily="18" charset="0"/>
              </a:rPr>
              <a:t>deschideţi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poarta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Turcii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mă-nconjor</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Vântul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suflă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rece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Rănile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dor</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Tânăra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domniţă</a:t>
            </a:r>
            <a:r>
              <a:rPr lang="en-US" sz="1600" b="1" dirty="0">
                <a:solidFill>
                  <a:srgbClr val="222222"/>
                </a:solidFill>
                <a:latin typeface="Cambria" pitchFamily="18" charset="0"/>
                <a:ea typeface="Calibri" pitchFamily="34" charset="0"/>
                <a:cs typeface="Times New Roman" pitchFamily="18" charset="0"/>
              </a:rPr>
              <a:t> la </a:t>
            </a:r>
            <a:r>
              <a:rPr lang="en-US" sz="1600" b="1" dirty="0" err="1">
                <a:solidFill>
                  <a:srgbClr val="222222"/>
                </a:solidFill>
                <a:latin typeface="Cambria" pitchFamily="18" charset="0"/>
                <a:ea typeface="Calibri" pitchFamily="34" charset="0"/>
                <a:cs typeface="Times New Roman" pitchFamily="18" charset="0"/>
              </a:rPr>
              <a:t>fereastră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sare</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Ce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faci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copilă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zice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doamna</a:t>
            </a:r>
            <a:r>
              <a:rPr lang="en-US" sz="1600" b="1" dirty="0">
                <a:solidFill>
                  <a:srgbClr val="222222"/>
                </a:solidFill>
                <a:latin typeface="Cambria" pitchFamily="18" charset="0"/>
                <a:ea typeface="Calibri" pitchFamily="34" charset="0"/>
                <a:cs typeface="Times New Roman" pitchFamily="18" charset="0"/>
              </a:rPr>
              <a:t> mare.</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Apoi</a:t>
            </a:r>
            <a:r>
              <a:rPr lang="en-US" sz="1600" b="1" dirty="0">
                <a:solidFill>
                  <a:srgbClr val="222222"/>
                </a:solidFill>
                <a:latin typeface="Cambria" pitchFamily="18" charset="0"/>
                <a:ea typeface="Calibri" pitchFamily="34" charset="0"/>
                <a:cs typeface="Times New Roman" pitchFamily="18" charset="0"/>
              </a:rPr>
              <a:t> ea la </a:t>
            </a:r>
            <a:r>
              <a:rPr lang="en-US" sz="1600" b="1" dirty="0" err="1">
                <a:solidFill>
                  <a:srgbClr val="222222"/>
                </a:solidFill>
                <a:latin typeface="Cambria" pitchFamily="18" charset="0"/>
                <a:ea typeface="Calibri" pitchFamily="34" charset="0"/>
                <a:cs typeface="Times New Roman" pitchFamily="18" charset="0"/>
              </a:rPr>
              <a:t>poartă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atunci</a:t>
            </a:r>
            <a:r>
              <a:rPr lang="en-US" sz="1600" b="1" dirty="0">
                <a:solidFill>
                  <a:srgbClr val="222222"/>
                </a:solidFill>
                <a:latin typeface="Cambria" pitchFamily="18" charset="0"/>
                <a:ea typeface="Calibri" pitchFamily="34" charset="0"/>
                <a:cs typeface="Times New Roman" pitchFamily="18" charset="0"/>
              </a:rPr>
              <a:t> a </a:t>
            </a:r>
            <a:r>
              <a:rPr lang="en-US" sz="1600" b="1" dirty="0" err="1">
                <a:solidFill>
                  <a:srgbClr val="222222"/>
                </a:solidFill>
                <a:latin typeface="Cambria" pitchFamily="18" charset="0"/>
                <a:ea typeface="Calibri" pitchFamily="34" charset="0"/>
                <a:cs typeface="Times New Roman" pitchFamily="18" charset="0"/>
              </a:rPr>
              <a:t>ieşit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Şi</a:t>
            </a:r>
            <a:r>
              <a:rPr lang="en-US" sz="1600" b="1" dirty="0">
                <a:solidFill>
                  <a:srgbClr val="222222"/>
                </a:solidFill>
                <a:latin typeface="Cambria" pitchFamily="18" charset="0"/>
                <a:ea typeface="Calibri" pitchFamily="34" charset="0"/>
                <a:cs typeface="Times New Roman" pitchFamily="18" charset="0"/>
              </a:rPr>
              <a:t>-n </a:t>
            </a:r>
            <a:r>
              <a:rPr lang="en-US" sz="1600" b="1" dirty="0" err="1">
                <a:solidFill>
                  <a:srgbClr val="222222"/>
                </a:solidFill>
                <a:latin typeface="Cambria" pitchFamily="18" charset="0"/>
                <a:ea typeface="Calibri" pitchFamily="34" charset="0"/>
                <a:cs typeface="Times New Roman" pitchFamily="18" charset="0"/>
              </a:rPr>
              <a:t>tăcerea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nopţii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astfel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i</a:t>
            </a:r>
            <a:r>
              <a:rPr lang="en-US" sz="1600" b="1" dirty="0">
                <a:solidFill>
                  <a:srgbClr val="222222"/>
                </a:solidFill>
                <a:latin typeface="Cambria" pitchFamily="18" charset="0"/>
                <a:ea typeface="Calibri" pitchFamily="34" charset="0"/>
                <a:cs typeface="Times New Roman" pitchFamily="18" charset="0"/>
              </a:rPr>
              <a:t>-a </a:t>
            </a:r>
            <a:r>
              <a:rPr lang="en-US" sz="1600" b="1" dirty="0" err="1">
                <a:solidFill>
                  <a:srgbClr val="222222"/>
                </a:solidFill>
                <a:latin typeface="Cambria" pitchFamily="18" charset="0"/>
                <a:ea typeface="Calibri" pitchFamily="34" charset="0"/>
                <a:cs typeface="Times New Roman" pitchFamily="18" charset="0"/>
              </a:rPr>
              <a:t>vorbit</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Ce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spui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străine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Ştefan</a:t>
            </a:r>
            <a:r>
              <a:rPr lang="en-US" sz="1600" b="1" dirty="0">
                <a:solidFill>
                  <a:srgbClr val="222222"/>
                </a:solidFill>
                <a:latin typeface="Cambria" pitchFamily="18" charset="0"/>
                <a:ea typeface="Calibri" pitchFamily="34" charset="0"/>
                <a:cs typeface="Times New Roman" pitchFamily="18" charset="0"/>
              </a:rPr>
              <a:t> e </a:t>
            </a:r>
            <a:r>
              <a:rPr lang="en-US" sz="1600" b="1" dirty="0" err="1">
                <a:solidFill>
                  <a:srgbClr val="222222"/>
                </a:solidFill>
                <a:latin typeface="Cambria" pitchFamily="18" charset="0"/>
                <a:ea typeface="Calibri" pitchFamily="34" charset="0"/>
                <a:cs typeface="Times New Roman" pitchFamily="18" charset="0"/>
              </a:rPr>
              <a:t>departe</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Braţul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său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prin</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taberi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mii</a:t>
            </a:r>
            <a:r>
              <a:rPr lang="en-US" sz="1600" b="1" dirty="0">
                <a:solidFill>
                  <a:srgbClr val="222222"/>
                </a:solidFill>
                <a:latin typeface="Cambria" pitchFamily="18" charset="0"/>
                <a:ea typeface="Calibri" pitchFamily="34" charset="0"/>
                <a:cs typeface="Times New Roman" pitchFamily="18" charset="0"/>
              </a:rPr>
              <a:t> de </a:t>
            </a:r>
            <a:r>
              <a:rPr lang="en-US" sz="1600" b="1" dirty="0" err="1">
                <a:solidFill>
                  <a:srgbClr val="222222"/>
                </a:solidFill>
                <a:latin typeface="Cambria" pitchFamily="18" charset="0"/>
                <a:ea typeface="Calibri" pitchFamily="34" charset="0"/>
                <a:cs typeface="Times New Roman" pitchFamily="18" charset="0"/>
              </a:rPr>
              <a:t>morţi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împarte</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Eu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sunt</a:t>
            </a:r>
            <a:r>
              <a:rPr lang="en-US" sz="1600" b="1" dirty="0">
                <a:solidFill>
                  <a:srgbClr val="222222"/>
                </a:solidFill>
                <a:latin typeface="Cambria" pitchFamily="18" charset="0"/>
                <a:ea typeface="Calibri" pitchFamily="34" charset="0"/>
                <a:cs typeface="Times New Roman" pitchFamily="18" charset="0"/>
              </a:rPr>
              <a:t> a </a:t>
            </a:r>
            <a:r>
              <a:rPr lang="en-US" sz="1600" b="1" dirty="0" err="1">
                <a:solidFill>
                  <a:srgbClr val="222222"/>
                </a:solidFill>
                <a:latin typeface="Cambria" pitchFamily="18" charset="0"/>
                <a:ea typeface="Calibri" pitchFamily="34" charset="0"/>
                <a:cs typeface="Times New Roman" pitchFamily="18" charset="0"/>
              </a:rPr>
              <a:t>sa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mumă</a:t>
            </a:r>
            <a:r>
              <a:rPr lang="en-US" sz="1600" b="1" dirty="0">
                <a:solidFill>
                  <a:srgbClr val="222222"/>
                </a:solidFill>
                <a:latin typeface="Cambria" pitchFamily="18" charset="0"/>
                <a:ea typeface="Calibri" pitchFamily="34" charset="0"/>
                <a:cs typeface="Times New Roman" pitchFamily="18" charset="0"/>
              </a:rPr>
              <a:t>; el e </a:t>
            </a:r>
            <a:r>
              <a:rPr lang="en-US" sz="1600" b="1" dirty="0" err="1">
                <a:solidFill>
                  <a:srgbClr val="222222"/>
                </a:solidFill>
                <a:latin typeface="Cambria" pitchFamily="18" charset="0"/>
                <a:ea typeface="Calibri" pitchFamily="34" charset="0"/>
                <a:cs typeface="Times New Roman" pitchFamily="18" charset="0"/>
              </a:rPr>
              <a:t>fiul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meu</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De </a:t>
            </a:r>
            <a:r>
              <a:rPr lang="en-US" sz="1600" b="1" dirty="0" err="1">
                <a:solidFill>
                  <a:srgbClr val="222222"/>
                </a:solidFill>
                <a:latin typeface="Cambria" pitchFamily="18" charset="0"/>
                <a:ea typeface="Calibri" pitchFamily="34" charset="0"/>
                <a:cs typeface="Times New Roman" pitchFamily="18" charset="0"/>
              </a:rPr>
              <a:t>eşti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acela</a:t>
            </a:r>
            <a:r>
              <a:rPr lang="en-US" sz="1600" b="1" dirty="0">
                <a:solidFill>
                  <a:srgbClr val="222222"/>
                </a:solidFill>
                <a:latin typeface="Cambria" pitchFamily="18" charset="0"/>
                <a:ea typeface="Calibri" pitchFamily="34" charset="0"/>
                <a:cs typeface="Times New Roman" pitchFamily="18" charset="0"/>
              </a:rPr>
              <a:t>, nu-</a:t>
            </a:r>
            <a:r>
              <a:rPr lang="en-US" sz="1600" b="1" dirty="0" err="1">
                <a:solidFill>
                  <a:srgbClr val="222222"/>
                </a:solidFill>
                <a:latin typeface="Cambria" pitchFamily="18" charset="0"/>
                <a:ea typeface="Calibri" pitchFamily="34" charset="0"/>
                <a:cs typeface="Times New Roman" pitchFamily="18" charset="0"/>
              </a:rPr>
              <a:t>ţi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sunt</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mumă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eu</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Însă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dacă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cerul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vrând</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să-ngreuieze</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Anii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vieţii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mele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şi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mă-ntristeze</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Nobilul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tău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suflet</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astfel</a:t>
            </a:r>
            <a:r>
              <a:rPr lang="en-US" sz="1600" b="1" dirty="0">
                <a:solidFill>
                  <a:srgbClr val="222222"/>
                </a:solidFill>
                <a:latin typeface="Cambria" pitchFamily="18" charset="0"/>
                <a:ea typeface="Calibri" pitchFamily="34" charset="0"/>
                <a:cs typeface="Times New Roman" pitchFamily="18" charset="0"/>
              </a:rPr>
              <a:t> l-a </a:t>
            </a:r>
            <a:r>
              <a:rPr lang="en-US" sz="1600" b="1" dirty="0" err="1">
                <a:solidFill>
                  <a:srgbClr val="222222"/>
                </a:solidFill>
                <a:latin typeface="Cambria" pitchFamily="18" charset="0"/>
                <a:ea typeface="Calibri" pitchFamily="34" charset="0"/>
                <a:cs typeface="Times New Roman" pitchFamily="18" charset="0"/>
              </a:rPr>
              <a:t>schimbat</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Dacă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eşti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Ştefan</a:t>
            </a:r>
            <a:r>
              <a:rPr lang="en-US" sz="1600" b="1" dirty="0">
                <a:solidFill>
                  <a:srgbClr val="222222"/>
                </a:solidFill>
                <a:latin typeface="Cambria" pitchFamily="18" charset="0"/>
                <a:ea typeface="Calibri" pitchFamily="34" charset="0"/>
                <a:cs typeface="Times New Roman" pitchFamily="18" charset="0"/>
              </a:rPr>
              <a:t> cu </a:t>
            </a:r>
            <a:r>
              <a:rPr lang="en-US" sz="1600" b="1" dirty="0" err="1">
                <a:solidFill>
                  <a:srgbClr val="222222"/>
                </a:solidFill>
                <a:latin typeface="Cambria" pitchFamily="18" charset="0"/>
                <a:ea typeface="Calibri" pitchFamily="34" charset="0"/>
                <a:cs typeface="Times New Roman" pitchFamily="18" charset="0"/>
              </a:rPr>
              <a:t>adevărat</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Apoi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tu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aice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fără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biruinţă</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Nu </a:t>
            </a:r>
            <a:r>
              <a:rPr lang="en-US" sz="1600" b="1" dirty="0" err="1">
                <a:solidFill>
                  <a:srgbClr val="222222"/>
                </a:solidFill>
                <a:latin typeface="Cambria" pitchFamily="18" charset="0"/>
                <a:ea typeface="Calibri" pitchFamily="34" charset="0"/>
                <a:cs typeface="Times New Roman" pitchFamily="18" charset="0"/>
              </a:rPr>
              <a:t>poţi</a:t>
            </a:r>
            <a:r>
              <a:rPr lang="en-US" sz="1600" b="1" dirty="0">
                <a:solidFill>
                  <a:srgbClr val="222222"/>
                </a:solidFill>
                <a:latin typeface="Cambria" pitchFamily="18" charset="0"/>
                <a:ea typeface="Calibri" pitchFamily="34" charset="0"/>
                <a:cs typeface="Times New Roman" pitchFamily="18" charset="0"/>
              </a:rPr>
              <a:t> ca </a:t>
            </a:r>
            <a:r>
              <a:rPr lang="en-US" sz="1600" b="1" dirty="0" err="1">
                <a:solidFill>
                  <a:srgbClr val="222222"/>
                </a:solidFill>
                <a:latin typeface="Cambria" pitchFamily="18" charset="0"/>
                <a:ea typeface="Calibri" pitchFamily="34" charset="0"/>
                <a:cs typeface="Times New Roman" pitchFamily="18" charset="0"/>
              </a:rPr>
              <a:t>să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intri</a:t>
            </a:r>
            <a:r>
              <a:rPr lang="en-US" sz="1600" b="1" dirty="0">
                <a:solidFill>
                  <a:srgbClr val="222222"/>
                </a:solidFill>
                <a:latin typeface="Cambria" pitchFamily="18" charset="0"/>
                <a:ea typeface="Calibri" pitchFamily="34" charset="0"/>
                <a:cs typeface="Times New Roman" pitchFamily="18" charset="0"/>
              </a:rPr>
              <a:t> cu a mea </a:t>
            </a:r>
            <a:r>
              <a:rPr lang="en-US" sz="1600" b="1" dirty="0" err="1">
                <a:solidFill>
                  <a:srgbClr val="222222"/>
                </a:solidFill>
                <a:latin typeface="Cambria" pitchFamily="18" charset="0"/>
                <a:ea typeface="Calibri" pitchFamily="34" charset="0"/>
                <a:cs typeface="Times New Roman" pitchFamily="18" charset="0"/>
              </a:rPr>
              <a:t>voinţă</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a:solidFill>
                  <a:srgbClr val="222222"/>
                </a:solidFill>
                <a:latin typeface="Cambria" pitchFamily="18" charset="0"/>
                <a:ea typeface="Calibri" pitchFamily="34" charset="0"/>
                <a:cs typeface="Times New Roman" pitchFamily="18" charset="0"/>
              </a:rPr>
              <a:t>Du-</a:t>
            </a:r>
            <a:r>
              <a:rPr lang="en-US" sz="1600" b="1" dirty="0" err="1">
                <a:solidFill>
                  <a:srgbClr val="222222"/>
                </a:solidFill>
                <a:latin typeface="Cambria" pitchFamily="18" charset="0"/>
                <a:ea typeface="Calibri" pitchFamily="34" charset="0"/>
                <a:cs typeface="Times New Roman" pitchFamily="18" charset="0"/>
              </a:rPr>
              <a:t>te</a:t>
            </a:r>
            <a:r>
              <a:rPr lang="en-US" sz="1600" b="1" dirty="0">
                <a:solidFill>
                  <a:srgbClr val="222222"/>
                </a:solidFill>
                <a:latin typeface="Cambria" pitchFamily="18" charset="0"/>
                <a:ea typeface="Calibri" pitchFamily="34" charset="0"/>
                <a:cs typeface="Times New Roman" pitchFamily="18" charset="0"/>
              </a:rPr>
              <a:t> la </a:t>
            </a:r>
            <a:r>
              <a:rPr lang="en-US" sz="1600" b="1" dirty="0" err="1">
                <a:solidFill>
                  <a:srgbClr val="222222"/>
                </a:solidFill>
                <a:latin typeface="Cambria" pitchFamily="18" charset="0"/>
                <a:ea typeface="Calibri" pitchFamily="34" charset="0"/>
                <a:cs typeface="Times New Roman" pitchFamily="18" charset="0"/>
              </a:rPr>
              <a:t>oştire</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Pentru</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ţară</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mori</a:t>
            </a:r>
            <a:r>
              <a:rPr lang="en-US" sz="1600" b="1" dirty="0">
                <a:solidFill>
                  <a:srgbClr val="222222"/>
                </a:solidFill>
                <a:latin typeface="Cambria" pitchFamily="18" charset="0"/>
                <a:ea typeface="Calibri" pitchFamily="34" charset="0"/>
                <a:cs typeface="Times New Roman" pitchFamily="18" charset="0"/>
              </a:rPr>
              <a:t>!</a:t>
            </a:r>
            <a:br>
              <a:rPr lang="en-US" sz="1600" b="1" dirty="0">
                <a:solidFill>
                  <a:srgbClr val="222222"/>
                </a:solidFill>
                <a:latin typeface="Cambria" pitchFamily="18" charset="0"/>
                <a:ea typeface="Calibri" pitchFamily="34" charset="0"/>
                <a:cs typeface="Times New Roman" pitchFamily="18" charset="0"/>
              </a:rPr>
            </a:br>
            <a:r>
              <a:rPr lang="en-US" sz="1600" b="1" dirty="0" err="1">
                <a:solidFill>
                  <a:srgbClr val="222222"/>
                </a:solidFill>
                <a:latin typeface="Cambria" pitchFamily="18" charset="0"/>
                <a:ea typeface="Calibri" pitchFamily="34" charset="0"/>
                <a:cs typeface="Times New Roman" pitchFamily="18" charset="0"/>
              </a:rPr>
              <a:t>Şi-ţi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va</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fi</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mormântul</a:t>
            </a:r>
            <a:r>
              <a:rPr lang="en-US" sz="1600" b="1" dirty="0">
                <a:solidFill>
                  <a:srgbClr val="222222"/>
                </a:solidFill>
                <a:latin typeface="Cambria" pitchFamily="18" charset="0"/>
                <a:ea typeface="Calibri" pitchFamily="34" charset="0"/>
                <a:cs typeface="Times New Roman" pitchFamily="18" charset="0"/>
              </a:rPr>
              <a:t> </a:t>
            </a:r>
            <a:r>
              <a:rPr lang="en-US" sz="1600" b="1" dirty="0" err="1">
                <a:solidFill>
                  <a:srgbClr val="222222"/>
                </a:solidFill>
                <a:latin typeface="Cambria" pitchFamily="18" charset="0"/>
                <a:ea typeface="Calibri" pitchFamily="34" charset="0"/>
                <a:cs typeface="Times New Roman" pitchFamily="18" charset="0"/>
              </a:rPr>
              <a:t>coronat</a:t>
            </a:r>
            <a:r>
              <a:rPr lang="en-US" sz="1600" b="1" dirty="0">
                <a:solidFill>
                  <a:srgbClr val="222222"/>
                </a:solidFill>
                <a:latin typeface="Cambria" pitchFamily="18" charset="0"/>
                <a:ea typeface="Calibri" pitchFamily="34" charset="0"/>
                <a:cs typeface="Times New Roman" pitchFamily="18" charset="0"/>
              </a:rPr>
              <a:t> cu </a:t>
            </a:r>
            <a:r>
              <a:rPr lang="en-US" sz="1600" b="1" dirty="0" err="1">
                <a:solidFill>
                  <a:srgbClr val="222222"/>
                </a:solidFill>
                <a:latin typeface="Cambria" pitchFamily="18" charset="0"/>
                <a:ea typeface="Calibri" pitchFamily="34" charset="0"/>
                <a:cs typeface="Times New Roman" pitchFamily="18" charset="0"/>
              </a:rPr>
              <a:t>flori</a:t>
            </a:r>
            <a:r>
              <a:rPr lang="en-US" sz="1600" b="1" dirty="0">
                <a:solidFill>
                  <a:srgbClr val="222222"/>
                </a:solidFill>
                <a:latin typeface="Cambria" pitchFamily="18" charset="0"/>
                <a:ea typeface="Calibri" pitchFamily="34" charset="0"/>
                <a:cs typeface="Times New Roman" pitchFamily="18" charset="0"/>
              </a:rPr>
              <a:t>!”</a:t>
            </a:r>
            <a:endParaRPr lang="en-US" sz="1600" b="1" dirty="0">
              <a:solidFill>
                <a:schemeClr val="tx1"/>
              </a:solidFill>
              <a:latin typeface="Cambria" pitchFamily="18" charset="0"/>
              <a:cs typeface="Arial" pitchFamily="34" charset="0"/>
            </a:endParaRPr>
          </a:p>
        </p:txBody>
      </p:sp>
      <p:sp>
        <p:nvSpPr>
          <p:cNvPr id="1026" name="Rectangle 2"/>
          <p:cNvSpPr>
            <a:spLocks noChangeArrowheads="1"/>
          </p:cNvSpPr>
          <p:nvPr/>
        </p:nvSpPr>
        <p:spPr bwMode="auto">
          <a:xfrm>
            <a:off x="1214414" y="1357298"/>
            <a:ext cx="528641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400" b="1" i="0" u="none" strike="noStrike" cap="none" normalizeH="0" baseline="0" dirty="0">
                <a:ln>
                  <a:noFill/>
                </a:ln>
                <a:solidFill>
                  <a:srgbClr val="222222"/>
                </a:solidFill>
                <a:effectLst/>
                <a:latin typeface="Verdana" pitchFamily="34" charset="0"/>
                <a:ea typeface="Times New Roman" pitchFamily="18" charset="0"/>
                <a:cs typeface="Arial" pitchFamily="34" charset="0"/>
              </a:rPr>
              <a:t>          </a:t>
            </a:r>
            <a:endParaRPr kumimoji="0" lang="ro-RO" sz="2000" b="1" i="0" u="none" strike="noStrike" cap="none" normalizeH="0" baseline="0" dirty="0">
              <a:ln>
                <a:noFill/>
              </a:ln>
              <a:solidFill>
                <a:schemeClr val="tx1"/>
              </a:solidFill>
              <a:effectLst/>
              <a:latin typeface="Cambria" pitchFamily="18" charset="0"/>
              <a:cs typeface="Arial" pitchFamily="34" charset="0"/>
            </a:endParaRPr>
          </a:p>
        </p:txBody>
      </p:sp>
      <p:pic>
        <p:nvPicPr>
          <p:cNvPr id="10" name="Рисунок 9" descr="Misterul morţii lui Ştefan cel Mare, tragedia care a zguduit Europa. Ce l-a  ucis, de fapt, pe domnitor, de niciun medic al lumii nu a reuşit să-l  vindece | adevarul.ro"/>
          <p:cNvPicPr/>
          <p:nvPr/>
        </p:nvPicPr>
        <p:blipFill>
          <a:blip r:embed="rId3"/>
          <a:srcRect/>
          <a:stretch>
            <a:fillRect/>
          </a:stretch>
        </p:blipFill>
        <p:spPr bwMode="auto">
          <a:xfrm>
            <a:off x="5072066" y="1214422"/>
            <a:ext cx="3571900" cy="485778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me\Desktop\fon_s_perom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3357554" y="285728"/>
            <a:ext cx="5472122" cy="571505"/>
          </a:xfrm>
          <a:solidFill>
            <a:srgbClr val="FFFF00"/>
          </a:solidFill>
        </p:spPr>
        <p:txBody>
          <a:bodyPr rtlCol="0">
            <a:normAutofit fontScale="90000"/>
          </a:bodyPr>
          <a:lstStyle/>
          <a:p>
            <a:pPr algn="ctr" eaLnBrk="1" fontAlgn="auto" hangingPunct="1">
              <a:spcAft>
                <a:spcPts val="0"/>
              </a:spcAft>
              <a:defRPr/>
            </a:pPr>
            <a:r>
              <a:rPr lang="en-US"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o-RO" sz="4000" i="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Dimitrie Bolintineanu</a:t>
            </a:r>
            <a:endParaRPr lang="uk-UA" sz="4000" i="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124" name="Прямоугольник 4"/>
          <p:cNvSpPr>
            <a:spLocks noChangeArrowheads="1"/>
          </p:cNvSpPr>
          <p:nvPr/>
        </p:nvSpPr>
        <p:spPr bwMode="auto">
          <a:xfrm>
            <a:off x="1142976" y="1285858"/>
            <a:ext cx="6572296" cy="4770537"/>
          </a:xfrm>
          <a:prstGeom prst="rect">
            <a:avLst/>
          </a:prstGeom>
          <a:noFill/>
          <a:ln w="9525">
            <a:noFill/>
            <a:miter lim="800000"/>
            <a:headEnd/>
            <a:tailEnd/>
          </a:ln>
        </p:spPr>
        <p:txBody>
          <a:bodyPr wrap="square">
            <a:spAutoFit/>
          </a:bodyPr>
          <a:lstStyle/>
          <a:p>
            <a:endParaRPr lang="ro-RO" sz="2400" b="1" i="1" dirty="0">
              <a:latin typeface="Tahoma" pitchFamily="34" charset="0"/>
              <a:cs typeface="Tahoma" pitchFamily="34" charset="0"/>
            </a:endParaRPr>
          </a:p>
          <a:p>
            <a:pPr>
              <a:buFont typeface="Arial" pitchFamily="34" charset="0"/>
              <a:buChar char="•"/>
            </a:pPr>
            <a:r>
              <a:rPr lang="ro-RO" sz="2800" b="1" i="1" dirty="0">
                <a:latin typeface="Tahoma" pitchFamily="34" charset="0"/>
                <a:cs typeface="Tahoma" pitchFamily="34" charset="0"/>
              </a:rPr>
              <a:t> S-a născut la 14 ianuarie 1819, </a:t>
            </a:r>
          </a:p>
          <a:p>
            <a:r>
              <a:rPr lang="ro-RO" sz="2800" b="1" i="1" dirty="0">
                <a:latin typeface="Tahoma" pitchFamily="34" charset="0"/>
                <a:cs typeface="Tahoma" pitchFamily="34" charset="0"/>
              </a:rPr>
              <a:t>la Bolintineanul din Vale, a fost </a:t>
            </a:r>
          </a:p>
          <a:p>
            <a:r>
              <a:rPr lang="ro-RO" sz="2800" b="1" i="1" dirty="0">
                <a:latin typeface="Tahoma" pitchFamily="34" charset="0"/>
                <a:cs typeface="Tahoma" pitchFamily="34" charset="0"/>
              </a:rPr>
              <a:t>un poet român, om politic, diplomat.</a:t>
            </a:r>
            <a:r>
              <a:rPr lang="en-US" sz="2800" b="1" i="1" dirty="0">
                <a:latin typeface="Tahoma" pitchFamily="34" charset="0"/>
                <a:cs typeface="Tahoma" pitchFamily="34" charset="0"/>
              </a:rPr>
              <a:t> </a:t>
            </a:r>
            <a:endParaRPr lang="ro-RO" sz="2800" b="1" i="1" dirty="0">
              <a:latin typeface="Tahoma" pitchFamily="34" charset="0"/>
              <a:cs typeface="Tahoma" pitchFamily="34" charset="0"/>
            </a:endParaRPr>
          </a:p>
          <a:p>
            <a:pPr>
              <a:buFont typeface="Arial" pitchFamily="34" charset="0"/>
              <a:buChar char="•"/>
            </a:pPr>
            <a:r>
              <a:rPr lang="ro-RO" sz="2800" b="1" i="1" dirty="0">
                <a:latin typeface="Tahoma" pitchFamily="34" charset="0"/>
                <a:cs typeface="Tahoma" pitchFamily="34" charset="0"/>
              </a:rPr>
              <a:t> Partea cea mai trainică a operei sale o constituie  </a:t>
            </a:r>
            <a:r>
              <a:rPr lang="ru-RU" sz="2800" b="1" i="1" dirty="0">
                <a:latin typeface="Tahoma" pitchFamily="34" charset="0"/>
                <a:cs typeface="Tahoma" pitchFamily="34" charset="0"/>
              </a:rPr>
              <a:t>«</a:t>
            </a:r>
            <a:r>
              <a:rPr lang="ro-RO" sz="2800" b="1" i="1" dirty="0">
                <a:latin typeface="Tahoma" pitchFamily="34" charset="0"/>
                <a:cs typeface="Tahoma" pitchFamily="34" charset="0"/>
              </a:rPr>
              <a:t>Legendele istorice</a:t>
            </a:r>
            <a:r>
              <a:rPr lang="ru-RU" sz="2800" b="1" i="1" dirty="0">
                <a:latin typeface="Tahoma" pitchFamily="34" charset="0"/>
                <a:cs typeface="Tahoma" pitchFamily="34" charset="0"/>
              </a:rPr>
              <a:t>»</a:t>
            </a:r>
            <a:r>
              <a:rPr lang="ro-RO" sz="2800" b="1" i="1" dirty="0">
                <a:latin typeface="Tahoma" pitchFamily="34" charset="0"/>
                <a:cs typeface="Tahoma" pitchFamily="34" charset="0"/>
              </a:rPr>
              <a:t>, poezii inspirate din istoria națională, precum: Muma  lui  Ștefan cel Mare, Daniil Sihastru, Mihai și călăul, Fata de la Cozia</a:t>
            </a:r>
            <a:endParaRPr lang="uk-UA" sz="2800" b="1" i="1" dirty="0">
              <a:latin typeface="Tahoma" pitchFamily="34" charset="0"/>
              <a:cs typeface="Tahoma" pitchFamily="34" charset="0"/>
            </a:endParaRPr>
          </a:p>
        </p:txBody>
      </p:sp>
      <p:pic>
        <p:nvPicPr>
          <p:cNvPr id="7" name="Рисунок 6" descr="Dimitrie Bolintineanu, biografie"/>
          <p:cNvPicPr/>
          <p:nvPr/>
        </p:nvPicPr>
        <p:blipFill>
          <a:blip r:embed="rId3"/>
          <a:srcRect/>
          <a:stretch>
            <a:fillRect/>
          </a:stretch>
        </p:blipFill>
        <p:spPr bwMode="auto">
          <a:xfrm>
            <a:off x="7215206" y="857232"/>
            <a:ext cx="1928794" cy="2714644"/>
          </a:xfrm>
          <a:prstGeom prst="rect">
            <a:avLst/>
          </a:prstGeom>
          <a:noFill/>
          <a:ln w="9525">
            <a:noFill/>
            <a:miter lim="800000"/>
            <a:headEnd/>
            <a:tailEnd/>
          </a:ln>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34" y="214290"/>
            <a:ext cx="2002411" cy="15583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3" descr="C:\Users\Home\Desktop\fon_s_perom.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8129" name="Rectangle 1"/>
          <p:cNvSpPr>
            <a:spLocks noChangeArrowheads="1"/>
          </p:cNvSpPr>
          <p:nvPr/>
        </p:nvSpPr>
        <p:spPr bwMode="auto">
          <a:xfrm>
            <a:off x="857224" y="285728"/>
            <a:ext cx="7429552" cy="2246769"/>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a:ln>
                  <a:noFill/>
                </a:ln>
                <a:solidFill>
                  <a:srgbClr val="222222"/>
                </a:solidFill>
                <a:effectLst/>
                <a:latin typeface="Verdana" pitchFamily="34" charset="0"/>
                <a:ea typeface="Times New Roman" pitchFamily="18" charset="0"/>
                <a:cs typeface="Arial" pitchFamily="34" charset="0"/>
              </a:rPr>
              <a:t>                            </a:t>
            </a:r>
            <a:r>
              <a:rPr kumimoji="0" lang="en-US" sz="2800" b="1" i="0" u="none" strike="noStrike" cap="none" normalizeH="0" baseline="0" dirty="0">
                <a:ln>
                  <a:noFill/>
                </a:ln>
                <a:solidFill>
                  <a:srgbClr val="222222"/>
                </a:solidFill>
                <a:effectLst/>
                <a:latin typeface="Verdana" pitchFamily="34" charset="0"/>
                <a:ea typeface="Times New Roman" pitchFamily="18" charset="0"/>
                <a:cs typeface="Arial" pitchFamily="34" charset="0"/>
              </a:rPr>
              <a:t>III</a:t>
            </a:r>
            <a:br>
              <a:rPr kumimoji="0" lang="en-US" sz="2800" b="0" i="0" u="none" strike="noStrike" cap="none" normalizeH="0" baseline="0" dirty="0">
                <a:ln>
                  <a:noFill/>
                </a:ln>
                <a:solidFill>
                  <a:srgbClr val="222222"/>
                </a:solidFill>
                <a:effectLst/>
                <a:latin typeface="Verdana" pitchFamily="34" charset="0"/>
                <a:ea typeface="Times New Roman" pitchFamily="18" charset="0"/>
                <a:cs typeface="Arial" pitchFamily="34" charset="0"/>
              </a:rPr>
            </a:b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Ştefan</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se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întoarce</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şi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din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cornu-i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sună</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a:t>
            </a:r>
            <a:b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Oastea</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lui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zdrobită</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de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prin</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văi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adună</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a:t>
            </a:r>
            <a:b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Lupta</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iar</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începe</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Duşmanii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zdrobiţi</a:t>
            </a:r>
            <a:b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b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Cad ca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nişte</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spice, de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securi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 </a:t>
            </a:r>
            <a:r>
              <a:rPr kumimoji="0" lang="en-US" sz="2800" b="1" i="0" u="none" strike="noStrike" cap="none" normalizeH="0" baseline="0" dirty="0" err="1">
                <a:ln>
                  <a:noFill/>
                </a:ln>
                <a:solidFill>
                  <a:srgbClr val="222222"/>
                </a:solidFill>
                <a:effectLst/>
                <a:latin typeface="Cambria" pitchFamily="18" charset="0"/>
                <a:ea typeface="Times New Roman" pitchFamily="18" charset="0"/>
                <a:cs typeface="Arial" pitchFamily="34" charset="0"/>
              </a:rPr>
              <a:t>loviţi</a:t>
            </a:r>
            <a:r>
              <a:rPr kumimoji="0" lang="en-US" sz="2800" b="1" i="0" u="none" strike="noStrike" cap="none" normalizeH="0" baseline="0" dirty="0">
                <a:ln>
                  <a:noFill/>
                </a:ln>
                <a:solidFill>
                  <a:srgbClr val="222222"/>
                </a:solidFill>
                <a:effectLst/>
                <a:latin typeface="Cambria" pitchFamily="18" charset="0"/>
                <a:ea typeface="Times New Roman" pitchFamily="18" charset="0"/>
                <a:cs typeface="Arial" pitchFamily="34" charset="0"/>
              </a:rPr>
              <a:t>.</a:t>
            </a:r>
            <a:endParaRPr kumimoji="0" lang="en-US" sz="2800" b="1" i="0" u="none" strike="noStrike" cap="none" normalizeH="0" baseline="0" dirty="0">
              <a:ln>
                <a:noFill/>
              </a:ln>
              <a:solidFill>
                <a:schemeClr val="tx1"/>
              </a:solidFill>
              <a:effectLst/>
              <a:latin typeface="Cambria" pitchFamily="18" charset="0"/>
              <a:cs typeface="Arial" pitchFamily="34" charset="0"/>
            </a:endParaRPr>
          </a:p>
        </p:txBody>
      </p:sp>
      <p:pic>
        <p:nvPicPr>
          <p:cNvPr id="7" name="Рисунок 6" descr="https://www.rotalianul.com/wp-content/uploads/2016/12/700x526_201612150001.jpg"/>
          <p:cNvPicPr/>
          <p:nvPr/>
        </p:nvPicPr>
        <p:blipFill>
          <a:blip r:embed="rId3"/>
          <a:srcRect/>
          <a:stretch>
            <a:fillRect/>
          </a:stretch>
        </p:blipFill>
        <p:spPr bwMode="auto">
          <a:xfrm>
            <a:off x="1714480" y="2643182"/>
            <a:ext cx="6143668" cy="385765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00034" y="214290"/>
            <a:ext cx="8229600" cy="5429288"/>
          </a:xfrm>
          <a:solidFill>
            <a:srgbClr val="FFFF00"/>
          </a:solidFill>
        </p:spPr>
        <p:txBody>
          <a:bodyPr>
            <a:normAutofit fontScale="90000"/>
          </a:bodyPr>
          <a:lstStyle/>
          <a:p>
            <a:pPr algn="ctr"/>
            <a:br>
              <a:rPr lang="ro-RO" sz="3100" dirty="0">
                <a:solidFill>
                  <a:srgbClr val="FF0000"/>
                </a:solidFill>
              </a:rPr>
            </a:br>
            <a:r>
              <a:rPr lang="ro-RO" sz="4400" i="1" dirty="0">
                <a:solidFill>
                  <a:srgbClr val="FF0000"/>
                </a:solidFill>
                <a:latin typeface="Cambria" pitchFamily="18" charset="0"/>
              </a:rPr>
              <a:t>DEX</a:t>
            </a:r>
            <a:br>
              <a:rPr lang="ro-RO" sz="4000" dirty="0">
                <a:solidFill>
                  <a:srgbClr val="FF0000"/>
                </a:solidFill>
              </a:rPr>
            </a:br>
            <a:r>
              <a:rPr lang="ro-RO" sz="4000" dirty="0">
                <a:solidFill>
                  <a:schemeClr val="tx1"/>
                </a:solidFill>
              </a:rPr>
              <a:t>mumă-mamă;</a:t>
            </a:r>
            <a:br>
              <a:rPr lang="ro-RO" sz="4000" dirty="0">
                <a:solidFill>
                  <a:schemeClr val="tx1"/>
                </a:solidFill>
              </a:rPr>
            </a:br>
            <a:r>
              <a:rPr lang="ro-RO" sz="4000" dirty="0">
                <a:solidFill>
                  <a:schemeClr val="tx1"/>
                </a:solidFill>
              </a:rPr>
              <a:t>suavă-delicată, fină, gingașă, grațioasă;</a:t>
            </a:r>
            <a:br>
              <a:rPr lang="ro-RO" sz="4000" dirty="0">
                <a:solidFill>
                  <a:schemeClr val="tx1"/>
                </a:solidFill>
              </a:rPr>
            </a:br>
            <a:r>
              <a:rPr lang="ro-RO" sz="4000" dirty="0">
                <a:solidFill>
                  <a:schemeClr val="tx1"/>
                </a:solidFill>
              </a:rPr>
              <a:t>a îmbărbăta- a încuraja;</a:t>
            </a:r>
            <a:br>
              <a:rPr lang="ro-RO" sz="4000" dirty="0">
                <a:solidFill>
                  <a:schemeClr val="tx1"/>
                </a:solidFill>
              </a:rPr>
            </a:br>
            <a:r>
              <a:rPr lang="ro-RO" sz="4000" dirty="0">
                <a:solidFill>
                  <a:schemeClr val="tx1"/>
                </a:solidFill>
              </a:rPr>
              <a:t>orologiu-ceas mare fixat pe fața unei clădiri, pe un perete interior.</a:t>
            </a:r>
            <a:br>
              <a:rPr lang="ro-RO" sz="4000" dirty="0">
                <a:solidFill>
                  <a:schemeClr val="tx1"/>
                </a:solidFill>
              </a:rPr>
            </a:br>
            <a:br>
              <a:rPr lang="ro-RO" sz="4000" dirty="0">
                <a:solidFill>
                  <a:srgbClr val="FF0000"/>
                </a:solidFill>
              </a:rPr>
            </a:br>
            <a:endParaRPr lang="ru-RU" sz="4000" dirty="0">
              <a:solidFill>
                <a:srgbClr val="FF0000"/>
              </a:solidFill>
            </a:endParaRPr>
          </a:p>
        </p:txBody>
      </p:sp>
      <p:pic>
        <p:nvPicPr>
          <p:cNvPr id="4" name="Рисунок 7" descr="Сова з указкою.wmf"/>
          <p:cNvPicPr>
            <a:picLocks noGrp="1" noChangeAspect="1"/>
          </p:cNvPicPr>
          <p:nvPr>
            <p:ph idx="1"/>
          </p:nvPr>
        </p:nvPicPr>
        <p:blipFill>
          <a:blip r:embed="rId2"/>
          <a:srcRect/>
          <a:stretch>
            <a:fillRect/>
          </a:stretch>
        </p:blipFill>
        <p:spPr bwMode="auto">
          <a:xfrm>
            <a:off x="4643434" y="3286124"/>
            <a:ext cx="4500566" cy="3929066"/>
          </a:xfrm>
          <a:prstGeom prst="rect">
            <a:avLst/>
          </a:prstGeom>
          <a:noFill/>
          <a:ln w="9525">
            <a:noFill/>
            <a:miter lim="800000"/>
            <a:headEnd/>
            <a:tailEnd/>
          </a:ln>
        </p:spPr>
      </p:pic>
      <p:pic>
        <p:nvPicPr>
          <p:cNvPr id="5" name="Рисунок 4"/>
          <p:cNvPicPr>
            <a:picLocks noChangeAspect="1"/>
          </p:cNvPicPr>
          <p:nvPr/>
        </p:nvPicPr>
        <p:blipFill>
          <a:blip r:embed="rId3"/>
          <a:stretch>
            <a:fillRect/>
          </a:stretch>
        </p:blipFill>
        <p:spPr>
          <a:xfrm>
            <a:off x="0" y="0"/>
            <a:ext cx="1304657" cy="20545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ro-RO" b="1" dirty="0">
                <a:solidFill>
                  <a:srgbClr val="0000CC"/>
                </a:solidFill>
                <a:latin typeface="Cambria" pitchFamily="18" charset="0"/>
              </a:rPr>
              <a:t>Ce fel de text este Muma lui Ștefan cel Mare?</a:t>
            </a:r>
            <a:endParaRPr lang="ro-RO" b="1" dirty="0">
              <a:latin typeface="Cambria" pitchFamily="18" charset="0"/>
            </a:endParaRPr>
          </a:p>
          <a:p>
            <a:r>
              <a:rPr lang="ro-RO" b="1" dirty="0">
                <a:solidFill>
                  <a:srgbClr val="0000CC"/>
                </a:solidFill>
                <a:latin typeface="Cambria" pitchFamily="18" charset="0"/>
              </a:rPr>
              <a:t>Când și unde are loc acțiunea descrisă în text?</a:t>
            </a:r>
            <a:endParaRPr lang="ro-RO" b="1" dirty="0">
              <a:latin typeface="Cambria" pitchFamily="18" charset="0"/>
            </a:endParaRPr>
          </a:p>
          <a:p>
            <a:r>
              <a:rPr lang="ro-RO" b="1" dirty="0">
                <a:solidFill>
                  <a:srgbClr val="0000CC"/>
                </a:solidFill>
                <a:latin typeface="Cambria" pitchFamily="18" charset="0"/>
              </a:rPr>
              <a:t>Care sunt personajele ce apar în text?</a:t>
            </a:r>
          </a:p>
          <a:p>
            <a:pPr>
              <a:buNone/>
            </a:pPr>
            <a:endParaRPr lang="ro-RO" b="1" dirty="0">
              <a:latin typeface="Cambria" pitchFamily="18" charset="0"/>
            </a:endParaRPr>
          </a:p>
        </p:txBody>
      </p:sp>
      <p:sp>
        <p:nvSpPr>
          <p:cNvPr id="3" name="Заголовок 2"/>
          <p:cNvSpPr>
            <a:spLocks noGrp="1"/>
          </p:cNvSpPr>
          <p:nvPr>
            <p:ph type="title"/>
          </p:nvPr>
        </p:nvSpPr>
        <p:spPr>
          <a:solidFill>
            <a:srgbClr val="FFFF00"/>
          </a:solidFill>
        </p:spPr>
        <p:txBody>
          <a:bodyPr>
            <a:normAutofit fontScale="90000"/>
          </a:bodyPr>
          <a:lstStyle/>
          <a:p>
            <a:pPr algn="ctr"/>
            <a:br>
              <a:rPr lang="ro-RO" dirty="0">
                <a:solidFill>
                  <a:srgbClr val="FF0000"/>
                </a:solidFill>
                <a:latin typeface="Cambria" pitchFamily="18" charset="0"/>
              </a:rPr>
            </a:br>
            <a:br>
              <a:rPr lang="ro-RO" dirty="0">
                <a:solidFill>
                  <a:srgbClr val="FF0000"/>
                </a:solidFill>
                <a:latin typeface="Cambria" pitchFamily="18" charset="0"/>
              </a:rPr>
            </a:br>
            <a:r>
              <a:rPr lang="ro-RO" i="1" dirty="0">
                <a:solidFill>
                  <a:srgbClr val="FF0000"/>
                </a:solidFill>
                <a:latin typeface="Cambria" pitchFamily="18" charset="0"/>
              </a:rPr>
              <a:t>Să înțelegem textul!</a:t>
            </a:r>
            <a:br>
              <a:rPr lang="ro-RO" i="1" dirty="0">
                <a:solidFill>
                  <a:srgbClr val="FF0000"/>
                </a:solidFill>
                <a:latin typeface="Cambria" pitchFamily="18" charset="0"/>
              </a:rPr>
            </a:br>
            <a:r>
              <a:rPr lang="ro-RO" i="1" dirty="0">
                <a:solidFill>
                  <a:srgbClr val="FF0000"/>
                </a:solidFill>
                <a:latin typeface="Cambria" pitchFamily="18" charset="0"/>
              </a:rPr>
              <a:t>Răspundem la întrebări</a:t>
            </a:r>
            <a:br>
              <a:rPr lang="ro-RO" i="1" dirty="0">
                <a:solidFill>
                  <a:srgbClr val="FF0000"/>
                </a:solidFill>
                <a:latin typeface="Cambria" pitchFamily="18" charset="0"/>
              </a:rPr>
            </a:br>
            <a:br>
              <a:rPr lang="ro-RO" dirty="0">
                <a:solidFill>
                  <a:srgbClr val="FF0000"/>
                </a:solidFill>
                <a:latin typeface="Cambria" pitchFamily="18" charset="0"/>
              </a:rPr>
            </a:br>
            <a:endParaRPr lang="ru-RU" dirty="0">
              <a:solidFill>
                <a:srgbClr val="FF0000"/>
              </a:solidFill>
              <a:latin typeface="Cambria" pitchFamily="18" charset="0"/>
            </a:endParaRPr>
          </a:p>
        </p:txBody>
      </p:sp>
      <p:pic>
        <p:nvPicPr>
          <p:cNvPr id="4" name="Picture 60" descr="3976270-1cc43b998af73724"/>
          <p:cNvPicPr>
            <a:picLocks noChangeAspect="1" noChangeArrowheads="1" noCrop="1"/>
          </p:cNvPicPr>
          <p:nvPr/>
        </p:nvPicPr>
        <p:blipFill>
          <a:blip r:embed="rId2"/>
          <a:srcRect/>
          <a:stretch>
            <a:fillRect/>
          </a:stretch>
        </p:blipFill>
        <p:spPr bwMode="auto">
          <a:xfrm>
            <a:off x="3929058" y="3357561"/>
            <a:ext cx="4714908" cy="3084861"/>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Aspect</Template>
  <TotalTime>1762</TotalTime>
  <Words>1336</Words>
  <Application>Microsoft Office PowerPoint</Application>
  <PresentationFormat>Экран (4:3)</PresentationFormat>
  <Paragraphs>124</Paragraphs>
  <Slides>29</Slides>
  <Notes>5</Notes>
  <HiddenSlides>0</HiddenSlides>
  <MMClips>1</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29</vt:i4>
      </vt:variant>
    </vt:vector>
  </HeadingPairs>
  <TitlesOfParts>
    <vt:vector size="39" baseType="lpstr">
      <vt:lpstr>Arial</vt:lpstr>
      <vt:lpstr>Calibri</vt:lpstr>
      <vt:lpstr>Cambria</vt:lpstr>
      <vt:lpstr>Lucida Sans Unicode</vt:lpstr>
      <vt:lpstr>Tahoma</vt:lpstr>
      <vt:lpstr>Times New Roman</vt:lpstr>
      <vt:lpstr>Verdana</vt:lpstr>
      <vt:lpstr>Wingdings 2</vt:lpstr>
      <vt:lpstr>Wingdings 3</vt:lpstr>
      <vt:lpstr>Открытая</vt:lpstr>
      <vt:lpstr>Презентация PowerPoint</vt:lpstr>
      <vt:lpstr>           Obiective operaționale:  </vt:lpstr>
      <vt:lpstr>Презентация PowerPoint</vt:lpstr>
      <vt:lpstr>Презентация PowerPoint</vt:lpstr>
      <vt:lpstr>Презентация PowerPoint</vt:lpstr>
      <vt:lpstr> Dimitrie Bolintineanu</vt:lpstr>
      <vt:lpstr>Презентация PowerPoint</vt:lpstr>
      <vt:lpstr> DEX mumă-mamă; suavă-delicată, fină, gingașă, grațioasă; a îmbărbăta- a încuraja; orologiu-ceas mare fixat pe fața unei clădiri, pe un perete interior.  </vt:lpstr>
      <vt:lpstr>  Să înțelegem textul! Răspundem la întrebări  </vt:lpstr>
      <vt:lpstr>  Să înțelegem textul! Răspundem la întrebări  </vt:lpstr>
      <vt:lpstr>Презентация PowerPoint</vt:lpstr>
      <vt:lpstr>Recitiți  versurile în care descoperiți:          Cererea  lui Ștefan             Îndemnul mamei                                   Decizia luată de Ștefan  cel Mare</vt:lpstr>
      <vt:lpstr>Recitiți  versurile în care descoperiți:  Cererea  lui Ștefan         Dar deschideţi poarta… Turcii mă-nconjor… Vântul suflă rece… Rănile mă dor!                         Îndemnul mamei           Du-te la oştire! Pentru ţară mori! Şi-ţi va fi mormântul coronat cu flori!                                         Decizia luată de Ștefan cel Mare  Ştefan se întoarce şi din cornu-i sună; Oastea lui zdrobită de prin văi adună. Lupta iar începe… Duşmanii zdrobiţi Cad ca nişte spice, de securi loviţi.</vt:lpstr>
      <vt:lpstr>Să ordonăm ideile în ordinea întâmplărilor:    Ștefan își adună o nouă oaste și-i zdrobește pe  dușmani. Tânăra domniță își așteaptă soțul de la război.   Mama îl determină pe fiul său să  se ducă la luptă. Domnitorul se întoarce la castel rănit și înfrânt.</vt:lpstr>
      <vt:lpstr>Să ordonăm ideile în ordinea întâmplărilor:  1. Tânăra domniță își așteaptă soțul de la război.  2. Domnitorul se întoarce la castel rănit și înfrânt. 3. Mama îl determină pe fiul său să  se ducă la luptă.  4. Ștefan își adună o nouă oaste și-i zdrobește pe dușmani.  </vt:lpstr>
      <vt:lpstr>Tema o formează lupta pentru apărarea  fiinţei naţionale şi pentru  afirmarea conştiinţei naţionale. </vt:lpstr>
      <vt:lpstr>Să descoperim sinonime:</vt:lpstr>
      <vt:lpstr>Să găsimim antonime: Lucru în perechi</vt:lpstr>
      <vt:lpstr>Презентация PowerPoint</vt:lpstr>
      <vt:lpstr>E important să știi!</vt:lpstr>
      <vt:lpstr>Презентация PowerPoint</vt:lpstr>
      <vt:lpstr>Презентация PowerPoint</vt:lpstr>
      <vt:lpstr>Презентация PowerPoint</vt:lpstr>
      <vt:lpstr>  “Copacul magic”</vt:lpstr>
      <vt:lpstr>Презентация PowerPoint</vt:lpstr>
      <vt:lpstr>Презентация PowerPoint</vt:lpstr>
      <vt:lpstr>Презентация PowerPoint</vt:lpstr>
      <vt:lpstr>Презентация PowerPoint</vt:lpstr>
      <vt:lpstr>Презентация PowerPoint</vt:lpstr>
    </vt:vector>
  </TitlesOfParts>
  <Company>BEST XP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Лилия Говорнян</cp:lastModifiedBy>
  <cp:revision>135</cp:revision>
  <dcterms:created xsi:type="dcterms:W3CDTF">2017-11-26T15:32:00Z</dcterms:created>
  <dcterms:modified xsi:type="dcterms:W3CDTF">2022-11-22T04:54:12Z</dcterms:modified>
</cp:coreProperties>
</file>