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rU6KsAqTYKBjTgFlFQl4Dqgu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8150c67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98150c67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15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15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15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  <p:sp>
        <p:nvSpPr>
          <p:cNvPr id="39" name="Google Shape;39;p17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" name="Google Shape;40;p1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23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3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14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14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14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o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90993-2CE3-3946-A3EF-66E5B48EE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103" name="Google Shape;103;p1" descr="Ð ÐµÐ·ÑÐ»ÑÑÐ°Ñ Ð¿Ð¾ÑÑÐºÑ Ð·Ð¾Ð±ÑÐ°Ð¶ÐµÐ½Ñ Ð·Ð° Ð·Ð°Ð¿Ð¸ÑÐ¾Ð¼ &quot;ÑÐ²Ð°ÑÐ¸Ð½Ð¸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-193729" y="0"/>
            <a:ext cx="9576908" cy="664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Dezvoltarea animalelor</a:t>
            </a:r>
            <a:endParaRPr lang="" sz="6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" sz="6600" b="1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" sz="6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" sz="6600" b="1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" sz="6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ro-RO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 Haric</a:t>
            </a:r>
            <a:r>
              <a:rPr lang="ro-RO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lang="ro-RO" sz="2400" b="1" dirty="0">
              <a:solidFill>
                <a:srgbClr val="FF0000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rgbClr val="FF0000"/>
                </a:solidFill>
              </a:rPr>
              <a:t>  </a:t>
            </a:r>
            <a:r>
              <a:rPr lang="" sz="2400" b="1" dirty="0">
                <a:solidFill>
                  <a:srgbClr val="FF0000"/>
                </a:solidFill>
              </a:rPr>
              <a:t> </a:t>
            </a:r>
            <a:r>
              <a:rPr lang="ro-RO" sz="2400" b="1" dirty="0">
                <a:solidFill>
                  <a:srgbClr val="FF0000"/>
                </a:solidFill>
              </a:rPr>
              <a:t>p</a:t>
            </a:r>
            <a:r>
              <a:rPr lang="" sz="2400" b="1" dirty="0">
                <a:solidFill>
                  <a:srgbClr val="FF0000"/>
                </a:solidFill>
              </a:rPr>
              <a:t>rofesoar</a:t>
            </a:r>
            <a:r>
              <a:rPr lang="ro-RO" sz="2400" b="1" dirty="0">
                <a:solidFill>
                  <a:srgbClr val="FF0000"/>
                </a:solidFill>
              </a:rPr>
              <a:t>ă</a:t>
            </a:r>
            <a:r>
              <a:rPr lang="" sz="2400" b="1" dirty="0">
                <a:solidFill>
                  <a:srgbClr val="FF0000"/>
                </a:solidFill>
              </a:rPr>
              <a:t> de  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" sz="2400" b="1" dirty="0">
                <a:solidFill>
                  <a:srgbClr val="FF0000"/>
                </a:solidFill>
              </a:rPr>
              <a:t>   biologie</a:t>
            </a:r>
            <a:r>
              <a:rPr lang="ro-RO" sz="2400" b="1">
                <a:solidFill>
                  <a:srgbClr val="FF0000"/>
                </a:solidFill>
              </a:rPr>
              <a:t> la</a:t>
            </a:r>
            <a:endParaRPr lang="" sz="2400" b="1" dirty="0">
              <a:solidFill>
                <a:srgbClr val="FF0000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" sz="2400" b="1" dirty="0">
                <a:solidFill>
                  <a:srgbClr val="FF0000"/>
                </a:solidFill>
              </a:rPr>
              <a:t>   Gimnaziul nr.2 Cernăuți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100"/>
              <a:buFont typeface="Times New Roman"/>
              <a:buNone/>
            </a:pPr>
            <a:r>
              <a:rPr lang="root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Tipurile dezvoltării postembrionale</a:t>
            </a:r>
            <a:endParaRPr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8229600" cy="187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just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oot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oot" sz="3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 indirectă</a:t>
            </a:r>
            <a:r>
              <a:rPr lang="root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ot" sz="3000" b="1">
                <a:latin typeface="Times New Roman"/>
                <a:ea typeface="Times New Roman"/>
                <a:cs typeface="Times New Roman"/>
                <a:sym typeface="Times New Roman"/>
              </a:rPr>
              <a:t>– este dezvoltarea în timpul căreia se formează larva, ce se transformă în individ adult.</a:t>
            </a:r>
            <a:endParaRPr sz="3000"/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8" name="Google Shape;178;p9"/>
          <p:cNvCxnSpPr/>
          <p:nvPr/>
        </p:nvCxnSpPr>
        <p:spPr>
          <a:xfrm flipH="1">
            <a:off x="2627784" y="2636912"/>
            <a:ext cx="1080120" cy="5760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9" name="Google Shape;179;p9"/>
          <p:cNvCxnSpPr/>
          <p:nvPr/>
        </p:nvCxnSpPr>
        <p:spPr>
          <a:xfrm>
            <a:off x="5652120" y="2636912"/>
            <a:ext cx="1008112" cy="5760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0" name="Google Shape;180;p9"/>
          <p:cNvSpPr txBox="1"/>
          <p:nvPr/>
        </p:nvSpPr>
        <p:spPr>
          <a:xfrm>
            <a:off x="179512" y="3217168"/>
            <a:ext cx="48246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0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 metamorfoză complectă</a:t>
            </a:r>
            <a:endParaRPr sz="30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Stadia de ou, larvă, nimfă și individ adult </a:t>
            </a:r>
            <a:endParaRPr sz="3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(fluturii, gândacii, albinele, </a:t>
            </a:r>
            <a:endParaRPr sz="3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puricii)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4716016" y="3217168"/>
            <a:ext cx="41766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3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 metamorfoză incompletă</a:t>
            </a:r>
            <a:endParaRPr sz="33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Stadia de ou, larvă și individ adult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(căpușele, libelulele, gândacii, lăcustelei, păduchii)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431650" y="-10"/>
            <a:ext cx="82296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</a:pP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</a:pPr>
            <a:r>
              <a:rPr lang="root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Stadiile dezvoltării indirecte cu metamorfoza completă</a:t>
            </a:r>
            <a:br>
              <a:rPr lang="root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0" descr="Ð ÐµÐ·ÑÐ»ÑÑÐ°Ñ Ð¿Ð¾ÑÑÐºÑ Ð·Ð¾Ð±ÑÐ°Ð¶ÐµÐ½Ñ Ð·Ð° Ð·Ð°Ð¿Ð¸ÑÐ¾Ð¼ &quot;Ð¿Ð¾Ð²Ð½Ðµ Ð¿ÐµÑÐµÑÐ²Ð¾ÑÐµÐ½Ð½Ñ ÑÐ²Ð°ÑÐ¸Ð½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8" name="Google Shape;188;p10" descr="Ð ÐµÐ·ÑÐ»ÑÑÐ°Ñ Ð¿Ð¾ÑÑÐºÑ Ð·Ð¾Ð±ÑÐ°Ð¶ÐµÐ½Ñ Ð·Ð° Ð·Ð°Ð¿Ð¸ÑÐ¾Ð¼ &quot;Ð¿Ð¾Ð²Ð½Ðµ Ð¿ÐµÑÐµÑÐ²Ð¾ÑÐµÐ½Ð½Ñ ÑÐ²Ð°ÑÐ¸Ð½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1620416"/>
            <a:ext cx="847695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/>
          <p:nvPr/>
        </p:nvSpPr>
        <p:spPr>
          <a:xfrm>
            <a:off x="431650" y="1772700"/>
            <a:ext cx="1876500" cy="698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IMAGO - insecta adultă</a:t>
            </a:r>
            <a:endParaRPr sz="2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5425525" y="1915950"/>
            <a:ext cx="895200" cy="41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1808525" y="5407975"/>
            <a:ext cx="1218000" cy="41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Nimfa</a:t>
            </a:r>
            <a:endParaRPr sz="2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7586475" y="2471100"/>
            <a:ext cx="1420200" cy="16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Larva  (nu se aseamănă cu insecta adultă)</a:t>
            </a:r>
            <a:endParaRPr sz="2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120850" y="6140150"/>
            <a:ext cx="8851200" cy="41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Schema dezvoltării cu metamorfoza completă a fluturelui</a:t>
            </a:r>
            <a:r>
              <a:rPr lang="root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</a:pPr>
            <a:r>
              <a:rPr lang="root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 indirectă cu metamorfoza incompletă </a:t>
            </a: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11" descr="Ð ÐµÐ·ÑÐ»ÑÑÐ°Ñ Ð¿Ð¾ÑÑÐºÑ Ð·Ð¾Ð±ÑÐ°Ð¶ÐµÐ½Ñ Ð·Ð° Ð·Ð°Ð¿Ð¸ÑÐ¾Ð¼ &quot;Ð½ÐµÐ¿Ð¾Ð²Ð½Ðµ Ð¿ÐµÑÐµÑÐ²Ð¾ÑÐµÐ½Ð½Ñ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628800"/>
            <a:ext cx="845420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1181825" y="2220375"/>
            <a:ext cx="841500" cy="35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/>
              <a:t>  </a:t>
            </a: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ot" sz="2100" b="1"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3485700" y="4467775"/>
            <a:ext cx="1086300" cy="35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Imago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4007475" y="2963375"/>
            <a:ext cx="1086300" cy="35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Larvă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232775" y="232775"/>
            <a:ext cx="8720100" cy="6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1.Însemnătatea biologică a dezvoltării directe </a:t>
            </a:r>
            <a:r>
              <a:rPr lang="root" sz="2500">
                <a:latin typeface="Times New Roman"/>
                <a:ea typeface="Times New Roman"/>
                <a:cs typeface="Times New Roman"/>
                <a:sym typeface="Times New Roman"/>
              </a:rPr>
              <a:t>constă în mărirea rezistenței animalului născut față de influență factorilor externi.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 2.Însemnătatea biologică a dezvoltării indirecte este asigurarea unor funcții vitale că: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62382" algn="just" rtl="0">
              <a:spcBef>
                <a:spcPts val="400"/>
              </a:spcBef>
              <a:spcAft>
                <a:spcPts val="0"/>
              </a:spcAft>
              <a:buSzPts val="1732"/>
              <a:buChar char="🞂"/>
            </a:pP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 nutriția </a:t>
            </a:r>
            <a:r>
              <a:rPr lang="root" sz="2500">
                <a:latin typeface="Times New Roman"/>
                <a:ea typeface="Times New Roman"/>
                <a:cs typeface="Times New Roman"/>
                <a:sym typeface="Times New Roman"/>
              </a:rPr>
              <a:t>(la insecte stadia de nutriție este larvă);</a:t>
            </a: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62382" algn="just" rtl="0">
              <a:spcBef>
                <a:spcPts val="400"/>
              </a:spcBef>
              <a:spcAft>
                <a:spcPts val="0"/>
              </a:spcAft>
              <a:buSzPts val="1732"/>
              <a:buChar char="🞂"/>
            </a:pP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folosirea rațională ale resurselor </a:t>
            </a:r>
            <a:r>
              <a:rPr lang="root" sz="2500">
                <a:latin typeface="Times New Roman"/>
                <a:ea typeface="Times New Roman"/>
                <a:cs typeface="Times New Roman"/>
                <a:sym typeface="Times New Roman"/>
              </a:rPr>
              <a:t>(diferite stadii de dezvoltare separate prin modul și obiectele de nutriție), </a:t>
            </a: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răspândirea</a:t>
            </a:r>
            <a:r>
              <a:rPr lang="root" sz="2500">
                <a:latin typeface="Times New Roman"/>
                <a:ea typeface="Times New Roman"/>
                <a:cs typeface="Times New Roman"/>
                <a:sym typeface="Times New Roman"/>
              </a:rPr>
              <a:t> (larvele multor specii sedentare devin capabile a se mișca activ);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62382" algn="just" rtl="0">
              <a:spcBef>
                <a:spcPts val="400"/>
              </a:spcBef>
              <a:spcAft>
                <a:spcPts val="0"/>
              </a:spcAft>
              <a:buSzPts val="1732"/>
              <a:buChar char="🞂"/>
            </a:pPr>
            <a:r>
              <a:rPr lang="root" sz="2500" b="1">
                <a:latin typeface="Times New Roman"/>
                <a:ea typeface="Times New Roman"/>
                <a:cs typeface="Times New Roman"/>
                <a:sym typeface="Times New Roman"/>
              </a:rPr>
              <a:t>asigurarea molipsirii gazdelor</a:t>
            </a:r>
            <a:r>
              <a:rPr lang="root" sz="2500">
                <a:latin typeface="Times New Roman"/>
                <a:ea typeface="Times New Roman"/>
                <a:cs typeface="Times New Roman"/>
                <a:sym typeface="Times New Roman"/>
              </a:rPr>
              <a:t> (pentru terminarea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oot" sz="2500">
                <a:latin typeface="Times New Roman"/>
                <a:ea typeface="Times New Roman"/>
                <a:cs typeface="Times New Roman"/>
                <a:sym typeface="Times New Roman"/>
              </a:rPr>
              <a:t>dezvoltării complete la organismele parazitare).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body" idx="1"/>
          </p:nvPr>
        </p:nvSpPr>
        <p:spPr>
          <a:xfrm>
            <a:off x="179512" y="260648"/>
            <a:ext cx="8640960" cy="64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09728" lvl="0" indent="0" algn="just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ot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Crreșterea organismelor se numește procesul măririi treptate a masei corpului și ale dimensiunilor organosmelor.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 i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Creșterea limitată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- este când individul, ajungând unele dimensiuni anumite, înceteazăsă crească (devenind de regulă capabili să se înmulțească : insectele, păsările, mamiferele).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 i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Creșterea nelimitată 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– este când dimensiunile și masa organismelor se măresc pe parcursul vieții, până la moarte. (moluștele, peștii cartilaginoși și osoși, reptiliile și altele animale.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Creșterea încontinuu 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– este când organismul se mărește treptat, până nu ajunge dimensiuni anumite sau vine moartea lui.</a:t>
            </a: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root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Creșterea periodică 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-  este când perioada de creștere se alternează cu perioada încetării procesului de creștere (de exemplu: artropodele cresc în timpul năpârlirii; îcetarea creșterii dimensiunilor corpului în timpul hibernării, sub influența factorilor nefavorabili…). 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root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animale procesul de creștere se reglează cu ajutorul hormonilor.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493204" y="3068960"/>
            <a:ext cx="822960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ot" sz="2800" b="0">
                <a:latin typeface="Times New Roman"/>
                <a:ea typeface="Times New Roman"/>
                <a:cs typeface="Times New Roman"/>
                <a:sym typeface="Times New Roman"/>
              </a:rPr>
              <a:t>Prin procesul dezvoltării se-</a:t>
            </a:r>
            <a:endParaRPr/>
          </a:p>
          <a:p>
            <a:pPr marL="457200" lvl="0" indent="-457200" algn="just" rtl="0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root" sz="28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root" sz="2800" b="0">
                <a:latin typeface="Times New Roman"/>
                <a:ea typeface="Times New Roman"/>
                <a:cs typeface="Times New Roman"/>
                <a:sym typeface="Times New Roman"/>
              </a:rPr>
              <a:t>sigură continuitatea generațiior, prin urmare șі existenșa cum speciilor separate, așa și vieții pe planeta noastră în întregime</a:t>
            </a:r>
            <a:r>
              <a:rPr lang="root" sz="28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8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root" sz="2800">
                <a:latin typeface="Times New Roman"/>
                <a:ea typeface="Times New Roman"/>
                <a:cs typeface="Times New Roman"/>
                <a:sym typeface="Times New Roman"/>
              </a:rPr>
              <a:t>î</a:t>
            </a:r>
            <a:r>
              <a:rPr lang="root" sz="2800" b="0">
                <a:latin typeface="Times New Roman"/>
                <a:ea typeface="Times New Roman"/>
                <a:cs typeface="Times New Roman"/>
                <a:sym typeface="Times New Roman"/>
              </a:rPr>
              <a:t>n timpul dezvoltării organizmelor pluricelulare se petrece diferențierea celulelor și se formează diferite țesuturi și organe.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251520" y="188640"/>
            <a:ext cx="8712968" cy="2554545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Оntogeneza</a:t>
            </a:r>
            <a:endParaRPr sz="32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este dezvoltarea individuală a unui individ din momentul nașterii (formarea zigotei) până la moartea naturală..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179512" y="116632"/>
            <a:ext cx="8712968" cy="456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ctr" rtl="0">
              <a:spcBef>
                <a:spcPts val="0"/>
              </a:spcBef>
              <a:spcAft>
                <a:spcPts val="0"/>
              </a:spcAft>
              <a:buSzPts val="3264"/>
              <a:buNone/>
            </a:pPr>
            <a:r>
              <a:rPr lang="root" sz="48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ONTOGENEZA</a:t>
            </a:r>
            <a:endParaRPr sz="48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152400" algn="ctr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" name="Google Shape;116;p3"/>
          <p:cNvCxnSpPr/>
          <p:nvPr/>
        </p:nvCxnSpPr>
        <p:spPr>
          <a:xfrm flipH="1">
            <a:off x="2528780" y="935297"/>
            <a:ext cx="1152128" cy="69189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17" name="Google Shape;117;p3"/>
          <p:cNvCxnSpPr/>
          <p:nvPr/>
        </p:nvCxnSpPr>
        <p:spPr>
          <a:xfrm>
            <a:off x="5487888" y="899794"/>
            <a:ext cx="1008112" cy="7273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8" name="Google Shape;118;p3"/>
          <p:cNvSpPr txBox="1"/>
          <p:nvPr/>
        </p:nvSpPr>
        <p:spPr>
          <a:xfrm>
            <a:off x="179500" y="1701725"/>
            <a:ext cx="4464600" cy="289380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1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Perioada embrională </a:t>
            </a:r>
            <a:r>
              <a:rPr lang="root" sz="3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31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 organismului în organizmul matern sau în ou; se termi</a:t>
            </a:r>
            <a:r>
              <a:rPr lang="root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 cu nașterea                                              (ieșirea dim membranele oului).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917295" y="1700808"/>
            <a:ext cx="4032300" cy="286290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ot" sz="3000" b="1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Perioada postembrională </a:t>
            </a:r>
            <a:r>
              <a:rPr lang="root" sz="3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oo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dezvoltarea de la naștere sau ieșirea din membrane, care acoperă embrionul, până la moarte.</a:t>
            </a:r>
            <a:endParaRPr sz="1200"/>
          </a:p>
        </p:txBody>
      </p:sp>
      <p:pic>
        <p:nvPicPr>
          <p:cNvPr id="120" name="Google Shape;1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75" y="4680475"/>
            <a:ext cx="3703505" cy="20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300" y="4637300"/>
            <a:ext cx="3779500" cy="208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79399" y="135300"/>
            <a:ext cx="89646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ctr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root" sz="34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Etapele dezvoltării embrionale ale animalelor:</a:t>
            </a:r>
            <a:endParaRPr sz="3700">
              <a:solidFill>
                <a:srgbClr val="9900FF"/>
              </a:solidFill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І. Diviziunea consistentă a zigotei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ІІ. Formarea embrionului pluricelular cu un strat de celule.</a:t>
            </a:r>
            <a:endParaRPr b="1"/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ІІІ. Depunerea în embrion a două sau trei straturi de celule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frunzulițe embrionale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oot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ectoderma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stratul extern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oot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еntoderma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stratul extern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oot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mezoderma</a:t>
            </a:r>
            <a:r>
              <a:rPr lang="root" sz="2400" b="0">
                <a:latin typeface="Times New Roman"/>
                <a:ea typeface="Times New Roman"/>
                <a:cs typeface="Times New Roman"/>
                <a:sym typeface="Times New Roman"/>
              </a:rPr>
              <a:t> – stratul mijlociu.</a:t>
            </a:r>
            <a:endParaRPr/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IV. Formarea țesuturilor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V. Formarea organelor.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endParaRPr sz="24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028" y="3119900"/>
            <a:ext cx="5467748" cy="12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00" y="4291650"/>
            <a:ext cx="6253174" cy="12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8725" y="5578499"/>
            <a:ext cx="7672275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8150c6738_0_13"/>
          <p:cNvSpPr txBox="1">
            <a:spLocks noGrp="1"/>
          </p:cNvSpPr>
          <p:nvPr>
            <p:ph type="body" idx="1"/>
          </p:nvPr>
        </p:nvSpPr>
        <p:spPr>
          <a:xfrm>
            <a:off x="179399" y="135300"/>
            <a:ext cx="89646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oot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Animalele vertebrate: </a:t>
            </a:r>
            <a:endParaRPr sz="3300" b="1">
              <a:solidFill>
                <a:srgbClr val="0000FF"/>
              </a:solidFill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Ectoderma</a:t>
            </a:r>
            <a:r>
              <a:rPr lang="root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ot" b="0">
                <a:latin typeface="Times New Roman"/>
                <a:ea typeface="Times New Roman"/>
                <a:cs typeface="Times New Roman"/>
                <a:sym typeface="Times New Roman"/>
              </a:rPr>
              <a:t>→ sistemul nervos, epiteliul pielii, branhiile externe ale amfibiilor.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Еntoderma</a:t>
            </a:r>
            <a:r>
              <a:rPr lang="root" b="0">
                <a:latin typeface="Times New Roman"/>
                <a:ea typeface="Times New Roman"/>
                <a:cs typeface="Times New Roman"/>
                <a:sym typeface="Times New Roman"/>
              </a:rPr>
              <a:t> → intestinul, </a:t>
            </a: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root" b="0">
                <a:latin typeface="Times New Roman"/>
                <a:ea typeface="Times New Roman"/>
                <a:cs typeface="Times New Roman"/>
                <a:sym typeface="Times New Roman"/>
              </a:rPr>
              <a:t>oarda, glandele digestive, (ficatul, pancreasul), vezica înnotătoare la pești, plămânii…).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Меzodermа</a:t>
            </a:r>
            <a:r>
              <a:rPr lang="root" b="0"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scheletul, mușchii striați, sistemul circulator,  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                          glandele sexuale).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125400" y="1108375"/>
            <a:ext cx="8899200" cy="51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just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oot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oot" sz="3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 directă</a:t>
            </a:r>
            <a:r>
              <a:rPr lang="root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ot" sz="3000" b="1">
                <a:latin typeface="Times New Roman"/>
                <a:ea typeface="Times New Roman"/>
                <a:cs typeface="Times New Roman"/>
                <a:sym typeface="Times New Roman"/>
              </a:rPr>
              <a:t>– este dzvoltarеa în rezultatul căreia individul nounăscut se aseamănă cu individul adult și este format complect.  </a:t>
            </a:r>
            <a:r>
              <a:rPr lang="root" b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oot" sz="2900">
                <a:latin typeface="Times New Roman"/>
                <a:ea typeface="Times New Roman"/>
                <a:cs typeface="Times New Roman"/>
                <a:sym typeface="Times New Roman"/>
              </a:rPr>
              <a:t>(hidra, râma, racul de râu, păiangenii, moluștele gastropode dulciole și terestre, peștii cartilaginoși, 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oot" sz="2900">
                <a:latin typeface="Times New Roman"/>
                <a:ea typeface="Times New Roman"/>
                <a:cs typeface="Times New Roman"/>
                <a:sym typeface="Times New Roman"/>
              </a:rPr>
              <a:t>                     târâtoarele,  păsarile, mamiferele)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467550" y="188650"/>
            <a:ext cx="8229600" cy="77820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100"/>
              <a:buFont typeface="Times New Roman"/>
              <a:buNone/>
            </a:pPr>
            <a:r>
              <a:rPr lang="root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Tipurile dezvoltării postembrionale</a:t>
            </a:r>
            <a:endParaRPr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5" descr="C:\Users\1\Desktop\43d8d5941917e41be2d9686c2ed3ed1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04" y="3803436"/>
            <a:ext cx="2987377" cy="19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C:\Users\1\Desktop\0c432f9b5ee1b197cc7f151e2f07f5e9.jpg"/>
          <p:cNvPicPr preferRelativeResize="0"/>
          <p:nvPr/>
        </p:nvPicPr>
        <p:blipFill rotWithShape="1">
          <a:blip r:embed="rId4">
            <a:alphaModFix/>
          </a:blip>
          <a:srcRect t="26043" b="11803"/>
          <a:stretch/>
        </p:blipFill>
        <p:spPr>
          <a:xfrm>
            <a:off x="2843808" y="4984106"/>
            <a:ext cx="3974654" cy="182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C:\Users\1\Desktop\ptashka-i-ptashenyata.jpg"/>
          <p:cNvPicPr preferRelativeResize="0"/>
          <p:nvPr/>
        </p:nvPicPr>
        <p:blipFill rotWithShape="1">
          <a:blip r:embed="rId5">
            <a:alphaModFix/>
          </a:blip>
          <a:srcRect t="9337"/>
          <a:stretch/>
        </p:blipFill>
        <p:spPr>
          <a:xfrm>
            <a:off x="6248049" y="3803436"/>
            <a:ext cx="2895948" cy="189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485709" y="1340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ot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nașterea adevărată a puilor vii –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b="1">
                <a:latin typeface="Times New Roman"/>
                <a:ea typeface="Times New Roman"/>
                <a:cs typeface="Times New Roman"/>
                <a:sym typeface="Times New Roman"/>
              </a:rPr>
              <a:t>зrocesul nașerii embrionului care se dezvoltă înnăuntru organismului matern pe contul substanțelor nutritive materne  </a:t>
            </a: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(mamiferele placentare, unii rechini 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149" name="Google Shape;149;p6" descr="C:\Users\1\Desktop\2560_30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901" y="3224775"/>
            <a:ext cx="5260425" cy="34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"/>
            <a:ext cx="9144001" cy="148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7025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ot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nașterea puilor vii din ou –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b="1">
                <a:latin typeface="Times New Roman"/>
                <a:ea typeface="Times New Roman"/>
                <a:cs typeface="Times New Roman"/>
                <a:sym typeface="Times New Roman"/>
              </a:rPr>
              <a:t>procesul de formare a embrionului, care se dezvoltă în organismul matern pe contul substanțelor nutritive din ou  </a:t>
            </a: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(unele șopârle, șerpii, unii pești)</a:t>
            </a:r>
            <a:r>
              <a:rPr lang="root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162" name="Google Shape;162;p7" descr="C:\Users\1\Desktop\Zhivorodyashie_akvariumnie_ribki_foto_i_opisanie_i_nazvaniya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62" y="2286273"/>
            <a:ext cx="4176712" cy="199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C:\Users\1\Desktop\1280px-Arafura_file_snake_(Acrochordus_arafurae)_in_captivi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2624319"/>
            <a:ext cx="3970339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C:\Users\1\Desktop\Common_lizard_-_geograph.org.uk_-_152000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5970" y="4430970"/>
            <a:ext cx="32512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491328" y="476673"/>
            <a:ext cx="8229600" cy="177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oot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nașterea din ou –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root" sz="2400" b="1">
                <a:latin typeface="Times New Roman"/>
                <a:ea typeface="Times New Roman"/>
                <a:cs typeface="Times New Roman"/>
                <a:sym typeface="Times New Roman"/>
              </a:rPr>
              <a:t>este procesul formării embrionului, care sa dezvoltat înafara organismului matern pe contul substanțelor nutritive din ou </a:t>
            </a:r>
            <a:r>
              <a:rPr lang="root">
                <a:latin typeface="Times New Roman"/>
                <a:ea typeface="Times New Roman"/>
                <a:cs typeface="Times New Roman"/>
                <a:sym typeface="Times New Roman"/>
              </a:rPr>
              <a:t>(păsările, târâtoarele).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170" name="Google Shape;170;p8" descr="C:\Users\1\Desktop\d089cd79f8b12a653ec2fca55be5a5d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456783"/>
            <a:ext cx="4213100" cy="31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Ð ÐµÐ·ÑÐ»ÑÑÐ°Ñ Ð¿Ð¾ÑÑÐºÑ Ð·Ð¾Ð±ÑÐ°Ð¶ÐµÐ½Ñ Ð·Ð° Ð·Ð°Ð¿Ð¸ÑÐ¾Ð¼ &quot;Ð¿ÑÐ°ÑÐ¸ Ñ ÑÐ¹ÑÑ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6125" y="2545450"/>
            <a:ext cx="4328224" cy="30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724</Words>
  <Application>Microsoft Office PowerPoint</Application>
  <PresentationFormat>Экран (4:3)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Lucida Sans</vt:lpstr>
      <vt:lpstr>Noto Sans Symbols</vt:lpstr>
      <vt:lpstr>Times New Roman</vt:lpstr>
      <vt:lpstr>Verdana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Tipurile dezvoltării postembrionale</vt:lpstr>
      <vt:lpstr>Презентация PowerPoint</vt:lpstr>
      <vt:lpstr>Презентация PowerPoint</vt:lpstr>
      <vt:lpstr>Презентация PowerPoint</vt:lpstr>
      <vt:lpstr>Tipurile dezvoltării postembrionale</vt:lpstr>
      <vt:lpstr> Stadiile dezvoltării indirecte cu metamorfoza completă </vt:lpstr>
      <vt:lpstr>Dezvoltarea indirectă cu metamorfoza incompletă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Лилия Говорнян</cp:lastModifiedBy>
  <cp:revision>2</cp:revision>
  <dcterms:created xsi:type="dcterms:W3CDTF">2019-03-17T10:28:49Z</dcterms:created>
  <dcterms:modified xsi:type="dcterms:W3CDTF">2022-11-27T15:25:17Z</dcterms:modified>
</cp:coreProperties>
</file>