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2" r:id="rId8"/>
    <p:sldId id="273" r:id="rId9"/>
    <p:sldId id="260" r:id="rId10"/>
    <p:sldId id="267" r:id="rId11"/>
    <p:sldId id="268" r:id="rId12"/>
    <p:sldId id="269" r:id="rId13"/>
    <p:sldId id="270" r:id="rId14"/>
    <p:sldId id="265" r:id="rId15"/>
    <p:sldId id="271" r:id="rId16"/>
    <p:sldId id="277" r:id="rId17"/>
    <p:sldId id="276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50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BEEB-37BD-4BFF-A46F-A1520B50B5CB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C935B5-FBEC-4E3F-A49D-1E060BC0E3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BEEB-37BD-4BFF-A46F-A1520B50B5CB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35B5-FBEC-4E3F-A49D-1E060BC0E3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BEEB-37BD-4BFF-A46F-A1520B50B5CB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35B5-FBEC-4E3F-A49D-1E060BC0E3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FCBEEB-37BD-4BFF-A46F-A1520B50B5CB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DC935B5-FBEC-4E3F-A49D-1E060BC0E3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BEEB-37BD-4BFF-A46F-A1520B50B5CB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35B5-FBEC-4E3F-A49D-1E060BC0E3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BEEB-37BD-4BFF-A46F-A1520B50B5CB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35B5-FBEC-4E3F-A49D-1E060BC0E3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35B5-FBEC-4E3F-A49D-1E060BC0E3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BEEB-37BD-4BFF-A46F-A1520B50B5CB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BEEB-37BD-4BFF-A46F-A1520B50B5CB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35B5-FBEC-4E3F-A49D-1E060BC0E3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BEEB-37BD-4BFF-A46F-A1520B50B5CB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35B5-FBEC-4E3F-A49D-1E060BC0E3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FCBEEB-37BD-4BFF-A46F-A1520B50B5CB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C935B5-FBEC-4E3F-A49D-1E060BC0E3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BEEB-37BD-4BFF-A46F-A1520B50B5CB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C935B5-FBEC-4E3F-A49D-1E060BC0E3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EFCBEEB-37BD-4BFF-A46F-A1520B50B5CB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DC935B5-FBEC-4E3F-A49D-1E060BC0E3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28604"/>
            <a:ext cx="8572560" cy="407196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o-RO" sz="4800" b="1" dirty="0">
                <a:latin typeface="Times New Roman" pitchFamily="18" charset="0"/>
                <a:cs typeface="Times New Roman" pitchFamily="18" charset="0"/>
              </a:rPr>
              <a:t>Ion Creangă</a:t>
            </a:r>
            <a:endParaRPr lang="uk-UA" sz="4800" dirty="0"/>
          </a:p>
          <a:p>
            <a:pPr algn="ctr"/>
            <a:r>
              <a:rPr lang="uk-UA" sz="480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o-RO" sz="6000" b="1" dirty="0">
                <a:latin typeface="Times New Roman" pitchFamily="18" charset="0"/>
                <a:cs typeface="Times New Roman" pitchFamily="18" charset="0"/>
              </a:rPr>
              <a:t>Fata babei și fata moșneagului</a:t>
            </a:r>
            <a:r>
              <a:rPr lang="uk-UA" sz="6000" b="1" dirty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o-RO" sz="6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647291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ro-RO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Prof. Limba și literatura română</a:t>
            </a:r>
            <a:r>
              <a:rPr lang="uk-UA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Mazur P.P.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714752"/>
            <a:ext cx="8229600" cy="1143000"/>
          </a:xfrm>
        </p:spPr>
        <p:txBody>
          <a:bodyPr>
            <a:noAutofit/>
          </a:bodyPr>
          <a:lstStyle/>
          <a:p>
            <a:r>
              <a:rPr lang="ro-RO" sz="6600" b="1" dirty="0">
                <a:solidFill>
                  <a:schemeClr val="tx1"/>
                </a:solidFill>
              </a:rPr>
              <a:t>În care alte povești ale lui Ion Creangă personajul parcurge un drum plin de încercări?</a:t>
            </a:r>
            <a:endParaRPr lang="ru-RU" sz="6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jmsonc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785794"/>
            <a:ext cx="5286412" cy="5286412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reanga-harap-alb-1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500042"/>
            <a:ext cx="4429156" cy="5713611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ovestea-porcului-914735l-0x640-h-e70533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1543" y="714357"/>
            <a:ext cx="3712961" cy="5610244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389120"/>
          </a:xfrm>
        </p:spPr>
        <p:txBody>
          <a:bodyPr>
            <a:normAutofit/>
          </a:bodyPr>
          <a:lstStyle/>
          <a:p>
            <a:r>
              <a:rPr lang="ro-RO" sz="3200" b="1" dirty="0"/>
              <a:t>„</a:t>
            </a:r>
            <a:r>
              <a:rPr lang="ro-RO" sz="4000" b="1" dirty="0">
                <a:solidFill>
                  <a:srgbClr val="C00000"/>
                </a:solidFill>
              </a:rPr>
              <a:t>Unde-i minte îi și noroc.„</a:t>
            </a:r>
          </a:p>
          <a:p>
            <a:r>
              <a:rPr lang="ro-RO" sz="4000" b="1" dirty="0">
                <a:solidFill>
                  <a:schemeClr val="tx2">
                    <a:lumMod val="75000"/>
                  </a:schemeClr>
                </a:solidFill>
              </a:rPr>
              <a:t>„ Prietenul la nevoie se cunoaște.„</a:t>
            </a:r>
          </a:p>
          <a:p>
            <a:r>
              <a:rPr lang="ro-RO" sz="4000" b="1" dirty="0">
                <a:solidFill>
                  <a:schemeClr val="accent6">
                    <a:lumMod val="75000"/>
                  </a:schemeClr>
                </a:solidFill>
              </a:rPr>
              <a:t>„ La plăcinte înainte, la război înapoi.„</a:t>
            </a:r>
          </a:p>
          <a:p>
            <a:r>
              <a:rPr lang="ro-RO" sz="4000" b="1" dirty="0">
                <a:solidFill>
                  <a:srgbClr val="002060"/>
                </a:solidFill>
              </a:rPr>
              <a:t>„ După faptă și răsplată.„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418484"/>
          </a:xfrm>
        </p:spPr>
        <p:txBody>
          <a:bodyPr>
            <a:normAutofit/>
          </a:bodyPr>
          <a:lstStyle/>
          <a:p>
            <a:pPr algn="ctr"/>
            <a:r>
              <a:rPr lang="ro-RO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Argumentați următoarele citate referidu-vă la text.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500570"/>
            <a:ext cx="8229600" cy="1143000"/>
          </a:xfrm>
        </p:spPr>
        <p:txBody>
          <a:bodyPr>
            <a:noAutofit/>
          </a:bodyPr>
          <a:lstStyle/>
          <a:p>
            <a:pPr algn="ctr"/>
            <a:br>
              <a:rPr lang="ro-RO" sz="6600" b="1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ro-RO" sz="6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o-RO" sz="6600" b="1" dirty="0">
                <a:solidFill>
                  <a:schemeClr val="tx2">
                    <a:lumMod val="75000"/>
                  </a:schemeClr>
                </a:solidFill>
              </a:rPr>
              <a:t>Ce valori promovează autorul prin intermediul personajelor pozitive?</a:t>
            </a:r>
            <a:endParaRPr lang="ru-RU" sz="6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229600" cy="585791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rezolvarea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acest</a:t>
            </a:r>
            <a:r>
              <a:rPr lang="ro-RO" sz="3200" b="1" i="1" dirty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sarcini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am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învăţat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: ..............................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- Am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întâmpinat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următoarele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dificultăţi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:....................................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- Mi-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aş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putea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îmbunătăţi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performanţ</a:t>
            </a:r>
            <a:r>
              <a:rPr lang="ro-RO" sz="3200" b="1" i="1" dirty="0">
                <a:latin typeface="Times New Roman" pitchFamily="18" charset="0"/>
                <a:cs typeface="Times New Roman" pitchFamily="18" charset="0"/>
              </a:rPr>
              <a:t>ele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:................................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- La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această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200" b="1" i="1" dirty="0">
                <a:latin typeface="Times New Roman" pitchFamily="18" charset="0"/>
                <a:cs typeface="Times New Roman" pitchFamily="18" charset="0"/>
              </a:rPr>
              <a:t>lecție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mi-a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plăcut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:.............................................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Activitatea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mea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poate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fi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apreciată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cu nota:..............................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Care sunt calitățile pe care trebuie să aibă un personaj pentru ca acesta să fie considerat favorit de către elevii sec – XXI? Argumentează-ți răspunsul.(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în limita 10-12 rânduri.)</a:t>
            </a:r>
            <a:endParaRPr lang="ro-RO" dirty="0"/>
          </a:p>
          <a:p>
            <a:r>
              <a:rPr lang="ro-RO" dirty="0"/>
              <a:t>Răspunde în enunțuri complete în limita (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8-10 răspunsuri)</a:t>
            </a:r>
            <a:r>
              <a:rPr lang="ro-RO" dirty="0"/>
              <a:t> :</a:t>
            </a:r>
          </a:p>
          <a:p>
            <a:pPr>
              <a:buNone/>
            </a:pPr>
            <a:r>
              <a:rPr lang="ro-RO" dirty="0"/>
              <a:t>      </a:t>
            </a:r>
            <a:r>
              <a:rPr lang="ro-RO" dirty="0">
                <a:solidFill>
                  <a:srgbClr val="FF0000"/>
                </a:solidFill>
              </a:rPr>
              <a:t>„BUNĂTATEA„ </a:t>
            </a:r>
            <a:r>
              <a:rPr lang="ro-RO" dirty="0"/>
              <a:t>– cum o putem cultiva? </a:t>
            </a:r>
          </a:p>
          <a:p>
            <a:r>
              <a:rPr lang="ro-RO" dirty="0"/>
              <a:t>Redactează un text cu titlul</a:t>
            </a:r>
            <a:r>
              <a:rPr lang="ro-RO" dirty="0">
                <a:solidFill>
                  <a:srgbClr val="FF0000"/>
                </a:solidFill>
              </a:rPr>
              <a:t> „Fata moșneagului cea cuminte„ </a:t>
            </a:r>
            <a:r>
              <a:rPr lang="ro-RO" dirty="0"/>
              <a:t>în limita de o pagină având ca obiectiv să scoateți în evidență valorile învățate.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Tema de casă.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2748005_2536660843231136_622184780004117708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214290"/>
            <a:ext cx="7429552" cy="6038873"/>
          </a:xfrm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6697374_798179620652689_255826969187739238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357166"/>
            <a:ext cx="8715436" cy="435771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43578"/>
            <a:ext cx="8686800" cy="8382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dirty="0"/>
              <a:t>O1- să reproducă oral aspectele legate de conținutul basmului;</a:t>
            </a:r>
          </a:p>
          <a:p>
            <a:r>
              <a:rPr lang="ro-RO" dirty="0"/>
              <a:t>O2- să analizeze faptele și acțiunile celor două fete;</a:t>
            </a:r>
          </a:p>
          <a:p>
            <a:r>
              <a:rPr lang="ro-RO" dirty="0"/>
              <a:t>O3- să motiveze cu citate din text însușirile personajelor principale;</a:t>
            </a:r>
          </a:p>
          <a:p>
            <a:r>
              <a:rPr lang="ro-RO" dirty="0"/>
              <a:t>O4- să raporteze conținutul textului la ideea centrală a operei literare;</a:t>
            </a:r>
          </a:p>
          <a:p>
            <a:r>
              <a:rPr lang="ro-RO" dirty="0"/>
              <a:t>O5- să determine valorile pe care le promovează autorul prin personajele sale;</a:t>
            </a:r>
          </a:p>
          <a:p>
            <a:pPr>
              <a:buNone/>
            </a:pPr>
            <a:r>
              <a:rPr lang="ro-RO" dirty="0"/>
              <a:t> 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6600" b="1" dirty="0">
                <a:latin typeface="Times New Roman" pitchFamily="18" charset="0"/>
                <a:cs typeface="Times New Roman" pitchFamily="18" charset="0"/>
              </a:rPr>
              <a:t>Obiectivele lecției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ata-babei-si-fata-mosneagului-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7752" y="285728"/>
            <a:ext cx="4113668" cy="613980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4214810" cy="5143536"/>
          </a:xfrm>
        </p:spPr>
        <p:txBody>
          <a:bodyPr>
            <a:normAutofit/>
          </a:bodyPr>
          <a:lstStyle/>
          <a:p>
            <a:r>
              <a:rPr lang="ro-RO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Motivați cu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lexeme</a:t>
            </a:r>
            <a:r>
              <a:rPr lang="ro-RO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din text caracteristicile pentru:</a:t>
            </a:r>
            <a:br>
              <a:rPr lang="ro-RO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Fata moșneagului</a:t>
            </a:r>
            <a:endParaRPr lang="ru-RU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ww_clounella_md_15186935591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6606" y="642918"/>
            <a:ext cx="3830648" cy="578647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4143404" cy="4714908"/>
          </a:xfrm>
        </p:spPr>
        <p:txBody>
          <a:bodyPr>
            <a:normAutofit/>
          </a:bodyPr>
          <a:lstStyle/>
          <a:p>
            <a:r>
              <a:rPr lang="ro-RO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Motivați cu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lexeme</a:t>
            </a:r>
            <a:r>
              <a:rPr lang="ro-RO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din text caracteristicile pentru:</a:t>
            </a:r>
            <a:br>
              <a:rPr lang="ro-RO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Fata babei</a:t>
            </a:r>
            <a:endParaRPr lang="ru-RU" u="sng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Reconstruiește drumul parcurs de fata babei și fata moșneagului în baza imaginilor.</a:t>
            </a:r>
            <a:endParaRPr lang="ru-RU" sz="5400" dirty="0"/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Fata-babei-si-fata-mosneagului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285860"/>
            <a:ext cx="1664546" cy="2500330"/>
          </a:xfrm>
        </p:spPr>
      </p:pic>
      <p:pic>
        <p:nvPicPr>
          <p:cNvPr id="12" name="Рисунок 11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785794"/>
            <a:ext cx="2552700" cy="2071702"/>
          </a:xfrm>
          <a:prstGeom prst="rect">
            <a:avLst/>
          </a:prstGeom>
        </p:spPr>
      </p:pic>
      <p:pic>
        <p:nvPicPr>
          <p:cNvPr id="13" name="Рисунок 12" descr="Fata-babei-si-fata-mosneagului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740784"/>
            <a:ext cx="1785950" cy="2756351"/>
          </a:xfrm>
          <a:prstGeom prst="rect">
            <a:avLst/>
          </a:prstGeom>
        </p:spPr>
      </p:pic>
      <p:pic>
        <p:nvPicPr>
          <p:cNvPr id="14" name="Рисунок 13" descr="Fata-babei-si-fata-mosneagului-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453" y="928670"/>
            <a:ext cx="2141385" cy="3185235"/>
          </a:xfrm>
          <a:prstGeom prst="rect">
            <a:avLst/>
          </a:prstGeom>
        </p:spPr>
      </p:pic>
      <p:pic>
        <p:nvPicPr>
          <p:cNvPr id="15" name="Рисунок 14" descr="Fata-babei-si-fata-mosneagului-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4546" y="3500438"/>
            <a:ext cx="2055232" cy="3074212"/>
          </a:xfrm>
          <a:prstGeom prst="rect">
            <a:avLst/>
          </a:prstGeom>
        </p:spPr>
      </p:pic>
      <p:pic>
        <p:nvPicPr>
          <p:cNvPr id="16" name="Рисунок 15" descr="Fata-babei-si-fata-mosneagului-9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3437" y="3643314"/>
            <a:ext cx="2013107" cy="300463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500042"/>
            <a:ext cx="3417716" cy="1922465"/>
          </a:xfrm>
        </p:spPr>
      </p:pic>
      <p:pic>
        <p:nvPicPr>
          <p:cNvPr id="5" name="Рисунок 4" descr="www_clounella_md_15186935591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786058"/>
            <a:ext cx="2555750" cy="3860650"/>
          </a:xfrm>
          <a:prstGeom prst="rect">
            <a:avLst/>
          </a:prstGeom>
        </p:spPr>
      </p:pic>
      <p:pic>
        <p:nvPicPr>
          <p:cNvPr id="6" name="Рисунок 5" descr="Fata-babei-si-fata-mosneagului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2857496"/>
            <a:ext cx="2257237" cy="3357562"/>
          </a:xfrm>
          <a:prstGeom prst="rect">
            <a:avLst/>
          </a:prstGeom>
        </p:spPr>
      </p:pic>
      <p:pic>
        <p:nvPicPr>
          <p:cNvPr id="7" name="Рисунок 6" descr="Fata-babei-si-fata-mosneagului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570" y="285728"/>
            <a:ext cx="2522788" cy="374734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ata-babei-si-fata-mosneagului-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2870" y="857232"/>
            <a:ext cx="3390897" cy="507209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4186238" cy="3286148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Cum </a:t>
            </a:r>
            <a:r>
              <a:rPr lang="en-US" sz="5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crede</a:t>
            </a:r>
            <a:r>
              <a:rPr lang="ro-RO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ți ce rol are </a:t>
            </a:r>
            <a:r>
              <a:rPr lang="ro-RO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Sfânta Duminică </a:t>
            </a:r>
            <a:r>
              <a:rPr lang="ro-RO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în basm?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405</TotalTime>
  <Words>311</Words>
  <Application>Microsoft Office PowerPoint</Application>
  <PresentationFormat>Экран (4:3)</PresentationFormat>
  <Paragraphs>31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Constantia</vt:lpstr>
      <vt:lpstr>Times New Roman</vt:lpstr>
      <vt:lpstr>Wingdings 2</vt:lpstr>
      <vt:lpstr>Бумажная</vt:lpstr>
      <vt:lpstr>Prof. Limba și literatura română Mazur P.P.</vt:lpstr>
      <vt:lpstr>Презентация PowerPoint</vt:lpstr>
      <vt:lpstr>Obiectivele lecției</vt:lpstr>
      <vt:lpstr>Motivați cu lexeme din text caracteristicile pentru: Fata moșneagului</vt:lpstr>
      <vt:lpstr>Motivați cu lexeme din text caracteristicile pentru: Fata babei</vt:lpstr>
      <vt:lpstr>Презентация PowerPoint</vt:lpstr>
      <vt:lpstr>Презентация PowerPoint</vt:lpstr>
      <vt:lpstr>Презентация PowerPoint</vt:lpstr>
      <vt:lpstr>Cum credeți ce rol are Sfânta Duminică în basm?</vt:lpstr>
      <vt:lpstr>În care alte povești ale lui Ion Creangă personajul parcurge un drum plin de încercări?</vt:lpstr>
      <vt:lpstr>Презентация PowerPoint</vt:lpstr>
      <vt:lpstr>Презентация PowerPoint</vt:lpstr>
      <vt:lpstr>Презентация PowerPoint</vt:lpstr>
      <vt:lpstr>Argumentați următoarele citate referidu-vă la text.</vt:lpstr>
      <vt:lpstr>  Ce valori promovează autorul prin intermediul personajelor pozitive?</vt:lpstr>
      <vt:lpstr>Презентация PowerPoint</vt:lpstr>
      <vt:lpstr>Tema de casă.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Prof. Limba și literatura română.Bulgac CRINA</dc:title>
  <dc:creator>Igor C</dc:creator>
  <cp:lastModifiedBy>Лилия Говорнян</cp:lastModifiedBy>
  <cp:revision>7</cp:revision>
  <dcterms:created xsi:type="dcterms:W3CDTF">2019-11-11T09:03:14Z</dcterms:created>
  <dcterms:modified xsi:type="dcterms:W3CDTF">2022-11-21T17:09:10Z</dcterms:modified>
</cp:coreProperties>
</file>