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2D508-78C5-49B6-AB42-0EFBA03F4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9227" y="420786"/>
            <a:ext cx="6483332" cy="402983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T</a:t>
            </a: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ema lecţiei:</a:t>
            </a:r>
            <a:b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</a:t>
            </a:r>
            <a:r>
              <a:rPr kumimoji="0" lang="ro-RO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Spiridon Vangheli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</a:t>
            </a:r>
            <a:r>
              <a:rPr lang="ro-RO" sz="4400" b="1" i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„</a:t>
            </a:r>
            <a:r>
              <a:rPr kumimoji="0" lang="ro-RO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Şalul</a:t>
            </a:r>
            <a:r>
              <a:rPr kumimoji="0" lang="ro-RO" sz="4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verde” Semnificaţia titlului. Mesajul de idei şi sentimente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18B71C-F4E1-4FF7-9C7A-5F3F7E2A0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6927" y="4777379"/>
            <a:ext cx="6147685" cy="112628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                            </a:t>
            </a:r>
            <a:r>
              <a:rPr lang="en-US" sz="2400" b="1" dirty="0">
                <a:solidFill>
                  <a:srgbClr val="CC0000"/>
                </a:solidFill>
              </a:rPr>
              <a:t>Prof.  Maria </a:t>
            </a:r>
            <a:r>
              <a:rPr lang="en-US" sz="2400" b="1" dirty="0" err="1">
                <a:solidFill>
                  <a:srgbClr val="CC0000"/>
                </a:solidFill>
              </a:rPr>
              <a:t>Iliu</a:t>
            </a:r>
            <a:r>
              <a:rPr kumimoji="0" lang="ro-RO" sz="24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ţ</a:t>
            </a:r>
            <a:endParaRPr lang="en-US" sz="2400" b="1" dirty="0">
              <a:solidFill>
                <a:srgbClr val="CC0000"/>
              </a:solidFill>
            </a:endParaRPr>
          </a:p>
          <a:p>
            <a:r>
              <a:rPr lang="en-US" dirty="0">
                <a:solidFill>
                  <a:srgbClr val="CC0000"/>
                </a:solidFill>
              </a:rPr>
              <a:t>                                      </a:t>
            </a:r>
            <a:r>
              <a:rPr lang="en-US" dirty="0" err="1">
                <a:solidFill>
                  <a:srgbClr val="CC0000"/>
                </a:solidFill>
              </a:rPr>
              <a:t>Liceul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ro-RO" dirty="0">
                <a:solidFill>
                  <a:srgbClr val="CC0000"/>
                </a:solidFill>
              </a:rPr>
              <a:t>nr.</a:t>
            </a:r>
            <a:r>
              <a:rPr lang="en-US" dirty="0">
                <a:solidFill>
                  <a:srgbClr val="CC0000"/>
                </a:solidFill>
              </a:rPr>
              <a:t>1 din </a:t>
            </a:r>
            <a:r>
              <a:rPr lang="en-US" dirty="0" err="1">
                <a:solidFill>
                  <a:srgbClr val="CC0000"/>
                </a:solidFill>
              </a:rPr>
              <a:t>comuna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Crasna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4" name="Picture 7" descr="spiridon">
            <a:extLst>
              <a:ext uri="{FF2B5EF4-FFF2-40B4-BE49-F238E27FC236}">
                <a16:creationId xmlns:a16="http://schemas.microsoft.com/office/drawing/2014/main" id="{811B0989-BF50-440B-956D-73CD18C35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239" y="167173"/>
            <a:ext cx="3107184" cy="35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6674AD-BFBF-46AB-AC00-A58AB7F31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124" y="3811349"/>
            <a:ext cx="3836889" cy="283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72E7A-B00D-4949-81B0-85135622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776" y="238715"/>
            <a:ext cx="5777713" cy="995319"/>
          </a:xfrm>
        </p:spPr>
        <p:txBody>
          <a:bodyPr>
            <a:normAutofit fontScale="90000"/>
          </a:bodyPr>
          <a:lstStyle/>
          <a:p>
            <a:r>
              <a:rPr kumimoji="0" lang="ro-RO" sz="5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Exprimaţi-vă părerea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FC9EF9-E061-44F4-9CA1-5D349435A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040" y="1234034"/>
            <a:ext cx="9605246" cy="2807935"/>
          </a:xfr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 sentimente va trezit studierea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5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baladei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“Şalul verde”?</a:t>
            </a:r>
            <a:endParaRPr lang="ru-RU" dirty="0">
              <a:solidFill>
                <a:srgbClr val="CC66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6D5A04-1341-4EBC-90A5-57F151B2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05" y="2638001"/>
            <a:ext cx="4013649" cy="3896315"/>
          </a:xfrm>
          <a:prstGeom prst="rect">
            <a:avLst/>
          </a:prstGeom>
        </p:spPr>
      </p:pic>
      <p:pic>
        <p:nvPicPr>
          <p:cNvPr id="1026" name="Picture 2" descr="2 Salul verde - презентація з культури">
            <a:extLst>
              <a:ext uri="{FF2B5EF4-FFF2-40B4-BE49-F238E27FC236}">
                <a16:creationId xmlns:a16="http://schemas.microsoft.com/office/drawing/2014/main" id="{F94AAD97-A128-4610-8DE0-3001AB9D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361" y="2726164"/>
            <a:ext cx="3641416" cy="371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5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A0ED6-0D82-4119-8B5C-C4A31032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39865"/>
            <a:ext cx="8911687" cy="1391831"/>
          </a:xfrm>
        </p:spPr>
        <p:txBody>
          <a:bodyPr/>
          <a:lstStyle/>
          <a:p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</a:t>
            </a:r>
            <a:r>
              <a:rPr kumimoji="0" lang="ro-RO" sz="6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Temă pentru acasă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A447F-FD69-4AA6-AFB2-7B37531D5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505120"/>
            <a:ext cx="8626546" cy="1691888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Realizaţi o compunere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„</a:t>
            </a:r>
            <a:r>
              <a:rPr lang="en-US" sz="6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</a:rPr>
              <a:t>Chipul</a:t>
            </a:r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</a:rPr>
              <a:t> drag al </a:t>
            </a:r>
            <a:r>
              <a:rPr lang="en-US" sz="60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</a:rPr>
              <a:t>mamei</a:t>
            </a:r>
            <a:r>
              <a:rPr kumimoji="0" lang="ro-RO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8F2169-2828-4B71-829B-6CCC1FE0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924" y="1796431"/>
            <a:ext cx="4551076" cy="48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0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FFE31F-535A-46D8-9506-63BE82A468F2}"/>
              </a:ext>
            </a:extLst>
          </p:cNvPr>
          <p:cNvSpPr txBox="1"/>
          <p:nvPr/>
        </p:nvSpPr>
        <p:spPr>
          <a:xfrm>
            <a:off x="3042605" y="329604"/>
            <a:ext cx="6101394" cy="621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4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Obiective: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o-RO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să identifice modalităţile de exprimare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să-şi îmbogăţească vocabularul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 să recite expresiv secvenţe din baladă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4- să descopere legătura dintre starea sufletească a omului şi elementele naturii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 să explice semnificaţia titlului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4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B1F73-8F35-42FA-A069-9EE26BA8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</a:t>
            </a:r>
            <a:r>
              <a:rPr kumimoji="0" lang="ro-RO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Dicţionar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41275-5919-4969-903A-0C0B19B6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36" y="1448474"/>
            <a:ext cx="10525476" cy="4462748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Ţarină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câmp cultivat, ogor, arătură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Rufe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obiecte de îmbrăcăminte care se poartă direct pe corp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Hogeac- (literar: hogeag) horn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Rugă- rugăminte, imploare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se încumeta- a îndrăzni, a cuteza; a se bizui, a se încrede în ceva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Tăpşan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loc neted şi uşor înclinat de pe coasta unui deal sau a unui munte; pantă, povârniş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dormi buştean- a dormi adânc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Hârtop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adâncitură, groapă pe un drum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Morman- grămadă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82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24EB0-2FBC-4B1F-84C4-1500BF81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34669"/>
            <a:ext cx="8915399" cy="776835"/>
          </a:xfrm>
        </p:spPr>
        <p:txBody>
          <a:bodyPr>
            <a:normAutofit/>
          </a:bodyPr>
          <a:lstStyle/>
          <a:p>
            <a:r>
              <a:rPr kumimoji="0" lang="ro-RO" sz="4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Folosiţi-vă cunoştinţele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F5E42B-C14A-4E8A-87B5-AB701950B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1553670"/>
            <a:ext cx="8915399" cy="4499171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Indicaţi forma literară a cuvintelor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în braţă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dăuzi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lang="en-US" sz="2500" dirty="0">
                <a:solidFill>
                  <a:srgbClr val="CC0000"/>
                </a:solidFill>
                <a:latin typeface="Calibri"/>
              </a:rPr>
              <a:t>n</a:t>
            </a: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aietul -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Găsiţi antonimele cuvintelor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aţâţă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ârziu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easupra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eparte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US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o-RO" sz="250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întristaţi - </a:t>
            </a:r>
            <a:endParaRPr lang="ru-RU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9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CA0FA-29C3-4309-A0EB-EEE91F06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89012"/>
            <a:ext cx="8915399" cy="720192"/>
          </a:xfrm>
        </p:spPr>
        <p:txBody>
          <a:bodyPr>
            <a:normAutofit fontScale="90000"/>
          </a:bodyPr>
          <a:lstStyle/>
          <a:p>
            <a:r>
              <a:rPr kumimoji="0" lang="ro-RO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Exprimaţi-vă parerea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D9E206-515A-42DE-BBC6-9624E5F2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1197621"/>
            <a:ext cx="8915399" cy="5000878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Redaţi pe scurt subiectul bal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Redaţi printr-un enunţ subiectul baladei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Care este tema acestei balade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 simbolizează expresia “traista cu zile”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 s-a întâmplat cu zilele mamei?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 simbolizează şalul verde?</a:t>
            </a:r>
          </a:p>
          <a:p>
            <a:r>
              <a:rPr lang="en-US" dirty="0"/>
              <a:t>                                    </a:t>
            </a:r>
            <a:endParaRPr lang="ru-RU" dirty="0"/>
          </a:p>
        </p:txBody>
      </p:sp>
      <p:pic>
        <p:nvPicPr>
          <p:cNvPr id="4" name="Picture 9" descr="516x0">
            <a:extLst>
              <a:ext uri="{FF2B5EF4-FFF2-40B4-BE49-F238E27FC236}">
                <a16:creationId xmlns:a16="http://schemas.microsoft.com/office/drawing/2014/main" id="{AA2558BD-E7CE-4F37-B9FB-7CA60607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5248" y="3698060"/>
            <a:ext cx="235745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greennatur_33dhe69m">
            <a:extLst>
              <a:ext uri="{FF2B5EF4-FFF2-40B4-BE49-F238E27FC236}">
                <a16:creationId xmlns:a16="http://schemas.microsoft.com/office/drawing/2014/main" id="{DBC5AB7B-CA81-4755-9257-AB260557B6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929" y="3698060"/>
            <a:ext cx="235745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6f1c45fc24f2c41ca056e7b1df7b8274_140">
            <a:extLst>
              <a:ext uri="{FF2B5EF4-FFF2-40B4-BE49-F238E27FC236}">
                <a16:creationId xmlns:a16="http://schemas.microsoft.com/office/drawing/2014/main" id="{19BB182B-B86D-4EED-B40B-72646509A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536610" y="2666336"/>
            <a:ext cx="2736560" cy="3246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17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7A420-6EB0-4D9B-9908-BE7D8116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3" y="424605"/>
            <a:ext cx="9392592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Printr-un </a:t>
            </a:r>
            <a:r>
              <a:rPr lang="en-US" b="1" dirty="0" err="1">
                <a:solidFill>
                  <a:schemeClr val="accent1"/>
                </a:solidFill>
              </a:rPr>
              <a:t>cuv</a:t>
            </a:r>
            <a:r>
              <a:rPr kumimoji="0" lang="ro-RO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â</a:t>
            </a:r>
            <a:r>
              <a:rPr lang="en-US" b="1" dirty="0" err="1">
                <a:solidFill>
                  <a:schemeClr val="accent1"/>
                </a:solidFill>
              </a:rPr>
              <a:t>nt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descrie</a:t>
            </a: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ţ</a:t>
            </a:r>
            <a:r>
              <a:rPr lang="en-US" b="1" dirty="0" err="1">
                <a:solidFill>
                  <a:schemeClr val="accent1"/>
                </a:solidFill>
              </a:rPr>
              <a:t>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chipul</a:t>
            </a:r>
            <a:r>
              <a:rPr lang="en-US" b="1" dirty="0">
                <a:solidFill>
                  <a:schemeClr val="accent1"/>
                </a:solidFill>
              </a:rPr>
              <a:t>  drag al              </a:t>
            </a:r>
            <a:r>
              <a:rPr lang="en-US" b="1" dirty="0" err="1">
                <a:solidFill>
                  <a:schemeClr val="accent1"/>
                </a:solidFill>
              </a:rPr>
              <a:t>mamei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E44CDF0-70D0-4A97-9150-B94675939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723" y="1828800"/>
            <a:ext cx="6101541" cy="4705004"/>
          </a:xfrm>
        </p:spPr>
      </p:pic>
    </p:spTree>
    <p:extLst>
      <p:ext uri="{BB962C8B-B14F-4D97-AF65-F5344CB8AC3E}">
        <p14:creationId xmlns:p14="http://schemas.microsoft.com/office/powerpoint/2010/main" val="93345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06628-3DFD-4729-A5A2-DE3A60AB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02302"/>
            <a:ext cx="8915399" cy="1019596"/>
          </a:xfrm>
        </p:spPr>
        <p:txBody>
          <a:bodyPr/>
          <a:lstStyle/>
          <a:p>
            <a:r>
              <a:rPr kumimoji="0" lang="ro-RO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Succesiunea întâmplărilor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6B8270-4F35-43ED-B5C9-0579BB5B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4918" y="1642683"/>
            <a:ext cx="9489694" cy="4046018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Structuraţi textul baladei în mai multe părţi  şi  încercaţi să daţi un titlu pentru fiecare parte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71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4817E-FA6C-40F8-87E0-D73145A1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37" y="251876"/>
            <a:ext cx="8911687" cy="1280890"/>
          </a:xfrm>
        </p:spPr>
        <p:txBody>
          <a:bodyPr/>
          <a:lstStyle/>
          <a:p>
            <a:r>
              <a:rPr kumimoji="0" lang="ro-RO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Jocul didactic microfonul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741F14-C68A-4C67-8C84-601298F27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738" y="1472750"/>
            <a:ext cx="10120874" cy="3091158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Exprimaţi-vă părerea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o-RO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 simbolizează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endParaRPr kumimoji="0" lang="ro-RO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a) Ţara Pelinului, Ţara Norilor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o-RO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b) Împărăţia Soarelui</a:t>
            </a:r>
          </a:p>
          <a:p>
            <a:endParaRPr lang="ru-RU" dirty="0"/>
          </a:p>
        </p:txBody>
      </p:sp>
      <p:pic>
        <p:nvPicPr>
          <p:cNvPr id="4" name="Picture 8" descr="f0aa454ecb41eab5f829a99957057fb9">
            <a:extLst>
              <a:ext uri="{FF2B5EF4-FFF2-40B4-BE49-F238E27FC236}">
                <a16:creationId xmlns:a16="http://schemas.microsoft.com/office/drawing/2014/main" id="{6A955376-E23B-435F-BFC1-6D1A2EA888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9326" y="4740659"/>
            <a:ext cx="324490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">
            <a:extLst>
              <a:ext uri="{FF2B5EF4-FFF2-40B4-BE49-F238E27FC236}">
                <a16:creationId xmlns:a16="http://schemas.microsoft.com/office/drawing/2014/main" id="{2125F9AA-6399-424C-B4BA-6E7924DB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33089" y="2044416"/>
            <a:ext cx="3770889" cy="2769167"/>
          </a:xfrm>
          <a:prstGeom prst="rect">
            <a:avLst/>
          </a:prstGeom>
          <a:noFill/>
        </p:spPr>
      </p:pic>
      <p:pic>
        <p:nvPicPr>
          <p:cNvPr id="6" name="Picture 8" descr="0_82f22_daf396e9_L">
            <a:extLst>
              <a:ext uri="{FF2B5EF4-FFF2-40B4-BE49-F238E27FC236}">
                <a16:creationId xmlns:a16="http://schemas.microsoft.com/office/drawing/2014/main" id="{BDB30B3A-06C9-42B6-BACF-A033B285B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9906" y="3735317"/>
            <a:ext cx="22685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849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F500D-1565-42DD-931E-1115E11AF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5377" y="226578"/>
            <a:ext cx="9449235" cy="1238080"/>
          </a:xfrm>
        </p:spPr>
        <p:txBody>
          <a:bodyPr>
            <a:normAutofit fontScale="90000"/>
          </a:bodyPr>
          <a:lstStyle/>
          <a:p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</a:t>
            </a: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Realizaţi portretul mamei în două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         </a:t>
            </a:r>
            <a:r>
              <a:rPr kumimoji="0" lang="ro-RO" sz="44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ipostaze</a:t>
            </a:r>
            <a:endParaRPr lang="ru-RU" dirty="0">
              <a:solidFill>
                <a:srgbClr val="33CC33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072954-A874-45A9-BCF8-DDBE26CC5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985" y="1642683"/>
            <a:ext cx="9659628" cy="4260979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Pesimştii                              II Optimiştii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3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Până a pornit la drum            La întoarcerea acasă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4" name="Picture 9" descr="bb6c97199855d642e1d2c0fcee7b2cb4">
            <a:extLst>
              <a:ext uri="{FF2B5EF4-FFF2-40B4-BE49-F238E27FC236}">
                <a16:creationId xmlns:a16="http://schemas.microsoft.com/office/drawing/2014/main" id="{D0E6184A-4CA4-4BE2-88A2-B9272852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64063" y="2858887"/>
            <a:ext cx="3226800" cy="3428625"/>
          </a:xfrm>
          <a:prstGeom prst="rect">
            <a:avLst/>
          </a:prstGeom>
          <a:noFill/>
        </p:spPr>
      </p:pic>
      <p:pic>
        <p:nvPicPr>
          <p:cNvPr id="5" name="Picture 7" descr="D52DEC75">
            <a:extLst>
              <a:ext uri="{FF2B5EF4-FFF2-40B4-BE49-F238E27FC236}">
                <a16:creationId xmlns:a16="http://schemas.microsoft.com/office/drawing/2014/main" id="{0389BFC6-2210-4E76-896D-BD744A2D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18637" y="3124093"/>
            <a:ext cx="2494268" cy="2740308"/>
          </a:xfrm>
          <a:prstGeom prst="rect">
            <a:avLst/>
          </a:prstGeom>
          <a:noFill/>
        </p:spPr>
      </p:pic>
      <p:pic>
        <p:nvPicPr>
          <p:cNvPr id="6" name="Picture 9" descr="72799260_1754146">
            <a:extLst>
              <a:ext uri="{FF2B5EF4-FFF2-40B4-BE49-F238E27FC236}">
                <a16:creationId xmlns:a16="http://schemas.microsoft.com/office/drawing/2014/main" id="{813F6DF1-2C65-4986-B972-4253DD48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80" y="2891255"/>
            <a:ext cx="3377777" cy="38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154801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130</TotalTime>
  <Words>344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Century Gothic</vt:lpstr>
      <vt:lpstr>Wingdings 3</vt:lpstr>
      <vt:lpstr>Легкий дым</vt:lpstr>
      <vt:lpstr>             Tema lecţiei:               Spiridon Vangheli             „Şalul verde” Semnificaţia titlului. Mesajul de idei şi sentimente</vt:lpstr>
      <vt:lpstr>Презентация PowerPoint</vt:lpstr>
      <vt:lpstr>               Dicţionar</vt:lpstr>
      <vt:lpstr>Folosiţi-vă cunoştinţele</vt:lpstr>
      <vt:lpstr>Exprimaţi-vă parerea</vt:lpstr>
      <vt:lpstr>Printr-un cuvânt descrieţi chipul  drag al              mamei</vt:lpstr>
      <vt:lpstr>Succesiunea întâmplărilor</vt:lpstr>
      <vt:lpstr>Jocul didactic microfonul</vt:lpstr>
      <vt:lpstr>    Realizaţi portretul mamei în două                                ipostaze</vt:lpstr>
      <vt:lpstr>Exprimaţi-vă părerea</vt:lpstr>
      <vt:lpstr>     Temă pentru acasă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Лилия Говорнян</cp:lastModifiedBy>
  <cp:revision>5</cp:revision>
  <dcterms:created xsi:type="dcterms:W3CDTF">2022-10-18T05:24:09Z</dcterms:created>
  <dcterms:modified xsi:type="dcterms:W3CDTF">2022-11-22T07:37:14Z</dcterms:modified>
</cp:coreProperties>
</file>