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9" r:id="rId5"/>
    <p:sldId id="264" r:id="rId6"/>
    <p:sldId id="263" r:id="rId7"/>
    <p:sldId id="268" r:id="rId8"/>
    <p:sldId id="260" r:id="rId9"/>
    <p:sldId id="261" r:id="rId10"/>
    <p:sldId id="265" r:id="rId11"/>
    <p:sldId id="267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478C-A29D-4251-9E7E-63526214937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508D-5A51-4D50-B8A3-1EE8C70CB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5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478C-A29D-4251-9E7E-63526214937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508D-5A51-4D50-B8A3-1EE8C70CB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6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478C-A29D-4251-9E7E-63526214937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508D-5A51-4D50-B8A3-1EE8C70CB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4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478C-A29D-4251-9E7E-63526214937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508D-5A51-4D50-B8A3-1EE8C70CB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478C-A29D-4251-9E7E-63526214937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508D-5A51-4D50-B8A3-1EE8C70CB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56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478C-A29D-4251-9E7E-63526214937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508D-5A51-4D50-B8A3-1EE8C70CB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85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478C-A29D-4251-9E7E-63526214937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508D-5A51-4D50-B8A3-1EE8C70CB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8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478C-A29D-4251-9E7E-63526214937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508D-5A51-4D50-B8A3-1EE8C70CB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9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478C-A29D-4251-9E7E-63526214937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508D-5A51-4D50-B8A3-1EE8C70CB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59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478C-A29D-4251-9E7E-63526214937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508D-5A51-4D50-B8A3-1EE8C70CB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9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478C-A29D-4251-9E7E-63526214937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8508D-5A51-4D50-B8A3-1EE8C70CB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9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0478C-A29D-4251-9E7E-63526214937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8508D-5A51-4D50-B8A3-1EE8C70CB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-uB5lI77enfU/Tx7QkZAvcZI/AAAAAAAAARI/u1R_SIUyVs8/s400/desktop-wallpapere.blogspot+%25286%25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94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2729" y="1499016"/>
            <a:ext cx="79148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6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Alexandru Vlahuță</a:t>
            </a:r>
          </a:p>
          <a:p>
            <a:endParaRPr lang="ro-RO" sz="6000" b="1" dirty="0" smtClean="0">
              <a:solidFill>
                <a:srgbClr val="00B0F0"/>
              </a:solidFill>
            </a:endParaRPr>
          </a:p>
          <a:p>
            <a:r>
              <a:rPr lang="ro-RO" sz="4800" b="1" i="1" dirty="0" smtClean="0">
                <a:solidFill>
                  <a:srgbClr val="00B0F0"/>
                </a:solidFill>
              </a:rPr>
              <a:t>                </a:t>
            </a:r>
            <a:r>
              <a:rPr lang="ro-RO" sz="4800" b="1" i="1" dirty="0" smtClean="0">
                <a:solidFill>
                  <a:srgbClr val="0070C0"/>
                </a:solidFill>
              </a:rPr>
              <a:t>   Hristos a înviat</a:t>
            </a:r>
            <a:r>
              <a:rPr lang="ro-RO" b="1" dirty="0" smtClean="0">
                <a:solidFill>
                  <a:srgbClr val="0070C0"/>
                </a:solidFill>
              </a:rPr>
              <a:t> </a:t>
            </a:r>
          </a:p>
          <a:p>
            <a:endParaRPr lang="ro-RO" b="1" dirty="0">
              <a:solidFill>
                <a:srgbClr val="0070C0"/>
              </a:solidFill>
            </a:endParaRPr>
          </a:p>
          <a:p>
            <a:endParaRPr lang="ro-RO" b="1" dirty="0" smtClean="0">
              <a:solidFill>
                <a:srgbClr val="0070C0"/>
              </a:solidFill>
            </a:endParaRPr>
          </a:p>
          <a:p>
            <a:endParaRPr lang="ro-RO" b="1" dirty="0">
              <a:solidFill>
                <a:srgbClr val="0070C0"/>
              </a:solidFill>
            </a:endParaRPr>
          </a:p>
          <a:p>
            <a:endParaRPr lang="ro-RO" b="1" dirty="0" smtClean="0">
              <a:solidFill>
                <a:srgbClr val="0070C0"/>
              </a:solidFill>
            </a:endParaRPr>
          </a:p>
          <a:p>
            <a:r>
              <a:rPr lang="ro-RO" sz="2400" b="1" dirty="0" smtClean="0"/>
              <a:t>                                                       Veronica Scutari CIE 2 Cupca</a:t>
            </a:r>
            <a:endParaRPr lang="en-US" sz="2400" b="1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3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7"/>
    </mc:Choice>
    <mc:Fallback xmlns="">
      <p:transition spd="slow" advTm="26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0600"/>
          </a:xfrm>
        </p:spPr>
        <p:txBody>
          <a:bodyPr>
            <a:normAutofit/>
          </a:bodyPr>
          <a:lstStyle/>
          <a:p>
            <a:r>
              <a:rPr lang="ro-RO" sz="3600" b="1" i="1" dirty="0" smtClean="0">
                <a:solidFill>
                  <a:srgbClr val="7030A0"/>
                </a:solidFill>
              </a:rPr>
              <a:t>Lucru individual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05393" y="1594096"/>
            <a:ext cx="7132321" cy="337715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ro-RO" sz="2400" dirty="0" smtClean="0"/>
          </a:p>
          <a:p>
            <a:r>
              <a:rPr lang="ro-RO" sz="2400" dirty="0" smtClean="0"/>
              <a:t> Stabiliți </a:t>
            </a:r>
            <a:r>
              <a:rPr lang="ro-RO" sz="2400" dirty="0"/>
              <a:t>figurile de stil prezente în text</a:t>
            </a:r>
            <a:r>
              <a:rPr lang="ro-RO" sz="2400" dirty="0" smtClean="0"/>
              <a:t>;</a:t>
            </a:r>
            <a:endParaRPr lang="ro-RO" sz="2400" dirty="0"/>
          </a:p>
          <a:p>
            <a:r>
              <a:rPr lang="ro-RO" sz="2400" dirty="0" smtClean="0"/>
              <a:t> Determinați </a:t>
            </a:r>
            <a:r>
              <a:rPr lang="ro-RO" sz="2400" dirty="0"/>
              <a:t>rima, ritmul și măsura versurilor;</a:t>
            </a:r>
          </a:p>
          <a:p>
            <a:r>
              <a:rPr lang="ro-RO" sz="2400" dirty="0" smtClean="0"/>
              <a:t>Explicați cu ajutorul dicționarului sensul cuvintelor:</a:t>
            </a:r>
          </a:p>
          <a:p>
            <a:pPr marL="0" indent="0">
              <a:buNone/>
            </a:pPr>
            <a:r>
              <a:rPr lang="ro-RO" sz="2400" i="1" dirty="0" smtClean="0"/>
              <a:t>    profet, dulgher, a huli, sutaș.</a:t>
            </a:r>
          </a:p>
          <a:p>
            <a:r>
              <a:rPr lang="ro-RO" sz="2400" dirty="0" smtClean="0"/>
              <a:t>Găsiți sinonime și antonime pentru sensul din text al cuvintelor: </a:t>
            </a:r>
            <a:r>
              <a:rPr lang="ro-RO" sz="2400" i="1" dirty="0" smtClean="0"/>
              <a:t>dușman, a colinda, blânzi, necredincioși</a:t>
            </a:r>
            <a:r>
              <a:rPr lang="ro-RO" sz="2400" dirty="0" smtClean="0"/>
              <a:t>.</a:t>
            </a:r>
            <a:endParaRPr lang="en-US" sz="2400" dirty="0"/>
          </a:p>
        </p:txBody>
      </p:sp>
      <p:pic>
        <p:nvPicPr>
          <p:cNvPr id="5122" name="Picture 2" descr="felicitari-virtuale-de-paste-2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136" y="457200"/>
            <a:ext cx="3593466" cy="275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3angi: SARBATORI PASCALE FERICITE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503" y="3357155"/>
            <a:ext cx="3553099" cy="26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6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97"/>
    </mc:Choice>
    <mc:Fallback xmlns="">
      <p:transition spd="slow" advTm="4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t="16690" r="9507" b="17676"/>
          <a:stretch/>
        </p:blipFill>
        <p:spPr>
          <a:xfrm>
            <a:off x="2781835" y="1365161"/>
            <a:ext cx="6883897" cy="4198514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9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6"/>
    </mc:Choice>
    <mc:Fallback xmlns="">
      <p:transition spd="slow" advTm="23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0600"/>
          </a:xfrm>
        </p:spPr>
        <p:txBody>
          <a:bodyPr>
            <a:normAutofit/>
          </a:bodyPr>
          <a:lstStyle/>
          <a:p>
            <a:r>
              <a:rPr lang="ro-RO" sz="3600" b="1" i="1" dirty="0" smtClean="0">
                <a:solidFill>
                  <a:srgbClr val="7030A0"/>
                </a:solidFill>
              </a:rPr>
              <a:t>Obiective: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692332" y="1658983"/>
            <a:ext cx="6544491" cy="4202067"/>
          </a:xfrm>
        </p:spPr>
        <p:txBody>
          <a:bodyPr>
            <a:normAutofit/>
          </a:bodyPr>
          <a:lstStyle/>
          <a:p>
            <a:r>
              <a:rPr lang="ro-RO" sz="2000" dirty="0" smtClean="0"/>
              <a:t>Să citim expresiv textul;</a:t>
            </a:r>
          </a:p>
          <a:p>
            <a:r>
              <a:rPr lang="ro-RO" sz="2000" dirty="0" smtClean="0"/>
              <a:t>Să identificăm cuvintele cheie;</a:t>
            </a:r>
          </a:p>
          <a:p>
            <a:r>
              <a:rPr lang="ro-RO" sz="2000" dirty="0" smtClean="0"/>
              <a:t>Să stabilim tema și ideile principale;</a:t>
            </a:r>
          </a:p>
          <a:p>
            <a:r>
              <a:rPr lang="ro-RO" sz="2000" dirty="0" smtClean="0"/>
              <a:t>Să descoperim valorile textului;</a:t>
            </a:r>
          </a:p>
          <a:p>
            <a:r>
              <a:rPr lang="ro-RO" sz="2000" dirty="0" smtClean="0"/>
              <a:t>Să  determinăm tablourile artistice;</a:t>
            </a:r>
          </a:p>
          <a:p>
            <a:r>
              <a:rPr lang="ro-RO" sz="2000" dirty="0" smtClean="0"/>
              <a:t>Să identificăm imaginile artistice;</a:t>
            </a:r>
          </a:p>
          <a:p>
            <a:r>
              <a:rPr lang="ro-RO" sz="2000" dirty="0" smtClean="0"/>
              <a:t>Să stabilim figurile de stil prezente în text;</a:t>
            </a:r>
          </a:p>
          <a:p>
            <a:r>
              <a:rPr lang="ro-RO" sz="2000" dirty="0" smtClean="0"/>
              <a:t>Să determinăm rima, ritmul și măsura versurilor;</a:t>
            </a:r>
          </a:p>
          <a:p>
            <a:r>
              <a:rPr lang="ro-RO" sz="2000" dirty="0" smtClean="0"/>
              <a:t>Să ne îmbogățim vocabularul.</a:t>
            </a:r>
            <a:endParaRPr lang="en-US" sz="2000" dirty="0"/>
          </a:p>
        </p:txBody>
      </p:sp>
      <p:pic>
        <p:nvPicPr>
          <p:cNvPr id="1026" name="Picture 2" descr="SERENITY: IMAGINI PASCALE (GIF) - VĂ DORESC SĂ AVEȚI SĂRBĂTORI DE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-1232" r="-377" b="9364"/>
          <a:stretch/>
        </p:blipFill>
        <p:spPr bwMode="auto">
          <a:xfrm>
            <a:off x="7694023" y="952500"/>
            <a:ext cx="3461656" cy="489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45"/>
    </mc:Choice>
    <mc:Fallback xmlns="">
      <p:transition spd="slow" advTm="4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RTRET: Alexandru Vlahuță şi România sa pitorească | Agenția d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25" y="457201"/>
            <a:ext cx="3938822" cy="484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Місце для вмісту 6"/>
          <p:cNvSpPr>
            <a:spLocks noGrp="1"/>
          </p:cNvSpPr>
          <p:nvPr>
            <p:ph idx="1"/>
          </p:nvPr>
        </p:nvSpPr>
        <p:spPr>
          <a:xfrm>
            <a:off x="4751882" y="457201"/>
            <a:ext cx="7120327" cy="6018550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Scriitorul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</a:t>
            </a:r>
            <a:r>
              <a:rPr lang="ro-RO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Alexandru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Vlahu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s-a n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scut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septembrie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jude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Tutova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Îș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face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studiile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primare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liceale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B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rlad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Din 1879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urmeaza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cursurile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Facult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ăț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de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Drept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Bucure</a:t>
            </a:r>
            <a:r>
              <a:rPr lang="ro-RO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renun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dup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an.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perioada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1884 - 1893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activeaz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diferite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de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nv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ăță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nt.</a:t>
            </a:r>
          </a:p>
          <a:p>
            <a:pPr algn="just">
              <a:lnSpc>
                <a:spcPct val="120000"/>
              </a:lnSpc>
            </a:pP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Alexandru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Vlahut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o-RO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nceput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o-RO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scrie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versuri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lang="ro-RO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vremea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liceului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le 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ro-RO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revista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Convorbiri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literare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1879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fost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publicat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articolul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ziarul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"D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mbovi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a",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iar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an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rziu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apar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"L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rom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c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teva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poezii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colaborat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publica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precum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Rom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libera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Revista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Via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rom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neasc</a:t>
            </a:r>
            <a:r>
              <a:rPr lang="ro-RO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Drapelul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Luceaf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rul.</a:t>
            </a:r>
          </a:p>
          <a:p>
            <a:pPr algn="just">
              <a:lnSpc>
                <a:spcPct val="120000"/>
              </a:lnSpc>
            </a:pP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1886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apare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volum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"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Nuvele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urm</a:t>
            </a:r>
            <a:r>
              <a:rPr lang="ro-RO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1887 s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editeze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volum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poezii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Au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urmat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și </a:t>
            </a:r>
            <a:r>
              <a:rPr lang="en-US" sz="6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volume, Din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goana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1892, Dan (1894),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Poezii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vechi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(1894), Un an de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lupt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(1895),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Icoane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terse (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Nuvele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amintiri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1895),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v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ltoare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(1897)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Clipe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lini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1899.</a:t>
            </a:r>
          </a:p>
          <a:p>
            <a:pPr algn="just">
              <a:lnSpc>
                <a:spcPct val="120000"/>
              </a:lnSpc>
            </a:pP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Îm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preun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Alceu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Urech</a:t>
            </a:r>
            <a:r>
              <a:rPr lang="ro-RO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ntemeiaz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1893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revista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"Via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a",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iar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George Co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buc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scoate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1901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revista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uk-UA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Vlahut</a:t>
            </a:r>
            <a:r>
              <a:rPr lang="ro-RO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îș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semneaz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opera cu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numeroase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pseudonime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printre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care: Ada,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Alecu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Balta,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Baltazar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Vlahul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Scriitorului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acord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1900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premiul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"N</a:t>
            </a:r>
            <a:r>
              <a:rPr lang="ro-RO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sturel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Herescu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al 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Academiei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volumul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"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Clipe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lini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iar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1919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decerneaz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Marele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Premiu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Academiei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volumul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Poezii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publicat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1915.</a:t>
            </a:r>
          </a:p>
          <a:p>
            <a:pPr algn="just">
              <a:lnSpc>
                <a:spcPct val="120000"/>
              </a:lnSpc>
            </a:pP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Alexandru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Vlahut</a:t>
            </a:r>
            <a:r>
              <a:rPr lang="ro-RO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decedat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noiembrie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1919 la 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Bucure</a:t>
            </a:r>
            <a:r>
              <a:rPr lang="ro-RO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2050" name="Picture 2" descr="File:Gramática italiana 9.png - Wikimedia Comm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8025" y="5560748"/>
            <a:ext cx="3906827" cy="70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77"/>
    </mc:Choice>
    <mc:Fallback xmlns="">
      <p:transition spd="slow" advTm="23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0808" y="423080"/>
            <a:ext cx="5189537" cy="582730"/>
          </a:xfrm>
        </p:spPr>
        <p:txBody>
          <a:bodyPr>
            <a:normAutofit fontScale="90000"/>
          </a:bodyPr>
          <a:lstStyle/>
          <a:p>
            <a:pPr algn="ctr"/>
            <a:r>
              <a:rPr lang="ro-RO" sz="3600" b="1" i="1" dirty="0" smtClean="0">
                <a:solidFill>
                  <a:srgbClr val="7030A0"/>
                </a:solidFill>
              </a:rPr>
              <a:t>Lectura expresivă a textului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  <p:pic>
        <p:nvPicPr>
          <p:cNvPr id="9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2101" y="1558458"/>
            <a:ext cx="8490045" cy="4776058"/>
          </a:xfrm>
        </p:spPr>
      </p:pic>
    </p:spTree>
    <p:extLst>
      <p:ext uri="{BB962C8B-B14F-4D97-AF65-F5344CB8AC3E}">
        <p14:creationId xmlns:p14="http://schemas.microsoft.com/office/powerpoint/2010/main" val="49871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"/>
    </mc:Choice>
    <mc:Fallback xmlns="">
      <p:transition spd="slow" advTm="137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0600"/>
          </a:xfrm>
        </p:spPr>
        <p:txBody>
          <a:bodyPr>
            <a:normAutofit/>
          </a:bodyPr>
          <a:lstStyle/>
          <a:p>
            <a:r>
              <a:rPr lang="ro-RO" sz="3600" b="1" i="1" dirty="0" smtClean="0">
                <a:solidFill>
                  <a:srgbClr val="7030A0"/>
                </a:solidFill>
              </a:rPr>
              <a:t>Cuvinte - cheie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587829" y="1815737"/>
            <a:ext cx="3958045" cy="4045313"/>
          </a:xfrm>
        </p:spPr>
        <p:txBody>
          <a:bodyPr/>
          <a:lstStyle/>
          <a:p>
            <a:r>
              <a:rPr lang="ro-RO" dirty="0" smtClean="0"/>
              <a:t>Profet</a:t>
            </a:r>
          </a:p>
          <a:p>
            <a:r>
              <a:rPr lang="ro-RO" dirty="0" smtClean="0"/>
              <a:t>Iisus</a:t>
            </a:r>
          </a:p>
          <a:p>
            <a:r>
              <a:rPr lang="ro-RO" dirty="0" smtClean="0"/>
              <a:t>Lumină</a:t>
            </a:r>
          </a:p>
          <a:p>
            <a:r>
              <a:rPr lang="ro-RO" dirty="0" smtClean="0"/>
              <a:t>Fericire</a:t>
            </a:r>
          </a:p>
          <a:p>
            <a:r>
              <a:rPr lang="ro-RO" dirty="0" smtClean="0"/>
              <a:t>Dragoste</a:t>
            </a:r>
          </a:p>
          <a:p>
            <a:r>
              <a:rPr lang="ro-RO" dirty="0" smtClean="0"/>
              <a:t>Dreptate</a:t>
            </a:r>
          </a:p>
          <a:p>
            <a:r>
              <a:rPr lang="ro-RO" dirty="0" smtClean="0"/>
              <a:t>Iubire</a:t>
            </a:r>
          </a:p>
          <a:p>
            <a:endParaRPr lang="en-US" dirty="0"/>
          </a:p>
        </p:txBody>
      </p:sp>
      <p:pic>
        <p:nvPicPr>
          <p:cNvPr id="2050" name="Picture 2" descr="Funplaza.3x.ro : Imagini comice. Poze haioase - Felicitari Paste/pas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5" y="457200"/>
            <a:ext cx="2979511" cy="247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ȘTELE. ÎNVIEREA DOMNULUI.HRISTOS A ÎNVIAT 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51" y="3216392"/>
            <a:ext cx="2769324" cy="276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felicitari de paste | С днем рождения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376" y="3242878"/>
            <a:ext cx="2742839" cy="274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5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8"/>
    </mc:Choice>
    <mc:Fallback xmlns="">
      <p:transition spd="slow" advTm="1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0600"/>
          </a:xfrm>
        </p:spPr>
        <p:txBody>
          <a:bodyPr>
            <a:normAutofit/>
          </a:bodyPr>
          <a:lstStyle/>
          <a:p>
            <a:r>
              <a:rPr lang="ro-RO" sz="3600" b="1" i="1" dirty="0" smtClean="0">
                <a:solidFill>
                  <a:srgbClr val="7030A0"/>
                </a:solidFill>
              </a:rPr>
              <a:t>Tema poeziei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1594096"/>
            <a:ext cx="6172200" cy="351740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o-RO" sz="2400" dirty="0" smtClean="0"/>
              <a:t>Poezia </a:t>
            </a:r>
            <a:r>
              <a:rPr lang="ro-RO" sz="2400" b="1" i="1" dirty="0" smtClean="0"/>
              <a:t>Hristos a înviat</a:t>
            </a:r>
            <a:r>
              <a:rPr lang="ro-RO" sz="2400" i="1" dirty="0" smtClean="0"/>
              <a:t> </a:t>
            </a:r>
            <a:r>
              <a:rPr lang="ro-RO" sz="2400" dirty="0" smtClean="0"/>
              <a:t>este un elogiu adus Domnului și se încadrează în contextul poeziei românești religioase, alături de creația lui Vasile Voiculescu și Tudor Arghezi.</a:t>
            </a:r>
          </a:p>
          <a:p>
            <a:r>
              <a:rPr lang="ro-RO" sz="2400" dirty="0" smtClean="0"/>
              <a:t>Poetul descrie în detalii chipul Mântuitorului și ne prezintă un tablou realist al vieții umane în concordanță cu divinitatea.</a:t>
            </a:r>
          </a:p>
          <a:p>
            <a:pPr marL="0" indent="0">
              <a:buNone/>
            </a:pPr>
            <a:endParaRPr lang="ro-RO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074" name="Picture 2" descr="hristos-a-inviat-crestine_18b2038455f7a8.gif (800×650) | Картинки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" y="1594097"/>
            <a:ext cx="4329113" cy="35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08"/>
    </mc:Choice>
    <mc:Fallback xmlns="">
      <p:transition spd="slow" advTm="38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0600"/>
          </a:xfrm>
        </p:spPr>
        <p:txBody>
          <a:bodyPr>
            <a:normAutofit/>
          </a:bodyPr>
          <a:lstStyle/>
          <a:p>
            <a:r>
              <a:rPr lang="ro-RO" sz="3600" b="1" i="1" dirty="0" smtClean="0">
                <a:solidFill>
                  <a:srgbClr val="7030A0"/>
                </a:solidFill>
              </a:rPr>
              <a:t>Ideile principale 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44732" y="1594096"/>
            <a:ext cx="6010656" cy="351740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o-RO" sz="2400" dirty="0" smtClean="0"/>
              <a:t>Îvierea Domnului, numită și sărbătoarea Paștilor, este cea mai veche sărbătoare a creștinității;</a:t>
            </a:r>
          </a:p>
          <a:p>
            <a:r>
              <a:rPr lang="ro-RO" sz="2400" dirty="0" smtClean="0"/>
              <a:t>Aceasta este ziua în care răul și viclenia sunt lăsate deoparte, îmbrăcând haina adevărului, luminii și bucuriei;</a:t>
            </a:r>
          </a:p>
          <a:p>
            <a:r>
              <a:rPr lang="ro-RO" sz="2400" dirty="0"/>
              <a:t>Îvierea </a:t>
            </a:r>
            <a:r>
              <a:rPr lang="ro-RO" sz="2400" dirty="0" smtClean="0"/>
              <a:t>Domnului este sărbătoarea care a adus omenirii speranța mântuirii și a vieții veșnice, prin sacrificiul lui Iisus Hristos.</a:t>
            </a:r>
            <a:endParaRPr lang="ro-RO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9" y="1594096"/>
            <a:ext cx="4546233" cy="3517406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23"/>
    </mc:Choice>
    <mc:Fallback xmlns="">
      <p:transition spd="slow" advTm="40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0600"/>
          </a:xfrm>
        </p:spPr>
        <p:txBody>
          <a:bodyPr>
            <a:normAutofit/>
          </a:bodyPr>
          <a:lstStyle/>
          <a:p>
            <a:r>
              <a:rPr lang="ro-RO" sz="3600" b="1" i="1" dirty="0" smtClean="0">
                <a:solidFill>
                  <a:srgbClr val="7030A0"/>
                </a:solidFill>
              </a:rPr>
              <a:t>Tablourile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1594096"/>
            <a:ext cx="6172200" cy="351740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2400" dirty="0" smtClean="0"/>
              <a:t>Textul poeziei are trei tablouri semnificative:</a:t>
            </a:r>
          </a:p>
          <a:p>
            <a:pPr marL="0" indent="0">
              <a:buNone/>
            </a:pPr>
            <a:endParaRPr lang="ro-RO" sz="2400" dirty="0" smtClean="0"/>
          </a:p>
          <a:p>
            <a:r>
              <a:rPr lang="ro-RO" sz="2400" dirty="0" smtClean="0"/>
              <a:t>Tabloul 1 – venirea pe lume a celui care ne ocrotește pe toți;</a:t>
            </a:r>
          </a:p>
          <a:p>
            <a:r>
              <a:rPr lang="ro-RO" sz="2400" dirty="0" smtClean="0"/>
              <a:t>Tabloul 2 – dragostea nemărginită pentru oameni a lui Iisus Hristos;</a:t>
            </a:r>
          </a:p>
          <a:p>
            <a:r>
              <a:rPr lang="ro-RO" sz="2400" dirty="0" smtClean="0"/>
              <a:t>Tabloul 3 – veșnicia tatălui ceresc.</a:t>
            </a:r>
          </a:p>
          <a:p>
            <a:pPr marL="0" indent="0">
              <a:buNone/>
            </a:pPr>
            <a:endParaRPr lang="ro-RO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098" name="Picture 2" descr="Cât timp folosim urarea „Hristos a înviat” - ZiarM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594096"/>
            <a:ext cx="4044802" cy="33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98"/>
    </mc:Choice>
    <mc:Fallback xmlns="">
      <p:transition spd="slow" advTm="36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0600"/>
          </a:xfrm>
        </p:spPr>
        <p:txBody>
          <a:bodyPr>
            <a:normAutofit/>
          </a:bodyPr>
          <a:lstStyle/>
          <a:p>
            <a:r>
              <a:rPr lang="ro-RO" sz="3600" b="1" i="1" dirty="0" smtClean="0">
                <a:solidFill>
                  <a:srgbClr val="7030A0"/>
                </a:solidFill>
              </a:rPr>
              <a:t>Imaginile poetice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05394" y="1594095"/>
            <a:ext cx="7132320" cy="429725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o-RO" sz="1800" dirty="0" smtClean="0"/>
              <a:t>Imaginile poetice utilizate de autor în redarea mesajului artistic sunt de o simplitate neobișnuită, dar au o profundă valoare artistică.</a:t>
            </a:r>
            <a:r>
              <a:rPr lang="it-IT" sz="1800" dirty="0"/>
              <a:t> </a:t>
            </a:r>
            <a:endParaRPr lang="ro-RO" sz="18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o-RO" sz="1800" dirty="0"/>
              <a:t>Î</a:t>
            </a:r>
            <a:r>
              <a:rPr lang="ro-RO" sz="1800" dirty="0" smtClean="0"/>
              <a:t>n poezie predomină imaginile </a:t>
            </a:r>
            <a:r>
              <a:rPr lang="ro-RO" sz="1800" b="1" u="sng" dirty="0" smtClean="0"/>
              <a:t>vizuale, auditive și dinamice (motorice).</a:t>
            </a:r>
          </a:p>
          <a:p>
            <a:pPr marL="0" indent="0">
              <a:buNone/>
            </a:pPr>
            <a:r>
              <a:rPr lang="en-US" sz="1800" i="1" dirty="0" err="1"/>
              <a:t>Iisus</a:t>
            </a:r>
            <a:r>
              <a:rPr lang="en-US" sz="1800" i="1" dirty="0"/>
              <a:t> </a:t>
            </a:r>
            <a:r>
              <a:rPr lang="en-US" sz="1800" i="1" dirty="0" smtClean="0"/>
              <a:t>z</a:t>
            </a:r>
            <a:r>
              <a:rPr lang="ro-RO" sz="1800" i="1" dirty="0" smtClean="0"/>
              <a:t>â</a:t>
            </a:r>
            <a:r>
              <a:rPr lang="en-US" sz="1800" i="1" dirty="0" err="1" smtClean="0"/>
              <a:t>mb</a:t>
            </a:r>
            <a:r>
              <a:rPr lang="ro-RO" sz="1800" i="1" dirty="0" smtClean="0"/>
              <a:t>ș</a:t>
            </a:r>
            <a:r>
              <a:rPr lang="en-US" sz="1800" i="1" dirty="0" err="1" smtClean="0"/>
              <a:t>te</a:t>
            </a:r>
            <a:r>
              <a:rPr lang="en-US" sz="1800" i="1" dirty="0" smtClean="0"/>
              <a:t> </a:t>
            </a:r>
            <a:r>
              <a:rPr lang="en-US" sz="1800" i="1" dirty="0" err="1"/>
              <a:t>tuturora</a:t>
            </a:r>
            <a:r>
              <a:rPr lang="en-US" sz="1800" i="1" dirty="0"/>
              <a:t>-</a:t>
            </a:r>
            <a:br>
              <a:rPr lang="en-US" sz="1800" i="1" dirty="0"/>
            </a:br>
            <a:r>
              <a:rPr lang="en-US" sz="1800" i="1" dirty="0" err="1"/>
              <a:t>Atotputernic</a:t>
            </a:r>
            <a:r>
              <a:rPr lang="en-US" sz="1800" i="1" dirty="0"/>
              <a:t> </a:t>
            </a:r>
            <a:r>
              <a:rPr lang="ro-RO" sz="1800" i="1" dirty="0" err="1"/>
              <a:t>ș</a:t>
            </a:r>
            <a:r>
              <a:rPr lang="en-US" sz="1800" i="1" dirty="0" err="1" smtClean="0"/>
              <a:t>i</a:t>
            </a:r>
            <a:r>
              <a:rPr lang="en-US" sz="1800" i="1" dirty="0" smtClean="0"/>
              <a:t> </a:t>
            </a:r>
            <a:r>
              <a:rPr lang="en-US" sz="1800" i="1" dirty="0" err="1"/>
              <a:t>smerit</a:t>
            </a:r>
            <a:r>
              <a:rPr lang="en-US" sz="1800" i="1" dirty="0"/>
              <a:t>!</a:t>
            </a:r>
            <a:br>
              <a:rPr lang="en-US" sz="1800" i="1" dirty="0"/>
            </a:br>
            <a:r>
              <a:rPr lang="en-US" sz="1800" i="1" dirty="0"/>
              <a:t/>
            </a:r>
            <a:br>
              <a:rPr lang="en-US" sz="1800" i="1" dirty="0"/>
            </a:br>
            <a:r>
              <a:rPr lang="en-US" sz="1800" i="1" dirty="0"/>
              <a:t>El </a:t>
            </a:r>
            <a:r>
              <a:rPr lang="en-US" sz="1800" i="1" dirty="0" err="1"/>
              <a:t>orbilor</a:t>
            </a:r>
            <a:r>
              <a:rPr lang="en-US" sz="1800" i="1" dirty="0"/>
              <a:t> le </a:t>
            </a:r>
            <a:r>
              <a:rPr lang="en-US" sz="1800" i="1" dirty="0" smtClean="0"/>
              <a:t>d</a:t>
            </a:r>
            <a:r>
              <a:rPr lang="ro-RO" sz="1800" i="1" dirty="0" smtClean="0"/>
              <a:t>ă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lumin</a:t>
            </a:r>
            <a:r>
              <a:rPr lang="ro-RO" sz="1800" i="1" dirty="0" smtClean="0"/>
              <a:t>ă</a:t>
            </a:r>
            <a:r>
              <a:rPr lang="en-US" sz="1800" i="1" dirty="0" smtClean="0"/>
              <a:t>,</a:t>
            </a:r>
            <a:r>
              <a:rPr lang="en-US" sz="1800" i="1" dirty="0"/>
              <a:t/>
            </a:r>
            <a:br>
              <a:rPr lang="en-US" sz="1800" i="1" dirty="0"/>
            </a:br>
            <a:r>
              <a:rPr lang="ro-RO" sz="1800" i="1" dirty="0"/>
              <a:t>Ș</a:t>
            </a:r>
            <a:r>
              <a:rPr lang="en-US" sz="1800" i="1" dirty="0" err="1" smtClean="0"/>
              <a:t>i</a:t>
            </a:r>
            <a:r>
              <a:rPr lang="en-US" sz="1800" i="1" dirty="0" smtClean="0"/>
              <a:t> mu</a:t>
            </a:r>
            <a:r>
              <a:rPr lang="ro-RO" sz="1800" i="1" dirty="0" smtClean="0"/>
              <a:t>ț</a:t>
            </a:r>
            <a:r>
              <a:rPr lang="en-US" sz="1800" i="1" dirty="0" err="1" smtClean="0"/>
              <a:t>ilor</a:t>
            </a:r>
            <a:r>
              <a:rPr lang="en-US" sz="1800" i="1" dirty="0" smtClean="0"/>
              <a:t> </a:t>
            </a:r>
            <a:r>
              <a:rPr lang="en-US" sz="1800" i="1" dirty="0"/>
              <a:t>le </a:t>
            </a:r>
            <a:r>
              <a:rPr lang="en-US" sz="1800" i="1" dirty="0" smtClean="0"/>
              <a:t>d</a:t>
            </a:r>
            <a:r>
              <a:rPr lang="ro-RO" sz="1800" i="1" dirty="0"/>
              <a:t>ă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cuv</a:t>
            </a:r>
            <a:r>
              <a:rPr lang="ro-RO" sz="1800" i="1" dirty="0" smtClean="0"/>
              <a:t>â</a:t>
            </a:r>
            <a:r>
              <a:rPr lang="en-US" sz="1800" i="1" dirty="0" err="1" smtClean="0"/>
              <a:t>nt</a:t>
            </a:r>
            <a:r>
              <a:rPr lang="en-US" sz="1800" i="1" dirty="0"/>
              <a:t>,</a:t>
            </a:r>
            <a:br>
              <a:rPr lang="en-US" sz="1800" i="1" dirty="0"/>
            </a:br>
            <a:r>
              <a:rPr lang="en-US" sz="1800" i="1" dirty="0" err="1"/>
              <a:t>Pe</a:t>
            </a:r>
            <a:r>
              <a:rPr lang="en-US" sz="1800" i="1" dirty="0"/>
              <a:t> </a:t>
            </a:r>
            <a:r>
              <a:rPr lang="en-US" sz="1800" i="1" dirty="0" err="1"/>
              <a:t>cei</a:t>
            </a:r>
            <a:r>
              <a:rPr lang="en-US" sz="1800" i="1" dirty="0"/>
              <a:t> </a:t>
            </a:r>
            <a:r>
              <a:rPr lang="en-US" sz="1800" i="1" dirty="0" err="1"/>
              <a:t>infirmi</a:t>
            </a:r>
            <a:r>
              <a:rPr lang="en-US" sz="1800" i="1" dirty="0"/>
              <a:t> </a:t>
            </a:r>
            <a:r>
              <a:rPr lang="ro-RO" sz="1800" i="1" dirty="0" smtClean="0"/>
              <a:t>î</a:t>
            </a:r>
            <a:r>
              <a:rPr lang="en-US" sz="1800" i="1" dirty="0" err="1" smtClean="0"/>
              <a:t>i</a:t>
            </a:r>
            <a:r>
              <a:rPr lang="en-US" sz="1800" i="1" dirty="0" smtClean="0"/>
              <a:t> </a:t>
            </a:r>
            <a:r>
              <a:rPr lang="ro-RO" sz="1800" i="1" dirty="0"/>
              <a:t>î</a:t>
            </a:r>
            <a:r>
              <a:rPr lang="en-US" sz="1800" i="1" dirty="0" err="1" smtClean="0"/>
              <a:t>nt</a:t>
            </a:r>
            <a:r>
              <a:rPr lang="ro-RO" sz="1800" i="1" dirty="0" smtClean="0"/>
              <a:t>ă</a:t>
            </a:r>
            <a:r>
              <a:rPr lang="en-US" sz="1800" i="1" dirty="0" smtClean="0"/>
              <a:t>re</a:t>
            </a:r>
            <a:r>
              <a:rPr lang="ro-RO" sz="1800" i="1" dirty="0" smtClean="0"/>
              <a:t>ș</a:t>
            </a:r>
            <a:r>
              <a:rPr lang="en-US" sz="1800" i="1" dirty="0" err="1" smtClean="0"/>
              <a:t>te</a:t>
            </a:r>
            <a:r>
              <a:rPr lang="en-US" sz="1800" i="1" dirty="0"/>
              <a:t>,</a:t>
            </a:r>
            <a:br>
              <a:rPr lang="en-US" sz="1800" i="1" dirty="0"/>
            </a:br>
            <a:r>
              <a:rPr lang="en-US" sz="1800" i="1" dirty="0" err="1"/>
              <a:t>Pe</a:t>
            </a:r>
            <a:r>
              <a:rPr lang="en-US" sz="1800" i="1" dirty="0"/>
              <a:t> </a:t>
            </a:r>
            <a:r>
              <a:rPr lang="en-US" sz="1800" i="1" dirty="0" err="1" smtClean="0"/>
              <a:t>mor</a:t>
            </a:r>
            <a:r>
              <a:rPr lang="ro-RO" sz="1800" i="1" dirty="0"/>
              <a:t>ț</a:t>
            </a:r>
            <a:r>
              <a:rPr lang="en-US" sz="1800" i="1" dirty="0" err="1" smtClean="0"/>
              <a:t>i</a:t>
            </a:r>
            <a:r>
              <a:rPr lang="en-US" sz="1800" i="1" dirty="0" smtClean="0"/>
              <a:t> </a:t>
            </a:r>
            <a:r>
              <a:rPr lang="ro-RO" sz="1800" i="1" dirty="0"/>
              <a:t>î</a:t>
            </a:r>
            <a:r>
              <a:rPr lang="en-US" sz="1800" i="1" dirty="0" err="1" smtClean="0"/>
              <a:t>i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scoal</a:t>
            </a:r>
            <a:r>
              <a:rPr lang="ro-RO" sz="1800" i="1" dirty="0" smtClean="0"/>
              <a:t>ă</a:t>
            </a:r>
            <a:r>
              <a:rPr lang="en-US" sz="1800" i="1" dirty="0" smtClean="0"/>
              <a:t> </a:t>
            </a:r>
            <a:r>
              <a:rPr lang="en-US" sz="1800" i="1" dirty="0"/>
              <a:t>din </a:t>
            </a:r>
            <a:r>
              <a:rPr lang="en-US" sz="1800" i="1" dirty="0" err="1" smtClean="0"/>
              <a:t>morm</a:t>
            </a:r>
            <a:r>
              <a:rPr lang="ro-RO" sz="1800" i="1" dirty="0" smtClean="0"/>
              <a:t>â</a:t>
            </a:r>
            <a:r>
              <a:rPr lang="en-US" sz="1800" i="1" dirty="0" smtClean="0"/>
              <a:t>nt.</a:t>
            </a:r>
            <a:endParaRPr lang="ro-RO" sz="1800" i="1" dirty="0" smtClean="0"/>
          </a:p>
          <a:p>
            <a:pPr marL="0" indent="0">
              <a:buNone/>
            </a:pPr>
            <a:r>
              <a:rPr lang="it-IT" sz="1800" i="1" dirty="0"/>
              <a:t/>
            </a:r>
            <a:br>
              <a:rPr lang="it-IT" sz="1800" i="1" dirty="0"/>
            </a:br>
            <a:r>
              <a:rPr lang="it-IT" sz="1800" i="1" dirty="0"/>
              <a:t>"</a:t>
            </a:r>
            <a:r>
              <a:rPr lang="it-IT" sz="1800" i="1" dirty="0" smtClean="0"/>
              <a:t>Fi</a:t>
            </a:r>
            <a:r>
              <a:rPr lang="ro-RO" sz="1800" i="1" dirty="0"/>
              <a:t>ț</a:t>
            </a:r>
            <a:r>
              <a:rPr lang="it-IT" sz="1800" i="1" dirty="0" smtClean="0"/>
              <a:t>i bl</a:t>
            </a:r>
            <a:r>
              <a:rPr lang="ro-RO" sz="1800" i="1" dirty="0" smtClean="0"/>
              <a:t>â</a:t>
            </a:r>
            <a:r>
              <a:rPr lang="it-IT" sz="1800" i="1" dirty="0" smtClean="0"/>
              <a:t>nzi </a:t>
            </a:r>
            <a:r>
              <a:rPr lang="it-IT" sz="1800" i="1" dirty="0"/>
              <a:t>cu cei ce </a:t>
            </a:r>
            <a:r>
              <a:rPr lang="it-IT" sz="1800" i="1" dirty="0" smtClean="0"/>
              <a:t>v</a:t>
            </a:r>
            <a:r>
              <a:rPr lang="ro-RO" sz="1800" i="1" dirty="0" smtClean="0"/>
              <a:t>ă</a:t>
            </a:r>
            <a:r>
              <a:rPr lang="it-IT" sz="1800" i="1" dirty="0" smtClean="0"/>
              <a:t> insult</a:t>
            </a:r>
            <a:r>
              <a:rPr lang="ro-RO" sz="1800" i="1" dirty="0" smtClean="0"/>
              <a:t>ă</a:t>
            </a:r>
            <a:r>
              <a:rPr lang="it-IT" sz="1800" i="1" dirty="0" smtClean="0"/>
              <a:t>,</a:t>
            </a:r>
            <a:r>
              <a:rPr lang="it-IT" sz="1800" i="1" dirty="0"/>
              <a:t/>
            </a:r>
            <a:br>
              <a:rPr lang="it-IT" sz="1800" i="1" dirty="0"/>
            </a:br>
            <a:r>
              <a:rPr lang="it-IT" sz="1800" i="1" dirty="0" smtClean="0"/>
              <a:t>Ierta</a:t>
            </a:r>
            <a:r>
              <a:rPr lang="ro-RO" sz="1800" i="1" dirty="0" smtClean="0"/>
              <a:t>ț</a:t>
            </a:r>
            <a:r>
              <a:rPr lang="it-IT" sz="1800" i="1" dirty="0" smtClean="0"/>
              <a:t>i </a:t>
            </a:r>
            <a:r>
              <a:rPr lang="it-IT" sz="1800" i="1" dirty="0"/>
              <a:t>pe cei ce </a:t>
            </a:r>
            <a:r>
              <a:rPr lang="it-IT" sz="1800" i="1" dirty="0" smtClean="0"/>
              <a:t>v</a:t>
            </a:r>
            <a:r>
              <a:rPr lang="ro-RO" sz="1800" i="1" dirty="0"/>
              <a:t>ă</a:t>
            </a:r>
            <a:r>
              <a:rPr lang="it-IT" sz="1800" i="1" dirty="0" smtClean="0"/>
              <a:t> </a:t>
            </a:r>
            <a:r>
              <a:rPr lang="it-IT" sz="1800" i="1" dirty="0"/>
              <a:t>lovesc,</a:t>
            </a:r>
            <a:br>
              <a:rPr lang="it-IT" sz="1800" i="1" dirty="0"/>
            </a:br>
            <a:r>
              <a:rPr lang="it-IT" sz="1800" i="1" dirty="0" smtClean="0"/>
              <a:t>Iubi</a:t>
            </a:r>
            <a:r>
              <a:rPr lang="ro-RO" sz="1800" i="1" dirty="0" smtClean="0"/>
              <a:t>ț</a:t>
            </a:r>
            <a:r>
              <a:rPr lang="it-IT" sz="1800" i="1" dirty="0" smtClean="0"/>
              <a:t>i </a:t>
            </a:r>
            <a:r>
              <a:rPr lang="it-IT" sz="1800" i="1" dirty="0"/>
              <a:t>pe cei ce-n contra </a:t>
            </a:r>
            <a:r>
              <a:rPr lang="it-IT" sz="1800" i="1" dirty="0" smtClean="0"/>
              <a:t>voastr</a:t>
            </a:r>
            <a:r>
              <a:rPr lang="ro-RO" sz="1800" i="1" dirty="0" smtClean="0"/>
              <a:t>ă</a:t>
            </a:r>
            <a:r>
              <a:rPr lang="it-IT" sz="1800" i="1" dirty="0"/>
              <a:t/>
            </a:r>
            <a:br>
              <a:rPr lang="it-IT" sz="1800" i="1" dirty="0"/>
            </a:br>
            <a:r>
              <a:rPr lang="it-IT" sz="1800" i="1" dirty="0"/>
              <a:t>Cu </a:t>
            </a:r>
            <a:r>
              <a:rPr lang="it-IT" sz="1800" i="1" dirty="0" smtClean="0"/>
              <a:t>vr</a:t>
            </a:r>
            <a:r>
              <a:rPr lang="ro-RO" sz="1800" i="1" dirty="0" smtClean="0"/>
              <a:t>ă</a:t>
            </a:r>
            <a:r>
              <a:rPr lang="it-IT" sz="1800" i="1" dirty="0" smtClean="0"/>
              <a:t>jm</a:t>
            </a:r>
            <a:r>
              <a:rPr lang="ro-RO" sz="1800" i="1" dirty="0" smtClean="0"/>
              <a:t>ă</a:t>
            </a:r>
            <a:r>
              <a:rPr lang="ro-RO" sz="1800" i="1" dirty="0"/>
              <a:t>ș</a:t>
            </a:r>
            <a:r>
              <a:rPr lang="it-IT" sz="1800" i="1" dirty="0" smtClean="0"/>
              <a:t>ie </a:t>
            </a:r>
            <a:r>
              <a:rPr lang="it-IT" sz="1800" i="1" dirty="0"/>
              <a:t>se pornesc"...</a:t>
            </a:r>
            <a:endParaRPr lang="ro-RO" sz="1800" i="1" dirty="0"/>
          </a:p>
          <a:p>
            <a:pPr>
              <a:buFont typeface="Wingdings" panose="05000000000000000000" pitchFamily="2" charset="2"/>
              <a:buChar char="v"/>
            </a:pPr>
            <a:endParaRPr lang="ro-RO" sz="1600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</p:txBody>
      </p:sp>
      <p:pic>
        <p:nvPicPr>
          <p:cNvPr id="3074" name="Picture 2" descr="BistritaNews - Christos a inviat. (Alexandru Vlahuta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40" y="2735402"/>
            <a:ext cx="48768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ristos a înviat! Simplicity, passion and joy! - Sarah in Roman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324" y="378550"/>
            <a:ext cx="2144456" cy="213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43"/>
    </mc:Choice>
    <mc:Fallback xmlns="">
      <p:transition spd="slow" advTm="7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761</Words>
  <Application>Microsoft Office PowerPoint</Application>
  <PresentationFormat>Широкоэкранный</PresentationFormat>
  <Paragraphs>58</Paragraphs>
  <Slides>11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Times New Roman</vt:lpstr>
      <vt:lpstr>Wingdings</vt:lpstr>
      <vt:lpstr>Тема Office</vt:lpstr>
      <vt:lpstr>Презентация PowerPoint</vt:lpstr>
      <vt:lpstr>Obiective:</vt:lpstr>
      <vt:lpstr>Презентация PowerPoint</vt:lpstr>
      <vt:lpstr>Lectura expresivă a textului</vt:lpstr>
      <vt:lpstr>Cuvinte - cheie</vt:lpstr>
      <vt:lpstr>Tema poeziei</vt:lpstr>
      <vt:lpstr>Ideile principale </vt:lpstr>
      <vt:lpstr>Tablourile</vt:lpstr>
      <vt:lpstr>Imaginile poetice</vt:lpstr>
      <vt:lpstr>Lucru individual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home</cp:lastModifiedBy>
  <cp:revision>51</cp:revision>
  <dcterms:created xsi:type="dcterms:W3CDTF">2020-04-21T09:02:46Z</dcterms:created>
  <dcterms:modified xsi:type="dcterms:W3CDTF">2020-04-27T00:30:43Z</dcterms:modified>
</cp:coreProperties>
</file>