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64" r:id="rId6"/>
    <p:sldId id="265" r:id="rId7"/>
    <p:sldId id="266" r:id="rId8"/>
    <p:sldId id="259" r:id="rId9"/>
    <p:sldId id="260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4660"/>
  </p:normalViewPr>
  <p:slideViewPr>
    <p:cSldViewPr>
      <p:cViewPr varScale="1">
        <p:scale>
          <a:sx n="86" d="100"/>
          <a:sy n="86" d="100"/>
        </p:scale>
        <p:origin x="1502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DA8812B-D7CD-470E-B73F-14C59F9C382C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2D0A130-1272-4BD8-8E2B-E77CA33C52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812B-D7CD-470E-B73F-14C59F9C382C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A130-1272-4BD8-8E2B-E77CA33C52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812B-D7CD-470E-B73F-14C59F9C382C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A130-1272-4BD8-8E2B-E77CA33C52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A8812B-D7CD-470E-B73F-14C59F9C382C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D0A130-1272-4BD8-8E2B-E77CA33C52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DA8812B-D7CD-470E-B73F-14C59F9C382C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2D0A130-1272-4BD8-8E2B-E77CA33C52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812B-D7CD-470E-B73F-14C59F9C382C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A130-1272-4BD8-8E2B-E77CA33C52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812B-D7CD-470E-B73F-14C59F9C382C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A130-1272-4BD8-8E2B-E77CA33C52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A8812B-D7CD-470E-B73F-14C59F9C382C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D0A130-1272-4BD8-8E2B-E77CA33C52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812B-D7CD-470E-B73F-14C59F9C382C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A130-1272-4BD8-8E2B-E77CA33C52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A8812B-D7CD-470E-B73F-14C59F9C382C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D0A130-1272-4BD8-8E2B-E77CA33C52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A8812B-D7CD-470E-B73F-14C59F9C382C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D0A130-1272-4BD8-8E2B-E77CA33C52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DA8812B-D7CD-470E-B73F-14C59F9C382C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2D0A130-1272-4BD8-8E2B-E77CA33C52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37680" y="51637"/>
            <a:ext cx="7252320" cy="1656184"/>
          </a:xfrm>
        </p:spPr>
        <p:txBody>
          <a:bodyPr>
            <a:normAutofit/>
          </a:bodyPr>
          <a:lstStyle/>
          <a:p>
            <a:r>
              <a:rPr lang="ro-RO" sz="2800" dirty="0">
                <a:solidFill>
                  <a:srgbClr val="7030A0"/>
                </a:solidFill>
              </a:rPr>
              <a:t>Liceul din Vancicăuți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2564904"/>
            <a:ext cx="6172200" cy="3312368"/>
          </a:xfrm>
        </p:spPr>
        <p:txBody>
          <a:bodyPr>
            <a:normAutofit/>
          </a:bodyPr>
          <a:lstStyle/>
          <a:p>
            <a:r>
              <a:rPr lang="en-US" sz="3600" dirty="0" err="1"/>
              <a:t>Tema</a:t>
            </a:r>
            <a:r>
              <a:rPr lang="en-US" sz="3600" dirty="0"/>
              <a:t>:</a:t>
            </a:r>
            <a:r>
              <a:rPr lang="en-US" dirty="0"/>
              <a:t> </a:t>
            </a:r>
            <a:r>
              <a:rPr lang="ro-RO" sz="7200" dirty="0">
                <a:solidFill>
                  <a:srgbClr val="FF0000"/>
                </a:solidFill>
              </a:rPr>
              <a:t> </a:t>
            </a:r>
            <a:r>
              <a:rPr lang="en-US" sz="7200" dirty="0">
                <a:solidFill>
                  <a:srgbClr val="FF0000"/>
                </a:solidFill>
              </a:rPr>
              <a:t>Ari</a:t>
            </a:r>
            <a:r>
              <a:rPr lang="ro-RO" sz="7200" dirty="0">
                <a:solidFill>
                  <a:srgbClr val="FF0000"/>
                </a:solidFill>
              </a:rPr>
              <a:t>a</a:t>
            </a:r>
            <a:endParaRPr lang="en-US" sz="7200" dirty="0">
              <a:solidFill>
                <a:srgbClr val="FF0000"/>
              </a:solidFill>
            </a:endParaRPr>
          </a:p>
          <a:p>
            <a:endParaRPr lang="en-US" sz="7200" dirty="0">
              <a:solidFill>
                <a:srgbClr val="FF0000"/>
              </a:solidFill>
            </a:endParaRPr>
          </a:p>
          <a:p>
            <a:r>
              <a:rPr lang="en-US" sz="2800" dirty="0" err="1">
                <a:solidFill>
                  <a:srgbClr val="FF0000"/>
                </a:solidFill>
              </a:rPr>
              <a:t>Profeso</a:t>
            </a:r>
            <a:r>
              <a:rPr lang="ro-RO" sz="2800" dirty="0">
                <a:solidFill>
                  <a:srgbClr val="FF0000"/>
                </a:solidFill>
              </a:rPr>
              <a:t>r Bordian Zinaida</a:t>
            </a:r>
            <a:endParaRPr lang="en-US" sz="2800" dirty="0">
              <a:solidFill>
                <a:srgbClr val="00B0F0"/>
              </a:solidFill>
            </a:endParaRPr>
          </a:p>
        </p:txBody>
      </p:sp>
      <p:pic>
        <p:nvPicPr>
          <p:cNvPr id="4" name="Picture 1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764704"/>
            <a:ext cx="24837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613" y="4868863"/>
            <a:ext cx="1830387" cy="1565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MO" sz="4800" dirty="0">
                <a:solidFill>
                  <a:srgbClr val="7030A0"/>
                </a:solidFill>
                <a:latin typeface="Bookman Old Style" pitchFamily="18" charset="0"/>
              </a:rPr>
              <a:t> „</a:t>
            </a:r>
            <a:r>
              <a:rPr lang="en-US" sz="4800" dirty="0">
                <a:solidFill>
                  <a:srgbClr val="7030A0"/>
                </a:solidFill>
                <a:latin typeface="Bookman Old Style" pitchFamily="18" charset="0"/>
              </a:rPr>
              <a:t>A g</a:t>
            </a:r>
            <a:r>
              <a:rPr lang="ro-MO" sz="4800" dirty="0">
                <a:solidFill>
                  <a:srgbClr val="7030A0"/>
                </a:solidFill>
                <a:latin typeface="Bookman Old Style" pitchFamily="18" charset="0"/>
              </a:rPr>
              <a:t>ă</a:t>
            </a:r>
            <a:r>
              <a:rPr lang="en-US" sz="4800" dirty="0" err="1">
                <a:solidFill>
                  <a:srgbClr val="7030A0"/>
                </a:solidFill>
                <a:latin typeface="Bookman Old Style" pitchFamily="18" charset="0"/>
              </a:rPr>
              <a:t>si</a:t>
            </a:r>
            <a:r>
              <a:rPr lang="en-US" sz="4800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Bookman Old Style" pitchFamily="18" charset="0"/>
              </a:rPr>
              <a:t>solu</a:t>
            </a:r>
            <a:r>
              <a:rPr lang="ro-MO" sz="4800" dirty="0">
                <a:solidFill>
                  <a:srgbClr val="7030A0"/>
                </a:solidFill>
                <a:latin typeface="Bookman Old Style" pitchFamily="18" charset="0"/>
              </a:rPr>
              <a:t>ț</a:t>
            </a:r>
            <a:r>
              <a:rPr lang="en-US" sz="4800" dirty="0" err="1">
                <a:solidFill>
                  <a:srgbClr val="7030A0"/>
                </a:solidFill>
                <a:latin typeface="Bookman Old Style" pitchFamily="18" charset="0"/>
              </a:rPr>
              <a:t>ia</a:t>
            </a:r>
            <a:r>
              <a:rPr lang="en-US" sz="4800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Bookman Old Style" pitchFamily="18" charset="0"/>
              </a:rPr>
              <a:t>unei</a:t>
            </a:r>
            <a:r>
              <a:rPr lang="en-US" sz="4800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Bookman Old Style" pitchFamily="18" charset="0"/>
              </a:rPr>
              <a:t>probleme</a:t>
            </a:r>
            <a:r>
              <a:rPr lang="en-US" sz="4800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Bookman Old Style" pitchFamily="18" charset="0"/>
              </a:rPr>
              <a:t>este</a:t>
            </a:r>
            <a:r>
              <a:rPr lang="en-US" sz="4800" dirty="0">
                <a:solidFill>
                  <a:srgbClr val="7030A0"/>
                </a:solidFill>
                <a:latin typeface="Bookman Old Style" pitchFamily="18" charset="0"/>
              </a:rPr>
              <a:t> o </a:t>
            </a:r>
            <a:r>
              <a:rPr lang="en-US" sz="4800" dirty="0" err="1">
                <a:solidFill>
                  <a:srgbClr val="7030A0"/>
                </a:solidFill>
                <a:latin typeface="Bookman Old Style" pitchFamily="18" charset="0"/>
              </a:rPr>
              <a:t>performan</a:t>
            </a:r>
            <a:r>
              <a:rPr lang="ro-MO" sz="4800" dirty="0">
                <a:solidFill>
                  <a:srgbClr val="7030A0"/>
                </a:solidFill>
                <a:latin typeface="Bookman Old Style" pitchFamily="18" charset="0"/>
              </a:rPr>
              <a:t>ță</a:t>
            </a:r>
            <a:r>
              <a:rPr lang="en-US" sz="4800" dirty="0">
                <a:solidFill>
                  <a:srgbClr val="7030A0"/>
                </a:solidFill>
                <a:latin typeface="Bookman Old Style" pitchFamily="18" charset="0"/>
              </a:rPr>
              <a:t> specific</a:t>
            </a:r>
            <a:r>
              <a:rPr lang="ro-MO" sz="4800" dirty="0">
                <a:solidFill>
                  <a:srgbClr val="7030A0"/>
                </a:solidFill>
                <a:latin typeface="Bookman Old Style" pitchFamily="18" charset="0"/>
              </a:rPr>
              <a:t>ă</a:t>
            </a:r>
            <a:r>
              <a:rPr lang="en-US" sz="4800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Bookman Old Style" pitchFamily="18" charset="0"/>
              </a:rPr>
              <a:t>inteligen</a:t>
            </a:r>
            <a:r>
              <a:rPr lang="ro-MO" sz="4800" dirty="0">
                <a:solidFill>
                  <a:srgbClr val="7030A0"/>
                </a:solidFill>
                <a:latin typeface="Bookman Old Style" pitchFamily="18" charset="0"/>
              </a:rPr>
              <a:t>ț</a:t>
            </a:r>
            <a:r>
              <a:rPr lang="en-US" sz="4800" dirty="0" err="1">
                <a:solidFill>
                  <a:srgbClr val="7030A0"/>
                </a:solidFill>
                <a:latin typeface="Bookman Old Style" pitchFamily="18" charset="0"/>
              </a:rPr>
              <a:t>ei</a:t>
            </a:r>
            <a:r>
              <a:rPr lang="en-US" sz="4800" dirty="0">
                <a:solidFill>
                  <a:srgbClr val="7030A0"/>
                </a:solidFill>
                <a:latin typeface="Bookman Old Style" pitchFamily="18" charset="0"/>
              </a:rPr>
              <a:t>, </a:t>
            </a:r>
            <a:r>
              <a:rPr lang="en-US" sz="4800" dirty="0" err="1">
                <a:solidFill>
                  <a:srgbClr val="7030A0"/>
                </a:solidFill>
                <a:latin typeface="Bookman Old Style" pitchFamily="18" charset="0"/>
              </a:rPr>
              <a:t>iar</a:t>
            </a:r>
            <a:r>
              <a:rPr lang="en-US" sz="4800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Bookman Old Style" pitchFamily="18" charset="0"/>
              </a:rPr>
              <a:t>inteligen</a:t>
            </a:r>
            <a:r>
              <a:rPr lang="ro-MO" sz="4800" dirty="0">
                <a:solidFill>
                  <a:srgbClr val="7030A0"/>
                </a:solidFill>
                <a:latin typeface="Bookman Old Style" pitchFamily="18" charset="0"/>
              </a:rPr>
              <a:t>ț</a:t>
            </a:r>
            <a:r>
              <a:rPr lang="en-US" sz="4800" dirty="0">
                <a:solidFill>
                  <a:srgbClr val="7030A0"/>
                </a:solidFill>
                <a:latin typeface="Bookman Old Style" pitchFamily="18" charset="0"/>
              </a:rPr>
              <a:t>a </a:t>
            </a:r>
            <a:r>
              <a:rPr lang="en-US" sz="4800" dirty="0" err="1">
                <a:solidFill>
                  <a:srgbClr val="7030A0"/>
                </a:solidFill>
                <a:latin typeface="Bookman Old Style" pitchFamily="18" charset="0"/>
              </a:rPr>
              <a:t>este</a:t>
            </a:r>
            <a:r>
              <a:rPr lang="en-US" sz="4800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Bookman Old Style" pitchFamily="18" charset="0"/>
              </a:rPr>
              <a:t>apanajul</a:t>
            </a:r>
            <a:r>
              <a:rPr lang="en-US" sz="4800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Bookman Old Style" pitchFamily="18" charset="0"/>
              </a:rPr>
              <a:t>distinctiv</a:t>
            </a:r>
            <a:r>
              <a:rPr lang="en-US" sz="4800" dirty="0">
                <a:solidFill>
                  <a:srgbClr val="7030A0"/>
                </a:solidFill>
                <a:latin typeface="Bookman Old Style" pitchFamily="18" charset="0"/>
              </a:rPr>
              <a:t> al </a:t>
            </a:r>
            <a:r>
              <a:rPr lang="en-US" sz="4800" dirty="0" err="1">
                <a:solidFill>
                  <a:srgbClr val="7030A0"/>
                </a:solidFill>
                <a:latin typeface="Bookman Old Style" pitchFamily="18" charset="0"/>
              </a:rPr>
              <a:t>speciei</a:t>
            </a:r>
            <a:r>
              <a:rPr lang="en-US" sz="4800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Bookman Old Style" pitchFamily="18" charset="0"/>
              </a:rPr>
              <a:t>umane</a:t>
            </a:r>
            <a:r>
              <a:rPr lang="en-US" sz="4800" dirty="0">
                <a:solidFill>
                  <a:srgbClr val="7030A0"/>
                </a:solidFill>
                <a:latin typeface="Bookman Old Style" pitchFamily="18" charset="0"/>
              </a:rPr>
              <a:t>.</a:t>
            </a:r>
            <a:r>
              <a:rPr lang="ro-MO" sz="4800" dirty="0">
                <a:solidFill>
                  <a:srgbClr val="7030A0"/>
                </a:solidFill>
                <a:latin typeface="Bookman Old Style" pitchFamily="18" charset="0"/>
              </a:rPr>
              <a:t>”              </a:t>
            </a:r>
            <a:r>
              <a:rPr lang="ro-MO" sz="2600" dirty="0"/>
              <a:t>G</a:t>
            </a:r>
            <a:r>
              <a:rPr lang="en-US" sz="2600" dirty="0" err="1"/>
              <a:t>eorge</a:t>
            </a:r>
            <a:r>
              <a:rPr lang="en-US" sz="2600" dirty="0"/>
              <a:t> </a:t>
            </a:r>
            <a:r>
              <a:rPr lang="ro-MO" sz="2600" dirty="0"/>
              <a:t>P</a:t>
            </a:r>
            <a:r>
              <a:rPr lang="en-US" sz="2600" dirty="0" err="1"/>
              <a:t>olya</a:t>
            </a:r>
            <a:endParaRPr lang="ru-RU" sz="2600" dirty="0"/>
          </a:p>
          <a:p>
            <a:br>
              <a:rPr lang="en-US" dirty="0"/>
            </a:br>
            <a:endParaRPr lang="ru-RU" dirty="0"/>
          </a:p>
        </p:txBody>
      </p:sp>
      <p:pic>
        <p:nvPicPr>
          <p:cNvPr id="2050" name="Picture 2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32656"/>
            <a:ext cx="2520279" cy="21602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3573016"/>
            <a:ext cx="712879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o-MO" sz="8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Mulțumesc pentru lecție</a:t>
            </a:r>
            <a:endParaRPr lang="ru-RU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7" name="Picture 3" descr="C:\Program Files (x86)\Microsoft Office\MEDIA\CAGCAT10\j019640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159271"/>
            <a:ext cx="2160240" cy="1831482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91661"/>
            <a:ext cx="7200800" cy="256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o-MO" sz="2800" dirty="0">
                <a:solidFill>
                  <a:srgbClr val="002060"/>
                </a:solidFill>
                <a:latin typeface="Calibri Light" pitchFamily="34" charset="0"/>
                <a:cs typeface="Calibri Light" pitchFamily="34" charset="0"/>
              </a:rPr>
              <a:t>3.</a:t>
            </a:r>
            <a:r>
              <a:rPr lang="en-US" sz="2800" b="1" dirty="0">
                <a:solidFill>
                  <a:srgbClr val="002060"/>
                </a:solidFill>
                <a:latin typeface="Calibri Light" pitchFamily="34" charset="0"/>
                <a:cs typeface="Calibri Light" pitchFamily="34" charset="0"/>
              </a:rPr>
              <a:t> </a:t>
            </a:r>
            <a:r>
              <a:rPr lang="ro-MO" sz="2800" b="1" dirty="0">
                <a:solidFill>
                  <a:srgbClr val="002060"/>
                </a:solidFill>
                <a:ea typeface="BatangChe" panose="02030609000101010101" pitchFamily="49" charset="-127"/>
                <a:cs typeface="Calibri Light" pitchFamily="34" charset="0"/>
              </a:rPr>
              <a:t>O teracotă are forma  u</a:t>
            </a:r>
            <a:r>
              <a:rPr lang="en-US" sz="2800" dirty="0">
                <a:solidFill>
                  <a:srgbClr val="002060"/>
                </a:solidFill>
                <a:ea typeface="BatangChe" panose="02030609000101010101" pitchFamily="49" charset="-127"/>
                <a:cs typeface="Calibri Light" pitchFamily="34" charset="0"/>
              </a:rPr>
              <a:t>n</a:t>
            </a:r>
            <a:r>
              <a:rPr lang="ro-MO" sz="2800" dirty="0">
                <a:solidFill>
                  <a:srgbClr val="002060"/>
                </a:solidFill>
                <a:ea typeface="BatangChe" panose="02030609000101010101" pitchFamily="49" charset="-127"/>
                <a:cs typeface="Calibri Light" pitchFamily="34" charset="0"/>
              </a:rPr>
              <a:t>ui</a:t>
            </a:r>
            <a:r>
              <a:rPr lang="en-US" sz="2800" dirty="0">
                <a:solidFill>
                  <a:srgbClr val="002060"/>
                </a:solidFill>
                <a:ea typeface="BatangChe" panose="02030609000101010101" pitchFamily="49" charset="-127"/>
                <a:cs typeface="Calibri Light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a typeface="BatangChe" panose="02030609000101010101" pitchFamily="49" charset="-127"/>
                <a:cs typeface="Calibri Light" pitchFamily="34" charset="0"/>
              </a:rPr>
              <a:t>romb</a:t>
            </a:r>
            <a:r>
              <a:rPr lang="en-US" sz="2800" dirty="0">
                <a:solidFill>
                  <a:srgbClr val="002060"/>
                </a:solidFill>
                <a:ea typeface="BatangChe" panose="02030609000101010101" pitchFamily="49" charset="-127"/>
                <a:cs typeface="Calibri Light" pitchFamily="34" charset="0"/>
              </a:rPr>
              <a:t> </a:t>
            </a:r>
            <a:r>
              <a:rPr lang="ro-MO" sz="2800" b="1" dirty="0">
                <a:solidFill>
                  <a:srgbClr val="002060"/>
                </a:solidFill>
                <a:ea typeface="BatangChe" panose="02030609000101010101" pitchFamily="49" charset="-127"/>
                <a:cs typeface="Calibri Light" pitchFamily="34" charset="0"/>
              </a:rPr>
              <a:t>cu</a:t>
            </a:r>
            <a:r>
              <a:rPr lang="en-US" sz="2800" b="1" dirty="0">
                <a:solidFill>
                  <a:srgbClr val="002060"/>
                </a:solidFill>
                <a:ea typeface="BatangChe" panose="02030609000101010101" pitchFamily="49" charset="-127"/>
                <a:cs typeface="Calibri Light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a typeface="BatangChe" panose="02030609000101010101" pitchFamily="49" charset="-127"/>
                <a:cs typeface="Calibri Light" pitchFamily="34" charset="0"/>
              </a:rPr>
              <a:t>latura</a:t>
            </a:r>
            <a:r>
              <a:rPr lang="en-US" sz="2800" b="1" dirty="0">
                <a:solidFill>
                  <a:srgbClr val="002060"/>
                </a:solidFill>
                <a:ea typeface="BatangChe" panose="02030609000101010101" pitchFamily="49" charset="-127"/>
                <a:cs typeface="Calibri Light" pitchFamily="34" charset="0"/>
              </a:rPr>
              <a:t> </a:t>
            </a:r>
            <a:r>
              <a:rPr lang="ro-MO" sz="2800" b="1" dirty="0">
                <a:solidFill>
                  <a:srgbClr val="002060"/>
                </a:solidFill>
                <a:ea typeface="BatangChe" panose="02030609000101010101" pitchFamily="49" charset="-127"/>
                <a:cs typeface="Calibri Light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ea typeface="BatangChe" panose="02030609000101010101" pitchFamily="49" charset="-127"/>
                <a:cs typeface="Calibri Light" pitchFamily="34" charset="0"/>
              </a:rPr>
              <a:t>de </a:t>
            </a:r>
            <a:r>
              <a:rPr lang="en-US" sz="2800" b="1" dirty="0">
                <a:solidFill>
                  <a:srgbClr val="002060"/>
                </a:solidFill>
                <a:cs typeface="Calibri Light" pitchFamily="34" charset="0"/>
              </a:rPr>
              <a:t>10 cm </a:t>
            </a:r>
            <a:r>
              <a:rPr lang="en-US" sz="2800" b="1" dirty="0" err="1">
                <a:solidFill>
                  <a:srgbClr val="002060"/>
                </a:solidFill>
                <a:cs typeface="Calibri Light" pitchFamily="34" charset="0"/>
              </a:rPr>
              <a:t>si</a:t>
            </a:r>
            <a:r>
              <a:rPr lang="en-US" sz="2800" b="1" dirty="0">
                <a:solidFill>
                  <a:srgbClr val="002060"/>
                </a:solidFill>
                <a:cs typeface="Calibri Light" pitchFamily="34" charset="0"/>
              </a:rPr>
              <a:t> aria de 40cm</a:t>
            </a:r>
            <a:r>
              <a:rPr lang="en-US" sz="2800" b="1" dirty="0">
                <a:solidFill>
                  <a:srgbClr val="002060"/>
                </a:solidFill>
                <a:cs typeface="Arial"/>
              </a:rPr>
              <a:t>²</a:t>
            </a:r>
            <a:r>
              <a:rPr lang="en-US" sz="2800" b="1" dirty="0">
                <a:solidFill>
                  <a:srgbClr val="002060"/>
                </a:solidFill>
                <a:cs typeface="Calibri Light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cs typeface="Calibri Light" pitchFamily="34" charset="0"/>
              </a:rPr>
              <a:t>Afla</a:t>
            </a:r>
            <a:r>
              <a:rPr lang="ro-MO" sz="2800" b="1" dirty="0">
                <a:solidFill>
                  <a:srgbClr val="002060"/>
                </a:solidFill>
                <a:cs typeface="Calibri Light" pitchFamily="34" charset="0"/>
              </a:rPr>
              <a:t>ț</a:t>
            </a:r>
            <a:r>
              <a:rPr lang="en-US" sz="2800" b="1" dirty="0" err="1">
                <a:solidFill>
                  <a:srgbClr val="002060"/>
                </a:solidFill>
                <a:cs typeface="Calibri Light" pitchFamily="34" charset="0"/>
              </a:rPr>
              <a:t>i</a:t>
            </a:r>
            <a:r>
              <a:rPr lang="en-US" sz="2800" b="1" dirty="0">
                <a:solidFill>
                  <a:srgbClr val="002060"/>
                </a:solidFill>
                <a:cs typeface="Calibri Light" pitchFamily="34" charset="0"/>
              </a:rPr>
              <a:t> </a:t>
            </a:r>
            <a:r>
              <a:rPr lang="ro-MO" sz="2800" b="1" dirty="0">
                <a:solidFill>
                  <a:srgbClr val="002060"/>
                </a:solidFill>
                <a:cs typeface="Calibri Light" pitchFamily="34" charset="0"/>
              </a:rPr>
              <a:t>î</a:t>
            </a:r>
            <a:r>
              <a:rPr lang="en-US" sz="2800" b="1" dirty="0">
                <a:solidFill>
                  <a:srgbClr val="002060"/>
                </a:solidFill>
                <a:cs typeface="Calibri Light" pitchFamily="34" charset="0"/>
              </a:rPr>
              <a:t>n</a:t>
            </a:r>
            <a:r>
              <a:rPr lang="ro-MO" sz="2800" b="1" dirty="0">
                <a:solidFill>
                  <a:srgbClr val="002060"/>
                </a:solidFill>
                <a:cs typeface="Calibri Light" pitchFamily="34" charset="0"/>
              </a:rPr>
              <a:t>ă</a:t>
            </a:r>
            <a:r>
              <a:rPr lang="en-US" sz="2800" b="1" dirty="0" err="1">
                <a:solidFill>
                  <a:srgbClr val="002060"/>
                </a:solidFill>
                <a:cs typeface="Calibri Light" pitchFamily="34" charset="0"/>
              </a:rPr>
              <a:t>ltimea</a:t>
            </a:r>
            <a:r>
              <a:rPr lang="en-US" sz="2800" b="1" dirty="0">
                <a:solidFill>
                  <a:srgbClr val="002060"/>
                </a:solidFill>
                <a:cs typeface="Calibri Light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Calibri Light" pitchFamily="34" charset="0"/>
              </a:rPr>
              <a:t>rombului</a:t>
            </a:r>
            <a:r>
              <a:rPr lang="en-US" sz="2800" b="1" dirty="0">
                <a:solidFill>
                  <a:srgbClr val="002060"/>
                </a:solidFill>
                <a:latin typeface="Calibri Light" pitchFamily="34" charset="0"/>
                <a:cs typeface="Calibri Light" pitchFamily="34" charset="0"/>
              </a:rPr>
              <a:t>.</a:t>
            </a:r>
            <a:br>
              <a:rPr lang="ru-RU" sz="2800" b="1" dirty="0">
                <a:solidFill>
                  <a:srgbClr val="00B050"/>
                </a:solidFill>
                <a:latin typeface="Calibri Light" pitchFamily="34" charset="0"/>
                <a:cs typeface="Calibri Light" pitchFamily="34" charset="0"/>
              </a:rPr>
            </a:br>
            <a:endParaRPr lang="ru-RU" dirty="0"/>
          </a:p>
        </p:txBody>
      </p:sp>
      <p:pic>
        <p:nvPicPr>
          <p:cNvPr id="4" name="Picture 2" descr="C:\Users\User\Desktop\100NEW__\placa-teracota-model-spi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0323" y="1600200"/>
            <a:ext cx="4061354" cy="4873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9028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solidFill>
                  <a:srgbClr val="00B0F0"/>
                </a:solidFill>
              </a:rPr>
              <a:t>Mottoul</a:t>
            </a:r>
            <a:r>
              <a:rPr lang="en-US" sz="4000" dirty="0">
                <a:solidFill>
                  <a:srgbClr val="00B0F0"/>
                </a:solidFill>
              </a:rPr>
              <a:t>:</a:t>
            </a:r>
            <a:endParaRPr lang="ru-RU" sz="40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o-RO" sz="4800" b="1" i="1" dirty="0">
                <a:solidFill>
                  <a:srgbClr val="0070C0"/>
                </a:solidFill>
              </a:rPr>
              <a:t>“Atâta timp cât nu încetezi să urci, treptele </a:t>
            </a:r>
            <a:r>
              <a:rPr lang="en-US" sz="4800" b="1" i="1" dirty="0">
                <a:solidFill>
                  <a:srgbClr val="0070C0"/>
                </a:solidFill>
              </a:rPr>
              <a:t>nu se </a:t>
            </a:r>
            <a:r>
              <a:rPr lang="en-US" sz="4800" b="1" i="1" dirty="0" err="1">
                <a:solidFill>
                  <a:srgbClr val="0070C0"/>
                </a:solidFill>
              </a:rPr>
              <a:t>vor</a:t>
            </a:r>
            <a:r>
              <a:rPr lang="en-US" sz="4800" b="1" i="1" dirty="0">
                <a:solidFill>
                  <a:srgbClr val="0070C0"/>
                </a:solidFill>
              </a:rPr>
              <a:t> </a:t>
            </a:r>
            <a:r>
              <a:rPr lang="en-US" sz="4800" b="1" i="1" dirty="0" err="1">
                <a:solidFill>
                  <a:srgbClr val="0070C0"/>
                </a:solidFill>
              </a:rPr>
              <a:t>termina</a:t>
            </a:r>
            <a:r>
              <a:rPr lang="ro-MO" sz="4800" b="1" i="1" dirty="0">
                <a:solidFill>
                  <a:srgbClr val="0070C0"/>
                </a:solidFill>
              </a:rPr>
              <a:t>,</a:t>
            </a:r>
            <a:r>
              <a:rPr lang="en-US" sz="4800" b="1" i="1" dirty="0">
                <a:solidFill>
                  <a:srgbClr val="0070C0"/>
                </a:solidFill>
              </a:rPr>
              <a:t> sub </a:t>
            </a:r>
            <a:r>
              <a:rPr lang="en-US" sz="4800" b="1" i="1" dirty="0" err="1">
                <a:solidFill>
                  <a:srgbClr val="0070C0"/>
                </a:solidFill>
              </a:rPr>
              <a:t>paşii</a:t>
            </a:r>
            <a:r>
              <a:rPr lang="en-US" sz="4800" b="1" i="1" dirty="0">
                <a:solidFill>
                  <a:srgbClr val="0070C0"/>
                </a:solidFill>
              </a:rPr>
              <a:t> </a:t>
            </a:r>
            <a:r>
              <a:rPr lang="en-US" sz="4800" b="1" i="1" dirty="0" err="1">
                <a:solidFill>
                  <a:srgbClr val="0070C0"/>
                </a:solidFill>
              </a:rPr>
              <a:t>tăi</a:t>
            </a:r>
            <a:r>
              <a:rPr lang="en-US" sz="4800" b="1" i="1" dirty="0">
                <a:solidFill>
                  <a:srgbClr val="0070C0"/>
                </a:solidFill>
              </a:rPr>
              <a:t> care </a:t>
            </a:r>
            <a:r>
              <a:rPr lang="en-US" sz="4800" b="1" i="1" dirty="0" err="1">
                <a:solidFill>
                  <a:srgbClr val="0070C0"/>
                </a:solidFill>
              </a:rPr>
              <a:t>urcă</a:t>
            </a:r>
            <a:r>
              <a:rPr lang="en-US" sz="4800" b="1" i="1" dirty="0">
                <a:solidFill>
                  <a:srgbClr val="0070C0"/>
                </a:solidFill>
              </a:rPr>
              <a:t>, </a:t>
            </a:r>
            <a:r>
              <a:rPr lang="en-US" sz="4800" b="1" i="1" dirty="0" err="1">
                <a:solidFill>
                  <a:srgbClr val="0070C0"/>
                </a:solidFill>
              </a:rPr>
              <a:t>ele</a:t>
            </a:r>
            <a:r>
              <a:rPr lang="en-US" sz="4800" b="1" i="1" dirty="0">
                <a:solidFill>
                  <a:srgbClr val="0070C0"/>
                </a:solidFill>
              </a:rPr>
              <a:t> se </a:t>
            </a:r>
            <a:r>
              <a:rPr lang="en-US" sz="4800" b="1" i="1" dirty="0" err="1">
                <a:solidFill>
                  <a:srgbClr val="0070C0"/>
                </a:solidFill>
              </a:rPr>
              <a:t>vor</a:t>
            </a:r>
            <a:r>
              <a:rPr lang="en-US" sz="4800" b="1" i="1" dirty="0">
                <a:solidFill>
                  <a:srgbClr val="0070C0"/>
                </a:solidFill>
              </a:rPr>
              <a:t> </a:t>
            </a:r>
            <a:r>
              <a:rPr lang="en-US" sz="4800" b="1" i="1" dirty="0" err="1">
                <a:solidFill>
                  <a:srgbClr val="0070C0"/>
                </a:solidFill>
              </a:rPr>
              <a:t>înmulţi</a:t>
            </a:r>
            <a:r>
              <a:rPr lang="en-US" sz="4800" b="1" i="1" dirty="0">
                <a:solidFill>
                  <a:srgbClr val="0070C0"/>
                </a:solidFill>
              </a:rPr>
              <a:t> la </a:t>
            </a:r>
            <a:r>
              <a:rPr lang="en-US" sz="4800" b="1" i="1" dirty="0" err="1">
                <a:solidFill>
                  <a:srgbClr val="0070C0"/>
                </a:solidFill>
              </a:rPr>
              <a:t>nesfârşit</a:t>
            </a:r>
            <a:r>
              <a:rPr lang="en-US" sz="4800" b="1" i="1" dirty="0">
                <a:solidFill>
                  <a:srgbClr val="0070C0"/>
                </a:solidFill>
              </a:rPr>
              <a:t>. “</a:t>
            </a:r>
            <a:endParaRPr lang="ru-RU" sz="4800" dirty="0">
              <a:solidFill>
                <a:srgbClr val="0070C0"/>
              </a:solidFill>
            </a:endParaRPr>
          </a:p>
          <a:p>
            <a:r>
              <a:rPr lang="en-US" dirty="0"/>
              <a:t> Franz </a:t>
            </a:r>
            <a:r>
              <a:rPr lang="en-US" dirty="0" err="1"/>
              <a:t>Kaf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Arial" pitchFamily="34" charset="0"/>
                <a:cs typeface="Arial" pitchFamily="34" charset="0"/>
              </a:rPr>
              <a:t>Complectati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: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A</a:t>
            </a:r>
            <a:r>
              <a:rPr lang="en-US" sz="1000" dirty="0"/>
              <a:t>1</a:t>
            </a:r>
            <a:r>
              <a:rPr lang="en-US" sz="2800" dirty="0"/>
              <a:t>=</a:t>
            </a:r>
          </a:p>
          <a:p>
            <a:r>
              <a:rPr lang="en-US" sz="2800" dirty="0"/>
              <a:t>A</a:t>
            </a:r>
            <a:r>
              <a:rPr lang="en-US" sz="1050" dirty="0"/>
              <a:t>2</a:t>
            </a:r>
            <a:r>
              <a:rPr lang="en-US" sz="2800" dirty="0"/>
              <a:t>=</a:t>
            </a:r>
          </a:p>
          <a:p>
            <a:r>
              <a:rPr lang="en-US" sz="2800" dirty="0"/>
              <a:t>A</a:t>
            </a:r>
            <a:r>
              <a:rPr lang="en-US" sz="1050" dirty="0"/>
              <a:t>3</a:t>
            </a:r>
            <a:r>
              <a:rPr lang="en-US" sz="2800" dirty="0"/>
              <a:t>=</a:t>
            </a:r>
            <a:endParaRPr lang="ro-MO" sz="2800" dirty="0"/>
          </a:p>
          <a:p>
            <a:endParaRPr lang="en-US" sz="2800" dirty="0"/>
          </a:p>
          <a:p>
            <a:r>
              <a:rPr lang="en-US" sz="2800" dirty="0"/>
              <a:t>A</a:t>
            </a:r>
            <a:r>
              <a:rPr lang="en-US" sz="1050" dirty="0"/>
              <a:t>4</a:t>
            </a:r>
            <a:r>
              <a:rPr lang="en-US" sz="2800" dirty="0"/>
              <a:t>=</a:t>
            </a:r>
          </a:p>
          <a:p>
            <a:r>
              <a:rPr lang="en-US" sz="2800" dirty="0"/>
              <a:t>A</a:t>
            </a:r>
            <a:r>
              <a:rPr lang="en-US" sz="1050" dirty="0"/>
              <a:t>5</a:t>
            </a:r>
            <a:r>
              <a:rPr lang="en-US" sz="2800" dirty="0"/>
              <a:t>=</a:t>
            </a:r>
          </a:p>
          <a:p>
            <a:r>
              <a:rPr lang="en-US" sz="2800" dirty="0"/>
              <a:t>A</a:t>
            </a:r>
            <a:r>
              <a:rPr lang="en-US" sz="1050" dirty="0"/>
              <a:t>6</a:t>
            </a:r>
            <a:r>
              <a:rPr lang="en-US" sz="2800" dirty="0"/>
              <a:t>=</a:t>
            </a:r>
            <a:endParaRPr lang="ro-MO" sz="2800" dirty="0"/>
          </a:p>
          <a:p>
            <a:endParaRPr lang="en-US" sz="2800" dirty="0"/>
          </a:p>
          <a:p>
            <a:r>
              <a:rPr lang="en-US" sz="2800" dirty="0"/>
              <a:t>A</a:t>
            </a:r>
            <a:r>
              <a:rPr lang="en-US" sz="1050" dirty="0"/>
              <a:t>7</a:t>
            </a:r>
            <a:r>
              <a:rPr lang="en-US" sz="2800" dirty="0"/>
              <a:t>=</a:t>
            </a:r>
          </a:p>
          <a:p>
            <a:r>
              <a:rPr lang="en-US" sz="2800" dirty="0"/>
              <a:t>A</a:t>
            </a:r>
            <a:r>
              <a:rPr lang="en-US" sz="1050" dirty="0"/>
              <a:t>8</a:t>
            </a:r>
            <a:r>
              <a:rPr lang="en-US" sz="2800" dirty="0"/>
              <a:t>=</a:t>
            </a:r>
            <a:endParaRPr lang="ro-MO" sz="2800" dirty="0"/>
          </a:p>
          <a:p>
            <a:r>
              <a:rPr lang="ro-MO" sz="2800" dirty="0"/>
              <a:t>A</a:t>
            </a:r>
            <a:r>
              <a:rPr lang="ro-MO" sz="1800" dirty="0"/>
              <a:t>9</a:t>
            </a:r>
            <a:r>
              <a:rPr lang="ro-MO" sz="2800" dirty="0"/>
              <a:t> =</a:t>
            </a:r>
            <a:endParaRPr lang="ru-RU" sz="2800" dirty="0"/>
          </a:p>
        </p:txBody>
      </p:sp>
      <p:sp>
        <p:nvSpPr>
          <p:cNvPr id="6" name="Блок-схема: решение 5"/>
          <p:cNvSpPr/>
          <p:nvPr/>
        </p:nvSpPr>
        <p:spPr>
          <a:xfrm rot="19985548">
            <a:off x="3048060" y="824081"/>
            <a:ext cx="1993625" cy="947053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MO" dirty="0"/>
              <a:t>1</a:t>
            </a:r>
            <a:endParaRPr lang="ru-RU" dirty="0"/>
          </a:p>
        </p:txBody>
      </p:sp>
      <p:sp>
        <p:nvSpPr>
          <p:cNvPr id="7" name="Трапеция 6"/>
          <p:cNvSpPr/>
          <p:nvPr/>
        </p:nvSpPr>
        <p:spPr>
          <a:xfrm>
            <a:off x="2771800" y="1916832"/>
            <a:ext cx="1346448" cy="576064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MO" dirty="0"/>
              <a:t>2</a:t>
            </a:r>
            <a:endParaRPr lang="ru-RU" dirty="0"/>
          </a:p>
        </p:txBody>
      </p:sp>
      <p:sp>
        <p:nvSpPr>
          <p:cNvPr id="8" name="Блок-схема: типовой процесс 7"/>
          <p:cNvSpPr/>
          <p:nvPr/>
        </p:nvSpPr>
        <p:spPr>
          <a:xfrm>
            <a:off x="4427984" y="2420888"/>
            <a:ext cx="1368152" cy="612648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MO" dirty="0"/>
              <a:t>3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635896" y="3140968"/>
            <a:ext cx="8640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MO" dirty="0"/>
              <a:t>4</a:t>
            </a:r>
            <a:endParaRPr lang="ru-RU" dirty="0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4499992" y="3573016"/>
            <a:ext cx="792088" cy="7920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MO" dirty="0"/>
              <a:t>5</a:t>
            </a:r>
            <a:endParaRPr lang="ru-RU" dirty="0"/>
          </a:p>
        </p:txBody>
      </p:sp>
      <p:sp>
        <p:nvSpPr>
          <p:cNvPr id="15" name="Прямоугольный треугольник 14"/>
          <p:cNvSpPr/>
          <p:nvPr/>
        </p:nvSpPr>
        <p:spPr>
          <a:xfrm>
            <a:off x="5508104" y="4293096"/>
            <a:ext cx="1080120" cy="72008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MO" dirty="0"/>
              <a:t>6</a:t>
            </a:r>
            <a:endParaRPr lang="ru-RU" dirty="0"/>
          </a:p>
        </p:txBody>
      </p:sp>
      <p:sp>
        <p:nvSpPr>
          <p:cNvPr id="16" name="Ромб 15"/>
          <p:cNvSpPr/>
          <p:nvPr/>
        </p:nvSpPr>
        <p:spPr>
          <a:xfrm>
            <a:off x="5148064" y="5157192"/>
            <a:ext cx="1346448" cy="144016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MO" dirty="0"/>
              <a:t>8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804248" y="566124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MO" dirty="0"/>
              <a:t>9</a:t>
            </a:r>
            <a:endParaRPr lang="ru-RU" dirty="0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6588224" y="4221088"/>
            <a:ext cx="2123728" cy="6480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MO" dirty="0"/>
              <a:t>7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7" grpId="0" build="p" animBg="1"/>
      <p:bldP spid="8" grpId="0" build="p" animBg="1"/>
      <p:bldP spid="10" grpId="0" build="p" animBg="1"/>
      <p:bldP spid="14" grpId="0" build="p" animBg="1"/>
      <p:bldP spid="15" grpId="0" build="p" animBg="1"/>
      <p:bldP spid="16" grpId="0" build="p" animBg="1"/>
      <p:bldP spid="11" grpId="0" build="p" animBg="1"/>
      <p:bldP spid="1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r>
              <a:rPr lang="ro-MO" dirty="0">
                <a:solidFill>
                  <a:srgbClr val="7030A0"/>
                </a:solidFill>
              </a:rPr>
              <a:t>1.</a:t>
            </a:r>
            <a:r>
              <a:rPr lang="en-US" dirty="0">
                <a:solidFill>
                  <a:srgbClr val="7030A0"/>
                </a:solidFill>
              </a:rPr>
              <a:t>Un lot de p</a:t>
            </a:r>
            <a:r>
              <a:rPr lang="ro-MO" dirty="0">
                <a:solidFill>
                  <a:srgbClr val="7030A0"/>
                </a:solidFill>
              </a:rPr>
              <a:t>ămînt are forma  unui pătrat</a:t>
            </a:r>
            <a:br>
              <a:rPr lang="ro-MO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                    cu</a:t>
            </a:r>
            <a:r>
              <a:rPr lang="ro-MO" dirty="0">
                <a:solidFill>
                  <a:srgbClr val="7030A0"/>
                </a:solidFill>
              </a:rPr>
              <a:t> latură de 15 m. Aflați aria lotului?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08912" cy="4873752"/>
          </a:xfrm>
        </p:spPr>
        <p:txBody>
          <a:bodyPr>
            <a:normAutofit/>
          </a:bodyPr>
          <a:lstStyle/>
          <a:p>
            <a:pPr lvl="8">
              <a:buNone/>
            </a:pPr>
            <a:endParaRPr lang="ro-MO" sz="24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lvl="8">
              <a:buNone/>
            </a:pPr>
            <a:endParaRPr lang="ro-MO" sz="24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lvl="8">
              <a:buNone/>
            </a:pPr>
            <a:endParaRPr lang="ro-MO" sz="24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lvl="8">
              <a:buNone/>
            </a:pPr>
            <a:endParaRPr lang="ro-MO" sz="24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lvl="8">
              <a:buNone/>
            </a:pPr>
            <a:endParaRPr lang="ro-MO" sz="24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lvl="8">
              <a:buNone/>
            </a:pPr>
            <a:endParaRPr lang="ru-RU" sz="24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ru-RU" sz="2800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43934"/>
            <a:ext cx="276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" name="Picture 1" descr="C:\Users\User\Desktop\pb1_patrat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0"/>
            <a:ext cx="7632848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/>
          <a:lstStyle/>
          <a:p>
            <a:pPr marL="274320" lvl="8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ro-MO"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2.</a:t>
            </a:r>
            <a:r>
              <a:rPr lang="ro-MO" sz="28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  O </a:t>
            </a:r>
            <a:r>
              <a:rPr lang="ro-MO"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livadă  </a:t>
            </a:r>
            <a:r>
              <a:rPr lang="en-US"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are </a:t>
            </a:r>
            <a:r>
              <a:rPr lang="en-US" sz="280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lungimea</a:t>
            </a:r>
            <a:r>
              <a:rPr lang="en-US"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de 14 </a:t>
            </a:r>
            <a:r>
              <a:rPr lang="ro-MO"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en-US"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 </a:t>
            </a:r>
            <a:r>
              <a:rPr lang="ro-MO" sz="280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ș</a:t>
            </a:r>
            <a:r>
              <a:rPr lang="en-US" sz="280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l</a:t>
            </a:r>
            <a:r>
              <a:rPr lang="ro-MO"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ăț</a:t>
            </a:r>
            <a:r>
              <a:rPr lang="en-US" sz="280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imea</a:t>
            </a:r>
            <a:r>
              <a:rPr lang="en-US"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o </a:t>
            </a:r>
            <a:r>
              <a:rPr lang="en-US" sz="280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doime</a:t>
            </a:r>
            <a:r>
              <a:rPr lang="en-US"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din </a:t>
            </a:r>
            <a:r>
              <a:rPr lang="en-US" sz="280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lungime</a:t>
            </a:r>
            <a:r>
              <a:rPr lang="en-US"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ro-MO"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Sa se </a:t>
            </a:r>
            <a:r>
              <a:rPr lang="en-US" sz="280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afle</a:t>
            </a:r>
            <a:r>
              <a:rPr lang="en-US"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aria </a:t>
            </a:r>
            <a:r>
              <a:rPr lang="en-US" sz="280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si</a:t>
            </a:r>
            <a:r>
              <a:rPr lang="en-US"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perimetrul</a:t>
            </a:r>
            <a:r>
              <a:rPr lang="en-US"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o-MO"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 livezii</a:t>
            </a:r>
          </a:p>
          <a:p>
            <a:endParaRPr lang="ru-RU" dirty="0"/>
          </a:p>
        </p:txBody>
      </p:sp>
      <p:pic>
        <p:nvPicPr>
          <p:cNvPr id="1026" name="Picture 2" descr="C:\Users\User\Desktop\100NEW__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76873"/>
            <a:ext cx="7704856" cy="4581127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869160"/>
            <a:ext cx="7467600" cy="1728192"/>
          </a:xfrm>
        </p:spPr>
        <p:txBody>
          <a:bodyPr>
            <a:normAutofit fontScale="90000"/>
          </a:bodyPr>
          <a:lstStyle/>
          <a:p>
            <a:br>
              <a:rPr lang="en-US" sz="3200" dirty="0">
                <a:solidFill>
                  <a:srgbClr val="002060"/>
                </a:solidFill>
                <a:latin typeface="Calibri Light" pitchFamily="34" charset="0"/>
                <a:cs typeface="Calibri Light" pitchFamily="34" charset="0"/>
              </a:rPr>
            </a:br>
            <a:br>
              <a:rPr lang="en-US" sz="3200" dirty="0">
                <a:solidFill>
                  <a:srgbClr val="002060"/>
                </a:solidFill>
                <a:latin typeface="Calibri Light" pitchFamily="34" charset="0"/>
                <a:cs typeface="Calibri Light" pitchFamily="34" charset="0"/>
              </a:rPr>
            </a:br>
            <a:br>
              <a:rPr lang="en-US" sz="3200" dirty="0">
                <a:solidFill>
                  <a:srgbClr val="002060"/>
                </a:solidFill>
                <a:latin typeface="Calibri Light" pitchFamily="34" charset="0"/>
                <a:cs typeface="Calibri Light" pitchFamily="34" charset="0"/>
              </a:rPr>
            </a:br>
            <a:br>
              <a:rPr lang="en-US" sz="3200" dirty="0">
                <a:solidFill>
                  <a:srgbClr val="002060"/>
                </a:solidFill>
                <a:latin typeface="Calibri Light" pitchFamily="34" charset="0"/>
                <a:cs typeface="Calibri Light" pitchFamily="34" charset="0"/>
              </a:rPr>
            </a:br>
            <a:br>
              <a:rPr lang="en-US" sz="3200" dirty="0">
                <a:solidFill>
                  <a:srgbClr val="002060"/>
                </a:solidFill>
                <a:latin typeface="Calibri Light" pitchFamily="34" charset="0"/>
                <a:cs typeface="Calibri Light" pitchFamily="34" charset="0"/>
              </a:rPr>
            </a:br>
            <a:br>
              <a:rPr lang="en-US" sz="3200" dirty="0">
                <a:solidFill>
                  <a:srgbClr val="002060"/>
                </a:solidFill>
                <a:latin typeface="Calibri Light" pitchFamily="34" charset="0"/>
                <a:cs typeface="Calibri Light" pitchFamily="34" charset="0"/>
              </a:rPr>
            </a:br>
            <a:br>
              <a:rPr lang="en-US" sz="3200" dirty="0">
                <a:solidFill>
                  <a:srgbClr val="002060"/>
                </a:solidFill>
                <a:latin typeface="Calibri Light" pitchFamily="34" charset="0"/>
                <a:cs typeface="Calibri Light" pitchFamily="34" charset="0"/>
              </a:rPr>
            </a:br>
            <a:br>
              <a:rPr lang="en-US" sz="3200" dirty="0">
                <a:solidFill>
                  <a:srgbClr val="002060"/>
                </a:solidFill>
                <a:latin typeface="Calibri Light" pitchFamily="34" charset="0"/>
                <a:cs typeface="Calibri Light" pitchFamily="34" charset="0"/>
              </a:rPr>
            </a:br>
            <a:br>
              <a:rPr lang="en-US" sz="3200" dirty="0">
                <a:solidFill>
                  <a:srgbClr val="002060"/>
                </a:solidFill>
                <a:latin typeface="Calibri Light" pitchFamily="34" charset="0"/>
                <a:cs typeface="Calibri Light" pitchFamily="34" charset="0"/>
              </a:rPr>
            </a:br>
            <a:br>
              <a:rPr lang="en-US" sz="3200" dirty="0">
                <a:solidFill>
                  <a:srgbClr val="002060"/>
                </a:solidFill>
                <a:latin typeface="Calibri Light" pitchFamily="34" charset="0"/>
                <a:cs typeface="Calibri Light" pitchFamily="34" charset="0"/>
              </a:rPr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1656184"/>
          </a:xfrm>
        </p:spPr>
        <p:txBody>
          <a:bodyPr/>
          <a:lstStyle/>
          <a:p>
            <a:pPr algn="just"/>
            <a:r>
              <a:rPr lang="en-US" dirty="0"/>
              <a:t>3.</a:t>
            </a:r>
            <a:r>
              <a:rPr lang="ro-RO" dirty="0"/>
              <a:t> </a:t>
            </a:r>
            <a:r>
              <a:rPr lang="en-US" dirty="0" err="1"/>
              <a:t>Afla</a:t>
            </a:r>
            <a:r>
              <a:rPr lang="ro-RO" dirty="0"/>
              <a:t>ț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diagonalele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romb</a:t>
            </a:r>
            <a:r>
              <a:rPr lang="en-US" dirty="0"/>
              <a:t> ,</a:t>
            </a:r>
            <a:r>
              <a:rPr lang="ro-RO" dirty="0"/>
              <a:t>ș</a:t>
            </a:r>
            <a:r>
              <a:rPr lang="en-US" dirty="0" err="1"/>
              <a:t>tiind</a:t>
            </a:r>
            <a:r>
              <a:rPr lang="en-US" dirty="0"/>
              <a:t> c</a:t>
            </a:r>
            <a:r>
              <a:rPr lang="ro-RO" dirty="0"/>
              <a:t>ă </a:t>
            </a:r>
            <a:r>
              <a:rPr lang="en-US" dirty="0" err="1"/>
              <a:t>una</a:t>
            </a:r>
            <a:r>
              <a:rPr lang="en-US" dirty="0"/>
              <a:t> din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de 4 </a:t>
            </a:r>
            <a:r>
              <a:rPr lang="en-US" dirty="0" err="1"/>
              <a:t>ori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mare </a:t>
            </a:r>
            <a:r>
              <a:rPr lang="en-US" dirty="0" err="1"/>
              <a:t>dec</a:t>
            </a:r>
            <a:r>
              <a:rPr lang="ro-RO" dirty="0"/>
              <a:t>ît </a:t>
            </a:r>
            <a:r>
              <a:rPr lang="en-US" dirty="0" err="1"/>
              <a:t>cealalat</a:t>
            </a:r>
            <a:r>
              <a:rPr lang="ro-RO" dirty="0"/>
              <a:t>ă,</a:t>
            </a:r>
            <a:r>
              <a:rPr lang="en-US" dirty="0"/>
              <a:t> </a:t>
            </a:r>
            <a:r>
              <a:rPr lang="ro-RO" dirty="0"/>
              <a:t> </a:t>
            </a:r>
            <a:r>
              <a:rPr lang="en-US" dirty="0" err="1"/>
              <a:t>iar</a:t>
            </a:r>
            <a:r>
              <a:rPr lang="en-US" dirty="0"/>
              <a:t> aria </a:t>
            </a:r>
            <a:r>
              <a:rPr lang="en-US" dirty="0" err="1"/>
              <a:t>rombului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ro-RO" dirty="0"/>
              <a:t>ă</a:t>
            </a:r>
            <a:r>
              <a:rPr lang="en-US" dirty="0"/>
              <a:t> cu </a:t>
            </a:r>
            <a:r>
              <a:rPr lang="ro-RO" dirty="0"/>
              <a:t>36 cm².</a:t>
            </a:r>
            <a:endParaRPr lang="ru-RU" dirty="0"/>
          </a:p>
        </p:txBody>
      </p:sp>
      <p:sp>
        <p:nvSpPr>
          <p:cNvPr id="4" name="Ромб 3"/>
          <p:cNvSpPr/>
          <p:nvPr/>
        </p:nvSpPr>
        <p:spPr>
          <a:xfrm flipV="1">
            <a:off x="2051720" y="2132856"/>
            <a:ext cx="5400600" cy="4824536"/>
          </a:xfrm>
          <a:prstGeom prst="diamon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1"/>
            <a:endCxn id="4" idx="3"/>
          </p:cNvCxnSpPr>
          <p:nvPr/>
        </p:nvCxnSpPr>
        <p:spPr>
          <a:xfrm>
            <a:off x="2051720" y="4545124"/>
            <a:ext cx="54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endCxn id="4" idx="0"/>
          </p:cNvCxnSpPr>
          <p:nvPr/>
        </p:nvCxnSpPr>
        <p:spPr>
          <a:xfrm flipH="1">
            <a:off x="4752020" y="2132856"/>
            <a:ext cx="9001" cy="4824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02234"/>
          </a:xfrm>
        </p:spPr>
        <p:txBody>
          <a:bodyPr>
            <a:normAutofit fontScale="90000"/>
          </a:bodyPr>
          <a:lstStyle/>
          <a:p>
            <a:r>
              <a:rPr lang="ro-MO" sz="3200" dirty="0">
                <a:solidFill>
                  <a:srgbClr val="0070C0"/>
                </a:solidFill>
              </a:rPr>
              <a:t>4.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0070C0"/>
                </a:solidFill>
              </a:rPr>
              <a:t>Un </a:t>
            </a:r>
            <a:r>
              <a:rPr lang="en-US" sz="3200" dirty="0" err="1">
                <a:solidFill>
                  <a:srgbClr val="0070C0"/>
                </a:solidFill>
              </a:rPr>
              <a:t>trapez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dreptunghic</a:t>
            </a:r>
            <a:r>
              <a:rPr lang="en-US" sz="3200" dirty="0">
                <a:solidFill>
                  <a:srgbClr val="0070C0"/>
                </a:solidFill>
              </a:rPr>
              <a:t> are </a:t>
            </a:r>
            <a:r>
              <a:rPr lang="en-US" sz="3200" dirty="0" err="1">
                <a:solidFill>
                  <a:srgbClr val="0070C0"/>
                </a:solidFill>
              </a:rPr>
              <a:t>bazele</a:t>
            </a:r>
            <a:r>
              <a:rPr lang="en-US" sz="3200" dirty="0">
                <a:solidFill>
                  <a:srgbClr val="0070C0"/>
                </a:solidFill>
              </a:rPr>
              <a:t> de 12 cm  </a:t>
            </a:r>
            <a:r>
              <a:rPr lang="en-US" sz="3200" dirty="0" err="1">
                <a:solidFill>
                  <a:srgbClr val="0070C0"/>
                </a:solidFill>
              </a:rPr>
              <a:t>si</a:t>
            </a:r>
            <a:r>
              <a:rPr lang="en-US" sz="3200" dirty="0">
                <a:solidFill>
                  <a:srgbClr val="0070C0"/>
                </a:solidFill>
              </a:rPr>
              <a:t> de 8 </a:t>
            </a:r>
            <a:r>
              <a:rPr lang="en-US" sz="3200" dirty="0" err="1">
                <a:solidFill>
                  <a:srgbClr val="0070C0"/>
                </a:solidFill>
              </a:rPr>
              <a:t>cm.Masura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unghiului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ascutit</a:t>
            </a:r>
            <a:r>
              <a:rPr lang="en-US" sz="3200" dirty="0">
                <a:solidFill>
                  <a:srgbClr val="0070C0"/>
                </a:solidFill>
              </a:rPr>
              <a:t>  </a:t>
            </a:r>
            <a:r>
              <a:rPr lang="en-US" sz="3200" dirty="0" err="1">
                <a:solidFill>
                  <a:srgbClr val="0070C0"/>
                </a:solidFill>
              </a:rPr>
              <a:t>este</a:t>
            </a:r>
            <a:r>
              <a:rPr lang="en-US" sz="3200" dirty="0">
                <a:solidFill>
                  <a:srgbClr val="0070C0"/>
                </a:solidFill>
              </a:rPr>
              <a:t> de 45 de </a:t>
            </a:r>
            <a:r>
              <a:rPr lang="en-US" sz="3200" dirty="0" err="1">
                <a:solidFill>
                  <a:srgbClr val="0070C0"/>
                </a:solidFill>
              </a:rPr>
              <a:t>grade.Aflati</a:t>
            </a:r>
            <a:r>
              <a:rPr lang="en-US" sz="3200" dirty="0">
                <a:solidFill>
                  <a:srgbClr val="0070C0"/>
                </a:solidFill>
              </a:rPr>
              <a:t> aria </a:t>
            </a:r>
            <a:r>
              <a:rPr lang="en-US" sz="3200" dirty="0" err="1">
                <a:solidFill>
                  <a:srgbClr val="0070C0"/>
                </a:solidFill>
              </a:rPr>
              <a:t>trapezului</a:t>
            </a:r>
            <a:r>
              <a:rPr lang="en-US" sz="3200" dirty="0">
                <a:solidFill>
                  <a:srgbClr val="0070C0"/>
                </a:solidFill>
              </a:rPr>
              <a:t>.</a:t>
            </a:r>
            <a:br>
              <a:rPr lang="ru-RU" sz="3200" dirty="0">
                <a:solidFill>
                  <a:srgbClr val="0070C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7467600" cy="4873752"/>
          </a:xfrm>
        </p:spPr>
        <p:txBody>
          <a:bodyPr>
            <a:normAutofit/>
          </a:bodyPr>
          <a:lstStyle/>
          <a:p>
            <a:r>
              <a:rPr lang="ro-RO" dirty="0"/>
              <a:t>             </a:t>
            </a:r>
            <a:r>
              <a:rPr lang="ro-RO" sz="2000" dirty="0"/>
              <a:t>A</a:t>
            </a:r>
            <a:r>
              <a:rPr lang="ro-RO" dirty="0"/>
              <a:t>                                                   B</a:t>
            </a:r>
            <a:endParaRPr lang="ru-RU" dirty="0"/>
          </a:p>
        </p:txBody>
      </p:sp>
      <p:sp>
        <p:nvSpPr>
          <p:cNvPr id="4" name="Трапеция 3"/>
          <p:cNvSpPr/>
          <p:nvPr/>
        </p:nvSpPr>
        <p:spPr>
          <a:xfrm>
            <a:off x="1187624" y="2285695"/>
            <a:ext cx="6264696" cy="3600400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123728" y="2276872"/>
            <a:ext cx="0" cy="36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74242"/>
          </a:xfrm>
        </p:spPr>
        <p:txBody>
          <a:bodyPr>
            <a:normAutofit fontScale="90000"/>
          </a:bodyPr>
          <a:lstStyle/>
          <a:p>
            <a:br>
              <a:rPr lang="ro-MO" dirty="0">
                <a:solidFill>
                  <a:srgbClr val="7030A0"/>
                </a:solidFill>
              </a:rPr>
            </a:br>
            <a:br>
              <a:rPr lang="ro-MO" dirty="0">
                <a:solidFill>
                  <a:srgbClr val="7030A0"/>
                </a:solidFill>
              </a:rPr>
            </a:br>
            <a:br>
              <a:rPr lang="ro-MO" dirty="0">
                <a:solidFill>
                  <a:srgbClr val="7030A0"/>
                </a:solidFill>
              </a:rPr>
            </a:br>
            <a:r>
              <a:rPr lang="ro-MO" dirty="0">
                <a:solidFill>
                  <a:srgbClr val="7030A0"/>
                </a:solidFill>
              </a:rPr>
              <a:t>5.</a:t>
            </a:r>
            <a:r>
              <a:rPr lang="en-US" dirty="0">
                <a:solidFill>
                  <a:srgbClr val="7030A0"/>
                </a:solidFill>
              </a:rPr>
              <a:t>Un </a:t>
            </a:r>
            <a:r>
              <a:rPr lang="en-US" dirty="0" err="1">
                <a:solidFill>
                  <a:srgbClr val="7030A0"/>
                </a:solidFill>
              </a:rPr>
              <a:t>patrat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si</a:t>
            </a:r>
            <a:r>
              <a:rPr lang="en-US" dirty="0">
                <a:solidFill>
                  <a:srgbClr val="7030A0"/>
                </a:solidFill>
              </a:rPr>
              <a:t> un </a:t>
            </a:r>
            <a:r>
              <a:rPr lang="en-US" dirty="0" err="1">
                <a:solidFill>
                  <a:srgbClr val="7030A0"/>
                </a:solidFill>
              </a:rPr>
              <a:t>dreptunghi</a:t>
            </a:r>
            <a:r>
              <a:rPr lang="en-US" dirty="0">
                <a:solidFill>
                  <a:srgbClr val="7030A0"/>
                </a:solidFill>
              </a:rPr>
              <a:t> au </a:t>
            </a:r>
            <a:r>
              <a:rPr lang="en-US" dirty="0" err="1">
                <a:solidFill>
                  <a:srgbClr val="7030A0"/>
                </a:solidFill>
              </a:rPr>
              <a:t>perimetr</a:t>
            </a:r>
            <a:r>
              <a:rPr lang="ro-MO" dirty="0">
                <a:solidFill>
                  <a:srgbClr val="7030A0"/>
                </a:solidFill>
              </a:rPr>
              <a:t>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egale</a:t>
            </a:r>
            <a:r>
              <a:rPr lang="en-US" dirty="0">
                <a:solidFill>
                  <a:srgbClr val="7030A0"/>
                </a:solidFill>
              </a:rPr>
              <a:t>.</a:t>
            </a:r>
            <a:r>
              <a:rPr lang="ro-MO" dirty="0">
                <a:solidFill>
                  <a:srgbClr val="7030A0"/>
                </a:solidFill>
              </a:rPr>
              <a:t> </a:t>
            </a:r>
            <a:r>
              <a:rPr lang="en-US" dirty="0">
                <a:solidFill>
                  <a:srgbClr val="7030A0"/>
                </a:solidFill>
              </a:rPr>
              <a:t>Aria </a:t>
            </a:r>
            <a:r>
              <a:rPr lang="en-US" dirty="0" err="1">
                <a:solidFill>
                  <a:srgbClr val="7030A0"/>
                </a:solidFill>
              </a:rPr>
              <a:t>patratului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este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egala</a:t>
            </a:r>
            <a:r>
              <a:rPr lang="en-US" dirty="0">
                <a:solidFill>
                  <a:srgbClr val="7030A0"/>
                </a:solidFill>
              </a:rPr>
              <a:t> cu 64</a:t>
            </a:r>
            <a:r>
              <a:rPr lang="ro-MO" dirty="0">
                <a:solidFill>
                  <a:srgbClr val="7030A0"/>
                </a:solidFill>
              </a:rPr>
              <a:t>cm</a:t>
            </a:r>
            <a:r>
              <a:rPr lang="ro-MO" dirty="0">
                <a:solidFill>
                  <a:srgbClr val="7030A0"/>
                </a:solidFill>
                <a:latin typeface="Arial"/>
                <a:cs typeface="Arial"/>
              </a:rPr>
              <a:t>²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iar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lungimea</a:t>
            </a:r>
            <a:r>
              <a:rPr lang="en-US" dirty="0">
                <a:solidFill>
                  <a:srgbClr val="7030A0"/>
                </a:solidFill>
              </a:rPr>
              <a:t>  </a:t>
            </a:r>
            <a:r>
              <a:rPr lang="en-US" dirty="0" err="1">
                <a:solidFill>
                  <a:srgbClr val="7030A0"/>
                </a:solidFill>
              </a:rPr>
              <a:t>dreptunghiului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este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egala</a:t>
            </a:r>
            <a:r>
              <a:rPr lang="en-US" dirty="0">
                <a:solidFill>
                  <a:srgbClr val="7030A0"/>
                </a:solidFill>
              </a:rPr>
              <a:t> cu 10 </a:t>
            </a:r>
            <a:r>
              <a:rPr lang="en-US" dirty="0" err="1">
                <a:solidFill>
                  <a:srgbClr val="7030A0"/>
                </a:solidFill>
              </a:rPr>
              <a:t>cm.Calculati</a:t>
            </a:r>
            <a:r>
              <a:rPr lang="en-US" dirty="0">
                <a:solidFill>
                  <a:srgbClr val="7030A0"/>
                </a:solidFill>
              </a:rPr>
              <a:t> aria </a:t>
            </a:r>
            <a:r>
              <a:rPr lang="en-US" dirty="0" err="1">
                <a:solidFill>
                  <a:srgbClr val="7030A0"/>
                </a:solidFill>
              </a:rPr>
              <a:t>dreptunghiului</a:t>
            </a:r>
            <a:endParaRPr lang="ru-RU" dirty="0"/>
          </a:p>
        </p:txBody>
      </p:sp>
      <p:pic>
        <p:nvPicPr>
          <p:cNvPr id="4097" name="Picture 1" descr="C:\Users\User\Downloads\pb2_patr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140968"/>
            <a:ext cx="3422179" cy="3400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996952"/>
            <a:ext cx="7467600" cy="3477000"/>
          </a:xfrm>
        </p:spPr>
        <p:txBody>
          <a:bodyPr/>
          <a:lstStyle/>
          <a:p>
            <a:r>
              <a:rPr lang="ro-MO" sz="3200" dirty="0">
                <a:solidFill>
                  <a:srgbClr val="FF0000"/>
                </a:solidFill>
                <a:latin typeface="Consolas" pitchFamily="49" charset="0"/>
              </a:rPr>
              <a:t>6.</a:t>
            </a:r>
            <a:r>
              <a:rPr lang="en-US" sz="3200" dirty="0" err="1">
                <a:solidFill>
                  <a:srgbClr val="FF0000"/>
                </a:solidFill>
                <a:latin typeface="Consolas" pitchFamily="49" charset="0"/>
              </a:rPr>
              <a:t>Calcula</a:t>
            </a:r>
            <a:r>
              <a:rPr lang="ro-MO" sz="3200" dirty="0">
                <a:solidFill>
                  <a:srgbClr val="FF0000"/>
                </a:solidFill>
                <a:latin typeface="Consolas" pitchFamily="49" charset="0"/>
              </a:rPr>
              <a:t>ț</a:t>
            </a:r>
            <a:r>
              <a:rPr lang="en-US" sz="3200" dirty="0" err="1">
                <a:solidFill>
                  <a:srgbClr val="FF0000"/>
                </a:solidFill>
                <a:latin typeface="Consolas" pitchFamily="49" charset="0"/>
              </a:rPr>
              <a:t>i</a:t>
            </a:r>
            <a:r>
              <a:rPr lang="en-US" sz="3200" dirty="0">
                <a:solidFill>
                  <a:srgbClr val="FF0000"/>
                </a:solidFill>
                <a:latin typeface="Consolas" pitchFamily="49" charset="0"/>
              </a:rPr>
              <a:t> aria </a:t>
            </a:r>
            <a:r>
              <a:rPr lang="en-US" sz="3200" dirty="0" err="1">
                <a:solidFill>
                  <a:srgbClr val="FF0000"/>
                </a:solidFill>
                <a:latin typeface="Consolas" pitchFamily="49" charset="0"/>
              </a:rPr>
              <a:t>unui</a:t>
            </a:r>
            <a:r>
              <a:rPr lang="en-US" sz="3200" dirty="0">
                <a:solidFill>
                  <a:srgbClr val="FF0000"/>
                </a:solidFill>
                <a:latin typeface="Consolas" pitchFamily="49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nsolas" pitchFamily="49" charset="0"/>
              </a:rPr>
              <a:t>triunghi</a:t>
            </a:r>
            <a:r>
              <a:rPr lang="en-US" sz="3200" dirty="0">
                <a:solidFill>
                  <a:srgbClr val="FF0000"/>
                </a:solidFill>
                <a:latin typeface="Consolas" pitchFamily="49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nsolas" pitchFamily="49" charset="0"/>
              </a:rPr>
              <a:t>dreptunghic</a:t>
            </a:r>
            <a:r>
              <a:rPr lang="en-US" sz="3200" dirty="0">
                <a:solidFill>
                  <a:srgbClr val="FF0000"/>
                </a:solidFill>
                <a:latin typeface="Consolas" pitchFamily="49" charset="0"/>
              </a:rPr>
              <a:t> cu </a:t>
            </a:r>
            <a:r>
              <a:rPr lang="en-US" sz="3200" dirty="0" err="1">
                <a:solidFill>
                  <a:srgbClr val="FF0000"/>
                </a:solidFill>
                <a:latin typeface="Consolas" pitchFamily="49" charset="0"/>
              </a:rPr>
              <a:t>catetele</a:t>
            </a:r>
            <a:r>
              <a:rPr lang="en-US" sz="3200" dirty="0">
                <a:solidFill>
                  <a:srgbClr val="FF0000"/>
                </a:solidFill>
                <a:latin typeface="Consolas" pitchFamily="49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nsolas" pitchFamily="49" charset="0"/>
              </a:rPr>
              <a:t>egale</a:t>
            </a:r>
            <a:r>
              <a:rPr lang="en-US" sz="3200" dirty="0">
                <a:solidFill>
                  <a:srgbClr val="FF0000"/>
                </a:solidFill>
                <a:latin typeface="Consolas" pitchFamily="49" charset="0"/>
              </a:rPr>
              <a:t> cu 4,5dm </a:t>
            </a:r>
            <a:r>
              <a:rPr lang="en-US" sz="3200" dirty="0" err="1">
                <a:solidFill>
                  <a:srgbClr val="FF0000"/>
                </a:solidFill>
                <a:latin typeface="Consolas" pitchFamily="49" charset="0"/>
              </a:rPr>
              <a:t>si</a:t>
            </a:r>
            <a:r>
              <a:rPr lang="en-US" sz="3200" dirty="0">
                <a:solidFill>
                  <a:srgbClr val="FF0000"/>
                </a:solidFill>
                <a:latin typeface="Consolas" pitchFamily="49" charset="0"/>
              </a:rPr>
              <a:t>  0,6dm</a:t>
            </a:r>
            <a:r>
              <a:rPr lang="ro-MO" sz="3200" dirty="0">
                <a:solidFill>
                  <a:srgbClr val="FF0000"/>
                </a:solidFill>
                <a:latin typeface="Consolas" pitchFamily="49" charset="0"/>
              </a:rPr>
              <a:t>.</a:t>
            </a:r>
            <a:endParaRPr lang="ru-RU" sz="3200" dirty="0">
              <a:solidFill>
                <a:srgbClr val="FF0000"/>
              </a:solidFill>
              <a:latin typeface="Consolas" pitchFamily="49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-202287"/>
            <a:ext cx="45719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2950" algn="l"/>
              </a:tabLst>
            </a:pPr>
            <a:b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C0C0C"/>
                </a:solidFill>
                <a:effectLst/>
                <a:latin typeface="Droid Serif"/>
                <a:ea typeface="Calibri" pitchFamily="34" charset="0"/>
                <a:cs typeface="Times New Roman" pitchFamily="18" charset="0"/>
              </a:rPr>
            </a:br>
            <a:b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C0C0C"/>
                </a:solidFill>
                <a:effectLst/>
                <a:latin typeface="Droid Serif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>
            <a:off x="2051720" y="332656"/>
            <a:ext cx="3816424" cy="2664296"/>
          </a:xfrm>
          <a:prstGeom prst="rtTriangle">
            <a:avLst/>
          </a:prstGeom>
          <a:solidFill>
            <a:srgbClr val="FFFF0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Program Files (x86)\Microsoft Office\MEDIA\CAGCAT10\j029774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5525" y="4513263"/>
            <a:ext cx="2904827" cy="20840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328</Words>
  <Application>Microsoft Office PowerPoint</Application>
  <PresentationFormat>Экран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Arial</vt:lpstr>
      <vt:lpstr>Bookman Old Style</vt:lpstr>
      <vt:lpstr>Calibri</vt:lpstr>
      <vt:lpstr>Calibri Light</vt:lpstr>
      <vt:lpstr>Century Schoolbook</vt:lpstr>
      <vt:lpstr>Consolas</vt:lpstr>
      <vt:lpstr>Droid Serif</vt:lpstr>
      <vt:lpstr>Monotype Corsiva</vt:lpstr>
      <vt:lpstr>Wingdings</vt:lpstr>
      <vt:lpstr>Wingdings 2</vt:lpstr>
      <vt:lpstr>Эркер</vt:lpstr>
      <vt:lpstr>Liceul din Vancicăuți</vt:lpstr>
      <vt:lpstr>Mottoul:</vt:lpstr>
      <vt:lpstr>Complectati:</vt:lpstr>
      <vt:lpstr>1.Un lot de pămînt are forma  unui pătrat                     cu latură de 15 m. Aflați aria lotului?</vt:lpstr>
      <vt:lpstr>Презентация PowerPoint</vt:lpstr>
      <vt:lpstr>          </vt:lpstr>
      <vt:lpstr>4. Un trapez dreptunghic are bazele de 12 cm  si de 8 cm.Masura unghiului ascutit  este de 45 de grade.Aflati aria trapezului. </vt:lpstr>
      <vt:lpstr>   5.Un patrat si un dreptunghi au perimetre egale. Aria patratului este egala cu 64cm² iar lungimea  dreptunghiului este egala cu 10 cm.Calculati aria dreptunghiului</vt:lpstr>
      <vt:lpstr>Презентация PowerPoint</vt:lpstr>
      <vt:lpstr>Презентация PowerPoint</vt:lpstr>
      <vt:lpstr>Презентация PowerPoint</vt:lpstr>
      <vt:lpstr>3. O teracotă are forma  unui romb cu latura  de 10 cm si aria de 40cm². Aflați înăltimea rombului.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mINISERUL EDUCAȚIEI  al REPUBLICII   MOLDOVA   Liceul Teoretic Visoca</dc:title>
  <dc:creator>User</dc:creator>
  <cp:lastModifiedBy>Лилия Говорнян</cp:lastModifiedBy>
  <cp:revision>37</cp:revision>
  <dcterms:created xsi:type="dcterms:W3CDTF">2016-12-17T19:11:00Z</dcterms:created>
  <dcterms:modified xsi:type="dcterms:W3CDTF">2023-03-30T20:28:40Z</dcterms:modified>
</cp:coreProperties>
</file>