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7047E8DE-79EB-46B4-BB79-B4B84D441658}">
          <p14:sldIdLst>
            <p14:sldId id="256"/>
            <p14:sldId id="257"/>
            <p14:sldId id="258"/>
          </p14:sldIdLst>
        </p14:section>
        <p14:section name="Розділ без заголовка" id="{57BB6942-47E8-4481-A683-5EE3621E2D3B}">
          <p14:sldIdLst>
            <p14:sldId id="259"/>
            <p14:sldId id="260"/>
            <p14:sldId id="261"/>
            <p14:sldId id="262"/>
            <p14:sldId id="263"/>
            <p14:sldId id="264"/>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К" initials="П" lastIdx="2" clrIdx="0">
    <p:extLst>
      <p:ext uri="{19B8F6BF-5375-455C-9EA6-DF929625EA0E}">
        <p15:presenceInfo xmlns:p15="http://schemas.microsoft.com/office/powerpoint/2012/main" userId="П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4"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63E14-E597-4D85-8AA6-CA64701D78A4}" type="doc">
      <dgm:prSet loTypeId="urn:microsoft.com/office/officeart/2005/8/layout/hList7" loCatId="list" qsTypeId="urn:microsoft.com/office/officeart/2005/8/quickstyle/simple1" qsCatId="simple" csTypeId="urn:microsoft.com/office/officeart/2005/8/colors/accent2_1" csCatId="accent2" phldr="1"/>
      <dgm:spPr/>
      <dgm:t>
        <a:bodyPr/>
        <a:lstStyle/>
        <a:p>
          <a:endParaRPr lang="uk-UA"/>
        </a:p>
      </dgm:t>
    </dgm:pt>
    <dgm:pt modelId="{7398A9A8-072A-428C-BB70-596B3BFBF8DB}">
      <dgm:prSet phldrT="[Текст]" custT="1"/>
      <dgm:spPr/>
      <dgm:t>
        <a:bodyPr/>
        <a:lstStyle/>
        <a:p>
          <a:r>
            <a:rPr lang="ro-RO" sz="2400" b="1" i="1" dirty="0">
              <a:solidFill>
                <a:srgbClr val="FF0000"/>
              </a:solidFill>
              <a:latin typeface="Times New Roman" panose="02020603050405020304" pitchFamily="18" charset="0"/>
              <a:cs typeface="Times New Roman" panose="02020603050405020304" pitchFamily="18" charset="0"/>
            </a:rPr>
            <a:t>Trombocite</a:t>
          </a:r>
        </a:p>
        <a:p>
          <a:r>
            <a:rPr lang="ro-RO" sz="1400" b="1" dirty="0">
              <a:solidFill>
                <a:srgbClr val="0070C0"/>
              </a:solidFill>
              <a:latin typeface="+mj-lt"/>
              <a:cs typeface="Times New Roman" panose="02020603050405020304" pitchFamily="18" charset="0"/>
            </a:rPr>
            <a:t>-celule sanguine anucleate;</a:t>
          </a:r>
        </a:p>
        <a:p>
          <a:r>
            <a:rPr lang="ro-RO" sz="1400" b="1" dirty="0">
              <a:solidFill>
                <a:srgbClr val="0070C0"/>
              </a:solidFill>
              <a:latin typeface="+mj-lt"/>
              <a:cs typeface="Times New Roman" panose="02020603050405020304" pitchFamily="18" charset="0"/>
            </a:rPr>
            <a:t>-au forma de plachete ovale;</a:t>
          </a:r>
        </a:p>
        <a:p>
          <a:r>
            <a:rPr lang="ro-RO" sz="1400" b="1" dirty="0">
              <a:solidFill>
                <a:srgbClr val="0070C0"/>
              </a:solidFill>
              <a:latin typeface="+mj-lt"/>
              <a:cs typeface="Times New Roman" panose="02020603050405020304" pitchFamily="18" charset="0"/>
            </a:rPr>
            <a:t>-fără culoare;</a:t>
          </a:r>
        </a:p>
        <a:p>
          <a:r>
            <a:rPr lang="ro-RO" sz="1400" b="1" dirty="0">
              <a:solidFill>
                <a:srgbClr val="0070C0"/>
              </a:solidFill>
              <a:latin typeface="+mj-lt"/>
              <a:cs typeface="Times New Roman" panose="02020603050405020304" pitchFamily="18" charset="0"/>
            </a:rPr>
            <a:t>-se formează în măduva osoasă roșie;</a:t>
          </a:r>
        </a:p>
        <a:p>
          <a:r>
            <a:rPr lang="ro-RO" sz="1400" b="1" dirty="0">
              <a:solidFill>
                <a:srgbClr val="0070C0"/>
              </a:solidFill>
              <a:latin typeface="+mj-lt"/>
              <a:cs typeface="Times New Roman" panose="02020603050405020304" pitchFamily="18" charset="0"/>
            </a:rPr>
            <a:t>-se distrug în splină în timpul coagulării sîngelui;</a:t>
          </a:r>
        </a:p>
        <a:p>
          <a:r>
            <a:rPr lang="ro-RO" sz="1400" b="1" dirty="0">
              <a:solidFill>
                <a:srgbClr val="0070C0"/>
              </a:solidFill>
              <a:latin typeface="+mj-lt"/>
              <a:cs typeface="Times New Roman" panose="02020603050405020304" pitchFamily="18" charset="0"/>
            </a:rPr>
            <a:t>-durata vieții-de la 5-8 zile;</a:t>
          </a:r>
        </a:p>
        <a:p>
          <a:r>
            <a:rPr lang="ro-RO" sz="1400" b="1" dirty="0">
              <a:solidFill>
                <a:srgbClr val="0070C0"/>
              </a:solidFill>
              <a:latin typeface="+mj-lt"/>
              <a:cs typeface="Times New Roman" panose="02020603050405020304" pitchFamily="18" charset="0"/>
            </a:rPr>
            <a:t>-funcția-participă la coagularea sîngelui;</a:t>
          </a:r>
          <a:endParaRPr lang="uk-UA" sz="1400" b="1" dirty="0">
            <a:solidFill>
              <a:srgbClr val="0070C0"/>
            </a:solidFill>
            <a:latin typeface="+mj-lt"/>
            <a:cs typeface="Times New Roman" panose="02020603050405020304" pitchFamily="18" charset="0"/>
          </a:endParaRPr>
        </a:p>
      </dgm:t>
    </dgm:pt>
    <dgm:pt modelId="{08F220BA-79CE-4B7F-A883-D30C7FFF8D28}" type="parTrans" cxnId="{DD11A305-C999-40C4-A7DA-70287AF5BCA1}">
      <dgm:prSet/>
      <dgm:spPr/>
      <dgm:t>
        <a:bodyPr/>
        <a:lstStyle/>
        <a:p>
          <a:endParaRPr lang="uk-UA"/>
        </a:p>
      </dgm:t>
    </dgm:pt>
    <dgm:pt modelId="{2D246B92-2A1A-49C1-BF7A-F670047131E1}" type="sibTrans" cxnId="{DD11A305-C999-40C4-A7DA-70287AF5BCA1}">
      <dgm:prSet/>
      <dgm:spPr/>
      <dgm:t>
        <a:bodyPr/>
        <a:lstStyle/>
        <a:p>
          <a:endParaRPr lang="uk-UA"/>
        </a:p>
      </dgm:t>
    </dgm:pt>
    <dgm:pt modelId="{A8446B30-E503-488C-BF5B-490FDBAFFD9E}">
      <dgm:prSet phldrT="[Текст]" custT="1"/>
      <dgm:spPr/>
      <dgm:t>
        <a:bodyPr/>
        <a:lstStyle/>
        <a:p>
          <a:r>
            <a:rPr lang="ro-RO" sz="1400" dirty="0">
              <a:latin typeface="+mj-lt"/>
            </a:rPr>
            <a:t>Leucocite</a:t>
          </a:r>
        </a:p>
        <a:p>
          <a:endParaRPr lang="ro-RO" sz="1400" b="1" dirty="0">
            <a:solidFill>
              <a:srgbClr val="0070C0"/>
            </a:solidFill>
            <a:latin typeface="+mj-lt"/>
          </a:endParaRPr>
        </a:p>
        <a:p>
          <a:endParaRPr lang="ro-RO" sz="2400" b="1" i="1" dirty="0">
            <a:solidFill>
              <a:srgbClr val="FF0000"/>
            </a:solidFill>
            <a:latin typeface="Times New Roman" panose="02020603050405020304" pitchFamily="18" charset="0"/>
            <a:cs typeface="Times New Roman" panose="02020603050405020304" pitchFamily="18" charset="0"/>
          </a:endParaRPr>
        </a:p>
        <a:p>
          <a:r>
            <a:rPr lang="ro-RO" sz="2400" b="1" i="1" dirty="0">
              <a:solidFill>
                <a:srgbClr val="FF0000"/>
              </a:solidFill>
              <a:latin typeface="Times New Roman" panose="02020603050405020304" pitchFamily="18" charset="0"/>
              <a:cs typeface="Times New Roman" panose="02020603050405020304" pitchFamily="18" charset="0"/>
            </a:rPr>
            <a:t>Leucocite</a:t>
          </a:r>
        </a:p>
        <a:p>
          <a:r>
            <a:rPr lang="ro-RO" sz="1400" b="1" dirty="0">
              <a:solidFill>
                <a:srgbClr val="0070C0"/>
              </a:solidFill>
              <a:latin typeface="+mj-lt"/>
            </a:rPr>
            <a:t>-celule sanguine nucleate;</a:t>
          </a:r>
        </a:p>
        <a:p>
          <a:r>
            <a:rPr lang="ro-RO" sz="1400" b="1" dirty="0">
              <a:solidFill>
                <a:srgbClr val="0070C0"/>
              </a:solidFill>
              <a:latin typeface="+mj-lt"/>
            </a:rPr>
            <a:t>-forma-nepermanentă;</a:t>
          </a:r>
        </a:p>
        <a:p>
          <a:r>
            <a:rPr lang="ro-RO" sz="1400" b="1" dirty="0">
              <a:solidFill>
                <a:srgbClr val="0070C0"/>
              </a:solidFill>
              <a:latin typeface="+mj-lt"/>
            </a:rPr>
            <a:t>-se mai numesc globule albe ale sîngelui;</a:t>
          </a:r>
        </a:p>
        <a:p>
          <a:r>
            <a:rPr lang="ro-RO" sz="1400" b="1" dirty="0">
              <a:solidFill>
                <a:srgbClr val="0070C0"/>
              </a:solidFill>
              <a:latin typeface="+mj-lt"/>
            </a:rPr>
            <a:t>-se formează în măduva osoasă roșie,în splină și în nodurile limfatice;</a:t>
          </a:r>
        </a:p>
        <a:p>
          <a:r>
            <a:rPr lang="ro-RO" sz="1400" b="1" dirty="0">
              <a:solidFill>
                <a:srgbClr val="0070C0"/>
              </a:solidFill>
              <a:latin typeface="+mj-lt"/>
            </a:rPr>
            <a:t>-se distrug în splină și în locurile infalamațiilor;</a:t>
          </a:r>
        </a:p>
        <a:p>
          <a:r>
            <a:rPr lang="ro-RO" sz="1400" b="1" dirty="0">
              <a:solidFill>
                <a:srgbClr val="0070C0"/>
              </a:solidFill>
              <a:latin typeface="+mj-lt"/>
            </a:rPr>
            <a:t>-durata vieții-de la 3-5 zile,unele chiar pînă la 200 zile;</a:t>
          </a:r>
        </a:p>
        <a:p>
          <a:r>
            <a:rPr lang="ro-RO" sz="1400" b="1" dirty="0">
              <a:solidFill>
                <a:srgbClr val="0070C0"/>
              </a:solidFill>
              <a:latin typeface="+mj-lt"/>
            </a:rPr>
            <a:t>-funcția-protecția organizmului de infecții,de inflamații,formarea anticorpilor;</a:t>
          </a:r>
        </a:p>
        <a:p>
          <a:endParaRPr lang="uk-UA" sz="1400" b="1" dirty="0">
            <a:solidFill>
              <a:srgbClr val="0070C0"/>
            </a:solidFill>
            <a:latin typeface="+mj-lt"/>
          </a:endParaRPr>
        </a:p>
      </dgm:t>
    </dgm:pt>
    <dgm:pt modelId="{BDFA6C8D-5B96-48EF-B933-8E8FE2065887}" type="parTrans" cxnId="{AE201B50-5A7E-47A4-B5E0-2A8B6CA9D9A0}">
      <dgm:prSet/>
      <dgm:spPr/>
      <dgm:t>
        <a:bodyPr/>
        <a:lstStyle/>
        <a:p>
          <a:endParaRPr lang="uk-UA"/>
        </a:p>
      </dgm:t>
    </dgm:pt>
    <dgm:pt modelId="{C0E0EBFD-C167-4477-B5A9-209D3D272B1E}" type="sibTrans" cxnId="{AE201B50-5A7E-47A4-B5E0-2A8B6CA9D9A0}">
      <dgm:prSet/>
      <dgm:spPr/>
      <dgm:t>
        <a:bodyPr/>
        <a:lstStyle/>
        <a:p>
          <a:endParaRPr lang="uk-UA"/>
        </a:p>
      </dgm:t>
    </dgm:pt>
    <dgm:pt modelId="{6B19049B-FEEE-42D9-A152-F18F7F07EF08}">
      <dgm:prSet phldrT="[Текст]" custT="1"/>
      <dgm:spPr/>
      <dgm:t>
        <a:bodyPr/>
        <a:lstStyle/>
        <a:p>
          <a:pPr algn="ctr"/>
          <a:r>
            <a:rPr lang="ro-RO" sz="2400" b="1" i="1" dirty="0">
              <a:solidFill>
                <a:srgbClr val="FF0000"/>
              </a:solidFill>
              <a:latin typeface="Times New Roman" panose="02020603050405020304" pitchFamily="18" charset="0"/>
              <a:cs typeface="Times New Roman" panose="02020603050405020304" pitchFamily="18" charset="0"/>
            </a:rPr>
            <a:t>Eretrocite</a:t>
          </a:r>
        </a:p>
        <a:p>
          <a:pPr algn="l"/>
          <a:r>
            <a:rPr lang="ro-RO" sz="1400" b="1" dirty="0">
              <a:solidFill>
                <a:srgbClr val="0070C0"/>
              </a:solidFill>
              <a:latin typeface="+mj-lt"/>
              <a:cs typeface="Times New Roman" panose="02020603050405020304" pitchFamily="18" charset="0"/>
            </a:rPr>
            <a:t>-celule sanguine anucleate;</a:t>
          </a:r>
        </a:p>
        <a:p>
          <a:pPr algn="l"/>
          <a:r>
            <a:rPr lang="ro-RO" sz="1400" b="1" dirty="0">
              <a:solidFill>
                <a:srgbClr val="0070C0"/>
              </a:solidFill>
              <a:latin typeface="+mj-lt"/>
              <a:cs typeface="Times New Roman" panose="02020603050405020304" pitchFamily="18" charset="0"/>
            </a:rPr>
            <a:t>-au forma unui disc biconcav;</a:t>
          </a:r>
        </a:p>
        <a:p>
          <a:pPr algn="l"/>
          <a:r>
            <a:rPr lang="ro-RO" sz="1400" b="1" dirty="0">
              <a:solidFill>
                <a:srgbClr val="0070C0"/>
              </a:solidFill>
              <a:latin typeface="+mj-lt"/>
              <a:cs typeface="Times New Roman" panose="02020603050405020304" pitchFamily="18" charset="0"/>
            </a:rPr>
            <a:t>-culoare – roșie;</a:t>
          </a:r>
        </a:p>
        <a:p>
          <a:pPr algn="l"/>
          <a:r>
            <a:rPr lang="ro-RO" sz="1400" b="1" dirty="0">
              <a:solidFill>
                <a:srgbClr val="0070C0"/>
              </a:solidFill>
              <a:latin typeface="+mj-lt"/>
              <a:cs typeface="Times New Roman" panose="02020603050405020304" pitchFamily="18" charset="0"/>
            </a:rPr>
            <a:t>-se formrază în măduva osoasă roșie, din celulele stem;</a:t>
          </a:r>
        </a:p>
        <a:p>
          <a:pPr algn="l"/>
          <a:r>
            <a:rPr lang="ro-RO" sz="1400" b="1" dirty="0">
              <a:solidFill>
                <a:srgbClr val="0070C0"/>
              </a:solidFill>
              <a:latin typeface="+mj-lt"/>
              <a:cs typeface="Times New Roman" panose="02020603050405020304" pitchFamily="18" charset="0"/>
            </a:rPr>
            <a:t>-se distrug în ficat și în splină;</a:t>
          </a:r>
        </a:p>
        <a:p>
          <a:pPr algn="l"/>
          <a:r>
            <a:rPr lang="ro-RO" sz="1400" b="1" dirty="0">
              <a:solidFill>
                <a:srgbClr val="0070C0"/>
              </a:solidFill>
              <a:latin typeface="+mj-lt"/>
              <a:cs typeface="Times New Roman" panose="02020603050405020304" pitchFamily="18" charset="0"/>
            </a:rPr>
            <a:t>-durata vieții-120 zile;</a:t>
          </a:r>
        </a:p>
        <a:p>
          <a:pPr algn="l"/>
          <a:r>
            <a:rPr lang="ro-RO" sz="1400" b="1" dirty="0">
              <a:solidFill>
                <a:srgbClr val="0070C0"/>
              </a:solidFill>
              <a:latin typeface="+mj-lt"/>
              <a:cs typeface="Times New Roman" panose="02020603050405020304" pitchFamily="18" charset="0"/>
            </a:rPr>
            <a:t>-funcția-transportul gazelor respiratorii;</a:t>
          </a:r>
        </a:p>
        <a:p>
          <a:pPr algn="ctr"/>
          <a:endParaRPr lang="ro-RO" sz="1400" dirty="0">
            <a:latin typeface="Times New Roman" panose="02020603050405020304" pitchFamily="18" charset="0"/>
            <a:cs typeface="Times New Roman" panose="02020603050405020304" pitchFamily="18" charset="0"/>
          </a:endParaRPr>
        </a:p>
        <a:p>
          <a:pPr algn="ctr"/>
          <a:endParaRPr lang="uk-UA" sz="1400" dirty="0">
            <a:latin typeface="Times New Roman" panose="02020603050405020304" pitchFamily="18" charset="0"/>
            <a:cs typeface="Times New Roman" panose="02020603050405020304" pitchFamily="18" charset="0"/>
          </a:endParaRPr>
        </a:p>
      </dgm:t>
    </dgm:pt>
    <dgm:pt modelId="{5EADCD78-14F9-4081-BFBE-ECFB18952D0F}" type="sibTrans" cxnId="{9138F2DF-1C5F-42F7-8167-3CA59B3AEB2F}">
      <dgm:prSet/>
      <dgm:spPr/>
      <dgm:t>
        <a:bodyPr/>
        <a:lstStyle/>
        <a:p>
          <a:endParaRPr lang="uk-UA"/>
        </a:p>
      </dgm:t>
    </dgm:pt>
    <dgm:pt modelId="{11F06825-7344-4646-B20C-357CC7B2DFA0}" type="parTrans" cxnId="{9138F2DF-1C5F-42F7-8167-3CA59B3AEB2F}">
      <dgm:prSet/>
      <dgm:spPr/>
      <dgm:t>
        <a:bodyPr/>
        <a:lstStyle/>
        <a:p>
          <a:endParaRPr lang="uk-UA"/>
        </a:p>
      </dgm:t>
    </dgm:pt>
    <dgm:pt modelId="{2F248D09-4E00-4797-9065-BA3F42491B87}" type="pres">
      <dgm:prSet presAssocID="{B1A63E14-E597-4D85-8AA6-CA64701D78A4}" presName="Name0" presStyleCnt="0">
        <dgm:presLayoutVars>
          <dgm:dir/>
          <dgm:resizeHandles val="exact"/>
        </dgm:presLayoutVars>
      </dgm:prSet>
      <dgm:spPr/>
    </dgm:pt>
    <dgm:pt modelId="{FDEF4572-194B-401C-8CD8-4737BCC150BA}" type="pres">
      <dgm:prSet presAssocID="{B1A63E14-E597-4D85-8AA6-CA64701D78A4}" presName="fgShape" presStyleLbl="fgShp" presStyleIdx="0" presStyleCnt="1" custFlipVert="1" custFlipHor="1" custScaleX="17027" custScaleY="29321" custLinFactNeighborX="-963" custLinFactNeighborY="58888"/>
      <dgm:spPr/>
    </dgm:pt>
    <dgm:pt modelId="{96A6B82C-8954-45D8-B26D-018B108623DA}" type="pres">
      <dgm:prSet presAssocID="{B1A63E14-E597-4D85-8AA6-CA64701D78A4}" presName="linComp" presStyleCnt="0"/>
      <dgm:spPr/>
    </dgm:pt>
    <dgm:pt modelId="{531B178C-E914-4961-87F3-600AA169EC86}" type="pres">
      <dgm:prSet presAssocID="{6B19049B-FEEE-42D9-A152-F18F7F07EF08}" presName="compNode" presStyleCnt="0"/>
      <dgm:spPr/>
    </dgm:pt>
    <dgm:pt modelId="{8BC8CA4B-1D26-471D-802D-891B08216548}" type="pres">
      <dgm:prSet presAssocID="{6B19049B-FEEE-42D9-A152-F18F7F07EF08}" presName="bkgdShape" presStyleLbl="node1" presStyleIdx="0" presStyleCnt="3" custLinFactNeighborX="247"/>
      <dgm:spPr/>
    </dgm:pt>
    <dgm:pt modelId="{1A75D2CB-B730-40B5-A919-C31173BF526A}" type="pres">
      <dgm:prSet presAssocID="{6B19049B-FEEE-42D9-A152-F18F7F07EF08}" presName="nodeTx" presStyleLbl="node1" presStyleIdx="0" presStyleCnt="3">
        <dgm:presLayoutVars>
          <dgm:bulletEnabled val="1"/>
        </dgm:presLayoutVars>
      </dgm:prSet>
      <dgm:spPr/>
    </dgm:pt>
    <dgm:pt modelId="{387C7791-5631-471C-BF59-C97F547F5EFE}" type="pres">
      <dgm:prSet presAssocID="{6B19049B-FEEE-42D9-A152-F18F7F07EF08}" presName="invisiNode" presStyleLbl="node1" presStyleIdx="0" presStyleCnt="3"/>
      <dgm:spPr/>
    </dgm:pt>
    <dgm:pt modelId="{EE874624-4C51-44C1-B6C4-B0E3B20202F0}" type="pres">
      <dgm:prSet presAssocID="{6B19049B-FEEE-42D9-A152-F18F7F07EF08}" presName="imagNode" presStyleLbl="fgImgPlace1" presStyleIdx="0" presStyleCnt="3" custScaleY="87729" custLinFactNeighborX="1555" custLinFactNeighborY="-2133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B40D7B7-8BA7-4397-812F-199B22B966D0}" type="pres">
      <dgm:prSet presAssocID="{5EADCD78-14F9-4081-BFBE-ECFB18952D0F}" presName="sibTrans" presStyleLbl="sibTrans2D1" presStyleIdx="0" presStyleCnt="0"/>
      <dgm:spPr/>
    </dgm:pt>
    <dgm:pt modelId="{3AC18853-19DC-4244-9F5F-4D775B638886}" type="pres">
      <dgm:prSet presAssocID="{7398A9A8-072A-428C-BB70-596B3BFBF8DB}" presName="compNode" presStyleCnt="0"/>
      <dgm:spPr/>
    </dgm:pt>
    <dgm:pt modelId="{07047E17-F063-4EC5-9323-70C64A16C29D}" type="pres">
      <dgm:prSet presAssocID="{7398A9A8-072A-428C-BB70-596B3BFBF8DB}" presName="bkgdShape" presStyleLbl="node1" presStyleIdx="1" presStyleCnt="3" custLinFactNeighborY="-426"/>
      <dgm:spPr/>
    </dgm:pt>
    <dgm:pt modelId="{004BB6A6-3B0B-45AD-8069-B50B031A7C12}" type="pres">
      <dgm:prSet presAssocID="{7398A9A8-072A-428C-BB70-596B3BFBF8DB}" presName="nodeTx" presStyleLbl="node1" presStyleIdx="1" presStyleCnt="3">
        <dgm:presLayoutVars>
          <dgm:bulletEnabled val="1"/>
        </dgm:presLayoutVars>
      </dgm:prSet>
      <dgm:spPr/>
    </dgm:pt>
    <dgm:pt modelId="{BB451648-873B-4C95-8BA6-A80FEF30F6F0}" type="pres">
      <dgm:prSet presAssocID="{7398A9A8-072A-428C-BB70-596B3BFBF8DB}" presName="invisiNode" presStyleLbl="node1" presStyleIdx="1" presStyleCnt="3"/>
      <dgm:spPr/>
    </dgm:pt>
    <dgm:pt modelId="{4070A4C6-AF9F-472D-AB7B-2C6D27CD58D2}" type="pres">
      <dgm:prSet presAssocID="{7398A9A8-072A-428C-BB70-596B3BFBF8DB}" presName="imagNode" presStyleLbl="fgImgPlace1" presStyleIdx="1" presStyleCnt="3" custLinFactNeighborX="1037" custLinFactNeighborY="-15548"/>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E6F0E387-5F2F-40DC-945F-DB22395A9EDA}" type="pres">
      <dgm:prSet presAssocID="{2D246B92-2A1A-49C1-BF7A-F670047131E1}" presName="sibTrans" presStyleLbl="sibTrans2D1" presStyleIdx="0" presStyleCnt="0"/>
      <dgm:spPr/>
    </dgm:pt>
    <dgm:pt modelId="{2D56C489-392E-42C0-B0B0-2C7220C887FD}" type="pres">
      <dgm:prSet presAssocID="{A8446B30-E503-488C-BF5B-490FDBAFFD9E}" presName="compNode" presStyleCnt="0"/>
      <dgm:spPr/>
    </dgm:pt>
    <dgm:pt modelId="{9BC23D06-0756-43E8-AD64-7EDDD52C52F1}" type="pres">
      <dgm:prSet presAssocID="{A8446B30-E503-488C-BF5B-490FDBAFFD9E}" presName="bkgdShape" presStyleLbl="node1" presStyleIdx="2" presStyleCnt="3"/>
      <dgm:spPr/>
    </dgm:pt>
    <dgm:pt modelId="{DB428B00-24B1-44DD-9306-00D84CCDC0A3}" type="pres">
      <dgm:prSet presAssocID="{A8446B30-E503-488C-BF5B-490FDBAFFD9E}" presName="nodeTx" presStyleLbl="node1" presStyleIdx="2" presStyleCnt="3">
        <dgm:presLayoutVars>
          <dgm:bulletEnabled val="1"/>
        </dgm:presLayoutVars>
      </dgm:prSet>
      <dgm:spPr/>
    </dgm:pt>
    <dgm:pt modelId="{2E44D46A-1092-4DE1-A911-AC094F9448F2}" type="pres">
      <dgm:prSet presAssocID="{A8446B30-E503-488C-BF5B-490FDBAFFD9E}" presName="invisiNode" presStyleLbl="node1" presStyleIdx="2" presStyleCnt="3"/>
      <dgm:spPr/>
    </dgm:pt>
    <dgm:pt modelId="{D4E34CB8-F804-46A5-8F55-1B3D5C866403}" type="pres">
      <dgm:prSet presAssocID="{A8446B30-E503-488C-BF5B-490FDBAFFD9E}" presName="imagNode" presStyleLbl="fgImgPlace1" presStyleIdx="2" presStyleCnt="3" custLinFactNeighborX="2172" custLinFactNeighborY="-53328"/>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84F13204-E89D-4ACD-BE6A-5BB880120CB6}" type="presOf" srcId="{6B19049B-FEEE-42D9-A152-F18F7F07EF08}" destId="{1A75D2CB-B730-40B5-A919-C31173BF526A}" srcOrd="1" destOrd="0" presId="urn:microsoft.com/office/officeart/2005/8/layout/hList7"/>
    <dgm:cxn modelId="{DD11A305-C999-40C4-A7DA-70287AF5BCA1}" srcId="{B1A63E14-E597-4D85-8AA6-CA64701D78A4}" destId="{7398A9A8-072A-428C-BB70-596B3BFBF8DB}" srcOrd="1" destOrd="0" parTransId="{08F220BA-79CE-4B7F-A883-D30C7FFF8D28}" sibTransId="{2D246B92-2A1A-49C1-BF7A-F670047131E1}"/>
    <dgm:cxn modelId="{CF576006-89E7-4F05-A17F-AA4F7E9A0400}" type="presOf" srcId="{5EADCD78-14F9-4081-BFBE-ECFB18952D0F}" destId="{3B40D7B7-8BA7-4397-812F-199B22B966D0}" srcOrd="0" destOrd="0" presId="urn:microsoft.com/office/officeart/2005/8/layout/hList7"/>
    <dgm:cxn modelId="{5830271B-902E-4F27-B8F6-60DC38D27CD3}" type="presOf" srcId="{A8446B30-E503-488C-BF5B-490FDBAFFD9E}" destId="{DB428B00-24B1-44DD-9306-00D84CCDC0A3}" srcOrd="1" destOrd="0" presId="urn:microsoft.com/office/officeart/2005/8/layout/hList7"/>
    <dgm:cxn modelId="{3F2C472E-4684-4FFE-84EA-72C4A35408CB}" type="presOf" srcId="{B1A63E14-E597-4D85-8AA6-CA64701D78A4}" destId="{2F248D09-4E00-4797-9065-BA3F42491B87}" srcOrd="0" destOrd="0" presId="urn:microsoft.com/office/officeart/2005/8/layout/hList7"/>
    <dgm:cxn modelId="{AE201B50-5A7E-47A4-B5E0-2A8B6CA9D9A0}" srcId="{B1A63E14-E597-4D85-8AA6-CA64701D78A4}" destId="{A8446B30-E503-488C-BF5B-490FDBAFFD9E}" srcOrd="2" destOrd="0" parTransId="{BDFA6C8D-5B96-48EF-B933-8E8FE2065887}" sibTransId="{C0E0EBFD-C167-4477-B5A9-209D3D272B1E}"/>
    <dgm:cxn modelId="{E2A1CF98-4043-4DB7-9E15-05AE46F5E4BC}" type="presOf" srcId="{A8446B30-E503-488C-BF5B-490FDBAFFD9E}" destId="{9BC23D06-0756-43E8-AD64-7EDDD52C52F1}" srcOrd="0" destOrd="0" presId="urn:microsoft.com/office/officeart/2005/8/layout/hList7"/>
    <dgm:cxn modelId="{F72D07A2-BBB3-418C-93C9-F2383BE0559B}" type="presOf" srcId="{6B19049B-FEEE-42D9-A152-F18F7F07EF08}" destId="{8BC8CA4B-1D26-471D-802D-891B08216548}" srcOrd="0" destOrd="0" presId="urn:microsoft.com/office/officeart/2005/8/layout/hList7"/>
    <dgm:cxn modelId="{870FF8A9-85FA-4B7A-9254-707A62060886}" type="presOf" srcId="{2D246B92-2A1A-49C1-BF7A-F670047131E1}" destId="{E6F0E387-5F2F-40DC-945F-DB22395A9EDA}" srcOrd="0" destOrd="0" presId="urn:microsoft.com/office/officeart/2005/8/layout/hList7"/>
    <dgm:cxn modelId="{D4EE8FCA-AC38-4B1C-BB45-790CC532A881}" type="presOf" srcId="{7398A9A8-072A-428C-BB70-596B3BFBF8DB}" destId="{004BB6A6-3B0B-45AD-8069-B50B031A7C12}" srcOrd="1" destOrd="0" presId="urn:microsoft.com/office/officeart/2005/8/layout/hList7"/>
    <dgm:cxn modelId="{DA3E9BD9-5A09-4BE6-85CC-984C7B356B66}" type="presOf" srcId="{7398A9A8-072A-428C-BB70-596B3BFBF8DB}" destId="{07047E17-F063-4EC5-9323-70C64A16C29D}" srcOrd="0" destOrd="0" presId="urn:microsoft.com/office/officeart/2005/8/layout/hList7"/>
    <dgm:cxn modelId="{9138F2DF-1C5F-42F7-8167-3CA59B3AEB2F}" srcId="{B1A63E14-E597-4D85-8AA6-CA64701D78A4}" destId="{6B19049B-FEEE-42D9-A152-F18F7F07EF08}" srcOrd="0" destOrd="0" parTransId="{11F06825-7344-4646-B20C-357CC7B2DFA0}" sibTransId="{5EADCD78-14F9-4081-BFBE-ECFB18952D0F}"/>
    <dgm:cxn modelId="{A10BD0A4-00A9-41C8-92E3-DA1A7E3A8364}" type="presParOf" srcId="{2F248D09-4E00-4797-9065-BA3F42491B87}" destId="{FDEF4572-194B-401C-8CD8-4737BCC150BA}" srcOrd="0" destOrd="0" presId="urn:microsoft.com/office/officeart/2005/8/layout/hList7"/>
    <dgm:cxn modelId="{0DE528F7-D024-4A66-9772-98E10357B569}" type="presParOf" srcId="{2F248D09-4E00-4797-9065-BA3F42491B87}" destId="{96A6B82C-8954-45D8-B26D-018B108623DA}" srcOrd="1" destOrd="0" presId="urn:microsoft.com/office/officeart/2005/8/layout/hList7"/>
    <dgm:cxn modelId="{8242B7FA-7B31-41DE-BC9A-2057F9C6FD75}" type="presParOf" srcId="{96A6B82C-8954-45D8-B26D-018B108623DA}" destId="{531B178C-E914-4961-87F3-600AA169EC86}" srcOrd="0" destOrd="0" presId="urn:microsoft.com/office/officeart/2005/8/layout/hList7"/>
    <dgm:cxn modelId="{A9E957F1-6915-4DA7-B7A4-75B50D9847C4}" type="presParOf" srcId="{531B178C-E914-4961-87F3-600AA169EC86}" destId="{8BC8CA4B-1D26-471D-802D-891B08216548}" srcOrd="0" destOrd="0" presId="urn:microsoft.com/office/officeart/2005/8/layout/hList7"/>
    <dgm:cxn modelId="{19B6B3E7-7C0F-4615-954D-E44473F9D2E7}" type="presParOf" srcId="{531B178C-E914-4961-87F3-600AA169EC86}" destId="{1A75D2CB-B730-40B5-A919-C31173BF526A}" srcOrd="1" destOrd="0" presId="urn:microsoft.com/office/officeart/2005/8/layout/hList7"/>
    <dgm:cxn modelId="{9887C563-0F77-4C4A-81B4-E6410D828149}" type="presParOf" srcId="{531B178C-E914-4961-87F3-600AA169EC86}" destId="{387C7791-5631-471C-BF59-C97F547F5EFE}" srcOrd="2" destOrd="0" presId="urn:microsoft.com/office/officeart/2005/8/layout/hList7"/>
    <dgm:cxn modelId="{7D06FB4A-D298-4BDD-8A9D-6EA94262172B}" type="presParOf" srcId="{531B178C-E914-4961-87F3-600AA169EC86}" destId="{EE874624-4C51-44C1-B6C4-B0E3B20202F0}" srcOrd="3" destOrd="0" presId="urn:microsoft.com/office/officeart/2005/8/layout/hList7"/>
    <dgm:cxn modelId="{56FAD324-B0BF-4A4C-B555-DBFAB8FB22A6}" type="presParOf" srcId="{96A6B82C-8954-45D8-B26D-018B108623DA}" destId="{3B40D7B7-8BA7-4397-812F-199B22B966D0}" srcOrd="1" destOrd="0" presId="urn:microsoft.com/office/officeart/2005/8/layout/hList7"/>
    <dgm:cxn modelId="{779FF3C1-69AC-41A7-9A1F-DDF8588A7D69}" type="presParOf" srcId="{96A6B82C-8954-45D8-B26D-018B108623DA}" destId="{3AC18853-19DC-4244-9F5F-4D775B638886}" srcOrd="2" destOrd="0" presId="urn:microsoft.com/office/officeart/2005/8/layout/hList7"/>
    <dgm:cxn modelId="{C27E81D5-3C0F-4402-B593-99B09DDA073C}" type="presParOf" srcId="{3AC18853-19DC-4244-9F5F-4D775B638886}" destId="{07047E17-F063-4EC5-9323-70C64A16C29D}" srcOrd="0" destOrd="0" presId="urn:microsoft.com/office/officeart/2005/8/layout/hList7"/>
    <dgm:cxn modelId="{D20862CF-BD3C-4EF0-B20E-AAE13969304F}" type="presParOf" srcId="{3AC18853-19DC-4244-9F5F-4D775B638886}" destId="{004BB6A6-3B0B-45AD-8069-B50B031A7C12}" srcOrd="1" destOrd="0" presId="urn:microsoft.com/office/officeart/2005/8/layout/hList7"/>
    <dgm:cxn modelId="{65F8124D-7483-4149-9D29-558F342FC5D2}" type="presParOf" srcId="{3AC18853-19DC-4244-9F5F-4D775B638886}" destId="{BB451648-873B-4C95-8BA6-A80FEF30F6F0}" srcOrd="2" destOrd="0" presId="urn:microsoft.com/office/officeart/2005/8/layout/hList7"/>
    <dgm:cxn modelId="{D2DC523E-61EB-46D4-B54B-08363E7FA0B2}" type="presParOf" srcId="{3AC18853-19DC-4244-9F5F-4D775B638886}" destId="{4070A4C6-AF9F-472D-AB7B-2C6D27CD58D2}" srcOrd="3" destOrd="0" presId="urn:microsoft.com/office/officeart/2005/8/layout/hList7"/>
    <dgm:cxn modelId="{4E3FC6E3-FA80-45F6-B2C7-5FC1F883CE35}" type="presParOf" srcId="{96A6B82C-8954-45D8-B26D-018B108623DA}" destId="{E6F0E387-5F2F-40DC-945F-DB22395A9EDA}" srcOrd="3" destOrd="0" presId="urn:microsoft.com/office/officeart/2005/8/layout/hList7"/>
    <dgm:cxn modelId="{21A4F441-55B1-408A-A0FE-8DFA0CD5CC7E}" type="presParOf" srcId="{96A6B82C-8954-45D8-B26D-018B108623DA}" destId="{2D56C489-392E-42C0-B0B0-2C7220C887FD}" srcOrd="4" destOrd="0" presId="urn:microsoft.com/office/officeart/2005/8/layout/hList7"/>
    <dgm:cxn modelId="{C30C3D6B-B526-4B88-A8AF-9D3741113905}" type="presParOf" srcId="{2D56C489-392E-42C0-B0B0-2C7220C887FD}" destId="{9BC23D06-0756-43E8-AD64-7EDDD52C52F1}" srcOrd="0" destOrd="0" presId="urn:microsoft.com/office/officeart/2005/8/layout/hList7"/>
    <dgm:cxn modelId="{6A239C22-E736-440A-A859-2E1869C3EBF9}" type="presParOf" srcId="{2D56C489-392E-42C0-B0B0-2C7220C887FD}" destId="{DB428B00-24B1-44DD-9306-00D84CCDC0A3}" srcOrd="1" destOrd="0" presId="urn:microsoft.com/office/officeart/2005/8/layout/hList7"/>
    <dgm:cxn modelId="{A81CBB7C-22B1-48DF-973E-C8DC2B4FD6DA}" type="presParOf" srcId="{2D56C489-392E-42C0-B0B0-2C7220C887FD}" destId="{2E44D46A-1092-4DE1-A911-AC094F9448F2}" srcOrd="2" destOrd="0" presId="urn:microsoft.com/office/officeart/2005/8/layout/hList7"/>
    <dgm:cxn modelId="{FE36225B-7143-45FA-BE84-F9F2597B0A3D}" type="presParOf" srcId="{2D56C489-392E-42C0-B0B0-2C7220C887FD}" destId="{D4E34CB8-F804-46A5-8F55-1B3D5C86640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8CA4B-1D26-471D-802D-891B08216548}">
      <dsp:nvSpPr>
        <dsp:cNvPr id="0" name=""/>
        <dsp:cNvSpPr/>
      </dsp:nvSpPr>
      <dsp:spPr>
        <a:xfrm>
          <a:off x="10055" y="0"/>
          <a:ext cx="3230302" cy="5636642"/>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RO" sz="2400" b="1" i="1" kern="1200" dirty="0">
              <a:solidFill>
                <a:srgbClr val="FF0000"/>
              </a:solidFill>
              <a:latin typeface="Times New Roman" panose="02020603050405020304" pitchFamily="18" charset="0"/>
              <a:cs typeface="Times New Roman" panose="02020603050405020304" pitchFamily="18" charset="0"/>
            </a:rPr>
            <a:t>Eretrocite</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-celule sanguine anucleate;</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-au forma unui disc biconcav;</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-culoare – roșie;</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-se formrază în măduva osoasă roșie, din celulele stem;</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-se distrug în ficat și în splină;</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-durata vieții-120 zile;</a:t>
          </a:r>
        </a:p>
        <a:p>
          <a:pPr marL="0" lvl="0" indent="0" algn="l"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-funcția-transportul gazelor respiratorii;</a:t>
          </a:r>
        </a:p>
        <a:p>
          <a:pPr marL="0" lvl="0" indent="0" algn="ctr" defTabSz="1066800">
            <a:lnSpc>
              <a:spcPct val="90000"/>
            </a:lnSpc>
            <a:spcBef>
              <a:spcPct val="0"/>
            </a:spcBef>
            <a:spcAft>
              <a:spcPct val="35000"/>
            </a:spcAft>
            <a:buNone/>
          </a:pPr>
          <a:endParaRPr lang="ro-RO" sz="1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endParaRPr lang="uk-UA" sz="1400" kern="1200" dirty="0">
            <a:latin typeface="Times New Roman" panose="02020603050405020304" pitchFamily="18" charset="0"/>
            <a:cs typeface="Times New Roman" panose="02020603050405020304" pitchFamily="18" charset="0"/>
          </a:endParaRPr>
        </a:p>
      </dsp:txBody>
      <dsp:txXfrm>
        <a:off x="10055" y="2254656"/>
        <a:ext cx="3230302" cy="2254656"/>
      </dsp:txXfrm>
    </dsp:sp>
    <dsp:sp modelId="{EE874624-4C51-44C1-B6C4-B0E3B20202F0}">
      <dsp:nvSpPr>
        <dsp:cNvPr id="0" name=""/>
        <dsp:cNvSpPr/>
      </dsp:nvSpPr>
      <dsp:spPr>
        <a:xfrm>
          <a:off x="707913" y="52828"/>
          <a:ext cx="1877001" cy="16466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47E17-F063-4EC5-9323-70C64A16C29D}">
      <dsp:nvSpPr>
        <dsp:cNvPr id="0" name=""/>
        <dsp:cNvSpPr/>
      </dsp:nvSpPr>
      <dsp:spPr>
        <a:xfrm>
          <a:off x="3329287" y="0"/>
          <a:ext cx="3230302" cy="5636642"/>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o-RO" sz="2400" b="1" i="1" kern="1200" dirty="0">
              <a:solidFill>
                <a:srgbClr val="FF0000"/>
              </a:solidFill>
              <a:latin typeface="Times New Roman" panose="02020603050405020304" pitchFamily="18" charset="0"/>
              <a:cs typeface="Times New Roman" panose="02020603050405020304" pitchFamily="18" charset="0"/>
            </a:rPr>
            <a:t>Trombocite</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-celule sanguine anucleate;</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-au forma de plachete ovale;</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-fără culoare;</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-se formează în măduva osoasă roșie;</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-se distrug în splină în timpul coagulării sîngelui;</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-durata vieții-de la 5-8 zile;</a:t>
          </a:r>
        </a:p>
        <a:p>
          <a:pPr marL="0" lvl="0" indent="0" algn="ctr" defTabSz="1066800">
            <a:lnSpc>
              <a:spcPct val="90000"/>
            </a:lnSpc>
            <a:spcBef>
              <a:spcPct val="0"/>
            </a:spcBef>
            <a:spcAft>
              <a:spcPct val="35000"/>
            </a:spcAft>
            <a:buNone/>
          </a:pPr>
          <a:r>
            <a:rPr lang="ro-RO" sz="1400" b="1" kern="1200" dirty="0">
              <a:solidFill>
                <a:srgbClr val="0070C0"/>
              </a:solidFill>
              <a:latin typeface="+mj-lt"/>
              <a:cs typeface="Times New Roman" panose="02020603050405020304" pitchFamily="18" charset="0"/>
            </a:rPr>
            <a:t>-funcția-participă la coagularea sîngelui;</a:t>
          </a:r>
          <a:endParaRPr lang="uk-UA" sz="1400" b="1" kern="1200" dirty="0">
            <a:solidFill>
              <a:srgbClr val="0070C0"/>
            </a:solidFill>
            <a:latin typeface="+mj-lt"/>
            <a:cs typeface="Times New Roman" panose="02020603050405020304" pitchFamily="18" charset="0"/>
          </a:endParaRPr>
        </a:p>
      </dsp:txBody>
      <dsp:txXfrm>
        <a:off x="3329287" y="2254656"/>
        <a:ext cx="3230302" cy="2254656"/>
      </dsp:txXfrm>
    </dsp:sp>
    <dsp:sp modelId="{4070A4C6-AF9F-472D-AB7B-2C6D27CD58D2}">
      <dsp:nvSpPr>
        <dsp:cNvPr id="0" name=""/>
        <dsp:cNvSpPr/>
      </dsp:nvSpPr>
      <dsp:spPr>
        <a:xfrm>
          <a:off x="4025402" y="46362"/>
          <a:ext cx="1877001" cy="18770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C23D06-0756-43E8-AD64-7EDDD52C52F1}">
      <dsp:nvSpPr>
        <dsp:cNvPr id="0" name=""/>
        <dsp:cNvSpPr/>
      </dsp:nvSpPr>
      <dsp:spPr>
        <a:xfrm>
          <a:off x="6656498" y="0"/>
          <a:ext cx="3230302" cy="5636642"/>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mj-lt"/>
            </a:rPr>
            <a:t>Leucocite</a:t>
          </a:r>
        </a:p>
        <a:p>
          <a:pPr marL="0" lvl="0" indent="0" algn="ctr" defTabSz="622300">
            <a:lnSpc>
              <a:spcPct val="90000"/>
            </a:lnSpc>
            <a:spcBef>
              <a:spcPct val="0"/>
            </a:spcBef>
            <a:spcAft>
              <a:spcPct val="35000"/>
            </a:spcAft>
            <a:buNone/>
          </a:pPr>
          <a:endParaRPr lang="ro-RO" sz="1400" b="1" kern="1200" dirty="0">
            <a:solidFill>
              <a:srgbClr val="0070C0"/>
            </a:solidFill>
            <a:latin typeface="+mj-lt"/>
          </a:endParaRPr>
        </a:p>
        <a:p>
          <a:pPr marL="0" lvl="0" indent="0" algn="ctr" defTabSz="622300">
            <a:lnSpc>
              <a:spcPct val="90000"/>
            </a:lnSpc>
            <a:spcBef>
              <a:spcPct val="0"/>
            </a:spcBef>
            <a:spcAft>
              <a:spcPct val="35000"/>
            </a:spcAft>
            <a:buNone/>
          </a:pPr>
          <a:endParaRPr lang="ro-RO" sz="2400" b="1" i="1" kern="1200" dirty="0">
            <a:solidFill>
              <a:srgbClr val="FF0000"/>
            </a:solidFill>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ro-RO" sz="2400" b="1" i="1" kern="1200" dirty="0">
              <a:solidFill>
                <a:srgbClr val="FF0000"/>
              </a:solidFill>
              <a:latin typeface="Times New Roman" panose="02020603050405020304" pitchFamily="18" charset="0"/>
              <a:cs typeface="Times New Roman" panose="02020603050405020304" pitchFamily="18" charset="0"/>
            </a:rPr>
            <a:t>Leucocite</a:t>
          </a:r>
        </a:p>
        <a:p>
          <a:pPr marL="0" lvl="0" indent="0" algn="ctr" defTabSz="622300">
            <a:lnSpc>
              <a:spcPct val="90000"/>
            </a:lnSpc>
            <a:spcBef>
              <a:spcPct val="0"/>
            </a:spcBef>
            <a:spcAft>
              <a:spcPct val="35000"/>
            </a:spcAft>
            <a:buNone/>
          </a:pPr>
          <a:r>
            <a:rPr lang="ro-RO" sz="1400" b="1" kern="1200" dirty="0">
              <a:solidFill>
                <a:srgbClr val="0070C0"/>
              </a:solidFill>
              <a:latin typeface="+mj-lt"/>
            </a:rPr>
            <a:t>-celule sanguine nucleate;</a:t>
          </a:r>
        </a:p>
        <a:p>
          <a:pPr marL="0" lvl="0" indent="0" algn="ctr" defTabSz="622300">
            <a:lnSpc>
              <a:spcPct val="90000"/>
            </a:lnSpc>
            <a:spcBef>
              <a:spcPct val="0"/>
            </a:spcBef>
            <a:spcAft>
              <a:spcPct val="35000"/>
            </a:spcAft>
            <a:buNone/>
          </a:pPr>
          <a:r>
            <a:rPr lang="ro-RO" sz="1400" b="1" kern="1200" dirty="0">
              <a:solidFill>
                <a:srgbClr val="0070C0"/>
              </a:solidFill>
              <a:latin typeface="+mj-lt"/>
            </a:rPr>
            <a:t>-forma-nepermanentă;</a:t>
          </a:r>
        </a:p>
        <a:p>
          <a:pPr marL="0" lvl="0" indent="0" algn="ctr" defTabSz="622300">
            <a:lnSpc>
              <a:spcPct val="90000"/>
            </a:lnSpc>
            <a:spcBef>
              <a:spcPct val="0"/>
            </a:spcBef>
            <a:spcAft>
              <a:spcPct val="35000"/>
            </a:spcAft>
            <a:buNone/>
          </a:pPr>
          <a:r>
            <a:rPr lang="ro-RO" sz="1400" b="1" kern="1200" dirty="0">
              <a:solidFill>
                <a:srgbClr val="0070C0"/>
              </a:solidFill>
              <a:latin typeface="+mj-lt"/>
            </a:rPr>
            <a:t>-se mai numesc globule albe ale sîngelui;</a:t>
          </a:r>
        </a:p>
        <a:p>
          <a:pPr marL="0" lvl="0" indent="0" algn="ctr" defTabSz="622300">
            <a:lnSpc>
              <a:spcPct val="90000"/>
            </a:lnSpc>
            <a:spcBef>
              <a:spcPct val="0"/>
            </a:spcBef>
            <a:spcAft>
              <a:spcPct val="35000"/>
            </a:spcAft>
            <a:buNone/>
          </a:pPr>
          <a:r>
            <a:rPr lang="ro-RO" sz="1400" b="1" kern="1200" dirty="0">
              <a:solidFill>
                <a:srgbClr val="0070C0"/>
              </a:solidFill>
              <a:latin typeface="+mj-lt"/>
            </a:rPr>
            <a:t>-se formează în măduva osoasă roșie,în splină și în nodurile limfatice;</a:t>
          </a:r>
        </a:p>
        <a:p>
          <a:pPr marL="0" lvl="0" indent="0" algn="ctr" defTabSz="622300">
            <a:lnSpc>
              <a:spcPct val="90000"/>
            </a:lnSpc>
            <a:spcBef>
              <a:spcPct val="0"/>
            </a:spcBef>
            <a:spcAft>
              <a:spcPct val="35000"/>
            </a:spcAft>
            <a:buNone/>
          </a:pPr>
          <a:r>
            <a:rPr lang="ro-RO" sz="1400" b="1" kern="1200" dirty="0">
              <a:solidFill>
                <a:srgbClr val="0070C0"/>
              </a:solidFill>
              <a:latin typeface="+mj-lt"/>
            </a:rPr>
            <a:t>-se distrug în splină și în locurile infalamațiilor;</a:t>
          </a:r>
        </a:p>
        <a:p>
          <a:pPr marL="0" lvl="0" indent="0" algn="ctr" defTabSz="622300">
            <a:lnSpc>
              <a:spcPct val="90000"/>
            </a:lnSpc>
            <a:spcBef>
              <a:spcPct val="0"/>
            </a:spcBef>
            <a:spcAft>
              <a:spcPct val="35000"/>
            </a:spcAft>
            <a:buNone/>
          </a:pPr>
          <a:r>
            <a:rPr lang="ro-RO" sz="1400" b="1" kern="1200" dirty="0">
              <a:solidFill>
                <a:srgbClr val="0070C0"/>
              </a:solidFill>
              <a:latin typeface="+mj-lt"/>
            </a:rPr>
            <a:t>-durata vieții-de la 3-5 zile,unele chiar pînă la 200 zile;</a:t>
          </a:r>
        </a:p>
        <a:p>
          <a:pPr marL="0" lvl="0" indent="0" algn="ctr" defTabSz="622300">
            <a:lnSpc>
              <a:spcPct val="90000"/>
            </a:lnSpc>
            <a:spcBef>
              <a:spcPct val="0"/>
            </a:spcBef>
            <a:spcAft>
              <a:spcPct val="35000"/>
            </a:spcAft>
            <a:buNone/>
          </a:pPr>
          <a:r>
            <a:rPr lang="ro-RO" sz="1400" b="1" kern="1200" dirty="0">
              <a:solidFill>
                <a:srgbClr val="0070C0"/>
              </a:solidFill>
              <a:latin typeface="+mj-lt"/>
            </a:rPr>
            <a:t>-funcția-protecția organizmului de infecții,de inflamații,formarea anticorpilor;</a:t>
          </a:r>
        </a:p>
        <a:p>
          <a:pPr marL="0" lvl="0" indent="0" algn="ctr" defTabSz="622300">
            <a:lnSpc>
              <a:spcPct val="90000"/>
            </a:lnSpc>
            <a:spcBef>
              <a:spcPct val="0"/>
            </a:spcBef>
            <a:spcAft>
              <a:spcPct val="35000"/>
            </a:spcAft>
            <a:buNone/>
          </a:pPr>
          <a:endParaRPr lang="uk-UA" sz="1400" b="1" kern="1200" dirty="0">
            <a:solidFill>
              <a:srgbClr val="0070C0"/>
            </a:solidFill>
            <a:latin typeface="+mj-lt"/>
          </a:endParaRPr>
        </a:p>
      </dsp:txBody>
      <dsp:txXfrm>
        <a:off x="6656498" y="2254656"/>
        <a:ext cx="3230302" cy="2254656"/>
      </dsp:txXfrm>
    </dsp:sp>
    <dsp:sp modelId="{D4E34CB8-F804-46A5-8F55-1B3D5C866403}">
      <dsp:nvSpPr>
        <dsp:cNvPr id="0" name=""/>
        <dsp:cNvSpPr/>
      </dsp:nvSpPr>
      <dsp:spPr>
        <a:xfrm>
          <a:off x="7373917" y="0"/>
          <a:ext cx="1877001" cy="18770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F4572-194B-401C-8CD8-4737BCC150BA}">
      <dsp:nvSpPr>
        <dsp:cNvPr id="0" name=""/>
        <dsp:cNvSpPr/>
      </dsp:nvSpPr>
      <dsp:spPr>
        <a:xfrm flipH="1" flipV="1">
          <a:off x="4082288" y="5306003"/>
          <a:ext cx="1549076" cy="247907"/>
        </a:xfrm>
        <a:prstGeom prst="leftRightArrow">
          <a:avLst/>
        </a:prstGeom>
        <a:solidFill>
          <a:schemeClr val="accent2">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bin"/></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bin"/><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B9799-892B-995E-B08B-06C5C5EB203D}"/>
              </a:ext>
            </a:extLst>
          </p:cNvPr>
          <p:cNvSpPr>
            <a:spLocks noGrp="1"/>
          </p:cNvSpPr>
          <p:nvPr>
            <p:ph type="ctrTitle"/>
          </p:nvPr>
        </p:nvSpPr>
        <p:spPr>
          <a:xfrm>
            <a:off x="2015231" y="346229"/>
            <a:ext cx="8788893" cy="2086252"/>
          </a:xfrm>
        </p:spPr>
        <p:txBody>
          <a:bodyPr>
            <a:noAutofit/>
          </a:bodyPr>
          <a:lstStyle/>
          <a:p>
            <a:pPr algn="ctr"/>
            <a:r>
              <a:rPr lang="ro-RO" sz="3600" b="1" dirty="0">
                <a:solidFill>
                  <a:srgbClr val="0070C0"/>
                </a:solidFill>
                <a:latin typeface="Agency FB" panose="020B0503020202020204" pitchFamily="34" charset="0"/>
                <a:cs typeface="Aharoni" panose="02010803020104030203" pitchFamily="2" charset="-79"/>
              </a:rPr>
              <a:t>Caracteristica comparativă a elementelor figurate ale sângelui. Grupele sanguine.Transfuzia de sânge.</a:t>
            </a:r>
            <a:br>
              <a:rPr lang="ro-RO" sz="3600" b="1" dirty="0">
                <a:solidFill>
                  <a:srgbClr val="0070C0"/>
                </a:solidFill>
                <a:latin typeface="Agency FB" panose="020B0503020202020204" pitchFamily="34" charset="0"/>
                <a:cs typeface="Aharoni" panose="02010803020104030203" pitchFamily="2" charset="-79"/>
              </a:rPr>
            </a:br>
            <a:r>
              <a:rPr lang="ro-RO" sz="3600" b="1" dirty="0">
                <a:solidFill>
                  <a:srgbClr val="0070C0"/>
                </a:solidFill>
                <a:latin typeface="Agency FB" panose="020B0503020202020204" pitchFamily="34" charset="0"/>
                <a:cs typeface="Aharoni" panose="02010803020104030203" pitchFamily="2" charset="-79"/>
              </a:rPr>
              <a:t>(Anatomia omului – clasa 8)</a:t>
            </a:r>
            <a:endParaRPr lang="uk-UA" sz="3600" b="1" dirty="0">
              <a:solidFill>
                <a:srgbClr val="0070C0"/>
              </a:solidFill>
              <a:cs typeface="Aharoni" panose="02010803020104030203" pitchFamily="2" charset="-79"/>
            </a:endParaRPr>
          </a:p>
        </p:txBody>
      </p:sp>
      <p:sp>
        <p:nvSpPr>
          <p:cNvPr id="3" name="Підзаголовок 2">
            <a:extLst>
              <a:ext uri="{FF2B5EF4-FFF2-40B4-BE49-F238E27FC236}">
                <a16:creationId xmlns:a16="http://schemas.microsoft.com/office/drawing/2014/main" id="{AB9CE103-AAAC-2292-A412-2D9D4C95A8B1}"/>
              </a:ext>
            </a:extLst>
          </p:cNvPr>
          <p:cNvSpPr>
            <a:spLocks noGrp="1"/>
          </p:cNvSpPr>
          <p:nvPr>
            <p:ph type="subTitle" idx="1"/>
          </p:nvPr>
        </p:nvSpPr>
        <p:spPr>
          <a:xfrm>
            <a:off x="9348187" y="5237826"/>
            <a:ext cx="2751229" cy="1544726"/>
          </a:xfrm>
        </p:spPr>
        <p:txBody>
          <a:bodyPr>
            <a:normAutofit lnSpcReduction="10000"/>
          </a:bodyPr>
          <a:lstStyle/>
          <a:p>
            <a:pPr algn="ctr"/>
            <a:r>
              <a:rPr lang="ro-RO" b="1" dirty="0">
                <a:solidFill>
                  <a:schemeClr val="accent5"/>
                </a:solidFill>
                <a:latin typeface="Arial Narrow" panose="020B0606020202030204" pitchFamily="34" charset="0"/>
              </a:rPr>
              <a:t>Liliana Gudan</a:t>
            </a:r>
          </a:p>
          <a:p>
            <a:pPr algn="ctr"/>
            <a:r>
              <a:rPr lang="ro-RO" b="1" dirty="0">
                <a:solidFill>
                  <a:schemeClr val="accent5"/>
                </a:solidFill>
                <a:latin typeface="Arial Narrow" panose="020B0606020202030204" pitchFamily="34" charset="0"/>
              </a:rPr>
              <a:t>Profesoară de biologie </a:t>
            </a:r>
          </a:p>
          <a:p>
            <a:pPr algn="ctr"/>
            <a:r>
              <a:rPr lang="ro-RO" b="1" dirty="0">
                <a:solidFill>
                  <a:schemeClr val="accent5"/>
                </a:solidFill>
                <a:latin typeface="Arial Narrow" panose="020B0606020202030204" pitchFamily="34" charset="0"/>
              </a:rPr>
              <a:t>Liceul din satul Dranița</a:t>
            </a:r>
            <a:endParaRPr lang="uk-UA" b="1" dirty="0">
              <a:solidFill>
                <a:schemeClr val="accent5"/>
              </a:solidFill>
              <a:latin typeface="Arial Narrow" panose="020B0606020202030204" pitchFamily="34" charset="0"/>
            </a:endParaRPr>
          </a:p>
          <a:p>
            <a:pPr algn="ctr"/>
            <a:r>
              <a:rPr lang="ro-RO" b="1" dirty="0">
                <a:solidFill>
                  <a:schemeClr val="accent5"/>
                </a:solidFill>
                <a:latin typeface="Arial Narrow" panose="020B0606020202030204" pitchFamily="34" charset="0"/>
              </a:rPr>
              <a:t>Regiunea Cernăuți</a:t>
            </a:r>
            <a:endParaRPr lang="uk-UA" b="1" dirty="0">
              <a:solidFill>
                <a:schemeClr val="accent5"/>
              </a:solidFill>
              <a:latin typeface="Arial Narrow" panose="020B0606020202030204" pitchFamily="34" charset="0"/>
            </a:endParaRPr>
          </a:p>
          <a:p>
            <a:pPr algn="ctr"/>
            <a:endParaRPr lang="uk-UA" b="1" dirty="0">
              <a:solidFill>
                <a:schemeClr val="accent5"/>
              </a:solidFill>
              <a:latin typeface="Arial Narrow" panose="020B0606020202030204" pitchFamily="34" charset="0"/>
            </a:endParaRPr>
          </a:p>
        </p:txBody>
      </p:sp>
      <p:pic>
        <p:nvPicPr>
          <p:cNvPr id="5" name="Рисунок 4">
            <a:extLst>
              <a:ext uri="{FF2B5EF4-FFF2-40B4-BE49-F238E27FC236}">
                <a16:creationId xmlns:a16="http://schemas.microsoft.com/office/drawing/2014/main" id="{761F80F0-384F-7D80-44B2-BE192E42EE8A}"/>
              </a:ext>
            </a:extLst>
          </p:cNvPr>
          <p:cNvPicPr>
            <a:picLocks noChangeAspect="1"/>
          </p:cNvPicPr>
          <p:nvPr/>
        </p:nvPicPr>
        <p:blipFill>
          <a:blip r:embed="rId2"/>
          <a:stretch>
            <a:fillRect/>
          </a:stretch>
        </p:blipFill>
        <p:spPr>
          <a:xfrm>
            <a:off x="3888419" y="2698813"/>
            <a:ext cx="4563123" cy="3204849"/>
          </a:xfrm>
          <a:prstGeom prst="rect">
            <a:avLst/>
          </a:prstGeom>
          <a:effectLst>
            <a:glow rad="139700">
              <a:schemeClr val="accent3">
                <a:satMod val="175000"/>
                <a:alpha val="40000"/>
              </a:schemeClr>
            </a:glow>
          </a:effectLst>
        </p:spPr>
      </p:pic>
      <p:pic>
        <p:nvPicPr>
          <p:cNvPr id="7" name="Рисунок 6">
            <a:extLst>
              <a:ext uri="{FF2B5EF4-FFF2-40B4-BE49-F238E27FC236}">
                <a16:creationId xmlns:a16="http://schemas.microsoft.com/office/drawing/2014/main" id="{A7A801AA-5924-A474-6DD4-B4CCDE9356E9}"/>
              </a:ext>
            </a:extLst>
          </p:cNvPr>
          <p:cNvPicPr>
            <a:picLocks noChangeAspect="1"/>
          </p:cNvPicPr>
          <p:nvPr/>
        </p:nvPicPr>
        <p:blipFill>
          <a:blip r:embed="rId3"/>
          <a:stretch>
            <a:fillRect/>
          </a:stretch>
        </p:blipFill>
        <p:spPr>
          <a:xfrm>
            <a:off x="242086" y="133165"/>
            <a:ext cx="1497937" cy="2086252"/>
          </a:xfrm>
          <a:prstGeom prst="rect">
            <a:avLst/>
          </a:prstGeom>
        </p:spPr>
      </p:pic>
    </p:spTree>
    <p:extLst>
      <p:ext uri="{BB962C8B-B14F-4D97-AF65-F5344CB8AC3E}">
        <p14:creationId xmlns:p14="http://schemas.microsoft.com/office/powerpoint/2010/main" val="200146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9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AACC91BB-C7AA-4E36-F77B-A08FA4CFEF4A}"/>
              </a:ext>
            </a:extLst>
          </p:cNvPr>
          <p:cNvSpPr>
            <a:spLocks noGrp="1"/>
          </p:cNvSpPr>
          <p:nvPr>
            <p:ph type="body" idx="1"/>
          </p:nvPr>
        </p:nvSpPr>
        <p:spPr>
          <a:xfrm>
            <a:off x="2055043" y="2246049"/>
            <a:ext cx="9449568" cy="3240351"/>
          </a:xfrm>
        </p:spPr>
        <p:txBody>
          <a:bodyPr>
            <a:normAutofit/>
          </a:bodyPr>
          <a:lstStyle/>
          <a:p>
            <a:r>
              <a:rPr lang="ro-RO" sz="3200" b="1" dirty="0">
                <a:solidFill>
                  <a:schemeClr val="accent6"/>
                </a:solidFill>
              </a:rPr>
              <a:t>”Inima cu bătăile ei aplaudă existența.”</a:t>
            </a:r>
          </a:p>
          <a:p>
            <a:r>
              <a:rPr lang="ro-RO" sz="3200" b="1" dirty="0">
                <a:solidFill>
                  <a:schemeClr val="accent6"/>
                </a:solidFill>
              </a:rPr>
              <a:t>                                                       (Lucian Blaga)</a:t>
            </a:r>
          </a:p>
          <a:p>
            <a:endParaRPr lang="ro-RO" dirty="0"/>
          </a:p>
          <a:p>
            <a:endParaRPr lang="ro-RO" dirty="0"/>
          </a:p>
          <a:p>
            <a:r>
              <a:rPr lang="ro-RO" dirty="0">
                <a:solidFill>
                  <a:srgbClr val="00B0F0"/>
                </a:solidFill>
              </a:rPr>
              <a:t>Să vă fie aplausele cât mai lungi! (GL)</a:t>
            </a:r>
            <a:endParaRPr lang="uk-UA" dirty="0">
              <a:solidFill>
                <a:srgbClr val="00B0F0"/>
              </a:solidFill>
            </a:endParaRPr>
          </a:p>
        </p:txBody>
      </p:sp>
      <p:pic>
        <p:nvPicPr>
          <p:cNvPr id="3074" name="Picture 2" descr="сердце ЭКГ сердцебиение GIF | Графические элементы AEP Бесплатная загрузка  - Pikbest">
            <a:extLst>
              <a:ext uri="{FF2B5EF4-FFF2-40B4-BE49-F238E27FC236}">
                <a16:creationId xmlns:a16="http://schemas.microsoft.com/office/drawing/2014/main" id="{C290AEFE-A62A-3308-7A93-8D84ADD29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520" y="186432"/>
            <a:ext cx="4286435" cy="247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6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id="{E84950DA-536E-7ADD-373A-5244DCE36725}"/>
              </a:ext>
            </a:extLst>
          </p:cNvPr>
          <p:cNvGraphicFramePr>
            <a:graphicFrameLocks noGrp="1"/>
          </p:cNvGraphicFramePr>
          <p:nvPr>
            <p:ph idx="1"/>
            <p:extLst>
              <p:ext uri="{D42A27DB-BD31-4B8C-83A1-F6EECF244321}">
                <p14:modId xmlns:p14="http://schemas.microsoft.com/office/powerpoint/2010/main" val="2350728835"/>
              </p:ext>
            </p:extLst>
          </p:nvPr>
        </p:nvGraphicFramePr>
        <p:xfrm>
          <a:off x="1615736" y="275208"/>
          <a:ext cx="9888877" cy="563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BC1C79F-4AF9-8624-3D3F-363A33361D52}"/>
              </a:ext>
            </a:extLst>
          </p:cNvPr>
          <p:cNvSpPr txBox="1"/>
          <p:nvPr/>
        </p:nvSpPr>
        <p:spPr>
          <a:xfrm>
            <a:off x="2990123" y="6398126"/>
            <a:ext cx="7140102" cy="369332"/>
          </a:xfrm>
          <a:prstGeom prst="rect">
            <a:avLst/>
          </a:prstGeom>
          <a:noFill/>
        </p:spPr>
        <p:txBody>
          <a:bodyPr wrap="square" rtlCol="0">
            <a:spAutoFit/>
          </a:bodyPr>
          <a:lstStyle/>
          <a:p>
            <a:pPr algn="ctr"/>
            <a:r>
              <a:rPr lang="ro-RO" dirty="0">
                <a:solidFill>
                  <a:srgbClr val="0070C0"/>
                </a:solidFill>
                <a:latin typeface="Aharoni" panose="02010803020104030203" pitchFamily="2" charset="-79"/>
                <a:cs typeface="Aharoni" panose="02010803020104030203" pitchFamily="2" charset="-79"/>
              </a:rPr>
              <a:t>Elementele figurate ale sângelui</a:t>
            </a:r>
            <a:endParaRPr lang="uk-UA" dirty="0">
              <a:solidFill>
                <a:srgbClr val="0070C0"/>
              </a:solidFill>
              <a:cs typeface="Aharoni" panose="02010803020104030203" pitchFamily="2" charset="-79"/>
            </a:endParaRPr>
          </a:p>
        </p:txBody>
      </p:sp>
      <p:sp>
        <p:nvSpPr>
          <p:cNvPr id="10" name="TextBox 9">
            <a:extLst>
              <a:ext uri="{FF2B5EF4-FFF2-40B4-BE49-F238E27FC236}">
                <a16:creationId xmlns:a16="http://schemas.microsoft.com/office/drawing/2014/main" id="{B8396F07-EA8C-2F82-CF65-F95A548F31E8}"/>
              </a:ext>
            </a:extLst>
          </p:cNvPr>
          <p:cNvSpPr txBox="1"/>
          <p:nvPr/>
        </p:nvSpPr>
        <p:spPr>
          <a:xfrm>
            <a:off x="3047189" y="3249198"/>
            <a:ext cx="6094378" cy="369332"/>
          </a:xfrm>
          <a:prstGeom prst="rect">
            <a:avLst/>
          </a:prstGeom>
          <a:noFill/>
        </p:spPr>
        <p:txBody>
          <a:bodyPr wrap="square">
            <a:spAutoFit/>
          </a:bodyPr>
          <a:lstStyle/>
          <a:p>
            <a:r>
              <a:rPr lang="ro-RO" dirty="0">
                <a:solidFill>
                  <a:srgbClr val="FF0000"/>
                </a:solidFill>
                <a:latin typeface="Aharoni" panose="02010803020104030203" pitchFamily="2" charset="-79"/>
                <a:cs typeface="Aharoni" panose="02010803020104030203" pitchFamily="2" charset="-79"/>
              </a:rPr>
              <a:t> </a:t>
            </a:r>
            <a:endParaRPr lang="uk-UA" dirty="0"/>
          </a:p>
        </p:txBody>
      </p:sp>
      <p:sp>
        <p:nvSpPr>
          <p:cNvPr id="13" name="Стрілка: вліво-вгору 12">
            <a:extLst>
              <a:ext uri="{FF2B5EF4-FFF2-40B4-BE49-F238E27FC236}">
                <a16:creationId xmlns:a16="http://schemas.microsoft.com/office/drawing/2014/main" id="{578D7E29-4570-1D4A-9E03-94F57EACD7A0}"/>
              </a:ext>
            </a:extLst>
          </p:cNvPr>
          <p:cNvSpPr/>
          <p:nvPr/>
        </p:nvSpPr>
        <p:spPr>
          <a:xfrm rot="5400000" flipV="1">
            <a:off x="8369843" y="6162071"/>
            <a:ext cx="508757" cy="380676"/>
          </a:xfrm>
          <a:prstGeom prst="leftUpArrow">
            <a:avLst>
              <a:gd name="adj1" fmla="val 25000"/>
              <a:gd name="adj2" fmla="val 26317"/>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41228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C03B5-7E3C-33C3-ED36-26FA67B3395B}"/>
              </a:ext>
            </a:extLst>
          </p:cNvPr>
          <p:cNvSpPr>
            <a:spLocks noGrp="1"/>
          </p:cNvSpPr>
          <p:nvPr>
            <p:ph type="title"/>
          </p:nvPr>
        </p:nvSpPr>
        <p:spPr>
          <a:xfrm>
            <a:off x="4036979" y="609600"/>
            <a:ext cx="5151409" cy="1053830"/>
          </a:xfrm>
          <a:solidFill>
            <a:srgbClr val="FFCC99"/>
          </a:solidFill>
        </p:spPr>
        <p:txBody>
          <a:bodyPr/>
          <a:lstStyle/>
          <a:p>
            <a:pPr algn="ctr"/>
            <a:r>
              <a:rPr lang="ro-RO" b="1" dirty="0">
                <a:solidFill>
                  <a:srgbClr val="00B050"/>
                </a:solidFill>
                <a:latin typeface="Aharoni" panose="02010803020104030203" pitchFamily="2" charset="-79"/>
                <a:cs typeface="Aharoni" panose="02010803020104030203" pitchFamily="2" charset="-79"/>
              </a:rPr>
              <a:t>HEMOGLOBINA</a:t>
            </a:r>
            <a:endParaRPr lang="uk-UA" b="1" dirty="0">
              <a:solidFill>
                <a:srgbClr val="00B050"/>
              </a:solidFill>
              <a:cs typeface="Aharoni" panose="02010803020104030203" pitchFamily="2" charset="-79"/>
            </a:endParaRPr>
          </a:p>
        </p:txBody>
      </p:sp>
      <p:sp>
        <p:nvSpPr>
          <p:cNvPr id="6" name="Місце для тексту 5">
            <a:extLst>
              <a:ext uri="{FF2B5EF4-FFF2-40B4-BE49-F238E27FC236}">
                <a16:creationId xmlns:a16="http://schemas.microsoft.com/office/drawing/2014/main" id="{41C7CFD2-C92E-2411-59AD-97D4ECA63F00}"/>
              </a:ext>
            </a:extLst>
          </p:cNvPr>
          <p:cNvSpPr>
            <a:spLocks noGrp="1"/>
          </p:cNvSpPr>
          <p:nvPr>
            <p:ph type="body" idx="1"/>
          </p:nvPr>
        </p:nvSpPr>
        <p:spPr>
          <a:xfrm>
            <a:off x="3599234" y="1926077"/>
            <a:ext cx="7905377" cy="3560323"/>
          </a:xfrm>
        </p:spPr>
        <p:txBody>
          <a:bodyPr>
            <a:normAutofit/>
          </a:bodyPr>
          <a:lstStyle/>
          <a:p>
            <a:r>
              <a:rPr lang="ro-RO" sz="2800" b="1" dirty="0">
                <a:solidFill>
                  <a:srgbClr val="0070C0"/>
                </a:solidFill>
                <a:latin typeface="Times New Roman" panose="02020603050405020304" pitchFamily="18" charset="0"/>
                <a:cs typeface="Times New Roman" panose="02020603050405020304" pitchFamily="18" charset="0"/>
              </a:rPr>
              <a:t>Proteină esențială care conține fier și se găsește în eretrocite (</a:t>
            </a:r>
            <a:r>
              <a:rPr lang="ro-RO" sz="2800" b="1" dirty="0" err="1">
                <a:solidFill>
                  <a:srgbClr val="0070C0"/>
                </a:solidFill>
                <a:latin typeface="Times New Roman" panose="02020603050405020304" pitchFamily="18" charset="0"/>
                <a:cs typeface="Times New Roman" panose="02020603050405020304" pitchFamily="18" charset="0"/>
              </a:rPr>
              <a:t>hemații</a:t>
            </a:r>
            <a:r>
              <a:rPr lang="ro-RO" sz="2800" b="1" dirty="0">
                <a:solidFill>
                  <a:srgbClr val="0070C0"/>
                </a:solidFill>
                <a:latin typeface="Times New Roman" panose="02020603050405020304" pitchFamily="18" charset="0"/>
                <a:cs typeface="Times New Roman" panose="02020603050405020304" pitchFamily="18" charset="0"/>
              </a:rPr>
              <a:t>).</a:t>
            </a:r>
          </a:p>
          <a:p>
            <a:r>
              <a:rPr lang="ro-RO" sz="2800" b="1" i="1" dirty="0">
                <a:solidFill>
                  <a:srgbClr val="0070C0"/>
                </a:solidFill>
                <a:latin typeface="Times New Roman" panose="02020603050405020304" pitchFamily="18" charset="0"/>
                <a:cs typeface="Times New Roman" panose="02020603050405020304" pitchFamily="18" charset="0"/>
              </a:rPr>
              <a:t>Funcția</a:t>
            </a:r>
            <a:r>
              <a:rPr lang="ro-RO" sz="2800" b="1" dirty="0">
                <a:solidFill>
                  <a:srgbClr val="0070C0"/>
                </a:solidFill>
                <a:latin typeface="Times New Roman" panose="02020603050405020304" pitchFamily="18" charset="0"/>
                <a:cs typeface="Times New Roman" panose="02020603050405020304" pitchFamily="18" charset="0"/>
              </a:rPr>
              <a:t> ei constă în </a:t>
            </a:r>
            <a:r>
              <a:rPr lang="ro-RO" sz="2800" b="1" u="sng" dirty="0">
                <a:solidFill>
                  <a:srgbClr val="0070C0"/>
                </a:solidFill>
                <a:latin typeface="Times New Roman" panose="02020603050405020304" pitchFamily="18" charset="0"/>
                <a:cs typeface="Times New Roman" panose="02020603050405020304" pitchFamily="18" charset="0"/>
              </a:rPr>
              <a:t>transportarea oxigenului </a:t>
            </a:r>
            <a:r>
              <a:rPr lang="ro-RO" sz="2800" b="1" dirty="0">
                <a:solidFill>
                  <a:srgbClr val="0070C0"/>
                </a:solidFill>
                <a:latin typeface="Times New Roman" panose="02020603050405020304" pitchFamily="18" charset="0"/>
                <a:cs typeface="Times New Roman" panose="02020603050405020304" pitchFamily="18" charset="0"/>
              </a:rPr>
              <a:t>de la nivelul plămînilor către fiecare celulă a organizmului </a:t>
            </a:r>
            <a:r>
              <a:rPr lang="ro-RO" sz="2800" b="1" u="sng" dirty="0">
                <a:solidFill>
                  <a:srgbClr val="0070C0"/>
                </a:solidFill>
                <a:latin typeface="Times New Roman" panose="02020603050405020304" pitchFamily="18" charset="0"/>
                <a:cs typeface="Times New Roman" panose="02020603050405020304" pitchFamily="18" charset="0"/>
              </a:rPr>
              <a:t>și de a prelua dioxidul de carbon </a:t>
            </a:r>
            <a:r>
              <a:rPr lang="ro-RO" sz="2800" b="1" dirty="0">
                <a:solidFill>
                  <a:srgbClr val="0070C0"/>
                </a:solidFill>
                <a:latin typeface="Times New Roman" panose="02020603050405020304" pitchFamily="18" charset="0"/>
                <a:cs typeface="Times New Roman" panose="02020603050405020304" pitchFamily="18" charset="0"/>
              </a:rPr>
              <a:t>pentru a fi eliminat.</a:t>
            </a:r>
            <a:endParaRPr lang="uk-UA" sz="2800" b="1" dirty="0">
              <a:solidFill>
                <a:srgbClr val="0070C0"/>
              </a:solidFill>
              <a:latin typeface="Times New Roman" panose="02020603050405020304" pitchFamily="18" charset="0"/>
              <a:cs typeface="Times New Roman" panose="02020603050405020304" pitchFamily="18" charset="0"/>
            </a:endParaRPr>
          </a:p>
        </p:txBody>
      </p:sp>
      <p:pic>
        <p:nvPicPr>
          <p:cNvPr id="5" name="Місце для вмісту 4">
            <a:extLst>
              <a:ext uri="{FF2B5EF4-FFF2-40B4-BE49-F238E27FC236}">
                <a16:creationId xmlns:a16="http://schemas.microsoft.com/office/drawing/2014/main" id="{AA4EB8DE-AF57-406B-1AD2-A366E689802C}"/>
              </a:ext>
            </a:extLst>
          </p:cNvPr>
          <p:cNvPicPr>
            <a:picLocks noGrp="1" noChangeAspect="1"/>
          </p:cNvPicPr>
          <p:nvPr>
            <p:ph idx="4294967295"/>
          </p:nvPr>
        </p:nvPicPr>
        <p:blipFill>
          <a:blip r:embed="rId2"/>
          <a:stretch>
            <a:fillRect/>
          </a:stretch>
        </p:blipFill>
        <p:spPr>
          <a:xfrm>
            <a:off x="754602" y="284085"/>
            <a:ext cx="2674397" cy="2183908"/>
          </a:xfrm>
          <a:solidFill>
            <a:schemeClr val="accent2">
              <a:lumMod val="40000"/>
              <a:lumOff val="60000"/>
            </a:schemeClr>
          </a:solidFill>
        </p:spPr>
      </p:pic>
      <p:pic>
        <p:nvPicPr>
          <p:cNvPr id="10" name="Рисунок 9">
            <a:extLst>
              <a:ext uri="{FF2B5EF4-FFF2-40B4-BE49-F238E27FC236}">
                <a16:creationId xmlns:a16="http://schemas.microsoft.com/office/drawing/2014/main" id="{E45A4749-15E1-2B08-44DA-10FDBE410675}"/>
              </a:ext>
            </a:extLst>
          </p:cNvPr>
          <p:cNvPicPr>
            <a:picLocks noChangeAspect="1"/>
          </p:cNvPicPr>
          <p:nvPr/>
        </p:nvPicPr>
        <p:blipFill>
          <a:blip r:embed="rId3"/>
          <a:stretch>
            <a:fillRect/>
          </a:stretch>
        </p:blipFill>
        <p:spPr>
          <a:xfrm>
            <a:off x="8830586" y="4791784"/>
            <a:ext cx="2390775" cy="1914525"/>
          </a:xfrm>
          <a:prstGeom prst="rect">
            <a:avLst/>
          </a:prstGeom>
          <a:effectLst>
            <a:glow rad="139700">
              <a:schemeClr val="accent3">
                <a:satMod val="175000"/>
                <a:alpha val="40000"/>
              </a:schemeClr>
            </a:glow>
          </a:effectLst>
        </p:spPr>
      </p:pic>
      <p:pic>
        <p:nvPicPr>
          <p:cNvPr id="12" name="Рисунок 11">
            <a:extLst>
              <a:ext uri="{FF2B5EF4-FFF2-40B4-BE49-F238E27FC236}">
                <a16:creationId xmlns:a16="http://schemas.microsoft.com/office/drawing/2014/main" id="{9F445FAA-47B8-B9A1-3617-03836017C34E}"/>
              </a:ext>
            </a:extLst>
          </p:cNvPr>
          <p:cNvPicPr>
            <a:picLocks noChangeAspect="1"/>
          </p:cNvPicPr>
          <p:nvPr/>
        </p:nvPicPr>
        <p:blipFill>
          <a:blip r:embed="rId4"/>
          <a:stretch>
            <a:fillRect/>
          </a:stretch>
        </p:blipFill>
        <p:spPr>
          <a:xfrm>
            <a:off x="9068509" y="179252"/>
            <a:ext cx="2606336" cy="1914526"/>
          </a:xfrm>
          <a:prstGeom prst="ellipse">
            <a:avLst/>
          </a:prstGeom>
          <a:ln>
            <a:noFill/>
          </a:ln>
          <a:effectLst>
            <a:softEdge rad="112500"/>
          </a:effectLst>
        </p:spPr>
      </p:pic>
    </p:spTree>
    <p:extLst>
      <p:ext uri="{BB962C8B-B14F-4D97-AF65-F5344CB8AC3E}">
        <p14:creationId xmlns:p14="http://schemas.microsoft.com/office/powerpoint/2010/main" val="107428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9BF03A-54FF-32FE-B201-29DF4F8A2CB2}"/>
              </a:ext>
            </a:extLst>
          </p:cNvPr>
          <p:cNvSpPr>
            <a:spLocks noGrp="1"/>
          </p:cNvSpPr>
          <p:nvPr>
            <p:ph type="title"/>
          </p:nvPr>
        </p:nvSpPr>
        <p:spPr>
          <a:xfrm>
            <a:off x="544750" y="195116"/>
            <a:ext cx="10959862" cy="1234850"/>
          </a:xfrm>
          <a:solidFill>
            <a:srgbClr val="FFCC99"/>
          </a:solidFill>
        </p:spPr>
        <p:txBody>
          <a:bodyPr>
            <a:normAutofit fontScale="90000"/>
          </a:bodyPr>
          <a:lstStyle/>
          <a:p>
            <a:pPr algn="ctr"/>
            <a:r>
              <a:rPr lang="ro-RO" b="1" dirty="0">
                <a:latin typeface="Times New Roman" panose="02020603050405020304" pitchFamily="18" charset="0"/>
                <a:cs typeface="Times New Roman" panose="02020603050405020304" pitchFamily="18" charset="0"/>
              </a:rPr>
              <a:t>Hemoglobina poate forma compuși nestabili cu gazele:</a:t>
            </a:r>
            <a:endParaRPr lang="uk-UA" b="1" dirty="0">
              <a:latin typeface="Times New Roman" panose="02020603050405020304" pitchFamily="18" charset="0"/>
              <a:cs typeface="Times New Roman" panose="02020603050405020304" pitchFamily="18" charset="0"/>
            </a:endParaRPr>
          </a:p>
        </p:txBody>
      </p:sp>
      <p:sp>
        <p:nvSpPr>
          <p:cNvPr id="3" name="Місце для тексту 2">
            <a:extLst>
              <a:ext uri="{FF2B5EF4-FFF2-40B4-BE49-F238E27FC236}">
                <a16:creationId xmlns:a16="http://schemas.microsoft.com/office/drawing/2014/main" id="{95B42AF2-C99B-D9AB-91C7-D01DAE6BFEBF}"/>
              </a:ext>
            </a:extLst>
          </p:cNvPr>
          <p:cNvSpPr>
            <a:spLocks noGrp="1"/>
          </p:cNvSpPr>
          <p:nvPr>
            <p:ph type="body" idx="1"/>
          </p:nvPr>
        </p:nvSpPr>
        <p:spPr>
          <a:xfrm>
            <a:off x="6663448" y="1799618"/>
            <a:ext cx="4841164" cy="1629382"/>
          </a:xfrm>
        </p:spPr>
        <p:txBody>
          <a:bodyPr>
            <a:normAutofit fontScale="92500" lnSpcReduction="10000"/>
          </a:bodyPr>
          <a:lstStyle/>
          <a:p>
            <a:pPr algn="ctr"/>
            <a:r>
              <a:rPr lang="ro-RO" b="1" dirty="0">
                <a:solidFill>
                  <a:srgbClr val="0070C0"/>
                </a:solidFill>
              </a:rPr>
              <a:t>Sângele săturat cu oxigen – arterial </a:t>
            </a:r>
            <a:r>
              <a:rPr lang="ro-RO" b="1" dirty="0">
                <a:solidFill>
                  <a:srgbClr val="FF0000"/>
                </a:solidFill>
              </a:rPr>
              <a:t>(culoarea aprinsă);</a:t>
            </a:r>
            <a:endParaRPr lang="uk-UA" b="1" dirty="0">
              <a:solidFill>
                <a:srgbClr val="FF0000"/>
              </a:solidFill>
            </a:endParaRPr>
          </a:p>
          <a:p>
            <a:pPr algn="ctr"/>
            <a:r>
              <a:rPr lang="ro-RO" b="1" dirty="0">
                <a:solidFill>
                  <a:srgbClr val="FF0000"/>
                </a:solidFill>
              </a:rPr>
              <a:t>Sîngele săturat cu carbon – venos </a:t>
            </a:r>
            <a:r>
              <a:rPr lang="ro-RO" b="1" dirty="0">
                <a:solidFill>
                  <a:srgbClr val="0070C0"/>
                </a:solidFill>
              </a:rPr>
              <a:t>(culoarea mai întunecată);</a:t>
            </a:r>
          </a:p>
          <a:p>
            <a:pPr algn="ctr"/>
            <a:r>
              <a:rPr lang="ro-RO" b="1" dirty="0">
                <a:solidFill>
                  <a:srgbClr val="0070C0"/>
                </a:solidFill>
              </a:rPr>
              <a:t>CO – </a:t>
            </a:r>
            <a:r>
              <a:rPr lang="ro-RO" b="1" i="1" u="sng" dirty="0">
                <a:solidFill>
                  <a:srgbClr val="00B050"/>
                </a:solidFill>
              </a:rPr>
              <a:t>gazul de cahlă </a:t>
            </a:r>
            <a:r>
              <a:rPr lang="ro-RO" b="1" i="1" u="sng" dirty="0">
                <a:solidFill>
                  <a:srgbClr val="0070C0"/>
                </a:solidFill>
              </a:rPr>
              <a:t>(provoacă intoăicații).</a:t>
            </a:r>
            <a:endParaRPr lang="uk-UA" b="1" i="1" u="sng" dirty="0">
              <a:solidFill>
                <a:srgbClr val="0070C0"/>
              </a:solidFill>
            </a:endParaRPr>
          </a:p>
        </p:txBody>
      </p:sp>
      <p:pic>
        <p:nvPicPr>
          <p:cNvPr id="5" name="Рисунок 4">
            <a:extLst>
              <a:ext uri="{FF2B5EF4-FFF2-40B4-BE49-F238E27FC236}">
                <a16:creationId xmlns:a16="http://schemas.microsoft.com/office/drawing/2014/main" id="{CA49F563-59D3-F511-BF1F-CB2F4A308D8C}"/>
              </a:ext>
            </a:extLst>
          </p:cNvPr>
          <p:cNvPicPr>
            <a:picLocks noChangeAspect="1"/>
          </p:cNvPicPr>
          <p:nvPr/>
        </p:nvPicPr>
        <p:blipFill>
          <a:blip r:embed="rId2"/>
          <a:stretch>
            <a:fillRect/>
          </a:stretch>
        </p:blipFill>
        <p:spPr>
          <a:xfrm>
            <a:off x="1620263" y="1590472"/>
            <a:ext cx="4692988" cy="2320047"/>
          </a:xfrm>
          <a:prstGeom prst="rect">
            <a:avLst/>
          </a:prstGeom>
        </p:spPr>
      </p:pic>
      <p:pic>
        <p:nvPicPr>
          <p:cNvPr id="7" name="Рисунок 6">
            <a:extLst>
              <a:ext uri="{FF2B5EF4-FFF2-40B4-BE49-F238E27FC236}">
                <a16:creationId xmlns:a16="http://schemas.microsoft.com/office/drawing/2014/main" id="{46361826-DF22-266C-5D5B-327AA9628D69}"/>
              </a:ext>
            </a:extLst>
          </p:cNvPr>
          <p:cNvPicPr>
            <a:picLocks noChangeAspect="1"/>
          </p:cNvPicPr>
          <p:nvPr/>
        </p:nvPicPr>
        <p:blipFill>
          <a:blip r:embed="rId3"/>
          <a:stretch>
            <a:fillRect/>
          </a:stretch>
        </p:blipFill>
        <p:spPr>
          <a:xfrm>
            <a:off x="7480570" y="3798652"/>
            <a:ext cx="4296304" cy="2786975"/>
          </a:xfrm>
          <a:prstGeom prst="rect">
            <a:avLst/>
          </a:prstGeom>
        </p:spPr>
      </p:pic>
      <p:pic>
        <p:nvPicPr>
          <p:cNvPr id="13" name="Рисунок 12">
            <a:extLst>
              <a:ext uri="{FF2B5EF4-FFF2-40B4-BE49-F238E27FC236}">
                <a16:creationId xmlns:a16="http://schemas.microsoft.com/office/drawing/2014/main" id="{B6F6CA95-4327-22AE-F36B-EB51B51A4EAF}"/>
              </a:ext>
            </a:extLst>
          </p:cNvPr>
          <p:cNvPicPr>
            <a:picLocks noChangeAspect="1"/>
          </p:cNvPicPr>
          <p:nvPr/>
        </p:nvPicPr>
        <p:blipFill>
          <a:blip r:embed="rId4"/>
          <a:stretch>
            <a:fillRect/>
          </a:stretch>
        </p:blipFill>
        <p:spPr>
          <a:xfrm>
            <a:off x="1620263" y="4280172"/>
            <a:ext cx="4692988" cy="2305456"/>
          </a:xfrm>
          <a:prstGeom prst="rect">
            <a:avLst/>
          </a:prstGeom>
        </p:spPr>
      </p:pic>
    </p:spTree>
    <p:extLst>
      <p:ext uri="{BB962C8B-B14F-4D97-AF65-F5344CB8AC3E}">
        <p14:creationId xmlns:p14="http://schemas.microsoft.com/office/powerpoint/2010/main" val="289082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F701A7-46CD-9921-D205-368ADFB58825}"/>
              </a:ext>
            </a:extLst>
          </p:cNvPr>
          <p:cNvSpPr>
            <a:spLocks noGrp="1"/>
          </p:cNvSpPr>
          <p:nvPr>
            <p:ph type="title"/>
          </p:nvPr>
        </p:nvSpPr>
        <p:spPr>
          <a:xfrm>
            <a:off x="5486400" y="440041"/>
            <a:ext cx="6053722" cy="3117040"/>
          </a:xfrm>
        </p:spPr>
        <p:txBody>
          <a:bodyPr>
            <a:normAutofit/>
          </a:bodyPr>
          <a:lstStyle/>
          <a:p>
            <a:r>
              <a:rPr lang="ro-RO" sz="1600" b="1" dirty="0"/>
              <a:t>Din anumite cauze conținutul de hemoglobină în sînge se poate reduce,ca rezultat sîngele transportă mai puțin oxigen,apare insuficiența de oxigen ce influențează asupra activității intelectuale și fizice ale omului.</a:t>
            </a:r>
            <a:r>
              <a:rPr lang="ro-RO" sz="1600" b="1" dirty="0">
                <a:solidFill>
                  <a:schemeClr val="accent5">
                    <a:lumMod val="75000"/>
                  </a:schemeClr>
                </a:solidFill>
              </a:rPr>
              <a:t>Această stare se numește – </a:t>
            </a:r>
            <a:r>
              <a:rPr lang="ro-RO" sz="1600" b="1" i="1" dirty="0">
                <a:solidFill>
                  <a:srgbClr val="FF0000"/>
                </a:solidFill>
              </a:rPr>
              <a:t>ANEMIE.</a:t>
            </a:r>
            <a:br>
              <a:rPr lang="ro-RO" sz="1600" b="1" dirty="0">
                <a:solidFill>
                  <a:schemeClr val="accent5">
                    <a:lumMod val="75000"/>
                  </a:schemeClr>
                </a:solidFill>
              </a:rPr>
            </a:br>
            <a:br>
              <a:rPr lang="ro-RO" sz="1400" dirty="0"/>
            </a:br>
            <a:br>
              <a:rPr lang="ro-RO" sz="1400" dirty="0"/>
            </a:br>
            <a:br>
              <a:rPr lang="ro-RO" sz="1400" dirty="0"/>
            </a:br>
            <a:r>
              <a:rPr lang="ro-RO" sz="1600" b="1" dirty="0"/>
              <a:t>Poate să apară și din cauza alimentării  insuficiente de vitamine,săruri de fier etc.</a:t>
            </a:r>
            <a:endParaRPr lang="uk-UA" sz="1600" b="1" dirty="0"/>
          </a:p>
        </p:txBody>
      </p:sp>
      <p:sp>
        <p:nvSpPr>
          <p:cNvPr id="3" name="Місце для тексту 2">
            <a:extLst>
              <a:ext uri="{FF2B5EF4-FFF2-40B4-BE49-F238E27FC236}">
                <a16:creationId xmlns:a16="http://schemas.microsoft.com/office/drawing/2014/main" id="{153E3F35-7EE4-49FA-B3F8-9919FF020EA7}"/>
              </a:ext>
            </a:extLst>
          </p:cNvPr>
          <p:cNvSpPr>
            <a:spLocks noGrp="1"/>
          </p:cNvSpPr>
          <p:nvPr>
            <p:ph type="body" idx="1"/>
          </p:nvPr>
        </p:nvSpPr>
        <p:spPr>
          <a:xfrm>
            <a:off x="1624614" y="4354046"/>
            <a:ext cx="4030461" cy="1555864"/>
          </a:xfrm>
        </p:spPr>
        <p:txBody>
          <a:bodyPr/>
          <a:lstStyle/>
          <a:p>
            <a:pPr algn="ctr"/>
            <a:r>
              <a:rPr lang="ro-RO" b="1" i="1" dirty="0">
                <a:solidFill>
                  <a:srgbClr val="00B050"/>
                </a:solidFill>
              </a:rPr>
              <a:t>În mod normal conținutul de Hb : bărbați – 130-160 g/l</a:t>
            </a:r>
          </a:p>
          <a:p>
            <a:pPr algn="ctr"/>
            <a:r>
              <a:rPr lang="ro-RO" b="1" i="1" dirty="0">
                <a:solidFill>
                  <a:srgbClr val="00B050"/>
                </a:solidFill>
              </a:rPr>
              <a:t>femei – 120-140 g/l</a:t>
            </a:r>
            <a:endParaRPr lang="uk-UA" b="1" i="1" dirty="0">
              <a:solidFill>
                <a:srgbClr val="00B050"/>
              </a:solidFill>
            </a:endParaRPr>
          </a:p>
        </p:txBody>
      </p:sp>
      <p:pic>
        <p:nvPicPr>
          <p:cNvPr id="5" name="Рисунок 4">
            <a:extLst>
              <a:ext uri="{FF2B5EF4-FFF2-40B4-BE49-F238E27FC236}">
                <a16:creationId xmlns:a16="http://schemas.microsoft.com/office/drawing/2014/main" id="{7B572469-58D1-7C39-A791-06D8323EBBDB}"/>
              </a:ext>
            </a:extLst>
          </p:cNvPr>
          <p:cNvPicPr>
            <a:picLocks noChangeAspect="1"/>
          </p:cNvPicPr>
          <p:nvPr/>
        </p:nvPicPr>
        <p:blipFill>
          <a:blip r:embed="rId2"/>
          <a:stretch>
            <a:fillRect/>
          </a:stretch>
        </p:blipFill>
        <p:spPr>
          <a:xfrm>
            <a:off x="267199" y="115315"/>
            <a:ext cx="4562254" cy="2947481"/>
          </a:xfrm>
          <a:prstGeom prst="rect">
            <a:avLst/>
          </a:prstGeom>
        </p:spPr>
      </p:pic>
      <p:pic>
        <p:nvPicPr>
          <p:cNvPr id="7" name="Рисунок 6">
            <a:extLst>
              <a:ext uri="{FF2B5EF4-FFF2-40B4-BE49-F238E27FC236}">
                <a16:creationId xmlns:a16="http://schemas.microsoft.com/office/drawing/2014/main" id="{C6B2D9E6-8F37-BAF2-0126-773C647BEA33}"/>
              </a:ext>
            </a:extLst>
          </p:cNvPr>
          <p:cNvPicPr>
            <a:picLocks noChangeAspect="1"/>
          </p:cNvPicPr>
          <p:nvPr/>
        </p:nvPicPr>
        <p:blipFill>
          <a:blip r:embed="rId3"/>
          <a:stretch>
            <a:fillRect/>
          </a:stretch>
        </p:blipFill>
        <p:spPr>
          <a:xfrm>
            <a:off x="7173157" y="4260440"/>
            <a:ext cx="4030461" cy="2202504"/>
          </a:xfrm>
          <a:prstGeom prst="rect">
            <a:avLst/>
          </a:prstGeom>
        </p:spPr>
      </p:pic>
      <p:sp>
        <p:nvSpPr>
          <p:cNvPr id="8" name="Стрілка: униз 7">
            <a:extLst>
              <a:ext uri="{FF2B5EF4-FFF2-40B4-BE49-F238E27FC236}">
                <a16:creationId xmlns:a16="http://schemas.microsoft.com/office/drawing/2014/main" id="{3B08F0EB-C5B9-AE83-3216-C4AAE89416B7}"/>
              </a:ext>
            </a:extLst>
          </p:cNvPr>
          <p:cNvSpPr/>
          <p:nvPr/>
        </p:nvSpPr>
        <p:spPr>
          <a:xfrm>
            <a:off x="7911957" y="2154009"/>
            <a:ext cx="319595" cy="461637"/>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b="1" dirty="0">
              <a:ln w="22225">
                <a:solidFill>
                  <a:schemeClr val="accent2"/>
                </a:solidFill>
                <a:prstDash val="solid"/>
              </a:ln>
              <a:solidFill>
                <a:schemeClr val="accent2">
                  <a:lumMod val="40000"/>
                  <a:lumOff val="60000"/>
                </a:schemeClr>
              </a:solidFill>
            </a:endParaRPr>
          </a:p>
          <a:p>
            <a:pPr algn="ctr"/>
            <a:endParaRPr lang="ro-RO" b="1" dirty="0">
              <a:ln w="22225">
                <a:solidFill>
                  <a:schemeClr val="accent2"/>
                </a:solidFill>
                <a:prstDash val="solid"/>
              </a:ln>
              <a:solidFill>
                <a:schemeClr val="accent2">
                  <a:lumMod val="40000"/>
                  <a:lumOff val="60000"/>
                </a:schemeClr>
              </a:solidFill>
            </a:endParaRPr>
          </a:p>
          <a:p>
            <a:pPr algn="ctr"/>
            <a:endParaRPr lang="ro-RO" b="1" dirty="0">
              <a:ln w="22225">
                <a:solidFill>
                  <a:schemeClr val="accent2"/>
                </a:solidFill>
                <a:prstDash val="solid"/>
              </a:ln>
              <a:solidFill>
                <a:schemeClr val="accent2">
                  <a:lumMod val="40000"/>
                  <a:lumOff val="60000"/>
                </a:schemeClr>
              </a:solidFill>
            </a:endParaRPr>
          </a:p>
          <a:p>
            <a:pPr algn="ctr"/>
            <a:endParaRPr lang="ro-RO" b="1" dirty="0">
              <a:ln w="22225">
                <a:solidFill>
                  <a:schemeClr val="accent2"/>
                </a:solidFill>
                <a:prstDash val="solid"/>
              </a:ln>
              <a:solidFill>
                <a:schemeClr val="accent2">
                  <a:lumMod val="40000"/>
                  <a:lumOff val="60000"/>
                </a:schemeClr>
              </a:solidFill>
            </a:endParaRPr>
          </a:p>
          <a:p>
            <a:pPr algn="ctr"/>
            <a:endParaRPr lang="uk-UA"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5286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62B537-DB79-A119-3723-8FED00B64166}"/>
              </a:ext>
            </a:extLst>
          </p:cNvPr>
          <p:cNvSpPr>
            <a:spLocks noGrp="1"/>
          </p:cNvSpPr>
          <p:nvPr>
            <p:ph type="title"/>
          </p:nvPr>
        </p:nvSpPr>
        <p:spPr>
          <a:xfrm>
            <a:off x="3746377" y="609601"/>
            <a:ext cx="5930283" cy="1769616"/>
          </a:xfrm>
          <a:solidFill>
            <a:schemeClr val="bg1"/>
          </a:solidFill>
          <a:ln w="76200">
            <a:solidFill>
              <a:srgbClr val="92D050"/>
            </a:solidFill>
          </a:ln>
        </p:spPr>
        <p:txBody>
          <a:bodyPr>
            <a:normAutofit/>
          </a:bodyPr>
          <a:lstStyle/>
          <a:p>
            <a:pPr algn="ctr"/>
            <a:r>
              <a:rPr lang="ro-RO" sz="3200" b="1" dirty="0">
                <a:solidFill>
                  <a:srgbClr val="FF0000"/>
                </a:solidFill>
                <a:latin typeface="Arial Rounded MT Bold" panose="020F0704030504030204" pitchFamily="34" charset="0"/>
              </a:rPr>
              <a:t>Transfuzia de sânge</a:t>
            </a:r>
            <a:br>
              <a:rPr lang="ro-RO" sz="3200" b="1" dirty="0">
                <a:solidFill>
                  <a:srgbClr val="FF0000"/>
                </a:solidFill>
                <a:latin typeface="Arial Rounded MT Bold" panose="020F0704030504030204" pitchFamily="34" charset="0"/>
              </a:rPr>
            </a:br>
            <a:r>
              <a:rPr lang="ro-RO" sz="1800" b="1" i="1" dirty="0">
                <a:solidFill>
                  <a:schemeClr val="accent4">
                    <a:lumMod val="75000"/>
                  </a:schemeClr>
                </a:solidFill>
                <a:latin typeface="Arial Rounded MT Bold" panose="020F0704030504030204" pitchFamily="34" charset="0"/>
              </a:rPr>
              <a:t>(tratament medical ce constă în înlocuirea sângelui sau a unor componente sanguine care s-au pierdut într-o sîngerare (accident,intervenție chirurgicală,boală).</a:t>
            </a:r>
            <a:endParaRPr lang="uk-UA" sz="1800" b="1" i="1" dirty="0">
              <a:solidFill>
                <a:schemeClr val="accent4">
                  <a:lumMod val="75000"/>
                </a:schemeClr>
              </a:solidFill>
            </a:endParaRPr>
          </a:p>
        </p:txBody>
      </p:sp>
      <p:sp>
        <p:nvSpPr>
          <p:cNvPr id="3" name="Місце для тексту 2">
            <a:extLst>
              <a:ext uri="{FF2B5EF4-FFF2-40B4-BE49-F238E27FC236}">
                <a16:creationId xmlns:a16="http://schemas.microsoft.com/office/drawing/2014/main" id="{038B15A4-9927-5E44-2951-46B0FF8E9769}"/>
              </a:ext>
            </a:extLst>
          </p:cNvPr>
          <p:cNvSpPr>
            <a:spLocks noGrp="1"/>
          </p:cNvSpPr>
          <p:nvPr>
            <p:ph type="body" idx="1"/>
          </p:nvPr>
        </p:nvSpPr>
        <p:spPr>
          <a:xfrm>
            <a:off x="2589212" y="3790765"/>
            <a:ext cx="8915399" cy="2119145"/>
          </a:xfrm>
        </p:spPr>
        <p:txBody>
          <a:bodyPr>
            <a:noAutofit/>
          </a:bodyPr>
          <a:lstStyle/>
          <a:p>
            <a:pPr marL="285750" indent="-285750">
              <a:buFont typeface="Wingdings" panose="05000000000000000000" pitchFamily="2" charset="2"/>
              <a:buChar char="Ø"/>
            </a:pPr>
            <a:r>
              <a:rPr lang="ro-RO" sz="2000" b="1" dirty="0">
                <a:solidFill>
                  <a:srgbClr val="0070C0"/>
                </a:solidFill>
                <a:latin typeface="Times New Roman" panose="02020603050405020304" pitchFamily="18" charset="0"/>
                <a:cs typeface="Times New Roman" panose="02020603050405020304" pitchFamily="18" charset="0"/>
              </a:rPr>
              <a:t>Pentru transfuzie,sângele se recoltă de la persoane mature sănătoase (200ml.);</a:t>
            </a:r>
          </a:p>
          <a:p>
            <a:pPr marL="285750" indent="-285750">
              <a:buFont typeface="Wingdings" panose="05000000000000000000" pitchFamily="2" charset="2"/>
              <a:buChar char="Ø"/>
            </a:pPr>
            <a:r>
              <a:rPr lang="ro-RO" sz="2000" b="1" dirty="0">
                <a:solidFill>
                  <a:srgbClr val="0070C0"/>
                </a:solidFill>
                <a:latin typeface="Times New Roman" panose="02020603050405020304" pitchFamily="18" charset="0"/>
                <a:cs typeface="Times New Roman" panose="02020603050405020304" pitchFamily="18" charset="0"/>
              </a:rPr>
              <a:t>Sângele este conservat în bancuri sanguine speciale întroducându-se o substanță chimică specială care previne coagularea;</a:t>
            </a:r>
          </a:p>
          <a:p>
            <a:pPr marL="285750" indent="-285750">
              <a:buFont typeface="Wingdings" panose="05000000000000000000" pitchFamily="2" charset="2"/>
              <a:buChar char="Ø"/>
            </a:pPr>
            <a:r>
              <a:rPr lang="ro-RO" sz="2000" b="1" dirty="0">
                <a:solidFill>
                  <a:srgbClr val="0070C0"/>
                </a:solidFill>
                <a:latin typeface="Times New Roman" panose="02020603050405020304" pitchFamily="18" charset="0"/>
                <a:cs typeface="Times New Roman" panose="02020603050405020304" pitchFamily="18" charset="0"/>
              </a:rPr>
              <a:t>Poate fi păstrat o perioadă îndelungată;</a:t>
            </a:r>
          </a:p>
          <a:p>
            <a:pPr marL="285750" indent="-285750">
              <a:buFont typeface="Wingdings" panose="05000000000000000000" pitchFamily="2" charset="2"/>
              <a:buChar char="Ø"/>
            </a:pPr>
            <a:r>
              <a:rPr lang="ro-RO" sz="2000" b="1" dirty="0">
                <a:solidFill>
                  <a:srgbClr val="0070C0"/>
                </a:solidFill>
                <a:latin typeface="Times New Roman" panose="02020603050405020304" pitchFamily="18" charset="0"/>
                <a:cs typeface="Times New Roman" panose="02020603050405020304" pitchFamily="18" charset="0"/>
              </a:rPr>
              <a:t>Persoana care de bună voie dă o parte de sânge pentru transfuzie altei persoane se numește – </a:t>
            </a:r>
            <a:r>
              <a:rPr lang="ro-RO" sz="2000" b="1" dirty="0">
                <a:solidFill>
                  <a:srgbClr val="FF0000"/>
                </a:solidFill>
                <a:latin typeface="Times New Roman" panose="02020603050405020304" pitchFamily="18" charset="0"/>
                <a:cs typeface="Times New Roman" panose="02020603050405020304" pitchFamily="18" charset="0"/>
              </a:rPr>
              <a:t>DONATOR;</a:t>
            </a:r>
          </a:p>
          <a:p>
            <a:pPr marL="285750" indent="-285750">
              <a:buFont typeface="Wingdings" panose="05000000000000000000" pitchFamily="2" charset="2"/>
              <a:buChar char="Ø"/>
            </a:pPr>
            <a:r>
              <a:rPr lang="ro-RO" sz="2000" b="1" dirty="0">
                <a:solidFill>
                  <a:srgbClr val="0070C0"/>
                </a:solidFill>
                <a:latin typeface="Times New Roman" panose="02020603050405020304" pitchFamily="18" charset="0"/>
                <a:cs typeface="Times New Roman" panose="02020603050405020304" pitchFamily="18" charset="0"/>
              </a:rPr>
              <a:t>Persoana care primește sângele de la donator se numește – </a:t>
            </a:r>
            <a:r>
              <a:rPr lang="ro-RO" sz="2000" b="1" dirty="0">
                <a:solidFill>
                  <a:srgbClr val="FF0000"/>
                </a:solidFill>
                <a:latin typeface="Times New Roman" panose="02020603050405020304" pitchFamily="18" charset="0"/>
                <a:cs typeface="Times New Roman" panose="02020603050405020304" pitchFamily="18" charset="0"/>
              </a:rPr>
              <a:t>RECIPIENT;</a:t>
            </a:r>
            <a:endParaRPr lang="uk-UA" sz="2000"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5484A8B8-4E34-C818-447F-66F093153BB6}"/>
              </a:ext>
            </a:extLst>
          </p:cNvPr>
          <p:cNvPicPr>
            <a:picLocks noChangeAspect="1"/>
          </p:cNvPicPr>
          <p:nvPr/>
        </p:nvPicPr>
        <p:blipFill>
          <a:blip r:embed="rId2"/>
          <a:stretch>
            <a:fillRect/>
          </a:stretch>
        </p:blipFill>
        <p:spPr>
          <a:xfrm>
            <a:off x="9960746" y="136125"/>
            <a:ext cx="2041123" cy="18909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a:extLst>
              <a:ext uri="{FF2B5EF4-FFF2-40B4-BE49-F238E27FC236}">
                <a16:creationId xmlns:a16="http://schemas.microsoft.com/office/drawing/2014/main" id="{DD6D37BE-4E76-3CC4-A37D-06BB0896456D}"/>
              </a:ext>
            </a:extLst>
          </p:cNvPr>
          <p:cNvPicPr>
            <a:picLocks noChangeAspect="1"/>
          </p:cNvPicPr>
          <p:nvPr/>
        </p:nvPicPr>
        <p:blipFill>
          <a:blip r:embed="rId3"/>
          <a:stretch>
            <a:fillRect/>
          </a:stretch>
        </p:blipFill>
        <p:spPr>
          <a:xfrm>
            <a:off x="284085" y="136125"/>
            <a:ext cx="3364637" cy="2536054"/>
          </a:xfrm>
          <a:prstGeom prst="rect">
            <a:avLst/>
          </a:prstGeom>
        </p:spPr>
      </p:pic>
    </p:spTree>
    <p:extLst>
      <p:ext uri="{BB962C8B-B14F-4D97-AF65-F5344CB8AC3E}">
        <p14:creationId xmlns:p14="http://schemas.microsoft.com/office/powerpoint/2010/main" val="165539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2BD68-B2A4-5C86-D6A6-CDFBDBE713E5}"/>
              </a:ext>
            </a:extLst>
          </p:cNvPr>
          <p:cNvSpPr>
            <a:spLocks noGrp="1"/>
          </p:cNvSpPr>
          <p:nvPr>
            <p:ph type="title"/>
          </p:nvPr>
        </p:nvSpPr>
        <p:spPr>
          <a:xfrm>
            <a:off x="2246050" y="609600"/>
            <a:ext cx="3849950" cy="997258"/>
          </a:xfrm>
          <a:solidFill>
            <a:srgbClr val="FFCC99"/>
          </a:solidFill>
          <a:ln>
            <a:solidFill>
              <a:srgbClr val="0070C0"/>
            </a:solidFill>
            <a:prstDash val="lgDash"/>
          </a:ln>
          <a:scene3d>
            <a:camera prst="orthographicFront"/>
            <a:lightRig rig="threePt" dir="t"/>
          </a:scene3d>
          <a:sp3d>
            <a:bevelT w="139700" prst="cross"/>
          </a:sp3d>
        </p:spPr>
        <p:txBody>
          <a:bodyPr>
            <a:normAutofit/>
          </a:bodyPr>
          <a:lstStyle/>
          <a:p>
            <a:r>
              <a:rPr lang="ro-RO" sz="3200" dirty="0"/>
              <a:t>Grupele sanguine</a:t>
            </a:r>
            <a:endParaRPr lang="uk-UA" sz="3200" dirty="0"/>
          </a:p>
        </p:txBody>
      </p:sp>
      <p:sp>
        <p:nvSpPr>
          <p:cNvPr id="3" name="Місце для тексту 2">
            <a:extLst>
              <a:ext uri="{FF2B5EF4-FFF2-40B4-BE49-F238E27FC236}">
                <a16:creationId xmlns:a16="http://schemas.microsoft.com/office/drawing/2014/main" id="{40266555-D564-6E5F-0AC9-B2AFC43614F4}"/>
              </a:ext>
            </a:extLst>
          </p:cNvPr>
          <p:cNvSpPr>
            <a:spLocks noGrp="1"/>
          </p:cNvSpPr>
          <p:nvPr>
            <p:ph type="body" idx="1"/>
          </p:nvPr>
        </p:nvSpPr>
        <p:spPr>
          <a:xfrm>
            <a:off x="8128982" y="3266983"/>
            <a:ext cx="3849951" cy="2642927"/>
          </a:xfrm>
        </p:spPr>
        <p:txBody>
          <a:bodyPr>
            <a:noAutofit/>
          </a:bodyPr>
          <a:lstStyle/>
          <a:p>
            <a:r>
              <a:rPr lang="ro-RO" sz="2400" b="1" dirty="0">
                <a:solidFill>
                  <a:srgbClr val="0070C0"/>
                </a:solidFill>
                <a:latin typeface="Agency FB" panose="020B0503020202020204" pitchFamily="34" charset="0"/>
              </a:rPr>
              <a:t>Există </a:t>
            </a:r>
            <a:r>
              <a:rPr lang="ro-RO" sz="2400" b="1" dirty="0">
                <a:solidFill>
                  <a:schemeClr val="accent5">
                    <a:lumMod val="60000"/>
                    <a:lumOff val="40000"/>
                  </a:schemeClr>
                </a:solidFill>
                <a:latin typeface="Agency FB" panose="020B0503020202020204" pitchFamily="34" charset="0"/>
              </a:rPr>
              <a:t>4 grupe </a:t>
            </a:r>
            <a:r>
              <a:rPr lang="ro-RO" sz="2400" b="1" dirty="0">
                <a:solidFill>
                  <a:srgbClr val="0070C0"/>
                </a:solidFill>
                <a:latin typeface="Agency FB" panose="020B0503020202020204" pitchFamily="34" charset="0"/>
              </a:rPr>
              <a:t>sanguine principale,se moștenesc și nu se schimbă pe parcursul vieții.</a:t>
            </a:r>
          </a:p>
          <a:p>
            <a:endParaRPr lang="ro-RO" sz="2400" b="1" dirty="0">
              <a:solidFill>
                <a:srgbClr val="0070C0"/>
              </a:solidFill>
              <a:latin typeface="Agency FB" panose="020B0503020202020204" pitchFamily="34" charset="0"/>
            </a:endParaRPr>
          </a:p>
          <a:p>
            <a:r>
              <a:rPr lang="ro-RO" sz="2400" b="1" dirty="0">
                <a:solidFill>
                  <a:srgbClr val="0070C0"/>
                </a:solidFill>
                <a:latin typeface="Agency FB" panose="020B0503020202020204" pitchFamily="34" charset="0"/>
              </a:rPr>
              <a:t>Aglutinogenul A nu se combină cu aglutinina alfa și B cu beta deoarece se vor lipi eretrocitele.Acest proces reprezintă – </a:t>
            </a:r>
            <a:r>
              <a:rPr lang="ro-RO" sz="2400" b="1" dirty="0">
                <a:solidFill>
                  <a:srgbClr val="FF0000"/>
                </a:solidFill>
                <a:latin typeface="Agency FB" panose="020B0503020202020204" pitchFamily="34" charset="0"/>
              </a:rPr>
              <a:t>AGLUTINAREA.</a:t>
            </a:r>
            <a:endParaRPr lang="uk-UA" sz="2400" b="1" dirty="0">
              <a:solidFill>
                <a:srgbClr val="FF0000"/>
              </a:solidFill>
            </a:endParaRPr>
          </a:p>
        </p:txBody>
      </p:sp>
      <p:pic>
        <p:nvPicPr>
          <p:cNvPr id="5" name="Рисунок 4">
            <a:extLst>
              <a:ext uri="{FF2B5EF4-FFF2-40B4-BE49-F238E27FC236}">
                <a16:creationId xmlns:a16="http://schemas.microsoft.com/office/drawing/2014/main" id="{3274033F-D65F-E1CA-E358-6CF853A04F78}"/>
              </a:ext>
            </a:extLst>
          </p:cNvPr>
          <p:cNvPicPr>
            <a:picLocks noChangeAspect="1"/>
          </p:cNvPicPr>
          <p:nvPr/>
        </p:nvPicPr>
        <p:blipFill>
          <a:blip r:embed="rId2"/>
          <a:stretch>
            <a:fillRect/>
          </a:stretch>
        </p:blipFill>
        <p:spPr>
          <a:xfrm>
            <a:off x="8128982" y="295923"/>
            <a:ext cx="3849951" cy="2402890"/>
          </a:xfrm>
          <a:prstGeom prst="rect">
            <a:avLst/>
          </a:prstGeom>
        </p:spPr>
      </p:pic>
      <p:pic>
        <p:nvPicPr>
          <p:cNvPr id="7" name="Рисунок 6">
            <a:extLst>
              <a:ext uri="{FF2B5EF4-FFF2-40B4-BE49-F238E27FC236}">
                <a16:creationId xmlns:a16="http://schemas.microsoft.com/office/drawing/2014/main" id="{6911634D-E1B6-C541-8E09-88DD11C4A795}"/>
              </a:ext>
            </a:extLst>
          </p:cNvPr>
          <p:cNvPicPr>
            <a:picLocks noChangeAspect="1"/>
          </p:cNvPicPr>
          <p:nvPr/>
        </p:nvPicPr>
        <p:blipFill>
          <a:blip r:embed="rId3"/>
          <a:stretch>
            <a:fillRect/>
          </a:stretch>
        </p:blipFill>
        <p:spPr>
          <a:xfrm>
            <a:off x="1642369" y="2157274"/>
            <a:ext cx="6241002" cy="4012707"/>
          </a:xfrm>
          <a:prstGeom prst="rect">
            <a:avLst/>
          </a:prstGeom>
        </p:spPr>
      </p:pic>
    </p:spTree>
    <p:extLst>
      <p:ext uri="{BB962C8B-B14F-4D97-AF65-F5344CB8AC3E}">
        <p14:creationId xmlns:p14="http://schemas.microsoft.com/office/powerpoint/2010/main" val="289131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C4F97-E18D-4FAE-95AE-54002719F63D}"/>
              </a:ext>
            </a:extLst>
          </p:cNvPr>
          <p:cNvSpPr>
            <a:spLocks noGrp="1"/>
          </p:cNvSpPr>
          <p:nvPr>
            <p:ph type="title"/>
          </p:nvPr>
        </p:nvSpPr>
        <p:spPr>
          <a:xfrm>
            <a:off x="7466119" y="609600"/>
            <a:ext cx="4725881" cy="3117040"/>
          </a:xfrm>
        </p:spPr>
        <p:txBody>
          <a:bodyPr>
            <a:normAutofit/>
          </a:bodyPr>
          <a:lstStyle/>
          <a:p>
            <a:r>
              <a:rPr lang="ro-RO" sz="1600" b="1" i="1" dirty="0">
                <a:solidFill>
                  <a:srgbClr val="FF0000"/>
                </a:solidFill>
              </a:rPr>
              <a:t>Donator universal </a:t>
            </a:r>
            <a:r>
              <a:rPr lang="ro-RO" sz="1600" b="1" dirty="0"/>
              <a:t>– persoanele ce au grupa sanguină  I,donează la orice grupă.</a:t>
            </a:r>
            <a:br>
              <a:rPr lang="ro-RO" sz="1600" b="1" dirty="0"/>
            </a:br>
            <a:br>
              <a:rPr lang="ro-RO" sz="1600" dirty="0"/>
            </a:br>
            <a:r>
              <a:rPr lang="ro-RO" sz="1600" b="1" i="1" dirty="0">
                <a:solidFill>
                  <a:srgbClr val="FF0000"/>
                </a:solidFill>
              </a:rPr>
              <a:t>Recipient universal </a:t>
            </a:r>
            <a:r>
              <a:rPr lang="ro-RO" sz="1600" b="1" dirty="0">
                <a:solidFill>
                  <a:srgbClr val="0070C0"/>
                </a:solidFill>
              </a:rPr>
              <a:t>– persoanele cue au grupa sanguină IV,primește sânge de la toate grupele sanguine.</a:t>
            </a:r>
            <a:endParaRPr lang="uk-UA" sz="1600" b="1" dirty="0">
              <a:solidFill>
                <a:srgbClr val="0070C0"/>
              </a:solidFill>
            </a:endParaRPr>
          </a:p>
        </p:txBody>
      </p:sp>
      <p:sp>
        <p:nvSpPr>
          <p:cNvPr id="3" name="Місце для тексту 2">
            <a:extLst>
              <a:ext uri="{FF2B5EF4-FFF2-40B4-BE49-F238E27FC236}">
                <a16:creationId xmlns:a16="http://schemas.microsoft.com/office/drawing/2014/main" id="{09414AF5-4005-EB72-2C9D-8F0505FE0EDA}"/>
              </a:ext>
            </a:extLst>
          </p:cNvPr>
          <p:cNvSpPr>
            <a:spLocks noGrp="1"/>
          </p:cNvSpPr>
          <p:nvPr>
            <p:ph type="body" idx="1"/>
          </p:nvPr>
        </p:nvSpPr>
        <p:spPr>
          <a:xfrm>
            <a:off x="8194089" y="4354046"/>
            <a:ext cx="3310522" cy="1555864"/>
          </a:xfrm>
        </p:spPr>
        <p:txBody>
          <a:bodyPr>
            <a:noAutofit/>
          </a:bodyPr>
          <a:lstStyle/>
          <a:p>
            <a:r>
              <a:rPr lang="ro-RO" sz="4000" b="1" dirty="0">
                <a:solidFill>
                  <a:schemeClr val="accent5">
                    <a:lumMod val="75000"/>
                  </a:schemeClr>
                </a:solidFill>
              </a:rPr>
              <a:t>I – O</a:t>
            </a:r>
          </a:p>
          <a:p>
            <a:r>
              <a:rPr lang="ro-RO" sz="4000" b="1" dirty="0">
                <a:solidFill>
                  <a:schemeClr val="accent5">
                    <a:lumMod val="75000"/>
                  </a:schemeClr>
                </a:solidFill>
              </a:rPr>
              <a:t>II –A</a:t>
            </a:r>
          </a:p>
          <a:p>
            <a:r>
              <a:rPr lang="ro-RO" sz="4000" b="1" dirty="0">
                <a:solidFill>
                  <a:schemeClr val="accent5">
                    <a:lumMod val="75000"/>
                  </a:schemeClr>
                </a:solidFill>
              </a:rPr>
              <a:t>III –B</a:t>
            </a:r>
          </a:p>
          <a:p>
            <a:r>
              <a:rPr lang="ro-RO" sz="4000" b="1" dirty="0">
                <a:solidFill>
                  <a:schemeClr val="accent5">
                    <a:lumMod val="75000"/>
                  </a:schemeClr>
                </a:solidFill>
              </a:rPr>
              <a:t>IV -AB</a:t>
            </a:r>
            <a:endParaRPr lang="uk-UA" sz="4000" b="1" dirty="0">
              <a:solidFill>
                <a:schemeClr val="accent5">
                  <a:lumMod val="75000"/>
                </a:schemeClr>
              </a:solidFill>
            </a:endParaRPr>
          </a:p>
        </p:txBody>
      </p:sp>
      <p:sp>
        <p:nvSpPr>
          <p:cNvPr id="4" name="AutoShape 2">
            <a:extLst>
              <a:ext uri="{FF2B5EF4-FFF2-40B4-BE49-F238E27FC236}">
                <a16:creationId xmlns:a16="http://schemas.microsoft.com/office/drawing/2014/main" id="{49B8F408-BC56-3CFD-8ED7-59BE4CDDC5C3}"/>
              </a:ext>
            </a:extLst>
          </p:cNvPr>
          <p:cNvSpPr>
            <a:spLocks noChangeAspect="1" noChangeArrowheads="1"/>
          </p:cNvSpPr>
          <p:nvPr/>
        </p:nvSpPr>
        <p:spPr bwMode="auto">
          <a:xfrm>
            <a:off x="5943600" y="3276599"/>
            <a:ext cx="304800" cy="9580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 name="Рисунок 9">
            <a:extLst>
              <a:ext uri="{FF2B5EF4-FFF2-40B4-BE49-F238E27FC236}">
                <a16:creationId xmlns:a16="http://schemas.microsoft.com/office/drawing/2014/main" id="{91EBDAA8-C85C-D7CD-E20B-15E09B046114}"/>
              </a:ext>
            </a:extLst>
          </p:cNvPr>
          <p:cNvPicPr>
            <a:picLocks noChangeAspect="1"/>
          </p:cNvPicPr>
          <p:nvPr/>
        </p:nvPicPr>
        <p:blipFill>
          <a:blip r:embed="rId2"/>
          <a:stretch>
            <a:fillRect/>
          </a:stretch>
        </p:blipFill>
        <p:spPr>
          <a:xfrm>
            <a:off x="390617" y="239697"/>
            <a:ext cx="6986727" cy="6507331"/>
          </a:xfrm>
          <a:prstGeom prst="rect">
            <a:avLst/>
          </a:prstGeom>
          <a:ln w="76200">
            <a:solidFill>
              <a:schemeClr val="accent2">
                <a:lumMod val="75000"/>
              </a:schemeClr>
            </a:solidFill>
          </a:ln>
          <a:effectLst>
            <a:glow rad="139700">
              <a:schemeClr val="accent4">
                <a:satMod val="175000"/>
                <a:alpha val="40000"/>
              </a:schemeClr>
            </a:glow>
          </a:effectLst>
        </p:spPr>
      </p:pic>
    </p:spTree>
    <p:extLst>
      <p:ext uri="{BB962C8B-B14F-4D97-AF65-F5344CB8AC3E}">
        <p14:creationId xmlns:p14="http://schemas.microsoft.com/office/powerpoint/2010/main" val="309642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93EC1-E365-8DB2-ECB8-D968F276BF1A}"/>
              </a:ext>
            </a:extLst>
          </p:cNvPr>
          <p:cNvSpPr>
            <a:spLocks noGrp="1"/>
          </p:cNvSpPr>
          <p:nvPr>
            <p:ph type="title"/>
          </p:nvPr>
        </p:nvSpPr>
        <p:spPr>
          <a:xfrm>
            <a:off x="1100832" y="609600"/>
            <a:ext cx="5903650" cy="2337786"/>
          </a:xfrm>
        </p:spPr>
        <p:txBody>
          <a:bodyPr>
            <a:normAutofit/>
          </a:bodyPr>
          <a:lstStyle/>
          <a:p>
            <a:pPr algn="ctr"/>
            <a:r>
              <a:rPr lang="ro-RO" sz="2400" dirty="0">
                <a:latin typeface="Times New Roman" panose="02020603050405020304" pitchFamily="18" charset="0"/>
                <a:cs typeface="Times New Roman" panose="02020603050405020304" pitchFamily="18" charset="0"/>
              </a:rPr>
              <a:t>În timpul transfuziei se ține cont nu numai de grupele sanguine ci și de prezența s-au lipsa încă a unui component proteic,așa numitul </a:t>
            </a:r>
            <a:r>
              <a:rPr lang="ro-RO" sz="2400" b="1" i="1" u="sng" dirty="0">
                <a:solidFill>
                  <a:srgbClr val="0070C0"/>
                </a:solidFill>
                <a:latin typeface="Times New Roman" panose="02020603050405020304" pitchFamily="18" charset="0"/>
                <a:cs typeface="Times New Roman" panose="02020603050405020304" pitchFamily="18" charset="0"/>
              </a:rPr>
              <a:t>factorul Rhesus</a:t>
            </a:r>
            <a:br>
              <a:rPr lang="ro-RO" sz="2400" b="1" i="1" u="sng" dirty="0">
                <a:solidFill>
                  <a:srgbClr val="0070C0"/>
                </a:solidFill>
                <a:latin typeface="Times New Roman" panose="02020603050405020304" pitchFamily="18" charset="0"/>
                <a:cs typeface="Times New Roman" panose="02020603050405020304" pitchFamily="18" charset="0"/>
              </a:rPr>
            </a:br>
            <a:br>
              <a:rPr lang="ro-RO" sz="2400" b="1" i="1" u="sng" dirty="0">
                <a:solidFill>
                  <a:srgbClr val="0070C0"/>
                </a:solidFill>
                <a:latin typeface="Times New Roman" panose="02020603050405020304" pitchFamily="18" charset="0"/>
                <a:cs typeface="Times New Roman" panose="02020603050405020304" pitchFamily="18" charset="0"/>
              </a:rPr>
            </a:br>
            <a:r>
              <a:rPr lang="ro-RO" sz="2400" b="1" i="1" u="sng" dirty="0">
                <a:solidFill>
                  <a:srgbClr val="0070C0"/>
                </a:solidFill>
                <a:latin typeface="Times New Roman" panose="02020603050405020304" pitchFamily="18" charset="0"/>
                <a:cs typeface="Times New Roman" panose="02020603050405020304" pitchFamily="18" charset="0"/>
              </a:rPr>
              <a:t>Acest factor poate fi</a:t>
            </a:r>
            <a:endParaRPr lang="uk-UA" sz="2400" b="1" i="1" u="sng" dirty="0">
              <a:solidFill>
                <a:srgbClr val="0070C0"/>
              </a:solidFill>
              <a:latin typeface="Times New Roman" panose="02020603050405020304" pitchFamily="18" charset="0"/>
              <a:cs typeface="Times New Roman" panose="02020603050405020304" pitchFamily="18" charset="0"/>
            </a:endParaRPr>
          </a:p>
        </p:txBody>
      </p:sp>
      <p:sp>
        <p:nvSpPr>
          <p:cNvPr id="3" name="Місце для тексту 2">
            <a:extLst>
              <a:ext uri="{FF2B5EF4-FFF2-40B4-BE49-F238E27FC236}">
                <a16:creationId xmlns:a16="http://schemas.microsoft.com/office/drawing/2014/main" id="{AF2EFB85-A133-8931-8DDC-7F1A950E7AFB}"/>
              </a:ext>
            </a:extLst>
          </p:cNvPr>
          <p:cNvSpPr>
            <a:spLocks noGrp="1"/>
          </p:cNvSpPr>
          <p:nvPr>
            <p:ph type="body" idx="1"/>
          </p:nvPr>
        </p:nvSpPr>
        <p:spPr>
          <a:xfrm>
            <a:off x="6815832" y="3681274"/>
            <a:ext cx="4884937" cy="2479829"/>
          </a:xfrm>
          <a:solidFill>
            <a:srgbClr val="FFCC99"/>
          </a:solidFill>
        </p:spPr>
        <p:txBody>
          <a:bodyPr>
            <a:normAutofit fontScale="92500" lnSpcReduction="10000"/>
          </a:bodyPr>
          <a:lstStyle/>
          <a:p>
            <a:r>
              <a:rPr lang="ro-RO" b="1" dirty="0">
                <a:solidFill>
                  <a:schemeClr val="accent4">
                    <a:lumMod val="75000"/>
                  </a:schemeClr>
                </a:solidFill>
                <a:latin typeface="Times New Roman" panose="02020603050405020304" pitchFamily="18" charset="0"/>
                <a:cs typeface="Times New Roman" panose="02020603050405020304" pitchFamily="18" charset="0"/>
              </a:rPr>
              <a:t>De ce Rhesus?</a:t>
            </a:r>
          </a:p>
          <a:p>
            <a:r>
              <a:rPr lang="ro-RO" b="1" dirty="0">
                <a:solidFill>
                  <a:schemeClr val="accent4">
                    <a:lumMod val="75000"/>
                  </a:schemeClr>
                </a:solidFill>
                <a:latin typeface="Times New Roman" panose="02020603050405020304" pitchFamily="18" charset="0"/>
                <a:cs typeface="Times New Roman" panose="02020603050405020304" pitchFamily="18" charset="0"/>
              </a:rPr>
              <a:t>Deoarece pentru prima dată a fost descoperit în sângele maimuței Rhesus.</a:t>
            </a:r>
          </a:p>
          <a:p>
            <a:r>
              <a:rPr lang="ro-RO" b="1" dirty="0">
                <a:solidFill>
                  <a:schemeClr val="accent4">
                    <a:lumMod val="75000"/>
                  </a:schemeClr>
                </a:solidFill>
                <a:latin typeface="Times New Roman" panose="02020603050405020304" pitchFamily="18" charset="0"/>
                <a:cs typeface="Times New Roman" panose="02020603050405020304" pitchFamily="18" charset="0"/>
              </a:rPr>
              <a:t>85%-oameni au (Rh+)</a:t>
            </a:r>
          </a:p>
          <a:p>
            <a:endParaRPr lang="ro-RO" b="1" dirty="0">
              <a:solidFill>
                <a:schemeClr val="accent4">
                  <a:lumMod val="75000"/>
                </a:schemeClr>
              </a:solidFill>
              <a:latin typeface="Times New Roman" panose="02020603050405020304" pitchFamily="18" charset="0"/>
              <a:cs typeface="Times New Roman" panose="02020603050405020304" pitchFamily="18" charset="0"/>
            </a:endParaRPr>
          </a:p>
          <a:p>
            <a:r>
              <a:rPr lang="ro-RO" b="1" dirty="0">
                <a:solidFill>
                  <a:schemeClr val="accent4">
                    <a:lumMod val="75000"/>
                  </a:schemeClr>
                </a:solidFill>
                <a:latin typeface="Times New Roman" panose="02020603050405020304" pitchFamily="18" charset="0"/>
                <a:cs typeface="Times New Roman" panose="02020603050405020304" pitchFamily="18" charset="0"/>
              </a:rPr>
              <a:t>15%- (Rh-)</a:t>
            </a:r>
          </a:p>
          <a:p>
            <a:r>
              <a:rPr lang="ro-RO" b="1" dirty="0">
                <a:solidFill>
                  <a:srgbClr val="FF0000"/>
                </a:solidFill>
              </a:rPr>
              <a:t>Rh conflict </a:t>
            </a:r>
            <a:r>
              <a:rPr lang="ro-RO" sz="1500" b="1" dirty="0">
                <a:solidFill>
                  <a:srgbClr val="00B0F0"/>
                </a:solidFill>
              </a:rPr>
              <a:t>(are loc aglutinarea eretrocitelor).</a:t>
            </a:r>
            <a:endParaRPr lang="uk-UA" sz="1500" b="1" dirty="0">
              <a:solidFill>
                <a:srgbClr val="00B0F0"/>
              </a:solidFill>
            </a:endParaRPr>
          </a:p>
        </p:txBody>
      </p:sp>
      <p:pic>
        <p:nvPicPr>
          <p:cNvPr id="5" name="Рисунок 4">
            <a:extLst>
              <a:ext uri="{FF2B5EF4-FFF2-40B4-BE49-F238E27FC236}">
                <a16:creationId xmlns:a16="http://schemas.microsoft.com/office/drawing/2014/main" id="{A70E7B2E-F0E5-D89B-BCA5-4D3B20A3150F}"/>
              </a:ext>
            </a:extLst>
          </p:cNvPr>
          <p:cNvPicPr>
            <a:picLocks noChangeAspect="1"/>
          </p:cNvPicPr>
          <p:nvPr/>
        </p:nvPicPr>
        <p:blipFill>
          <a:blip r:embed="rId2"/>
          <a:stretch>
            <a:fillRect/>
          </a:stretch>
        </p:blipFill>
        <p:spPr>
          <a:xfrm>
            <a:off x="491231" y="3557554"/>
            <a:ext cx="5029902" cy="3134162"/>
          </a:xfrm>
          <a:prstGeom prst="rect">
            <a:avLst/>
          </a:prstGeom>
        </p:spPr>
      </p:pic>
      <p:pic>
        <p:nvPicPr>
          <p:cNvPr id="7" name="Рисунок 6">
            <a:extLst>
              <a:ext uri="{FF2B5EF4-FFF2-40B4-BE49-F238E27FC236}">
                <a16:creationId xmlns:a16="http://schemas.microsoft.com/office/drawing/2014/main" id="{9ABA7CE7-5B69-46F4-42A8-DFBA331B6470}"/>
              </a:ext>
            </a:extLst>
          </p:cNvPr>
          <p:cNvPicPr>
            <a:picLocks noChangeAspect="1"/>
          </p:cNvPicPr>
          <p:nvPr/>
        </p:nvPicPr>
        <p:blipFill>
          <a:blip r:embed="rId3"/>
          <a:stretch>
            <a:fillRect/>
          </a:stretch>
        </p:blipFill>
        <p:spPr>
          <a:xfrm>
            <a:off x="7004482" y="79899"/>
            <a:ext cx="4696287" cy="3071674"/>
          </a:xfrm>
          <a:prstGeom prst="rect">
            <a:avLst/>
          </a:prstGeom>
        </p:spPr>
      </p:pic>
      <p:sp>
        <p:nvSpPr>
          <p:cNvPr id="8" name="Стрілка: вліво-вправо-вгору 7">
            <a:extLst>
              <a:ext uri="{FF2B5EF4-FFF2-40B4-BE49-F238E27FC236}">
                <a16:creationId xmlns:a16="http://schemas.microsoft.com/office/drawing/2014/main" id="{AD5B716B-9EB7-879F-FDB3-04F5056A6EBA}"/>
              </a:ext>
            </a:extLst>
          </p:cNvPr>
          <p:cNvSpPr/>
          <p:nvPr/>
        </p:nvSpPr>
        <p:spPr>
          <a:xfrm rot="5400000">
            <a:off x="5469819" y="2105183"/>
            <a:ext cx="1109706" cy="574701"/>
          </a:xfrm>
          <a:prstGeom prst="leftRightUpArrow">
            <a:avLst>
              <a:gd name="adj1" fmla="val 0"/>
              <a:gd name="adj2" fmla="val 13621"/>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Peste 30 de imagini gratuite cu Rhesus Macaque și Viata Salbatica - Pixabay">
            <a:extLst>
              <a:ext uri="{FF2B5EF4-FFF2-40B4-BE49-F238E27FC236}">
                <a16:creationId xmlns:a16="http://schemas.microsoft.com/office/drawing/2014/main" id="{B78AADB3-5B9D-FBF6-DE7C-CE2CB3C2B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2393" y="4454741"/>
            <a:ext cx="1766657" cy="13397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Сполучна лінія: уступом 9">
            <a:extLst>
              <a:ext uri="{FF2B5EF4-FFF2-40B4-BE49-F238E27FC236}">
                <a16:creationId xmlns:a16="http://schemas.microsoft.com/office/drawing/2014/main" id="{598CF851-D0C9-87BA-A2B8-9EA415AF0F36}"/>
              </a:ext>
            </a:extLst>
          </p:cNvPr>
          <p:cNvCxnSpPr>
            <a:cxnSpLocks/>
          </p:cNvCxnSpPr>
          <p:nvPr/>
        </p:nvCxnSpPr>
        <p:spPr>
          <a:xfrm rot="10800000">
            <a:off x="5376173" y="5561819"/>
            <a:ext cx="1486598" cy="424203"/>
          </a:xfrm>
          <a:prstGeom prst="bentConnector3">
            <a:avLst>
              <a:gd name="adj1" fmla="val 50000"/>
            </a:avLst>
          </a:prstGeom>
          <a:ln w="762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Сполучна лінія: вигнута 17">
            <a:extLst>
              <a:ext uri="{FF2B5EF4-FFF2-40B4-BE49-F238E27FC236}">
                <a16:creationId xmlns:a16="http://schemas.microsoft.com/office/drawing/2014/main" id="{EEF2295E-4062-00D3-99B8-205880A61D7C}"/>
              </a:ext>
            </a:extLst>
          </p:cNvPr>
          <p:cNvCxnSpPr>
            <a:cxnSpLocks/>
          </p:cNvCxnSpPr>
          <p:nvPr/>
        </p:nvCxnSpPr>
        <p:spPr>
          <a:xfrm>
            <a:off x="9499109" y="4562575"/>
            <a:ext cx="662986" cy="258742"/>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8900"/>
      </p:ext>
    </p:extLst>
  </p:cSld>
  <p:clrMapOvr>
    <a:masterClrMapping/>
  </p:clrMapOvr>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412</TotalTime>
  <Words>645</Words>
  <Application>Microsoft Office PowerPoint</Application>
  <PresentationFormat>Широкоэкранный</PresentationFormat>
  <Paragraphs>74</Paragraphs>
  <Slides>10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Agency FB</vt:lpstr>
      <vt:lpstr>Aharoni</vt:lpstr>
      <vt:lpstr>Arial</vt:lpstr>
      <vt:lpstr>Arial Narrow</vt:lpstr>
      <vt:lpstr>Arial Rounded MT Bold</vt:lpstr>
      <vt:lpstr>Century Gothic</vt:lpstr>
      <vt:lpstr>Times New Roman</vt:lpstr>
      <vt:lpstr>Wingdings</vt:lpstr>
      <vt:lpstr>Wingdings 3</vt:lpstr>
      <vt:lpstr>Віхоть</vt:lpstr>
      <vt:lpstr>Caracteristica comparativă a elementelor figurate ale sângelui. Grupele sanguine.Transfuzia de sânge. (Anatomia omului – clasa 8)</vt:lpstr>
      <vt:lpstr>Презентация PowerPoint</vt:lpstr>
      <vt:lpstr>HEMOGLOBINA</vt:lpstr>
      <vt:lpstr>Hemoglobina poate forma compuși nestabili cu gazele:</vt:lpstr>
      <vt:lpstr>Din anumite cauze conținutul de hemoglobină în sînge se poate reduce,ca rezultat sîngele transportă mai puțin oxigen,apare insuficiența de oxigen ce influențează asupra activității intelectuale și fizice ale omului.Această stare se numește – ANEMIE.    Poate să apară și din cauza alimentării  insuficiente de vitamine,săruri de fier etc.</vt:lpstr>
      <vt:lpstr>Transfuzia de sânge (tratament medical ce constă în înlocuirea sângelui sau a unor componente sanguine care s-au pierdut într-o sîngerare (accident,intervenție chirurgicală,boală).</vt:lpstr>
      <vt:lpstr>Grupele sanguine</vt:lpstr>
      <vt:lpstr>Donator universal – persoanele ce au grupa sanguină  I,donează la orice grupă.  Recipient universal – persoanele cue au grupa sanguină IV,primește sânge de la toate grupele sanguine.</vt:lpstr>
      <vt:lpstr>În timpul transfuziei se ține cont nu numai de grupele sanguine ci și de prezența s-au lipsa încă a unui component proteic,așa numitul factorul Rhesus  Acest factor poate fi</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Caracteristica comparativă a elementelor figurate ale sângelui.Grupele sanguine.Transfuzia de sânge. (Anatomia omului – clasa 8)</dc:title>
  <dc:creator>ПК</dc:creator>
  <cp:lastModifiedBy>Лилия Говорнян</cp:lastModifiedBy>
  <cp:revision>4</cp:revision>
  <dcterms:created xsi:type="dcterms:W3CDTF">2023-03-29T15:18:03Z</dcterms:created>
  <dcterms:modified xsi:type="dcterms:W3CDTF">2023-03-30T06:44:02Z</dcterms:modified>
</cp:coreProperties>
</file>