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22"/>
  </p:notesMasterIdLst>
  <p:sldIdLst>
    <p:sldId id="404" r:id="rId2"/>
    <p:sldId id="263" r:id="rId3"/>
    <p:sldId id="384" r:id="rId4"/>
    <p:sldId id="385" r:id="rId5"/>
    <p:sldId id="386" r:id="rId6"/>
    <p:sldId id="387" r:id="rId7"/>
    <p:sldId id="388" r:id="rId8"/>
    <p:sldId id="390" r:id="rId9"/>
    <p:sldId id="399" r:id="rId10"/>
    <p:sldId id="383" r:id="rId11"/>
    <p:sldId id="400" r:id="rId12"/>
    <p:sldId id="392" r:id="rId13"/>
    <p:sldId id="393" r:id="rId14"/>
    <p:sldId id="394" r:id="rId15"/>
    <p:sldId id="401" r:id="rId16"/>
    <p:sldId id="395" r:id="rId17"/>
    <p:sldId id="396" r:id="rId18"/>
    <p:sldId id="397" r:id="rId19"/>
    <p:sldId id="402" r:id="rId20"/>
    <p:sldId id="35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8382CD-2F54-AC05-8C36-16E69B9DAD7F}" v="8" dt="2020-06-18T10:44:47.161"/>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Помір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Помір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81" d="100"/>
          <a:sy n="81" d="100"/>
        </p:scale>
        <p:origin x="126" y="6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FAA50-4E5E-4828-91B9-9D58083F0895}" type="datetimeFigureOut">
              <a:rPr lang="uk-UA" smtClean="0"/>
              <a:t>31.03.2023</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AEABD-D862-44F6-8083-D31CEA699DB3}" type="slidenum">
              <a:rPr lang="uk-UA" smtClean="0"/>
              <a:t>‹#›</a:t>
            </a:fld>
            <a:endParaRPr lang="uk-UA"/>
          </a:p>
        </p:txBody>
      </p:sp>
    </p:spTree>
    <p:extLst>
      <p:ext uri="{BB962C8B-B14F-4D97-AF65-F5344CB8AC3E}">
        <p14:creationId xmlns:p14="http://schemas.microsoft.com/office/powerpoint/2010/main" val="254278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C8EFF14-352D-4F79-AB23-CFB809D0BD98}" type="datetimeFigureOut">
              <a:rPr lang="uk-UA" smtClean="0"/>
              <a:t>31.03.2023</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1813997428"/>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C8EFF14-352D-4F79-AB23-CFB809D0BD98}" type="datetimeFigureOut">
              <a:rPr lang="uk-UA" smtClean="0"/>
              <a:t>31.03.2023</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100488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C8EFF14-352D-4F79-AB23-CFB809D0BD98}" type="datetimeFigureOut">
              <a:rPr lang="uk-UA" smtClean="0"/>
              <a:t>31.03.2023</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E352234-05CE-4D9E-8605-9B2747F53268}"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7512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C8EFF14-352D-4F79-AB23-CFB809D0BD98}" type="datetimeFigureOut">
              <a:rPr lang="uk-UA" smtClean="0"/>
              <a:t>31.03.2023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152000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C8EFF14-352D-4F79-AB23-CFB809D0BD98}" type="datetimeFigureOut">
              <a:rPr lang="uk-UA" smtClean="0"/>
              <a:t>31.03.2023</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352234-05CE-4D9E-8605-9B2747F53268}"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0727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C8EFF14-352D-4F79-AB23-CFB809D0BD98}" type="datetimeFigureOut">
              <a:rPr lang="uk-UA" smtClean="0"/>
              <a:t>31.03.2023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2116846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C8EFF14-352D-4F79-AB23-CFB809D0BD98}" type="datetimeFigureOut">
              <a:rPr lang="uk-UA" smtClean="0"/>
              <a:t>31.03.2023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1566890870"/>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C8EFF14-352D-4F79-AB23-CFB809D0BD98}" type="datetimeFigureOut">
              <a:rPr lang="uk-UA" smtClean="0"/>
              <a:t>31.03.2023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196072287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C8EFF14-352D-4F79-AB23-CFB809D0BD98}" type="datetimeFigureOut">
              <a:rPr lang="uk-UA" smtClean="0"/>
              <a:t>31.03.2023</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183170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C8EFF14-352D-4F79-AB23-CFB809D0BD98}" type="datetimeFigureOut">
              <a:rPr lang="uk-UA" smtClean="0"/>
              <a:t>31.03.2023</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104719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C8EFF14-352D-4F79-AB23-CFB809D0BD98}" type="datetimeFigureOut">
              <a:rPr lang="uk-UA" smtClean="0"/>
              <a:t>31.03.2023</a:t>
            </a:fld>
            <a:endParaRPr lang="uk-UA"/>
          </a:p>
        </p:txBody>
      </p:sp>
      <p:sp>
        <p:nvSpPr>
          <p:cNvPr id="6" name="Footer Placeholder 5"/>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1647364972"/>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C8EFF14-352D-4F79-AB23-CFB809D0BD98}" type="datetimeFigureOut">
              <a:rPr lang="uk-UA" smtClean="0"/>
              <a:t>31.03.2023</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829730350"/>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C8EFF14-352D-4F79-AB23-CFB809D0BD98}" type="datetimeFigureOut">
              <a:rPr lang="uk-UA" smtClean="0"/>
              <a:t>31.03.2023</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3202738310"/>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EFF14-352D-4F79-AB23-CFB809D0BD98}" type="datetimeFigureOut">
              <a:rPr lang="uk-UA" smtClean="0"/>
              <a:t>31.03.2023</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273352154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C8EFF14-352D-4F79-AB23-CFB809D0BD98}" type="datetimeFigureOut">
              <a:rPr lang="uk-UA" smtClean="0"/>
              <a:t>31.03.2023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99102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C8EFF14-352D-4F79-AB23-CFB809D0BD98}" type="datetimeFigureOut">
              <a:rPr lang="uk-UA" smtClean="0"/>
              <a:t>31.03.2023</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352234-05CE-4D9E-8605-9B2747F53268}" type="slidenum">
              <a:rPr lang="uk-UA" smtClean="0"/>
              <a:t>‹#›</a:t>
            </a:fld>
            <a:endParaRPr lang="uk-UA"/>
          </a:p>
        </p:txBody>
      </p:sp>
    </p:spTree>
    <p:extLst>
      <p:ext uri="{BB962C8B-B14F-4D97-AF65-F5344CB8AC3E}">
        <p14:creationId xmlns:p14="http://schemas.microsoft.com/office/powerpoint/2010/main" val="56051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C8EFF14-352D-4F79-AB23-CFB809D0BD98}" type="datetimeFigureOut">
              <a:rPr lang="uk-UA" smtClean="0"/>
              <a:t>31.03.2023</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E352234-05CE-4D9E-8605-9B2747F53268}" type="slidenum">
              <a:rPr lang="uk-UA" smtClean="0"/>
              <a:t>‹#›</a:t>
            </a:fld>
            <a:endParaRPr lang="uk-UA"/>
          </a:p>
        </p:txBody>
      </p:sp>
    </p:spTree>
    <p:extLst>
      <p:ext uri="{BB962C8B-B14F-4D97-AF65-F5344CB8AC3E}">
        <p14:creationId xmlns:p14="http://schemas.microsoft.com/office/powerpoint/2010/main" val="300401515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ransition spd="slow">
    <p:pull/>
  </p:transition>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5.png"/><Relationship Id="rId1" Type="http://schemas.openxmlformats.org/officeDocument/2006/relationships/slideLayout" Target="../slideLayouts/slideLayout4.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E09DF0-45F3-5BF8-5F0F-B4979330EB06}"/>
              </a:ext>
            </a:extLst>
          </p:cNvPr>
          <p:cNvSpPr>
            <a:spLocks noGrp="1"/>
          </p:cNvSpPr>
          <p:nvPr>
            <p:ph type="title"/>
          </p:nvPr>
        </p:nvSpPr>
        <p:spPr/>
        <p:txBody>
          <a:bodyPr>
            <a:normAutofit/>
          </a:bodyPr>
          <a:lstStyle/>
          <a:p>
            <a:pPr algn="ctr"/>
            <a:r>
              <a:rPr lang="ro-RO" sz="2800" b="1" dirty="0">
                <a:solidFill>
                  <a:schemeClr val="tx1"/>
                </a:solidFill>
                <a:latin typeface="Times New Roman" panose="02020603050405020304" pitchFamily="18" charset="0"/>
              </a:rPr>
              <a:t>Fizica, clasa 11</a:t>
            </a:r>
            <a:br>
              <a:rPr lang="ro-RO" sz="2800" b="1" dirty="0">
                <a:solidFill>
                  <a:schemeClr val="tx1"/>
                </a:solidFill>
                <a:latin typeface="Times New Roman" panose="02020603050405020304" pitchFamily="18" charset="0"/>
              </a:rPr>
            </a:br>
            <a:endParaRPr lang="uk-UA" sz="4800" b="1" dirty="0">
              <a:solidFill>
                <a:schemeClr val="tx1"/>
              </a:solidFill>
            </a:endParaRPr>
          </a:p>
        </p:txBody>
      </p:sp>
      <p:sp>
        <p:nvSpPr>
          <p:cNvPr id="3" name="Місце для вмісту 2">
            <a:extLst>
              <a:ext uri="{FF2B5EF4-FFF2-40B4-BE49-F238E27FC236}">
                <a16:creationId xmlns:a16="http://schemas.microsoft.com/office/drawing/2014/main" id="{95ADA7F9-8657-AC29-823C-E24DD76235EF}"/>
              </a:ext>
            </a:extLst>
          </p:cNvPr>
          <p:cNvSpPr>
            <a:spLocks noGrp="1"/>
          </p:cNvSpPr>
          <p:nvPr>
            <p:ph idx="1"/>
          </p:nvPr>
        </p:nvSpPr>
        <p:spPr/>
        <p:txBody>
          <a:bodyPr>
            <a:normAutofit/>
          </a:bodyPr>
          <a:lstStyle/>
          <a:p>
            <a:pPr algn="just"/>
            <a:r>
              <a:rPr lang="ro-RO" sz="3200" b="1" dirty="0">
                <a:solidFill>
                  <a:schemeClr val="tx1"/>
                </a:solidFill>
                <a:latin typeface="Times New Roman" panose="02020603050405020304" pitchFamily="18" charset="0"/>
                <a:ea typeface="Calibri" panose="020F0502020204030204" pitchFamily="34" charset="0"/>
              </a:rPr>
              <a:t>Tema: „</a:t>
            </a:r>
            <a:r>
              <a:rPr lang="ro-RO" sz="3200" b="1" dirty="0">
                <a:solidFill>
                  <a:schemeClr val="tx1"/>
                </a:solidFill>
                <a:effectLst/>
                <a:latin typeface="Times New Roman" panose="02020603050405020304" pitchFamily="18" charset="0"/>
                <a:ea typeface="Calibri" panose="020F0502020204030204" pitchFamily="34" charset="0"/>
              </a:rPr>
              <a:t>Curentul electric continuu</a:t>
            </a:r>
            <a:r>
              <a:rPr lang="uk-UA" sz="3200" b="1" dirty="0">
                <a:solidFill>
                  <a:schemeClr val="tx1"/>
                </a:solidFill>
                <a:effectLst/>
                <a:latin typeface="Times New Roman" panose="02020603050405020304" pitchFamily="18" charset="0"/>
                <a:ea typeface="Calibri" panose="020F0502020204030204" pitchFamily="34" charset="0"/>
              </a:rPr>
              <a:t>.</a:t>
            </a:r>
            <a:r>
              <a:rPr lang="ro-RO" sz="3200" b="1" dirty="0">
                <a:solidFill>
                  <a:schemeClr val="tx1"/>
                </a:solidFill>
                <a:effectLst/>
                <a:latin typeface="Times New Roman" panose="02020603050405020304" pitchFamily="18" charset="0"/>
                <a:ea typeface="Calibri" panose="020F0502020204030204" pitchFamily="34" charset="0"/>
              </a:rPr>
              <a:t> Forța electromotoare</a:t>
            </a:r>
            <a:r>
              <a:rPr lang="uk-UA" sz="3200" b="1" dirty="0">
                <a:solidFill>
                  <a:schemeClr val="tx1"/>
                </a:solidFill>
                <a:effectLst/>
                <a:latin typeface="Times New Roman" panose="02020603050405020304" pitchFamily="18" charset="0"/>
                <a:ea typeface="Calibri" panose="020F0502020204030204" pitchFamily="34" charset="0"/>
              </a:rPr>
              <a:t>. </a:t>
            </a:r>
            <a:r>
              <a:rPr lang="ro-RO" sz="3200" b="1" dirty="0">
                <a:solidFill>
                  <a:schemeClr val="tx1"/>
                </a:solidFill>
                <a:effectLst/>
                <a:latin typeface="Times New Roman" panose="02020603050405020304" pitchFamily="18" charset="0"/>
                <a:ea typeface="Calibri" panose="020F0502020204030204" pitchFamily="34" charset="0"/>
              </a:rPr>
              <a:t>Legea lui Ohm pentru un circuit închis”</a:t>
            </a:r>
            <a:endParaRPr lang="uk-UA" sz="3200" dirty="0"/>
          </a:p>
        </p:txBody>
      </p:sp>
    </p:spTree>
    <p:extLst>
      <p:ext uri="{BB962C8B-B14F-4D97-AF65-F5344CB8AC3E}">
        <p14:creationId xmlns:p14="http://schemas.microsoft.com/office/powerpoint/2010/main" val="425442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40AB02C-216E-0F45-B049-2EE1DA334399}"/>
              </a:ext>
            </a:extLst>
          </p:cNvPr>
          <p:cNvGraphicFramePr>
            <a:graphicFrameLocks noGrp="1"/>
          </p:cNvGraphicFramePr>
          <p:nvPr>
            <p:ph sz="half" idx="1"/>
            <p:extLst>
              <p:ext uri="{D42A27DB-BD31-4B8C-83A1-F6EECF244321}">
                <p14:modId xmlns:p14="http://schemas.microsoft.com/office/powerpoint/2010/main" val="726071464"/>
              </p:ext>
            </p:extLst>
          </p:nvPr>
        </p:nvGraphicFramePr>
        <p:xfrm>
          <a:off x="315868" y="1630798"/>
          <a:ext cx="2047623" cy="3065188"/>
        </p:xfrm>
        <a:graphic>
          <a:graphicData uri="http://schemas.openxmlformats.org/drawingml/2006/table">
            <a:tbl>
              <a:tblPr>
                <a:tableStyleId>{5940675A-B579-460E-94D1-54222C63F5DA}</a:tableStyleId>
              </a:tblPr>
              <a:tblGrid>
                <a:gridCol w="2047623">
                  <a:extLst>
                    <a:ext uri="{9D8B030D-6E8A-4147-A177-3AD203B41FA5}">
                      <a16:colId xmlns:a16="http://schemas.microsoft.com/office/drawing/2014/main" val="3470833739"/>
                    </a:ext>
                  </a:extLst>
                </a:gridCol>
              </a:tblGrid>
              <a:tr h="1600598">
                <a:tc>
                  <a:txBody>
                    <a:bodyPr/>
                    <a:lstStyle/>
                    <a:p>
                      <a:r>
                        <a:rPr lang="ro-RO" sz="1600" b="1" dirty="0">
                          <a:latin typeface="Arial" panose="020B0604020202020204" pitchFamily="34" charset="0"/>
                          <a:cs typeface="Arial" panose="020B0604020202020204" pitchFamily="34" charset="0"/>
                        </a:rPr>
                        <a:t>Se dă</a:t>
                      </a:r>
                      <a:r>
                        <a:rPr lang="en-GB" sz="1600" b="1" dirty="0">
                          <a:latin typeface="Arial" panose="020B0604020202020204" pitchFamily="34" charset="0"/>
                          <a:cs typeface="Arial" panose="020B0604020202020204" pitchFamily="34" charset="0"/>
                        </a:rPr>
                        <a:t>:</a:t>
                      </a:r>
                      <a:endParaRPr lang="uk-UA" sz="1600" b="0" dirty="0">
                        <a:latin typeface="Arial" panose="020B0604020202020204" pitchFamily="34" charset="0"/>
                        <a:cs typeface="Arial" panose="020B0604020202020204" pitchFamily="34" charset="0"/>
                      </a:endParaRPr>
                    </a:p>
                    <a:p>
                      <a:r>
                        <a:rPr lang="en-US" sz="1600" b="0" baseline="0" dirty="0">
                          <a:latin typeface="Arial" panose="020B0604020202020204" pitchFamily="34" charset="0"/>
                          <a:cs typeface="Arial" panose="020B0604020202020204" pitchFamily="34" charset="0"/>
                        </a:rPr>
                        <a:t>S = </a:t>
                      </a:r>
                      <a:r>
                        <a:rPr lang="uk-UA" sz="1600" b="0" baseline="0" dirty="0">
                          <a:latin typeface="Arial" panose="020B0604020202020204" pitchFamily="34" charset="0"/>
                          <a:cs typeface="Arial" panose="020B0604020202020204" pitchFamily="34" charset="0"/>
                        </a:rPr>
                        <a:t>5 ∙ 10</a:t>
                      </a:r>
                      <a:r>
                        <a:rPr lang="uk-UA" sz="1600" b="0" baseline="30000" dirty="0">
                          <a:latin typeface="Arial" panose="020B0604020202020204" pitchFamily="34" charset="0"/>
                          <a:cs typeface="Arial" panose="020B0604020202020204" pitchFamily="34" charset="0"/>
                        </a:rPr>
                        <a:t>-6</a:t>
                      </a:r>
                      <a:r>
                        <a:rPr lang="uk-UA" sz="1600" b="0" baseline="0" dirty="0">
                          <a:latin typeface="Arial" panose="020B0604020202020204" pitchFamily="34" charset="0"/>
                          <a:cs typeface="Arial" panose="020B0604020202020204" pitchFamily="34" charset="0"/>
                        </a:rPr>
                        <a:t> м</a:t>
                      </a:r>
                      <a:r>
                        <a:rPr lang="uk-UA" sz="1600" b="0" baseline="30000" dirty="0">
                          <a:latin typeface="Arial" panose="020B0604020202020204" pitchFamily="34" charset="0"/>
                          <a:cs typeface="Arial" panose="020B0604020202020204" pitchFamily="34" charset="0"/>
                        </a:rPr>
                        <a:t>2</a:t>
                      </a:r>
                    </a:p>
                    <a:p>
                      <a:r>
                        <a:rPr lang="en-US" sz="1600" b="0" i="0" baseline="0" dirty="0">
                          <a:latin typeface="Arial" panose="020B0604020202020204" pitchFamily="34" charset="0"/>
                          <a:cs typeface="Arial" panose="020B0604020202020204" pitchFamily="34" charset="0"/>
                        </a:rPr>
                        <a:t>L</a:t>
                      </a:r>
                      <a:r>
                        <a:rPr lang="en-US" sz="1600" b="0" baseline="0" dirty="0">
                          <a:latin typeface="Arial" panose="020B0604020202020204" pitchFamily="34" charset="0"/>
                          <a:cs typeface="Arial" panose="020B0604020202020204" pitchFamily="34" charset="0"/>
                        </a:rPr>
                        <a:t> </a:t>
                      </a:r>
                      <a:r>
                        <a:rPr lang="uk-UA" sz="1600" b="0" baseline="0" dirty="0">
                          <a:latin typeface="Arial" panose="020B0604020202020204" pitchFamily="34" charset="0"/>
                          <a:cs typeface="Arial" panose="020B0604020202020204" pitchFamily="34" charset="0"/>
                        </a:rPr>
                        <a:t>= 5</a:t>
                      </a:r>
                      <a:r>
                        <a:rPr lang="en-US" sz="1600" b="0" baseline="0" dirty="0">
                          <a:latin typeface="Arial" panose="020B0604020202020204" pitchFamily="34" charset="0"/>
                          <a:cs typeface="Arial" panose="020B0604020202020204" pitchFamily="34" charset="0"/>
                        </a:rPr>
                        <a:t> </a:t>
                      </a:r>
                      <a:r>
                        <a:rPr lang="uk-UA" sz="1600" b="0" baseline="0" dirty="0">
                          <a:latin typeface="Arial" panose="020B0604020202020204" pitchFamily="34" charset="0"/>
                          <a:cs typeface="Arial" panose="020B0604020202020204" pitchFamily="34" charset="0"/>
                        </a:rPr>
                        <a:t>м</a:t>
                      </a:r>
                      <a:endParaRPr lang="en-US" sz="1600" b="0" baseline="0" dirty="0">
                        <a:latin typeface="Arial" panose="020B0604020202020204" pitchFamily="34" charset="0"/>
                        <a:cs typeface="Arial" panose="020B0604020202020204" pitchFamily="34" charset="0"/>
                      </a:endParaRPr>
                    </a:p>
                    <a:p>
                      <a:r>
                        <a:rPr lang="el-GR" sz="1600" b="0" baseline="0" dirty="0">
                          <a:latin typeface="Arial" panose="020B0604020202020204" pitchFamily="34" charset="0"/>
                          <a:cs typeface="Arial" panose="020B0604020202020204" pitchFamily="34" charset="0"/>
                        </a:rPr>
                        <a:t>Δ</a:t>
                      </a:r>
                      <a:r>
                        <a:rPr lang="en-US" sz="1600" b="0" baseline="0" dirty="0">
                          <a:latin typeface="Arial" panose="020B0604020202020204" pitchFamily="34" charset="0"/>
                          <a:cs typeface="Arial" panose="020B0604020202020204" pitchFamily="34" charset="0"/>
                        </a:rPr>
                        <a:t>t = </a:t>
                      </a:r>
                      <a:r>
                        <a:rPr lang="uk-UA" sz="1600" b="0" baseline="0" dirty="0">
                          <a:latin typeface="Arial" panose="020B0604020202020204" pitchFamily="34" charset="0"/>
                          <a:cs typeface="Arial" panose="020B0604020202020204" pitchFamily="34" charset="0"/>
                        </a:rPr>
                        <a:t>10 с</a:t>
                      </a:r>
                    </a:p>
                    <a:p>
                      <a:r>
                        <a:rPr lang="el-GR" sz="1600" b="0" dirty="0">
                          <a:latin typeface="Arial" panose="020B0604020202020204" pitchFamily="34" charset="0"/>
                          <a:cs typeface="Arial" panose="020B0604020202020204" pitchFamily="34" charset="0"/>
                        </a:rPr>
                        <a:t>Δ</a:t>
                      </a:r>
                      <a:r>
                        <a:rPr lang="en-US" sz="1600" b="0" dirty="0">
                          <a:latin typeface="Arial" panose="020B0604020202020204" pitchFamily="34" charset="0"/>
                          <a:cs typeface="Arial" panose="020B0604020202020204" pitchFamily="34" charset="0"/>
                        </a:rPr>
                        <a:t>q = </a:t>
                      </a:r>
                      <a:r>
                        <a:rPr lang="uk-UA" sz="1600" b="0" dirty="0">
                          <a:latin typeface="Arial" panose="020B0604020202020204" pitchFamily="34" charset="0"/>
                          <a:cs typeface="Arial" panose="020B0604020202020204" pitchFamily="34" charset="0"/>
                        </a:rPr>
                        <a:t>10 </a:t>
                      </a:r>
                      <a:r>
                        <a:rPr lang="uk-UA" sz="1600" b="0" dirty="0" err="1">
                          <a:latin typeface="Arial" panose="020B0604020202020204" pitchFamily="34" charset="0"/>
                          <a:cs typeface="Arial" panose="020B0604020202020204" pitchFamily="34" charset="0"/>
                        </a:rPr>
                        <a:t>Кл</a:t>
                      </a:r>
                      <a:endParaRPr lang="uk-UA" sz="1600" b="0" dirty="0">
                        <a:latin typeface="Arial" panose="020B0604020202020204" pitchFamily="34" charset="0"/>
                        <a:cs typeface="Arial" panose="020B0604020202020204" pitchFamily="34" charset="0"/>
                      </a:endParaRPr>
                    </a:p>
                    <a:p>
                      <a:r>
                        <a:rPr lang="el-GR" sz="1600" b="0" dirty="0">
                          <a:latin typeface="Arial" panose="020B0604020202020204" pitchFamily="34" charset="0"/>
                          <a:cs typeface="Arial" panose="020B0604020202020204" pitchFamily="34" charset="0"/>
                        </a:rPr>
                        <a:t>ρ</a:t>
                      </a:r>
                      <a:r>
                        <a:rPr lang="uk-UA" sz="1600" b="0" dirty="0">
                          <a:latin typeface="Arial" panose="020B0604020202020204" pitchFamily="34" charset="0"/>
                          <a:cs typeface="Arial" panose="020B0604020202020204" pitchFamily="34" charset="0"/>
                        </a:rPr>
                        <a:t> = 0,</a:t>
                      </a:r>
                      <a:r>
                        <a:rPr lang="uk-UA" sz="1600" b="0" baseline="0" dirty="0">
                          <a:latin typeface="Arial" panose="020B0604020202020204" pitchFamily="34" charset="0"/>
                          <a:cs typeface="Arial" panose="020B0604020202020204" pitchFamily="34" charset="0"/>
                        </a:rPr>
                        <a:t>5 ∙ 10</a:t>
                      </a:r>
                      <a:r>
                        <a:rPr lang="uk-UA" sz="1600" b="0" baseline="30000" dirty="0">
                          <a:latin typeface="Arial" panose="020B0604020202020204" pitchFamily="34" charset="0"/>
                          <a:cs typeface="Arial" panose="020B0604020202020204" pitchFamily="34" charset="0"/>
                        </a:rPr>
                        <a:t>-6</a:t>
                      </a:r>
                      <a:r>
                        <a:rPr lang="uk-UA" sz="1600" b="0" baseline="0" dirty="0">
                          <a:latin typeface="Arial" panose="020B0604020202020204" pitchFamily="34" charset="0"/>
                          <a:cs typeface="Arial" panose="020B0604020202020204" pitchFamily="34" charset="0"/>
                        </a:rPr>
                        <a:t> </a:t>
                      </a:r>
                      <a:r>
                        <a:rPr lang="uk-UA" sz="1600" b="0" baseline="0" dirty="0" err="1">
                          <a:latin typeface="Arial" panose="020B0604020202020204" pitchFamily="34" charset="0"/>
                          <a:cs typeface="Arial" panose="020B0604020202020204" pitchFamily="34" charset="0"/>
                        </a:rPr>
                        <a:t>Ом</a:t>
                      </a:r>
                      <a:r>
                        <a:rPr lang="uk-UA" sz="1600" b="0" baseline="0" dirty="0">
                          <a:latin typeface="Arial" panose="020B0604020202020204" pitchFamily="34" charset="0"/>
                          <a:cs typeface="Arial" panose="020B0604020202020204" pitchFamily="34" charset="0"/>
                        </a:rPr>
                        <a:t> ∙ м</a:t>
                      </a:r>
                      <a:endParaRPr lang="uk-UA" sz="16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82629618"/>
                  </a:ext>
                </a:extLst>
              </a:tr>
              <a:tr h="1464590">
                <a:tc>
                  <a:txBody>
                    <a:bodyPr/>
                    <a:lstStyle/>
                    <a:p>
                      <a:r>
                        <a:rPr lang="en-US" sz="1600" dirty="0">
                          <a:latin typeface="Arial" panose="020B0604020202020204" pitchFamily="34" charset="0"/>
                          <a:cs typeface="Arial" panose="020B0604020202020204" pitchFamily="34" charset="0"/>
                        </a:rPr>
                        <a:t>I </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j - ?</a:t>
                      </a:r>
                    </a:p>
                    <a:p>
                      <a:r>
                        <a:rPr lang="en-GB" sz="1600" dirty="0">
                          <a:latin typeface="Arial" panose="020B0604020202020204" pitchFamily="34" charset="0"/>
                          <a:cs typeface="Arial" panose="020B0604020202020204" pitchFamily="34" charset="0"/>
                        </a:rPr>
                        <a:t>R - ?</a:t>
                      </a:r>
                    </a:p>
                    <a:p>
                      <a:r>
                        <a:rPr lang="en-GB" sz="1600" dirty="0">
                          <a:latin typeface="Arial" panose="020B0604020202020204" pitchFamily="34" charset="0"/>
                          <a:cs typeface="Arial" panose="020B0604020202020204" pitchFamily="34" charset="0"/>
                        </a:rPr>
                        <a:t>U - ?</a:t>
                      </a:r>
                    </a:p>
                    <a:p>
                      <a:r>
                        <a:rPr lang="en-GB" sz="1600" dirty="0">
                          <a:latin typeface="Arial" panose="020B0604020202020204" pitchFamily="34" charset="0"/>
                          <a:cs typeface="Arial" panose="020B0604020202020204" pitchFamily="34" charset="0"/>
                        </a:rPr>
                        <a:t>E - ?</a:t>
                      </a:r>
                      <a:endParaRPr lang="en-US"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663711142"/>
                  </a:ext>
                </a:extLst>
              </a:tr>
            </a:tbl>
          </a:graphicData>
        </a:graphic>
      </p:graphicFrame>
      <mc:AlternateContent xmlns:mc="http://schemas.openxmlformats.org/markup-compatibility/2006" xmlns:a14="http://schemas.microsoft.com/office/drawing/2010/main">
        <mc:Choice Requires="a14">
          <p:sp>
            <p:nvSpPr>
              <p:cNvPr id="3" name="Місце для вмісту 2"/>
              <p:cNvSpPr>
                <a:spLocks noGrp="1"/>
              </p:cNvSpPr>
              <p:nvPr>
                <p:ph sz="half" idx="2"/>
              </p:nvPr>
            </p:nvSpPr>
            <p:spPr>
              <a:xfrm>
                <a:off x="2402238" y="1596324"/>
                <a:ext cx="9632196" cy="5101819"/>
              </a:xfrm>
            </p:spPr>
            <p:txBody>
              <a:bodyPr>
                <a:normAutofit fontScale="92500" lnSpcReduction="10000"/>
              </a:bodyPr>
              <a:lstStyle/>
              <a:p>
                <a:pPr marL="0" indent="0" algn="ctr">
                  <a:lnSpc>
                    <a:spcPct val="100000"/>
                  </a:lnSpc>
                  <a:buNone/>
                </a:pPr>
                <a:r>
                  <a:rPr lang="ro-RO" sz="1400" b="1" dirty="0">
                    <a:latin typeface="Arial" panose="020B0604020202020204" pitchFamily="34" charset="0"/>
                    <a:cs typeface="Arial" panose="020B0604020202020204" pitchFamily="34" charset="0"/>
                  </a:rPr>
                  <a:t>Rezolvare</a:t>
                </a:r>
                <a:r>
                  <a:rPr lang="en-GB" sz="1400" b="1" dirty="0">
                    <a:latin typeface="Arial" panose="020B0604020202020204" pitchFamily="34" charset="0"/>
                    <a:cs typeface="Arial" panose="020B0604020202020204" pitchFamily="34" charset="0"/>
                  </a:rPr>
                  <a:t>:</a:t>
                </a:r>
                <a:endParaRPr lang="uk-UA" sz="1400" b="1" dirty="0">
                  <a:latin typeface="Arial" panose="020B0604020202020204" pitchFamily="34" charset="0"/>
                  <a:cs typeface="Arial" panose="020B0604020202020204" pitchFamily="34" charset="0"/>
                </a:endParaRPr>
              </a:p>
              <a:p>
                <a:pPr marL="0" indent="0">
                  <a:buNone/>
                </a:pPr>
                <a:r>
                  <a:rPr lang="ro-RO" dirty="0"/>
                  <a:t>După definiție intensitatea curentului electric</a:t>
                </a:r>
                <a:r>
                  <a:rPr lang="uk-UA" dirty="0"/>
                  <a:t>: I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Δq</m:t>
                        </m:r>
                      </m:num>
                      <m:den>
                        <m:r>
                          <m:rPr>
                            <m:sty m:val="p"/>
                          </m:rPr>
                          <a:rPr lang="uk-UA">
                            <a:latin typeface="Cambria Math" panose="02040503050406030204" pitchFamily="18" charset="0"/>
                          </a:rPr>
                          <m:t>Δt</m:t>
                        </m:r>
                      </m:den>
                    </m:f>
                  </m:oMath>
                </a14:m>
                <a:r>
                  <a:rPr lang="uk-UA" dirty="0"/>
                  <a:t>, </a:t>
                </a:r>
                <a:r>
                  <a:rPr lang="ro-RO" dirty="0"/>
                  <a:t>deci</a:t>
                </a:r>
                <a:r>
                  <a:rPr lang="uk-UA" dirty="0"/>
                  <a:t>  I =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10</m:t>
                        </m:r>
                        <m:r>
                          <a:rPr lang="uk-UA" i="1">
                            <a:latin typeface="Cambria Math" panose="02040503050406030204" pitchFamily="18" charset="0"/>
                          </a:rPr>
                          <m:t> </m:t>
                        </m:r>
                        <m:r>
                          <a:rPr lang="uk-UA">
                            <a:latin typeface="Cambria Math" panose="02040503050406030204" pitchFamily="18" charset="0"/>
                          </a:rPr>
                          <m:t>Кл</m:t>
                        </m:r>
                      </m:num>
                      <m:den>
                        <m:r>
                          <a:rPr lang="uk-UA">
                            <a:latin typeface="Cambria Math" panose="02040503050406030204" pitchFamily="18" charset="0"/>
                          </a:rPr>
                          <m:t>10</m:t>
                        </m:r>
                        <m:r>
                          <a:rPr lang="uk-UA" i="1">
                            <a:latin typeface="Cambria Math" panose="02040503050406030204" pitchFamily="18" charset="0"/>
                          </a:rPr>
                          <m:t> </m:t>
                        </m:r>
                        <m:r>
                          <a:rPr lang="uk-UA">
                            <a:latin typeface="Cambria Math" panose="02040503050406030204" pitchFamily="18" charset="0"/>
                          </a:rPr>
                          <m:t>с</m:t>
                        </m:r>
                      </m:den>
                    </m:f>
                  </m:oMath>
                </a14:m>
                <a:r>
                  <a:rPr lang="uk-UA" dirty="0"/>
                  <a:t> = 1 А.</a:t>
                </a:r>
              </a:p>
              <a:p>
                <a:pPr marL="0" indent="0">
                  <a:buNone/>
                </a:pPr>
                <a:r>
                  <a:rPr lang="ro-RO" dirty="0"/>
                  <a:t>Densitatea curentului</a:t>
                </a:r>
                <a:r>
                  <a:rPr lang="uk-UA" dirty="0"/>
                  <a:t>: j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I</m:t>
                        </m:r>
                      </m:num>
                      <m:den>
                        <m:r>
                          <m:rPr>
                            <m:sty m:val="p"/>
                          </m:rPr>
                          <a:rPr lang="uk-UA">
                            <a:latin typeface="Cambria Math" panose="02040503050406030204" pitchFamily="18" charset="0"/>
                          </a:rPr>
                          <m:t>S</m:t>
                        </m:r>
                      </m:den>
                    </m:f>
                  </m:oMath>
                </a14:m>
                <a:r>
                  <a:rPr lang="uk-UA" dirty="0"/>
                  <a:t>, </a:t>
                </a:r>
                <a:r>
                  <a:rPr lang="ro-RO" dirty="0"/>
                  <a:t>de aceea</a:t>
                </a:r>
                <a:r>
                  <a:rPr lang="uk-UA" dirty="0"/>
                  <a:t>: j </a:t>
                </a:r>
                <a:r>
                  <a:rPr lang="ro-RO" dirty="0"/>
                  <a:t>alcătuiește</a:t>
                </a:r>
                <a:r>
                  <a:rPr lang="uk-UA" dirty="0"/>
                  <a:t>  2 ∙ 10</a:t>
                </a:r>
                <a:r>
                  <a:rPr lang="uk-UA" baseline="30000" dirty="0"/>
                  <a:t>5</a:t>
                </a:r>
                <a:r>
                  <a:rPr lang="uk-UA" dirty="0"/>
                  <a:t>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А</m:t>
                        </m:r>
                      </m:num>
                      <m:den>
                        <m:sSup>
                          <m:sSupPr>
                            <m:ctrlPr>
                              <a:rPr lang="uk-UA" i="1">
                                <a:latin typeface="Cambria Math" panose="02040503050406030204" pitchFamily="18" charset="0"/>
                              </a:rPr>
                            </m:ctrlPr>
                          </m:sSupPr>
                          <m:e>
                            <m:r>
                              <a:rPr lang="uk-UA" i="1">
                                <a:latin typeface="Cambria Math" panose="02040503050406030204" pitchFamily="18" charset="0"/>
                              </a:rPr>
                              <m:t>𝑚</m:t>
                            </m:r>
                          </m:e>
                          <m:sup>
                            <m:r>
                              <a:rPr lang="uk-UA" i="1">
                                <a:latin typeface="Cambria Math" panose="02040503050406030204" pitchFamily="18" charset="0"/>
                              </a:rPr>
                              <m:t>2</m:t>
                            </m:r>
                          </m:sup>
                        </m:sSup>
                      </m:den>
                    </m:f>
                  </m:oMath>
                </a14:m>
                <a:r>
                  <a:rPr lang="uk-UA" dirty="0"/>
                  <a:t>.</a:t>
                </a:r>
              </a:p>
              <a:p>
                <a:pPr marL="0" indent="0">
                  <a:buNone/>
                </a:pPr>
                <a:r>
                  <a:rPr lang="ro-RO" dirty="0"/>
                  <a:t>Rezistența conductorului se determină prin materialul substanței din care este confecționat conductorul și dimensiunile lui geometrice</a:t>
                </a:r>
                <a:r>
                  <a:rPr lang="uk-UA" dirty="0"/>
                  <a:t>: </a:t>
                </a:r>
              </a:p>
              <a:p>
                <a:pPr marL="0" indent="0">
                  <a:buNone/>
                </a:pPr>
                <a:r>
                  <a:rPr lang="uk-UA" dirty="0"/>
                  <a:t>R = ρ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L</m:t>
                        </m:r>
                      </m:num>
                      <m:den>
                        <m:r>
                          <m:rPr>
                            <m:sty m:val="p"/>
                          </m:rPr>
                          <a:rPr lang="uk-UA">
                            <a:latin typeface="Cambria Math" panose="02040503050406030204" pitchFamily="18" charset="0"/>
                          </a:rPr>
                          <m:t>S</m:t>
                        </m:r>
                      </m:den>
                    </m:f>
                  </m:oMath>
                </a14:m>
                <a:r>
                  <a:rPr lang="uk-UA" dirty="0"/>
                  <a:t>, </a:t>
                </a:r>
                <a:r>
                  <a:rPr lang="ro-RO" dirty="0"/>
                  <a:t>calculând vom avea</a:t>
                </a:r>
                <a:r>
                  <a:rPr lang="uk-UA" dirty="0"/>
                  <a:t> R =  5 О</a:t>
                </a:r>
                <a:r>
                  <a:rPr lang="ro-RO" dirty="0"/>
                  <a:t>hm</a:t>
                </a:r>
                <a:r>
                  <a:rPr lang="uk-UA" dirty="0"/>
                  <a:t>.</a:t>
                </a:r>
              </a:p>
              <a:p>
                <a:pPr marL="0" indent="0">
                  <a:buNone/>
                </a:pPr>
                <a:r>
                  <a:rPr lang="ro-RO" dirty="0"/>
                  <a:t>Tensiunea la capetele conductorului se poate determina, folosindu-ne de legea lui Ohm pentru o porțiune de circuit</a:t>
                </a:r>
                <a:r>
                  <a:rPr lang="uk-UA" dirty="0"/>
                  <a:t>: I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U</m:t>
                        </m:r>
                      </m:num>
                      <m:den>
                        <m:r>
                          <m:rPr>
                            <m:sty m:val="p"/>
                          </m:rPr>
                          <a:rPr lang="uk-UA">
                            <a:latin typeface="Cambria Math" panose="02040503050406030204" pitchFamily="18" charset="0"/>
                          </a:rPr>
                          <m:t>R</m:t>
                        </m:r>
                      </m:den>
                    </m:f>
                  </m:oMath>
                </a14:m>
                <a:r>
                  <a:rPr lang="uk-UA" dirty="0"/>
                  <a:t>, </a:t>
                </a:r>
                <a:r>
                  <a:rPr lang="ro-RO" dirty="0"/>
                  <a:t>de unde</a:t>
                </a:r>
                <a:r>
                  <a:rPr lang="uk-UA" dirty="0"/>
                  <a:t>:  </a:t>
                </a:r>
                <a:r>
                  <a:rPr lang="ro-RO" dirty="0"/>
                  <a:t>          </a:t>
                </a:r>
                <a:r>
                  <a:rPr lang="uk-UA" dirty="0"/>
                  <a:t>U = I ∙ R, </a:t>
                </a:r>
                <a:r>
                  <a:rPr lang="ro-RO" dirty="0"/>
                  <a:t>adică</a:t>
                </a:r>
                <a:r>
                  <a:rPr lang="uk-UA" dirty="0"/>
                  <a:t>: U = 1 А ∙ 5 О</a:t>
                </a:r>
                <a:r>
                  <a:rPr lang="ro-RO" dirty="0"/>
                  <a:t>hm</a:t>
                </a:r>
                <a:r>
                  <a:rPr lang="uk-UA" dirty="0"/>
                  <a:t> = 5 В.</a:t>
                </a:r>
              </a:p>
              <a:p>
                <a:pPr marL="0" indent="0">
                  <a:buNone/>
                </a:pPr>
                <a:r>
                  <a:rPr lang="ro-RO" dirty="0"/>
                  <a:t>Intensitatea câmpului electric e legată cu diferența de potențial la capetele conductorului </a:t>
                </a:r>
                <a:r>
                  <a:rPr lang="uk-UA" dirty="0"/>
                  <a:t>(U) </a:t>
                </a:r>
                <a:r>
                  <a:rPr lang="ro-RO" dirty="0"/>
                  <a:t>prin formula</a:t>
                </a:r>
                <a:r>
                  <a:rPr lang="uk-UA" dirty="0"/>
                  <a:t>: E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U</m:t>
                        </m:r>
                      </m:num>
                      <m:den>
                        <m:r>
                          <m:rPr>
                            <m:sty m:val="p"/>
                          </m:rPr>
                          <a:rPr lang="uk-UA">
                            <a:latin typeface="Cambria Math" panose="02040503050406030204" pitchFamily="18" charset="0"/>
                          </a:rPr>
                          <m:t>L</m:t>
                        </m:r>
                      </m:den>
                    </m:f>
                  </m:oMath>
                </a14:m>
                <a:r>
                  <a:rPr lang="uk-UA" dirty="0"/>
                  <a:t>, </a:t>
                </a:r>
                <a:r>
                  <a:rPr lang="ro-RO" dirty="0"/>
                  <a:t>unde </a:t>
                </a:r>
                <a:r>
                  <a:rPr lang="uk-UA" dirty="0"/>
                  <a:t>L – </a:t>
                </a:r>
                <a:r>
                  <a:rPr lang="ro-RO" dirty="0"/>
                  <a:t>distanța dintre punctele marginale ale conductorului</a:t>
                </a:r>
                <a:r>
                  <a:rPr lang="uk-UA" dirty="0"/>
                  <a:t>,</a:t>
                </a:r>
                <a:r>
                  <a:rPr lang="ro-RO" dirty="0"/>
                  <a:t> adică lungimea lui</a:t>
                </a:r>
                <a:r>
                  <a:rPr lang="uk-UA" dirty="0"/>
                  <a:t>,</a:t>
                </a:r>
                <a:r>
                  <a:rPr lang="ro-RO" dirty="0"/>
                  <a:t>       </a:t>
                </a:r>
                <a:r>
                  <a:rPr lang="uk-UA" dirty="0"/>
                  <a:t> Е =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5</m:t>
                        </m:r>
                        <m:r>
                          <a:rPr lang="uk-UA" i="1">
                            <a:latin typeface="Cambria Math" panose="02040503050406030204" pitchFamily="18" charset="0"/>
                          </a:rPr>
                          <m:t> </m:t>
                        </m:r>
                        <m:r>
                          <a:rPr lang="uk-UA">
                            <a:latin typeface="Cambria Math" panose="02040503050406030204" pitchFamily="18" charset="0"/>
                          </a:rPr>
                          <m:t>В</m:t>
                        </m:r>
                      </m:num>
                      <m:den>
                        <m:r>
                          <a:rPr lang="uk-UA">
                            <a:latin typeface="Cambria Math" panose="02040503050406030204" pitchFamily="18" charset="0"/>
                          </a:rPr>
                          <m:t>5</m:t>
                        </m:r>
                        <m:r>
                          <a:rPr lang="uk-UA" i="1">
                            <a:latin typeface="Cambria Math" panose="02040503050406030204" pitchFamily="18" charset="0"/>
                          </a:rPr>
                          <m:t> </m:t>
                        </m:r>
                        <m:r>
                          <m:rPr>
                            <m:sty m:val="p"/>
                          </m:rPr>
                          <a:rPr lang="uk-UA">
                            <a:latin typeface="Cambria Math" panose="02040503050406030204" pitchFamily="18" charset="0"/>
                          </a:rPr>
                          <m:t>m</m:t>
                        </m:r>
                      </m:den>
                    </m:f>
                  </m:oMath>
                </a14:m>
                <a:r>
                  <a:rPr lang="uk-UA" dirty="0"/>
                  <a:t> = 1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В</m:t>
                        </m:r>
                      </m:num>
                      <m:den>
                        <m:r>
                          <m:rPr>
                            <m:sty m:val="p"/>
                          </m:rPr>
                          <a:rPr lang="uk-UA">
                            <a:latin typeface="Cambria Math" panose="02040503050406030204" pitchFamily="18" charset="0"/>
                          </a:rPr>
                          <m:t>m</m:t>
                        </m:r>
                      </m:den>
                    </m:f>
                  </m:oMath>
                </a14:m>
                <a:r>
                  <a:rPr lang="uk-UA" dirty="0"/>
                  <a:t>.</a:t>
                </a:r>
              </a:p>
              <a:p>
                <a:pPr marL="0" indent="0">
                  <a:buNone/>
                </a:pPr>
                <a:r>
                  <a:rPr lang="ro-RO" dirty="0"/>
                  <a:t>Răspuns</a:t>
                </a:r>
                <a:r>
                  <a:rPr lang="uk-UA" dirty="0"/>
                  <a:t>: </a:t>
                </a:r>
                <a:r>
                  <a:rPr lang="ro-RO" dirty="0"/>
                  <a:t>intensitatea curentului în conductor  este egală cu </a:t>
                </a:r>
                <a:r>
                  <a:rPr lang="uk-UA" dirty="0"/>
                  <a:t>1 А, </a:t>
                </a:r>
                <a:r>
                  <a:rPr lang="ro-RO" dirty="0"/>
                  <a:t>densitatea curentului electric </a:t>
                </a:r>
                <a:r>
                  <a:rPr lang="uk-UA" dirty="0"/>
                  <a:t>– 2 ∙ 10</a:t>
                </a:r>
                <a:r>
                  <a:rPr lang="uk-UA" baseline="30000" dirty="0"/>
                  <a:t>5</a:t>
                </a:r>
                <a:r>
                  <a:rPr lang="uk-UA" dirty="0"/>
                  <a:t>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А</m:t>
                        </m:r>
                      </m:num>
                      <m:den>
                        <m:sSup>
                          <m:sSupPr>
                            <m:ctrlPr>
                              <a:rPr lang="uk-UA" i="1">
                                <a:latin typeface="Cambria Math" panose="02040503050406030204" pitchFamily="18" charset="0"/>
                              </a:rPr>
                            </m:ctrlPr>
                          </m:sSupPr>
                          <m:e>
                            <m:r>
                              <a:rPr lang="uk-UA" i="1">
                                <a:latin typeface="Cambria Math" panose="02040503050406030204" pitchFamily="18" charset="0"/>
                              </a:rPr>
                              <m:t>𝑚</m:t>
                            </m:r>
                          </m:e>
                          <m:sup>
                            <m:r>
                              <a:rPr lang="uk-UA" i="1">
                                <a:latin typeface="Cambria Math" panose="02040503050406030204" pitchFamily="18" charset="0"/>
                              </a:rPr>
                              <m:t>2</m:t>
                            </m:r>
                          </m:sup>
                        </m:sSup>
                      </m:den>
                    </m:f>
                  </m:oMath>
                </a14:m>
                <a:r>
                  <a:rPr lang="uk-UA" dirty="0"/>
                  <a:t>, </a:t>
                </a:r>
                <a:r>
                  <a:rPr lang="ro-RO" dirty="0"/>
                  <a:t>rezistența conductorului </a:t>
                </a:r>
                <a:r>
                  <a:rPr lang="uk-UA" dirty="0"/>
                  <a:t>–  5 О</a:t>
                </a:r>
                <a:r>
                  <a:rPr lang="ro-RO" dirty="0"/>
                  <a:t>hm</a:t>
                </a:r>
                <a:r>
                  <a:rPr lang="uk-UA" dirty="0"/>
                  <a:t>, </a:t>
                </a:r>
                <a:r>
                  <a:rPr lang="ro-RO" dirty="0"/>
                  <a:t>tensiunea</a:t>
                </a:r>
                <a:r>
                  <a:rPr lang="uk-UA" dirty="0"/>
                  <a:t>  </a:t>
                </a:r>
                <a:r>
                  <a:rPr lang="ro-RO" dirty="0"/>
                  <a:t>la capetele conductorului </a:t>
                </a:r>
                <a:r>
                  <a:rPr lang="uk-UA" dirty="0"/>
                  <a:t>– 1 В, </a:t>
                </a:r>
                <a:r>
                  <a:rPr lang="ro-RO" dirty="0"/>
                  <a:t>intensitatea câmpului electric </a:t>
                </a:r>
                <a:r>
                  <a:rPr lang="uk-UA" dirty="0"/>
                  <a:t>– 1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В</m:t>
                        </m:r>
                      </m:num>
                      <m:den>
                        <m:r>
                          <m:rPr>
                            <m:sty m:val="p"/>
                          </m:rPr>
                          <a:rPr lang="uk-UA">
                            <a:latin typeface="Cambria Math" panose="02040503050406030204" pitchFamily="18" charset="0"/>
                          </a:rPr>
                          <m:t>m</m:t>
                        </m:r>
                      </m:den>
                    </m:f>
                  </m:oMath>
                </a14:m>
                <a:r>
                  <a:rPr lang="uk-UA" dirty="0"/>
                  <a:t>.</a:t>
                </a:r>
                <a:endParaRPr lang="uk-UA" sz="1400" dirty="0">
                  <a:latin typeface="Arial" panose="020B0604020202020204" pitchFamily="34" charset="0"/>
                  <a:cs typeface="Arial" panose="020B0604020202020204" pitchFamily="34"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sz="half" idx="2"/>
              </p:nvPr>
            </p:nvSpPr>
            <p:spPr>
              <a:xfrm>
                <a:off x="2402238" y="1596324"/>
                <a:ext cx="9632196" cy="5101819"/>
              </a:xfrm>
              <a:blipFill>
                <a:blip r:embed="rId2"/>
                <a:stretch>
                  <a:fillRect l="-380" t="-478"/>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8" name="Заголовок 1"/>
              <p:cNvSpPr txBox="1">
                <a:spLocks/>
              </p:cNvSpPr>
              <p:nvPr/>
            </p:nvSpPr>
            <p:spPr>
              <a:xfrm>
                <a:off x="162732" y="108487"/>
                <a:ext cx="11871702" cy="14955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o-RO" sz="1600" dirty="0">
                    <a:latin typeface="Times New Roman" panose="02020603050405020304" pitchFamily="18" charset="0"/>
                    <a:cs typeface="Times New Roman" panose="02020603050405020304" pitchFamily="18" charset="0"/>
                  </a:rPr>
                  <a:t>Problema </a:t>
                </a:r>
                <a:r>
                  <a:rPr lang="uk-UA" sz="1600" dirty="0">
                    <a:latin typeface="Times New Roman" panose="02020603050405020304" pitchFamily="18" charset="0"/>
                    <a:cs typeface="Times New Roman" panose="02020603050405020304" pitchFamily="18" charset="0"/>
                  </a:rPr>
                  <a:t>№2. </a:t>
                </a:r>
                <a:r>
                  <a:rPr lang="ro-RO" sz="1600" dirty="0">
                    <a:latin typeface="Times New Roman" panose="02020603050405020304" pitchFamily="18" charset="0"/>
                    <a:cs typeface="Times New Roman" panose="02020603050405020304" pitchFamily="18" charset="0"/>
                  </a:rPr>
                  <a:t>Timp de</a:t>
                </a:r>
                <a:r>
                  <a:rPr lang="uk-UA" sz="1600" dirty="0">
                    <a:latin typeface="Times New Roman" panose="02020603050405020304" pitchFamily="18" charset="0"/>
                    <a:cs typeface="Times New Roman" panose="02020603050405020304" pitchFamily="18" charset="0"/>
                  </a:rPr>
                  <a:t> 10 </a:t>
                </a:r>
                <a:r>
                  <a:rPr lang="ro-RO" sz="1600" dirty="0">
                    <a:latin typeface="Times New Roman" panose="02020603050405020304" pitchFamily="18" charset="0"/>
                    <a:cs typeface="Times New Roman" panose="02020603050405020304" pitchFamily="18" charset="0"/>
                  </a:rPr>
                  <a:t>secunde prin secțiunea transversală a unui conductor omogen </a:t>
                </a:r>
                <a:r>
                  <a:rPr lang="uk-UA" sz="1600" dirty="0">
                    <a:latin typeface="Times New Roman" panose="02020603050405020304" pitchFamily="18" charset="0"/>
                    <a:cs typeface="Times New Roman" panose="02020603050405020304" pitchFamily="18" charset="0"/>
                  </a:rPr>
                  <a:t>(5 ∙ 10</a:t>
                </a:r>
                <a:r>
                  <a:rPr lang="uk-UA" sz="1600" baseline="30000" dirty="0">
                    <a:latin typeface="Times New Roman" panose="02020603050405020304" pitchFamily="18" charset="0"/>
                    <a:cs typeface="Times New Roman" panose="02020603050405020304" pitchFamily="18" charset="0"/>
                  </a:rPr>
                  <a:t>-6</a:t>
                </a:r>
                <a:r>
                  <a:rPr lang="uk-UA" sz="16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uk-UA" sz="1600" i="1">
                            <a:latin typeface="Cambria Math" panose="02040503050406030204" pitchFamily="18" charset="0"/>
                          </a:rPr>
                        </m:ctrlPr>
                      </m:sSupPr>
                      <m:e>
                        <m:r>
                          <a:rPr lang="uk-UA" sz="1600" i="1">
                            <a:latin typeface="Cambria Math" panose="02040503050406030204" pitchFamily="18" charset="0"/>
                          </a:rPr>
                          <m:t>𝑚</m:t>
                        </m:r>
                      </m:e>
                      <m:sup>
                        <m:r>
                          <a:rPr lang="uk-UA" sz="1600" i="1">
                            <a:latin typeface="Cambria Math" panose="02040503050406030204" pitchFamily="18" charset="0"/>
                          </a:rPr>
                          <m:t>2</m:t>
                        </m:r>
                      </m:sup>
                    </m:sSup>
                  </m:oMath>
                </a14:m>
                <a:r>
                  <a:rPr lang="uk-UA"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trece sarcina</a:t>
                </a:r>
                <a:r>
                  <a:rPr lang="uk-UA" sz="1600" dirty="0">
                    <a:latin typeface="Times New Roman" panose="02020603050405020304" pitchFamily="18" charset="0"/>
                    <a:cs typeface="Times New Roman" panose="02020603050405020304" pitchFamily="18" charset="0"/>
                  </a:rPr>
                  <a:t> 10 </a:t>
                </a:r>
                <a:r>
                  <a:rPr lang="uk-UA" sz="1600" dirty="0" err="1">
                    <a:latin typeface="Times New Roman" panose="02020603050405020304" pitchFamily="18" charset="0"/>
                    <a:cs typeface="Times New Roman" panose="02020603050405020304" pitchFamily="18" charset="0"/>
                  </a:rPr>
                  <a:t>Кл</a:t>
                </a:r>
                <a:r>
                  <a:rPr lang="uk-UA"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Lungimea conductorului </a:t>
                </a:r>
                <a:r>
                  <a:rPr lang="uk-UA" sz="1600" dirty="0">
                    <a:latin typeface="Times New Roman" panose="02020603050405020304" pitchFamily="18" charset="0"/>
                    <a:cs typeface="Times New Roman" panose="02020603050405020304" pitchFamily="18" charset="0"/>
                  </a:rPr>
                  <a:t>– 5 </a:t>
                </a:r>
                <a:r>
                  <a:rPr lang="ro-RO" sz="1600" dirty="0">
                    <a:latin typeface="Times New Roman" panose="02020603050405020304" pitchFamily="18" charset="0"/>
                    <a:cs typeface="Times New Roman" panose="02020603050405020304" pitchFamily="18" charset="0"/>
                  </a:rPr>
                  <a:t>m</a:t>
                </a:r>
                <a:r>
                  <a:rPr lang="uk-UA"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el este confecționat din constantan, rezistența specifică a căruia</a:t>
                </a:r>
                <a:r>
                  <a:rPr lang="uk-UA" sz="1600" dirty="0">
                    <a:latin typeface="Times New Roman" panose="02020603050405020304" pitchFamily="18" charset="0"/>
                    <a:cs typeface="Times New Roman" panose="02020603050405020304" pitchFamily="18" charset="0"/>
                  </a:rPr>
                  <a:t> 0,50 ∙ 10</a:t>
                </a:r>
                <a:r>
                  <a:rPr lang="uk-UA" sz="1600" baseline="30000" dirty="0">
                    <a:latin typeface="Times New Roman" panose="02020603050405020304" pitchFamily="18" charset="0"/>
                    <a:cs typeface="Times New Roman" panose="02020603050405020304" pitchFamily="18" charset="0"/>
                  </a:rPr>
                  <a:t>-6</a:t>
                </a:r>
                <a:r>
                  <a:rPr lang="uk-UA" sz="1600" dirty="0">
                    <a:latin typeface="Times New Roman" panose="02020603050405020304" pitchFamily="18" charset="0"/>
                    <a:cs typeface="Times New Roman" panose="02020603050405020304" pitchFamily="18" charset="0"/>
                  </a:rPr>
                  <a:t> О</a:t>
                </a:r>
                <a:r>
                  <a:rPr lang="ro-RO" sz="1600" dirty="0">
                    <a:latin typeface="Times New Roman" panose="02020603050405020304" pitchFamily="18" charset="0"/>
                    <a:cs typeface="Times New Roman" panose="02020603050405020304" pitchFamily="18" charset="0"/>
                  </a:rPr>
                  <a:t>hm</a:t>
                </a:r>
                <a:r>
                  <a:rPr lang="uk-UA" sz="1600" dirty="0">
                    <a:latin typeface="Times New Roman" panose="02020603050405020304" pitchFamily="18" charset="0"/>
                    <a:cs typeface="Times New Roman" panose="02020603050405020304" pitchFamily="18" charset="0"/>
                  </a:rPr>
                  <a:t> ∙ </a:t>
                </a:r>
                <a:r>
                  <a:rPr lang="ro-RO" sz="1600" dirty="0">
                    <a:latin typeface="Times New Roman" panose="02020603050405020304" pitchFamily="18" charset="0"/>
                    <a:cs typeface="Times New Roman" panose="02020603050405020304" pitchFamily="18" charset="0"/>
                  </a:rPr>
                  <a:t>m</a:t>
                </a:r>
                <a:r>
                  <a:rPr lang="uk-UA"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Să se determine intensitatea curentului în conductor, densitatea curentului în fiecare punct al conductorului, rezistența conductorului, tensiunea la capetele conductorului și intensitatea câmpului electric în el.</a:t>
                </a:r>
                <a:endParaRPr lang="uk-UA" sz="1600" dirty="0">
                  <a:latin typeface="Times New Roman" panose="02020603050405020304" pitchFamily="18" charset="0"/>
                  <a:cs typeface="Times New Roman" panose="02020603050405020304" pitchFamily="18" charset="0"/>
                </a:endParaRPr>
              </a:p>
            </p:txBody>
          </p:sp>
        </mc:Choice>
        <mc:Fallback xmlns="">
          <p:sp>
            <p:nvSpPr>
              <p:cNvPr id="8" name="Заголовок 1"/>
              <p:cNvSpPr txBox="1">
                <a:spLocks noRot="1" noChangeAspect="1" noMove="1" noResize="1" noEditPoints="1" noAdjustHandles="1" noChangeArrowheads="1" noChangeShapeType="1" noTextEdit="1"/>
              </p:cNvSpPr>
              <p:nvPr/>
            </p:nvSpPr>
            <p:spPr>
              <a:xfrm>
                <a:off x="162732" y="108487"/>
                <a:ext cx="11871702" cy="1495587"/>
              </a:xfrm>
              <a:prstGeom prst="rect">
                <a:avLst/>
              </a:prstGeom>
              <a:blipFill>
                <a:blip r:embed="rId3"/>
                <a:stretch>
                  <a:fillRect l="-308" r="-257"/>
                </a:stretch>
              </a:blipFill>
            </p:spPr>
            <p:txBody>
              <a:bodyPr/>
              <a:lstStyle/>
              <a:p>
                <a:r>
                  <a:rPr lang="uk-UA">
                    <a:noFill/>
                  </a:rPr>
                  <a:t> </a:t>
                </a:r>
              </a:p>
            </p:txBody>
          </p:sp>
        </mc:Fallback>
      </mc:AlternateContent>
    </p:spTree>
    <p:extLst>
      <p:ext uri="{BB962C8B-B14F-4D97-AF65-F5344CB8AC3E}">
        <p14:creationId xmlns:p14="http://schemas.microsoft.com/office/powerpoint/2010/main" val="40767792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40AB02C-216E-0F45-B049-2EE1DA334399}"/>
              </a:ext>
            </a:extLst>
          </p:cNvPr>
          <p:cNvGraphicFramePr>
            <a:graphicFrameLocks noGrp="1"/>
          </p:cNvGraphicFramePr>
          <p:nvPr>
            <p:ph sz="half" idx="1"/>
            <p:extLst>
              <p:ext uri="{D42A27DB-BD31-4B8C-83A1-F6EECF244321}">
                <p14:modId xmlns:p14="http://schemas.microsoft.com/office/powerpoint/2010/main" val="1845016506"/>
              </p:ext>
            </p:extLst>
          </p:nvPr>
        </p:nvGraphicFramePr>
        <p:xfrm>
          <a:off x="284872" y="929899"/>
          <a:ext cx="2915528" cy="1859796"/>
        </p:xfrm>
        <a:graphic>
          <a:graphicData uri="http://schemas.openxmlformats.org/drawingml/2006/table">
            <a:tbl>
              <a:tblPr>
                <a:tableStyleId>{5940675A-B579-460E-94D1-54222C63F5DA}</a:tableStyleId>
              </a:tblPr>
              <a:tblGrid>
                <a:gridCol w="2915528">
                  <a:extLst>
                    <a:ext uri="{9D8B030D-6E8A-4147-A177-3AD203B41FA5}">
                      <a16:colId xmlns:a16="http://schemas.microsoft.com/office/drawing/2014/main" val="3470833739"/>
                    </a:ext>
                  </a:extLst>
                </a:gridCol>
              </a:tblGrid>
              <a:tr h="1154623">
                <a:tc>
                  <a:txBody>
                    <a:bodyPr/>
                    <a:lstStyle/>
                    <a:p>
                      <a:r>
                        <a:rPr lang="ro-RO" sz="1600" b="1" dirty="0">
                          <a:latin typeface="Arial" panose="020B0604020202020204" pitchFamily="34" charset="0"/>
                          <a:cs typeface="Arial" panose="020B0604020202020204" pitchFamily="34" charset="0"/>
                        </a:rPr>
                        <a:t>Se dă</a:t>
                      </a:r>
                      <a:r>
                        <a:rPr lang="en-GB" sz="1600" b="1" dirty="0">
                          <a:latin typeface="Arial" panose="020B0604020202020204" pitchFamily="34" charset="0"/>
                          <a:cs typeface="Arial" panose="020B0604020202020204" pitchFamily="34" charset="0"/>
                        </a:rPr>
                        <a:t>:</a:t>
                      </a:r>
                      <a:endParaRPr lang="uk-UA" sz="1600" b="0" dirty="0">
                        <a:latin typeface="Arial" panose="020B0604020202020204" pitchFamily="34" charset="0"/>
                        <a:cs typeface="Arial" panose="020B0604020202020204" pitchFamily="34" charset="0"/>
                      </a:endParaRPr>
                    </a:p>
                    <a:p>
                      <a:r>
                        <a:rPr lang="en-US" sz="1600" b="0" baseline="0" dirty="0">
                          <a:latin typeface="Arial" panose="020B0604020202020204" pitchFamily="34" charset="0"/>
                          <a:cs typeface="Arial" panose="020B0604020202020204" pitchFamily="34" charset="0"/>
                        </a:rPr>
                        <a:t>I  = 2 </a:t>
                      </a:r>
                      <a:r>
                        <a:rPr lang="uk-UA" sz="1600" b="0" baseline="0" dirty="0">
                          <a:latin typeface="Arial" panose="020B0604020202020204" pitchFamily="34" charset="0"/>
                          <a:cs typeface="Arial" panose="020B0604020202020204" pitchFamily="34" charset="0"/>
                        </a:rPr>
                        <a:t>А</a:t>
                      </a:r>
                    </a:p>
                    <a:p>
                      <a:r>
                        <a:rPr lang="el-GR" sz="1600" b="0" baseline="0" dirty="0">
                          <a:latin typeface="Arial" panose="020B0604020202020204" pitchFamily="34" charset="0"/>
                          <a:cs typeface="Arial" panose="020B0604020202020204" pitchFamily="34" charset="0"/>
                        </a:rPr>
                        <a:t>Δ</a:t>
                      </a:r>
                      <a:r>
                        <a:rPr lang="en-US" sz="1600" b="0" baseline="0" dirty="0">
                          <a:latin typeface="Arial" panose="020B0604020202020204" pitchFamily="34" charset="0"/>
                          <a:cs typeface="Arial" panose="020B0604020202020204" pitchFamily="34" charset="0"/>
                        </a:rPr>
                        <a:t>t = </a:t>
                      </a:r>
                      <a:r>
                        <a:rPr lang="uk-UA" sz="1600" b="0" baseline="0" dirty="0">
                          <a:latin typeface="Arial" panose="020B0604020202020204" pitchFamily="34" charset="0"/>
                          <a:cs typeface="Arial" panose="020B0604020202020204" pitchFamily="34" charset="0"/>
                        </a:rPr>
                        <a:t>1 </a:t>
                      </a:r>
                      <a:r>
                        <a:rPr lang="ro-RO" sz="1600" b="0" baseline="0" dirty="0">
                          <a:latin typeface="Arial" panose="020B0604020202020204" pitchFamily="34" charset="0"/>
                          <a:cs typeface="Arial" panose="020B0604020202020204" pitchFamily="34" charset="0"/>
                        </a:rPr>
                        <a:t>min</a:t>
                      </a:r>
                      <a:r>
                        <a:rPr lang="uk-UA" sz="1600" b="0" baseline="0" dirty="0">
                          <a:latin typeface="Arial" panose="020B0604020202020204" pitchFamily="34" charset="0"/>
                          <a:cs typeface="Arial" panose="020B0604020202020204" pitchFamily="34" charset="0"/>
                        </a:rPr>
                        <a:t> = 60 </a:t>
                      </a:r>
                      <a:r>
                        <a:rPr lang="ro-RO" sz="1600" b="0" baseline="0" dirty="0">
                          <a:latin typeface="Arial" panose="020B0604020202020204" pitchFamily="34" charset="0"/>
                          <a:cs typeface="Arial" panose="020B0604020202020204" pitchFamily="34" charset="0"/>
                        </a:rPr>
                        <a:t>s</a:t>
                      </a:r>
                      <a:endParaRPr lang="uk-UA" sz="1600" b="0" baseline="0" dirty="0">
                        <a:latin typeface="Arial" panose="020B0604020202020204" pitchFamily="34" charset="0"/>
                        <a:cs typeface="Arial" panose="020B0604020202020204" pitchFamily="34" charset="0"/>
                      </a:endParaRPr>
                    </a:p>
                    <a:p>
                      <a:r>
                        <a:rPr lang="en-US" sz="1600" b="0" dirty="0">
                          <a:latin typeface="Arial" panose="020B0604020202020204" pitchFamily="34" charset="0"/>
                          <a:cs typeface="Arial" panose="020B0604020202020204" pitchFamily="34" charset="0"/>
                        </a:rPr>
                        <a:t>W= </a:t>
                      </a:r>
                      <a:r>
                        <a:rPr lang="uk-UA" sz="1600" b="0" dirty="0">
                          <a:latin typeface="Arial" panose="020B0604020202020204" pitchFamily="34" charset="0"/>
                          <a:cs typeface="Arial" panose="020B0604020202020204" pitchFamily="34" charset="0"/>
                        </a:rPr>
                        <a:t>45,6 </a:t>
                      </a:r>
                      <a:r>
                        <a:rPr lang="uk-UA" sz="1600" b="0" dirty="0" err="1">
                          <a:latin typeface="Arial" panose="020B0604020202020204" pitchFamily="34" charset="0"/>
                          <a:cs typeface="Arial" panose="020B0604020202020204" pitchFamily="34" charset="0"/>
                        </a:rPr>
                        <a:t>кДж</a:t>
                      </a:r>
                      <a:r>
                        <a:rPr lang="uk-UA" sz="1600" b="0" dirty="0">
                          <a:latin typeface="Arial" panose="020B0604020202020204" pitchFamily="34" charset="0"/>
                          <a:cs typeface="Arial" panose="020B0604020202020204" pitchFamily="34" charset="0"/>
                        </a:rPr>
                        <a:t> = 45,6 ∙ 10</a:t>
                      </a:r>
                      <a:r>
                        <a:rPr lang="uk-UA" sz="1600" b="0" baseline="30000" dirty="0">
                          <a:latin typeface="Arial" panose="020B0604020202020204" pitchFamily="34" charset="0"/>
                          <a:cs typeface="Arial" panose="020B0604020202020204" pitchFamily="34" charset="0"/>
                        </a:rPr>
                        <a:t>3</a:t>
                      </a:r>
                      <a:r>
                        <a:rPr lang="uk-UA" sz="1600" b="0" dirty="0">
                          <a:latin typeface="Arial" panose="020B0604020202020204" pitchFamily="34" charset="0"/>
                          <a:cs typeface="Arial" panose="020B0604020202020204" pitchFamily="34" charset="0"/>
                        </a:rPr>
                        <a:t> </a:t>
                      </a:r>
                      <a:r>
                        <a:rPr lang="uk-UA" sz="1600" b="0" dirty="0" err="1">
                          <a:latin typeface="Arial" panose="020B0604020202020204" pitchFamily="34" charset="0"/>
                          <a:cs typeface="Arial" panose="020B0604020202020204" pitchFamily="34" charset="0"/>
                        </a:rPr>
                        <a:t>Дж</a:t>
                      </a:r>
                      <a:endParaRPr lang="uk-UA" sz="16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82629618"/>
                  </a:ext>
                </a:extLst>
              </a:tr>
              <a:tr h="705173">
                <a:tc>
                  <a:txBody>
                    <a:bodyPr/>
                    <a:lstStyle/>
                    <a:p>
                      <a:r>
                        <a:rPr lang="en-GB" sz="1600" dirty="0">
                          <a:latin typeface="Arial" panose="020B0604020202020204" pitchFamily="34" charset="0"/>
                          <a:cs typeface="Arial" panose="020B0604020202020204" pitchFamily="34" charset="0"/>
                        </a:rPr>
                        <a:t>U -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663711142"/>
                  </a:ext>
                </a:extLst>
              </a:tr>
            </a:tbl>
          </a:graphicData>
        </a:graphic>
      </p:graphicFrame>
      <mc:AlternateContent xmlns:mc="http://schemas.openxmlformats.org/markup-compatibility/2006" xmlns:a14="http://schemas.microsoft.com/office/drawing/2010/main">
        <mc:Choice Requires="a14">
          <p:sp>
            <p:nvSpPr>
              <p:cNvPr id="3" name="Місце для вмісту 2"/>
              <p:cNvSpPr>
                <a:spLocks noGrp="1"/>
              </p:cNvSpPr>
              <p:nvPr>
                <p:ph sz="half" idx="2"/>
              </p:nvPr>
            </p:nvSpPr>
            <p:spPr>
              <a:xfrm>
                <a:off x="3239147" y="860157"/>
                <a:ext cx="8276094" cy="5837988"/>
              </a:xfrm>
            </p:spPr>
            <p:txBody>
              <a:bodyPr>
                <a:normAutofit/>
              </a:bodyPr>
              <a:lstStyle/>
              <a:p>
                <a:pPr marL="0" indent="0" algn="ctr">
                  <a:lnSpc>
                    <a:spcPct val="100000"/>
                  </a:lnSpc>
                  <a:buNone/>
                </a:pPr>
                <a:r>
                  <a:rPr lang="ro-RO" sz="1400" b="1" dirty="0">
                    <a:latin typeface="Arial" panose="020B0604020202020204" pitchFamily="34" charset="0"/>
                    <a:cs typeface="Arial" panose="020B0604020202020204" pitchFamily="34" charset="0"/>
                  </a:rPr>
                  <a:t>Rezolvare</a:t>
                </a:r>
                <a:r>
                  <a:rPr lang="en-GB" sz="1400" b="1" dirty="0">
                    <a:latin typeface="Arial" panose="020B0604020202020204" pitchFamily="34" charset="0"/>
                    <a:cs typeface="Arial" panose="020B0604020202020204" pitchFamily="34" charset="0"/>
                  </a:rPr>
                  <a:t>:</a:t>
                </a:r>
                <a:endParaRPr lang="uk-UA" sz="1400" b="1" dirty="0">
                  <a:latin typeface="Arial" panose="020B0604020202020204" pitchFamily="34" charset="0"/>
                  <a:cs typeface="Arial" panose="020B0604020202020204" pitchFamily="34" charset="0"/>
                </a:endParaRPr>
              </a:p>
              <a:p>
                <a:pPr marL="0" indent="0">
                  <a:buNone/>
                </a:pPr>
                <a:r>
                  <a:rPr lang="ro-RO" dirty="0"/>
                  <a:t>Tensiunea electrică se măsoară cu lucrul, efectuat la deplasarea fiecărei unități de sarcină electrică în porțiunea dată a circuitului</a:t>
                </a:r>
                <a:r>
                  <a:rPr lang="uk-UA" dirty="0"/>
                  <a:t>:  </a:t>
                </a:r>
              </a:p>
              <a:p>
                <a:pPr marL="0" indent="0">
                  <a:buNone/>
                </a:pPr>
                <a:r>
                  <a:rPr lang="uk-UA" dirty="0"/>
                  <a:t>U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A</m:t>
                        </m:r>
                      </m:num>
                      <m:den>
                        <m:r>
                          <m:rPr>
                            <m:sty m:val="p"/>
                          </m:rPr>
                          <a:rPr lang="uk-UA">
                            <a:latin typeface="Cambria Math" panose="02040503050406030204" pitchFamily="18" charset="0"/>
                          </a:rPr>
                          <m:t>q</m:t>
                        </m:r>
                      </m:den>
                    </m:f>
                  </m:oMath>
                </a14:m>
                <a:r>
                  <a:rPr lang="uk-UA" dirty="0"/>
                  <a:t>.</a:t>
                </a:r>
              </a:p>
              <a:p>
                <a:pPr marL="0" indent="0">
                  <a:buNone/>
                </a:pPr>
                <a:r>
                  <a:rPr lang="ro-RO" dirty="0"/>
                  <a:t>Conform legii conservării și transformării energiei lucrul se determină prin mărimea energiei consumate</a:t>
                </a:r>
                <a:r>
                  <a:rPr lang="uk-UA" dirty="0"/>
                  <a:t>: A = W, </a:t>
                </a:r>
                <a:r>
                  <a:rPr lang="ro-RO" dirty="0"/>
                  <a:t>de aceea</a:t>
                </a:r>
                <a:r>
                  <a:rPr lang="uk-UA" dirty="0"/>
                  <a:t>:  </a:t>
                </a:r>
                <a:r>
                  <a:rPr lang="ro-RO" dirty="0"/>
                  <a:t>       </a:t>
                </a:r>
                <a:r>
                  <a:rPr lang="uk-UA" dirty="0"/>
                  <a:t>U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W</m:t>
                        </m:r>
                      </m:num>
                      <m:den>
                        <m:r>
                          <m:rPr>
                            <m:sty m:val="p"/>
                          </m:rPr>
                          <a:rPr lang="uk-UA">
                            <a:latin typeface="Cambria Math" panose="02040503050406030204" pitchFamily="18" charset="0"/>
                          </a:rPr>
                          <m:t>q</m:t>
                        </m:r>
                      </m:den>
                    </m:f>
                  </m:oMath>
                </a14:m>
                <a:r>
                  <a:rPr lang="uk-UA" dirty="0"/>
                  <a:t>.</a:t>
                </a:r>
              </a:p>
              <a:p>
                <a:pPr marL="0" indent="0">
                  <a:buNone/>
                </a:pPr>
                <a:r>
                  <a:rPr lang="ro-RO" dirty="0"/>
                  <a:t>Mărimea cantității de electricitate, ce este inclusă în această formulă</a:t>
                </a:r>
                <a:r>
                  <a:rPr lang="uk-UA" dirty="0"/>
                  <a:t>,</a:t>
                </a:r>
                <a:r>
                  <a:rPr lang="ro-RO" dirty="0"/>
                  <a:t> o determinăm aplicând formula intensității curentului electric</a:t>
                </a:r>
                <a:r>
                  <a:rPr lang="uk-UA" dirty="0"/>
                  <a:t>: I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Δq</m:t>
                        </m:r>
                      </m:num>
                      <m:den>
                        <m:r>
                          <m:rPr>
                            <m:sty m:val="p"/>
                          </m:rPr>
                          <a:rPr lang="uk-UA">
                            <a:latin typeface="Cambria Math" panose="02040503050406030204" pitchFamily="18" charset="0"/>
                          </a:rPr>
                          <m:t>Δt</m:t>
                        </m:r>
                      </m:den>
                    </m:f>
                  </m:oMath>
                </a14:m>
                <a:r>
                  <a:rPr lang="uk-UA" dirty="0"/>
                  <a:t>, </a:t>
                </a:r>
                <a:r>
                  <a:rPr lang="ro-RO" dirty="0"/>
                  <a:t>de unde</a:t>
                </a:r>
                <a:r>
                  <a:rPr lang="uk-UA" dirty="0"/>
                  <a:t>: q = </a:t>
                </a:r>
                <a:r>
                  <a:rPr lang="uk-UA" dirty="0" err="1"/>
                  <a:t>Δq</a:t>
                </a:r>
                <a:r>
                  <a:rPr lang="uk-UA" dirty="0"/>
                  <a:t> = I ∙ </a:t>
                </a:r>
                <a:r>
                  <a:rPr lang="uk-UA" dirty="0" err="1"/>
                  <a:t>Δt</a:t>
                </a:r>
                <a:r>
                  <a:rPr lang="uk-UA" dirty="0"/>
                  <a:t>.</a:t>
                </a:r>
              </a:p>
              <a:p>
                <a:pPr marL="0" indent="0">
                  <a:buNone/>
                </a:pPr>
                <a:r>
                  <a:rPr lang="ro-RO" dirty="0"/>
                  <a:t>De aceea</a:t>
                </a:r>
                <a:r>
                  <a:rPr lang="uk-UA" dirty="0"/>
                  <a:t>: U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W</m:t>
                        </m:r>
                      </m:num>
                      <m:den>
                        <m:r>
                          <m:rPr>
                            <m:sty m:val="p"/>
                          </m:rPr>
                          <a:rPr lang="uk-UA">
                            <a:latin typeface="Cambria Math" panose="02040503050406030204" pitchFamily="18" charset="0"/>
                          </a:rPr>
                          <m:t>I</m:t>
                        </m:r>
                        <m:r>
                          <a:rPr lang="uk-UA" i="1">
                            <a:latin typeface="Cambria Math" panose="02040503050406030204" pitchFamily="18" charset="0"/>
                          </a:rPr>
                          <m:t> </m:t>
                        </m:r>
                        <m:r>
                          <a:rPr lang="uk-UA">
                            <a:latin typeface="Cambria Math" panose="02040503050406030204" pitchFamily="18" charset="0"/>
                          </a:rPr>
                          <m:t>∙</m:t>
                        </m:r>
                        <m:r>
                          <a:rPr lang="uk-UA" i="1">
                            <a:latin typeface="Cambria Math" panose="02040503050406030204" pitchFamily="18" charset="0"/>
                          </a:rPr>
                          <m:t> </m:t>
                        </m:r>
                        <m:r>
                          <m:rPr>
                            <m:sty m:val="p"/>
                          </m:rPr>
                          <a:rPr lang="uk-UA">
                            <a:latin typeface="Cambria Math" panose="02040503050406030204" pitchFamily="18" charset="0"/>
                          </a:rPr>
                          <m:t>Δt</m:t>
                        </m:r>
                      </m:den>
                    </m:f>
                  </m:oMath>
                </a14:m>
                <a:r>
                  <a:rPr lang="uk-UA" dirty="0"/>
                  <a:t>.</a:t>
                </a:r>
              </a:p>
              <a:p>
                <a:pPr marL="0" indent="0">
                  <a:buNone/>
                </a:pPr>
                <a:r>
                  <a:rPr lang="ro-RO" dirty="0"/>
                  <a:t>Calculăm</a:t>
                </a:r>
                <a:r>
                  <a:rPr lang="uk-UA" dirty="0"/>
                  <a:t>: U =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45,6</m:t>
                        </m:r>
                        <m:r>
                          <a:rPr lang="uk-UA" i="1">
                            <a:latin typeface="Cambria Math" panose="02040503050406030204" pitchFamily="18" charset="0"/>
                          </a:rPr>
                          <m:t> </m:t>
                        </m:r>
                        <m:r>
                          <a:rPr lang="uk-UA">
                            <a:latin typeface="Cambria Math" panose="02040503050406030204" pitchFamily="18" charset="0"/>
                          </a:rPr>
                          <m:t>∙</m:t>
                        </m:r>
                        <m:r>
                          <a:rPr lang="uk-UA" i="1">
                            <a:latin typeface="Cambria Math" panose="02040503050406030204" pitchFamily="18" charset="0"/>
                          </a:rPr>
                          <m:t> </m:t>
                        </m:r>
                        <m:r>
                          <a:rPr lang="uk-UA">
                            <a:latin typeface="Cambria Math" panose="02040503050406030204" pitchFamily="18" charset="0"/>
                          </a:rPr>
                          <m:t>10</m:t>
                        </m:r>
                        <m:r>
                          <a:rPr lang="uk-UA" baseline="30000">
                            <a:latin typeface="Cambria Math" panose="02040503050406030204" pitchFamily="18" charset="0"/>
                          </a:rPr>
                          <m:t>3</m:t>
                        </m:r>
                        <m:r>
                          <a:rPr lang="uk-UA" i="1">
                            <a:latin typeface="Cambria Math" panose="02040503050406030204" pitchFamily="18" charset="0"/>
                          </a:rPr>
                          <m:t> </m:t>
                        </m:r>
                        <m:r>
                          <a:rPr lang="uk-UA">
                            <a:latin typeface="Cambria Math" panose="02040503050406030204" pitchFamily="18" charset="0"/>
                          </a:rPr>
                          <m:t>Дж</m:t>
                        </m:r>
                      </m:num>
                      <m:den>
                        <m:r>
                          <a:rPr lang="uk-UA">
                            <a:latin typeface="Cambria Math" panose="02040503050406030204" pitchFamily="18" charset="0"/>
                          </a:rPr>
                          <m:t>2</m:t>
                        </m:r>
                        <m:r>
                          <a:rPr lang="uk-UA" i="1">
                            <a:latin typeface="Cambria Math" panose="02040503050406030204" pitchFamily="18" charset="0"/>
                          </a:rPr>
                          <m:t> </m:t>
                        </m:r>
                        <m:r>
                          <a:rPr lang="uk-UA">
                            <a:latin typeface="Cambria Math" panose="02040503050406030204" pitchFamily="18" charset="0"/>
                          </a:rPr>
                          <m:t>А</m:t>
                        </m:r>
                        <m:r>
                          <a:rPr lang="uk-UA" i="1">
                            <a:latin typeface="Cambria Math" panose="02040503050406030204" pitchFamily="18" charset="0"/>
                          </a:rPr>
                          <m:t> </m:t>
                        </m:r>
                        <m:r>
                          <a:rPr lang="uk-UA">
                            <a:latin typeface="Cambria Math" panose="02040503050406030204" pitchFamily="18" charset="0"/>
                          </a:rPr>
                          <m:t>∙</m:t>
                        </m:r>
                        <m:r>
                          <a:rPr lang="uk-UA" i="1">
                            <a:latin typeface="Cambria Math" panose="02040503050406030204" pitchFamily="18" charset="0"/>
                          </a:rPr>
                          <m:t> </m:t>
                        </m:r>
                        <m:r>
                          <a:rPr lang="uk-UA">
                            <a:latin typeface="Cambria Math" panose="02040503050406030204" pitchFamily="18" charset="0"/>
                          </a:rPr>
                          <m:t>60</m:t>
                        </m:r>
                        <m:r>
                          <a:rPr lang="uk-UA" i="1">
                            <a:latin typeface="Cambria Math" panose="02040503050406030204" pitchFamily="18" charset="0"/>
                          </a:rPr>
                          <m:t> </m:t>
                        </m:r>
                        <m:r>
                          <a:rPr lang="uk-UA">
                            <a:latin typeface="Cambria Math" panose="02040503050406030204" pitchFamily="18" charset="0"/>
                          </a:rPr>
                          <m:t>с</m:t>
                        </m:r>
                      </m:den>
                    </m:f>
                  </m:oMath>
                </a14:m>
                <a:r>
                  <a:rPr lang="uk-UA" dirty="0"/>
                  <a:t> = 380 В.</a:t>
                </a:r>
              </a:p>
              <a:p>
                <a:pPr marL="0" indent="0">
                  <a:buNone/>
                </a:pPr>
                <a:r>
                  <a:rPr lang="ro-RO" dirty="0"/>
                  <a:t>Răspuns</a:t>
                </a:r>
                <a:r>
                  <a:rPr lang="uk-UA" dirty="0"/>
                  <a:t>:</a:t>
                </a:r>
                <a:r>
                  <a:rPr lang="ro-RO" dirty="0"/>
                  <a:t> la proiector e aplicată tensiunea de</a:t>
                </a:r>
                <a:r>
                  <a:rPr lang="uk-UA" dirty="0"/>
                  <a:t> 380 В.</a:t>
                </a:r>
                <a:endParaRPr lang="uk-UA" sz="1400" dirty="0">
                  <a:latin typeface="Arial" panose="020B0604020202020204" pitchFamily="34" charset="0"/>
                  <a:cs typeface="Arial" panose="020B0604020202020204" pitchFamily="34"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sz="half" idx="2"/>
              </p:nvPr>
            </p:nvSpPr>
            <p:spPr>
              <a:xfrm>
                <a:off x="3239147" y="860157"/>
                <a:ext cx="8276094" cy="5837988"/>
              </a:xfrm>
              <a:blipFill>
                <a:blip r:embed="rId2"/>
                <a:stretch>
                  <a:fillRect l="-589" t="-209" r="-368"/>
                </a:stretch>
              </a:blipFill>
            </p:spPr>
            <p:txBody>
              <a:bodyPr/>
              <a:lstStyle/>
              <a:p>
                <a:r>
                  <a:rPr lang="uk-UA">
                    <a:noFill/>
                  </a:rPr>
                  <a:t> </a:t>
                </a:r>
              </a:p>
            </p:txBody>
          </p:sp>
        </mc:Fallback>
      </mc:AlternateContent>
      <p:sp>
        <p:nvSpPr>
          <p:cNvPr id="8" name="Заголовок 1"/>
          <p:cNvSpPr txBox="1">
            <a:spLocks/>
          </p:cNvSpPr>
          <p:nvPr/>
        </p:nvSpPr>
        <p:spPr>
          <a:xfrm>
            <a:off x="162732" y="108489"/>
            <a:ext cx="11618451" cy="8214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o-RO" sz="2000" dirty="0">
                <a:latin typeface="Times New Roman" panose="02020603050405020304" pitchFamily="18" charset="0"/>
                <a:cs typeface="Times New Roman" panose="02020603050405020304" pitchFamily="18" charset="0"/>
              </a:rPr>
              <a:t>Problema</a:t>
            </a:r>
            <a:r>
              <a:rPr lang="uk-UA" sz="2000" dirty="0">
                <a:latin typeface="Times New Roman" panose="02020603050405020304" pitchFamily="18" charset="0"/>
                <a:cs typeface="Times New Roman" panose="02020603050405020304" pitchFamily="18" charset="0"/>
              </a:rPr>
              <a:t> №3. </a:t>
            </a:r>
            <a:r>
              <a:rPr lang="ro-RO" sz="2000" dirty="0">
                <a:latin typeface="Times New Roman" panose="02020603050405020304" pitchFamily="18" charset="0"/>
                <a:cs typeface="Times New Roman" panose="02020603050405020304" pitchFamily="18" charset="0"/>
              </a:rPr>
              <a:t>Intensitatea curentului în becul proiectorului</a:t>
            </a:r>
            <a:r>
              <a:rPr lang="uk-UA" sz="2000" dirty="0">
                <a:latin typeface="Times New Roman" panose="02020603050405020304" pitchFamily="18" charset="0"/>
                <a:cs typeface="Times New Roman" panose="02020603050405020304" pitchFamily="18" charset="0"/>
              </a:rPr>
              <a:t> 2 А. </a:t>
            </a:r>
            <a:r>
              <a:rPr lang="ro-RO" sz="2000" dirty="0">
                <a:latin typeface="Times New Roman" panose="02020603050405020304" pitchFamily="18" charset="0"/>
                <a:cs typeface="Times New Roman" panose="02020603050405020304" pitchFamily="18" charset="0"/>
              </a:rPr>
              <a:t>Cât  de mare este tensiunea aplicată la proiector, dacă el consumă</a:t>
            </a:r>
            <a:r>
              <a:rPr lang="uk-UA" sz="2000" dirty="0">
                <a:latin typeface="Times New Roman" panose="02020603050405020304" pitchFamily="18" charset="0"/>
                <a:cs typeface="Times New Roman" panose="02020603050405020304" pitchFamily="18" charset="0"/>
              </a:rPr>
              <a:t> 45,6 кДж </a:t>
            </a:r>
            <a:r>
              <a:rPr lang="ro-RO" sz="2000" dirty="0">
                <a:latin typeface="Times New Roman" panose="02020603050405020304" pitchFamily="18" charset="0"/>
                <a:cs typeface="Times New Roman" panose="02020603050405020304" pitchFamily="18" charset="0"/>
              </a:rPr>
              <a:t>de energie în timp de </a:t>
            </a:r>
            <a:r>
              <a:rPr lang="uk-UA" sz="2000" dirty="0">
                <a:latin typeface="Times New Roman" panose="02020603050405020304" pitchFamily="18" charset="0"/>
                <a:cs typeface="Times New Roman" panose="02020603050405020304" pitchFamily="18" charset="0"/>
              </a:rPr>
              <a:t>1 </a:t>
            </a:r>
            <a:r>
              <a:rPr lang="ro-RO" sz="2000" dirty="0">
                <a:latin typeface="Times New Roman" panose="02020603050405020304" pitchFamily="18" charset="0"/>
                <a:cs typeface="Times New Roman" panose="02020603050405020304" pitchFamily="18" charset="0"/>
              </a:rPr>
              <a:t>min</a:t>
            </a:r>
            <a:r>
              <a:rPr lang="uk-UA" sz="2000" dirty="0">
                <a:latin typeface="Times New Roman" panose="02020603050405020304" pitchFamily="18" charset="0"/>
                <a:cs typeface="Times New Roman" panose="02020603050405020304" pitchFamily="18" charset="0"/>
              </a:rPr>
              <a:t>.?</a:t>
            </a:r>
          </a:p>
        </p:txBody>
      </p:sp>
      <p:pic>
        <p:nvPicPr>
          <p:cNvPr id="5" name="Рисунок 4" descr="Прожектор Phoenix LL-179 Zoom – купить: цена, описание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1268" y="3804920"/>
            <a:ext cx="1766807" cy="1572992"/>
          </a:xfrm>
          <a:prstGeom prst="rect">
            <a:avLst/>
          </a:prstGeom>
          <a:noFill/>
          <a:ln>
            <a:noFill/>
          </a:ln>
        </p:spPr>
      </p:pic>
    </p:spTree>
    <p:extLst>
      <p:ext uri="{BB962C8B-B14F-4D97-AF65-F5344CB8AC3E}">
        <p14:creationId xmlns:p14="http://schemas.microsoft.com/office/powerpoint/2010/main" val="40996833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26028"/>
          </a:xfrm>
        </p:spPr>
        <p:txBody>
          <a:bodyPr>
            <a:normAutofit/>
          </a:bodyPr>
          <a:lstStyle/>
          <a:p>
            <a:pPr algn="ctr">
              <a:lnSpc>
                <a:spcPct val="106000"/>
              </a:lnSpc>
              <a:spcAft>
                <a:spcPts val="800"/>
              </a:spcAft>
            </a:pPr>
            <a:r>
              <a:rPr lang="ro-RO"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Forțele exterioare ale sursei de curent electric</a:t>
            </a:r>
            <a:endParaRPr lang="uk-UA"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Місце для вмісту 2"/>
          <p:cNvSpPr>
            <a:spLocks noGrp="1"/>
          </p:cNvSpPr>
          <p:nvPr>
            <p:ph idx="1"/>
          </p:nvPr>
        </p:nvSpPr>
        <p:spPr>
          <a:xfrm>
            <a:off x="838200" y="1022888"/>
            <a:ext cx="10515600" cy="5154075"/>
          </a:xfrm>
        </p:spPr>
        <p:txBody>
          <a:bodyPr>
            <a:normAutofit/>
          </a:bodyPr>
          <a:lstStyle/>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Forțele coulombiene nu pot fi cauză a apariției de lungă durată a curentului electric. Deoarece ele repede aduc sarcinile libere la starea echilibrului static, în care intensitatea câmpului electric în conductor este egală cu zero, iar potențialele tuturor punctelor conductorului devin egale. Pentru menținerea în circuit a curentului electric de lungă durată este necesar ca asupra sarcinilor libere să acționeze forțe neelectrostatice, așa numite forțe exterioare (colaterale)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Orice forțe</a:t>
            </a:r>
            <a:r>
              <a:rPr lang="uk-UA"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care acționează asupra particulelor încărcate electric și nu sunt coulombiene, se numesc forțe exterioare. </a:t>
            </a:r>
            <a:endParaRPr lang="uk-UA"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uk-UA" sz="1600" dirty="0">
              <a:latin typeface="Arial" panose="020B0604020202020204" pitchFamily="34" charset="0"/>
              <a:cs typeface="Arial" panose="020B0604020202020204" pitchFamily="34" charset="0"/>
            </a:endParaRPr>
          </a:p>
          <a:p>
            <a:pPr marL="0" indent="0" algn="just">
              <a:lnSpc>
                <a:spcPct val="150000"/>
              </a:lnSpc>
              <a:buNone/>
            </a:pPr>
            <a:r>
              <a:rPr lang="ro-RO" sz="1800" b="1" dirty="0">
                <a:effectLst/>
                <a:latin typeface="Times New Roman" panose="02020603050405020304" pitchFamily="18" charset="0"/>
                <a:ea typeface="Calibri" panose="020F0502020204030204" pitchFamily="34" charset="0"/>
              </a:rPr>
              <a:t>Forțele exterioare cu lucrul lor cuplează circuitul și asigură statornicia curentului electric (și asigură curent electric consumat)</a:t>
            </a:r>
            <a:r>
              <a:rPr lang="uk-UA" sz="1800" b="1" dirty="0">
                <a:effectLst/>
                <a:latin typeface="Times New Roman" panose="02020603050405020304" pitchFamily="18" charset="0"/>
                <a:ea typeface="Calibri" panose="020F0502020204030204" pitchFamily="34" charset="0"/>
              </a:rPr>
              <a:t>. </a:t>
            </a:r>
            <a:r>
              <a:rPr lang="uk-UA" sz="1600" b="1" dirty="0">
                <a:solidFill>
                  <a:srgbClr val="002060"/>
                </a:solidFill>
                <a:latin typeface="Arial" panose="020B0604020202020204" pitchFamily="34" charset="0"/>
                <a:cs typeface="Arial" panose="020B0604020202020204" pitchFamily="34" charset="0"/>
              </a:rPr>
              <a:t>			</a:t>
            </a:r>
          </a:p>
        </p:txBody>
      </p:sp>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p:cNvPicPr/>
          <p:nvPr/>
        </p:nvPicPr>
        <p:blipFill rotWithShape="1">
          <a:blip r:embed="rId2"/>
          <a:srcRect l="9795" t="32836" r="64923" b="31641"/>
          <a:stretch/>
        </p:blipFill>
        <p:spPr bwMode="auto">
          <a:xfrm>
            <a:off x="8299342" y="3572359"/>
            <a:ext cx="2960176" cy="21620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4083416"/>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12738"/>
            <a:ext cx="10515600" cy="516421"/>
          </a:xfrm>
        </p:spPr>
        <p:txBody>
          <a:bodyPr>
            <a:normAutofit fontScale="90000"/>
          </a:bodyPr>
          <a:lstStyle/>
          <a:p>
            <a:pPr algn="ctr"/>
            <a:r>
              <a:rPr lang="ro-RO" sz="2800" b="1" dirty="0">
                <a:solidFill>
                  <a:srgbClr val="C00000"/>
                </a:solidFill>
                <a:latin typeface="Arial" panose="020B0604020202020204" pitchFamily="34" charset="0"/>
                <a:cs typeface="Arial" panose="020B0604020202020204" pitchFamily="34" charset="0"/>
              </a:rPr>
              <a:t>FEM</a:t>
            </a:r>
            <a:endParaRPr lang="ru-RU" sz="2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Місце для вмісту 2"/>
              <p:cNvSpPr>
                <a:spLocks noGrp="1"/>
              </p:cNvSpPr>
              <p:nvPr>
                <p:ph idx="1"/>
              </p:nvPr>
            </p:nvSpPr>
            <p:spPr>
              <a:xfrm>
                <a:off x="838200" y="813662"/>
                <a:ext cx="10515600" cy="5363302"/>
              </a:xfrm>
            </p:spPr>
            <p:txBody>
              <a:bodyPr>
                <a:normAutofit/>
              </a:bodyPr>
              <a:lstStyle/>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Fiecare sursă de curent electric se caracterizează prin lucrul forțelor exterioare pentru deplasarea sarcinii unitare pozitive, ce acționează în ea, adică cu anumită forță electomotoare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interiorul sursei de curent forțele exterioare efectuează lucrul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a:t>
                </a:r>
                <a:r>
                  <a:rPr lang="ro-RO" sz="1800" baseline="-25000" dirty="0">
                    <a:effectLst/>
                    <a:latin typeface="Times New Roman" panose="02020603050405020304" pitchFamily="18" charset="0"/>
                    <a:ea typeface="Calibri" panose="020F0502020204030204" pitchFamily="34" charset="0"/>
                    <a:cs typeface="Times New Roman" panose="02020603050405020304" pitchFamily="18" charset="0"/>
                  </a:rPr>
                  <a:t>ext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deplasând sarcinile libere împotriva acțiunii forțelor câmpului electrostatic. Acest lucru este proporțional sarcinii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Raportul lucrului forțelor exterioare pentru deplasarea sarcinii în interiorul sursei și valoarea acestei sarcini este caracteristica sursei de curent și se numește forță elecromotoare a sursei</a:t>
                </a:r>
                <a:r>
                  <a:rPr lang="uk-UA"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uk-UA"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FEM</a:t>
                </a:r>
                <a:r>
                  <a:rPr lang="uk-UA"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uk-UA"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uk-UA" sz="1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t>
                        </m:r>
                        <m:r>
                          <m:rPr>
                            <m:sty m:val="p"/>
                          </m:rPr>
                          <a:rPr lang="uk-UA" sz="1800" baseline="-250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ext</m:t>
                        </m:r>
                      </m:num>
                      <m:den>
                        <m:r>
                          <m:rPr>
                            <m:sty m:val="p"/>
                          </m:rPr>
                          <a:rPr lang="uk-UA" sz="1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q</m:t>
                        </m:r>
                      </m:den>
                    </m:f>
                  </m:oMath>
                </a14:m>
                <a:r>
                  <a:rPr lang="uk-UA"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În sistemul S</a:t>
                </a:r>
                <a:r>
                  <a:rPr lang="uk-UA"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І [</a:t>
                </a:r>
                <a:r>
                  <a:rPr lang="ro-RO"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FEM</a:t>
                </a:r>
                <a:r>
                  <a:rPr lang="uk-UA"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uk-UA"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uk-UA" sz="1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uk-UA"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uk-UA" sz="1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Дж</m:t>
                        </m:r>
                      </m:num>
                      <m:den>
                        <m:r>
                          <a:rPr lang="uk-UA" sz="1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uk-UA" sz="1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uk-UA" sz="1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Кл</m:t>
                        </m:r>
                      </m:den>
                    </m:f>
                  </m:oMath>
                </a14:m>
                <a:r>
                  <a:rPr lang="uk-UA"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 1 В.</a:t>
                </a:r>
                <a:endParaRPr lang="uk-UA"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ro-RO" sz="1800" dirty="0">
                    <a:effectLst/>
                    <a:latin typeface="Times New Roman" panose="02020603050405020304" pitchFamily="18" charset="0"/>
                    <a:ea typeface="Calibri" panose="020F0502020204030204" pitchFamily="34" charset="0"/>
                  </a:rPr>
                  <a:t>Orice sursă de curent în esență este transformatoare de energie</a:t>
                </a:r>
                <a:r>
                  <a:rPr lang="uk-UA" sz="1800" dirty="0">
                    <a:effectLst/>
                    <a:latin typeface="Times New Roman" panose="02020603050405020304" pitchFamily="18" charset="0"/>
                    <a:ea typeface="Calibri" panose="020F0502020204030204" pitchFamily="34" charset="0"/>
                  </a:rPr>
                  <a:t>:</a:t>
                </a:r>
                <a:r>
                  <a:rPr lang="ro-RO" sz="1800" dirty="0">
                    <a:effectLst/>
                    <a:latin typeface="Times New Roman" panose="02020603050405020304" pitchFamily="18" charset="0"/>
                    <a:ea typeface="Calibri" panose="020F0502020204030204" pitchFamily="34" charset="0"/>
                  </a:rPr>
                  <a:t> în ea un fel oarecare de energie se transformă în energie electrică. Forțele exterioare efectuează și lucrul de separare a sarcinilor, adică aceasta este mărimea fizică, măsurată cu lucrul forțelor exterioare la separarea cantității de electricitate unitare.</a:t>
                </a:r>
                <a:endParaRPr lang="en-US" sz="1600" dirty="0">
                  <a:latin typeface="Arial" panose="020B0604020202020204" pitchFamily="34" charset="0"/>
                  <a:cs typeface="Arial" panose="020B0604020202020204" pitchFamily="34"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idx="1"/>
              </p:nvPr>
            </p:nvSpPr>
            <p:spPr>
              <a:xfrm>
                <a:off x="838200" y="813662"/>
                <a:ext cx="10515600" cy="5363302"/>
              </a:xfrm>
              <a:blipFill>
                <a:blip r:embed="rId2"/>
                <a:stretch>
                  <a:fillRect l="-522" t="-568" r="-464"/>
                </a:stretch>
              </a:blipFill>
            </p:spPr>
            <p:txBody>
              <a:bodyPr/>
              <a:lstStyle/>
              <a:p>
                <a:r>
                  <a:rPr lang="uk-UA">
                    <a:noFill/>
                  </a:rPr>
                  <a:t> </a:t>
                </a:r>
              </a:p>
            </p:txBody>
          </p:sp>
        </mc:Fallback>
      </mc:AlternateContent>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descr="Электродвижущая сила. Закон Ома для полной цепи презентация, доклад"/>
          <p:cNvPicPr/>
          <p:nvPr/>
        </p:nvPicPr>
        <p:blipFill rotWithShape="1">
          <a:blip r:embed="rId3">
            <a:extLst>
              <a:ext uri="{28A0092B-C50C-407E-A947-70E740481C1C}">
                <a14:useLocalDpi xmlns:a14="http://schemas.microsoft.com/office/drawing/2010/main" val="0"/>
              </a:ext>
            </a:extLst>
          </a:blip>
          <a:srcRect l="19044" t="26534" r="18317" b="7296"/>
          <a:stretch/>
        </p:blipFill>
        <p:spPr bwMode="auto">
          <a:xfrm>
            <a:off x="9286741" y="4863962"/>
            <a:ext cx="2332102" cy="14776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0621378"/>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9197" y="312737"/>
            <a:ext cx="10515600" cy="502780"/>
          </a:xfrm>
        </p:spPr>
        <p:txBody>
          <a:bodyPr>
            <a:normAutofit fontScale="90000"/>
          </a:bodyPr>
          <a:lstStyle/>
          <a:p>
            <a:pPr algn="ctr">
              <a:lnSpc>
                <a:spcPct val="106000"/>
              </a:lnSpc>
              <a:spcAft>
                <a:spcPts val="800"/>
              </a:spcAft>
            </a:pPr>
            <a:r>
              <a:rPr lang="ro-RO"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Formulăm legea lui Ohm pentru un circuit închis. Pentru aceasta facem un șir de cugetări, și anume</a:t>
            </a:r>
            <a:r>
              <a:rPr lang="uk-UA"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Місце для вмісту 2"/>
              <p:cNvSpPr>
                <a:spLocks noGrp="1"/>
              </p:cNvSpPr>
              <p:nvPr>
                <p:ph idx="1"/>
              </p:nvPr>
            </p:nvSpPr>
            <p:spPr>
              <a:xfrm>
                <a:off x="838200" y="759418"/>
                <a:ext cx="10515600" cy="5842860"/>
              </a:xfrm>
            </p:spPr>
            <p:txBody>
              <a:bodyPr>
                <a:normAutofit/>
              </a:bodyPr>
              <a:lstStyle/>
              <a:p>
                <a:pPr marL="0" indent="0" algn="just">
                  <a:lnSpc>
                    <a:spcPct val="150000"/>
                  </a:lnSpc>
                  <a:buNone/>
                </a:pPr>
                <a:r>
                  <a:rPr lang="ro-RO" sz="1800" b="1" dirty="0">
                    <a:effectLst/>
                    <a:latin typeface="Times New Roman" panose="02020603050405020304" pitchFamily="18" charset="0"/>
                    <a:ea typeface="Calibri" panose="020F0502020204030204" pitchFamily="34" charset="0"/>
                  </a:rPr>
                  <a:t>În timpul deplasării sarcinii</a:t>
                </a:r>
                <a:r>
                  <a:rPr lang="uk-UA" sz="1800" b="1" dirty="0">
                    <a:effectLst/>
                    <a:latin typeface="Times New Roman" panose="02020603050405020304" pitchFamily="18" charset="0"/>
                    <a:ea typeface="Calibri" panose="020F0502020204030204" pitchFamily="34" charset="0"/>
                  </a:rPr>
                  <a:t> q  </a:t>
                </a:r>
                <a:r>
                  <a:rPr lang="ro-RO" sz="1800" b="1" dirty="0">
                    <a:effectLst/>
                    <a:latin typeface="Times New Roman" panose="02020603050405020304" pitchFamily="18" charset="0"/>
                    <a:ea typeface="Calibri" panose="020F0502020204030204" pitchFamily="34" charset="0"/>
                  </a:rPr>
                  <a:t>în interiorul sursei de curent forțele exterioare efectuează lucrul</a:t>
                </a:r>
                <a:r>
                  <a:rPr lang="uk-UA" sz="1800" b="1" dirty="0">
                    <a:effectLst/>
                    <a:latin typeface="Times New Roman" panose="02020603050405020304" pitchFamily="18" charset="0"/>
                    <a:ea typeface="Calibri" panose="020F0502020204030204" pitchFamily="34" charset="0"/>
                  </a:rPr>
                  <a:t>: А</a:t>
                </a:r>
                <a:r>
                  <a:rPr lang="ro-RO" sz="1800" b="1" baseline="-25000" dirty="0">
                    <a:effectLst/>
                    <a:latin typeface="Times New Roman" panose="02020603050405020304" pitchFamily="18" charset="0"/>
                    <a:ea typeface="Calibri" panose="020F0502020204030204" pitchFamily="34" charset="0"/>
                  </a:rPr>
                  <a:t>ext</a:t>
                </a:r>
                <a:r>
                  <a:rPr lang="uk-UA" sz="1800" b="1" dirty="0">
                    <a:effectLst/>
                    <a:latin typeface="Times New Roman" panose="02020603050405020304" pitchFamily="18" charset="0"/>
                    <a:ea typeface="Calibri" panose="020F0502020204030204" pitchFamily="34" charset="0"/>
                  </a:rPr>
                  <a:t> = </a:t>
                </a:r>
                <a:r>
                  <a:rPr lang="ro-RO" sz="1800" b="1" dirty="0">
                    <a:effectLst/>
                    <a:latin typeface="Times New Roman" panose="02020603050405020304" pitchFamily="18" charset="0"/>
                    <a:ea typeface="Calibri" panose="020F0502020204030204" pitchFamily="34" charset="0"/>
                  </a:rPr>
                  <a:t>FEM </a:t>
                </a:r>
                <a:r>
                  <a:rPr lang="uk-UA" sz="1800" b="1" dirty="0">
                    <a:effectLst/>
                    <a:latin typeface="Times New Roman" panose="02020603050405020304" pitchFamily="18" charset="0"/>
                    <a:ea typeface="Calibri" panose="020F0502020204030204" pitchFamily="34" charset="0"/>
                  </a:rPr>
                  <a:t>∙ q. </a:t>
                </a:r>
                <a:r>
                  <a:rPr lang="ro-RO" sz="1800" b="1" dirty="0">
                    <a:effectLst/>
                    <a:latin typeface="Times New Roman" panose="02020603050405020304" pitchFamily="18" charset="0"/>
                    <a:ea typeface="Calibri" panose="020F0502020204030204" pitchFamily="34" charset="0"/>
                  </a:rPr>
                  <a:t>În timpul trecerii curentului în circuitul exterior în el se degajă cantitatea de căldură</a:t>
                </a:r>
                <a:r>
                  <a:rPr lang="uk-UA" sz="1800" b="1" dirty="0">
                    <a:effectLst/>
                    <a:latin typeface="Times New Roman" panose="02020603050405020304" pitchFamily="18" charset="0"/>
                    <a:ea typeface="Calibri" panose="020F0502020204030204" pitchFamily="34" charset="0"/>
                  </a:rPr>
                  <a:t> Q</a:t>
                </a:r>
                <a:r>
                  <a:rPr lang="ro-RO" sz="1800" b="1" baseline="-25000" dirty="0">
                    <a:effectLst/>
                    <a:latin typeface="Times New Roman" panose="02020603050405020304" pitchFamily="18" charset="0"/>
                    <a:ea typeface="Calibri" panose="020F0502020204030204" pitchFamily="34" charset="0"/>
                  </a:rPr>
                  <a:t>ext</a:t>
                </a:r>
                <a:r>
                  <a:rPr lang="uk-UA" sz="1800" b="1" dirty="0">
                    <a:effectLst/>
                    <a:latin typeface="Times New Roman" panose="02020603050405020304" pitchFamily="18" charset="0"/>
                    <a:ea typeface="Calibri" panose="020F0502020204030204" pitchFamily="34" charset="0"/>
                  </a:rPr>
                  <a:t> = I</a:t>
                </a:r>
                <a:r>
                  <a:rPr lang="uk-UA" sz="1800" b="1" baseline="30000" dirty="0">
                    <a:effectLst/>
                    <a:latin typeface="Times New Roman" panose="02020603050405020304" pitchFamily="18" charset="0"/>
                    <a:ea typeface="Calibri" panose="020F0502020204030204" pitchFamily="34" charset="0"/>
                  </a:rPr>
                  <a:t>2</a:t>
                </a:r>
                <a:r>
                  <a:rPr lang="uk-UA" sz="1800" b="1" dirty="0">
                    <a:effectLst/>
                    <a:latin typeface="Times New Roman" panose="02020603050405020304" pitchFamily="18" charset="0"/>
                    <a:ea typeface="Calibri" panose="020F0502020204030204" pitchFamily="34" charset="0"/>
                  </a:rPr>
                  <a:t> ∙ R ∙ t = q ∙ I ∙ R, </a:t>
                </a:r>
                <a:r>
                  <a:rPr lang="ro-RO" sz="1800" b="1" dirty="0">
                    <a:effectLst/>
                    <a:latin typeface="Times New Roman" panose="02020603050405020304" pitchFamily="18" charset="0"/>
                    <a:ea typeface="Calibri" panose="020F0502020204030204" pitchFamily="34" charset="0"/>
                  </a:rPr>
                  <a:t>unde </a:t>
                </a:r>
                <a:r>
                  <a:rPr lang="uk-UA" sz="1800" b="1" dirty="0">
                    <a:effectLst/>
                    <a:latin typeface="Times New Roman" panose="02020603050405020304" pitchFamily="18" charset="0"/>
                    <a:ea typeface="Calibri" panose="020F0502020204030204" pitchFamily="34" charset="0"/>
                  </a:rPr>
                  <a:t>R – </a:t>
                </a:r>
                <a:r>
                  <a:rPr lang="ro-RO" sz="1800" b="1" dirty="0">
                    <a:effectLst/>
                    <a:latin typeface="Times New Roman" panose="02020603050405020304" pitchFamily="18" charset="0"/>
                    <a:ea typeface="Calibri" panose="020F0502020204030204" pitchFamily="34" charset="0"/>
                  </a:rPr>
                  <a:t>rezistența circuitului exterior. </a:t>
                </a: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Sursa de curent de asemenea are o rezistență oarecare, care se noteză cu litera r și se numește rezistența interioară a sursei. De aceea în timpul trecerii curentului în interiorul sursei în ea se degajă cantitatea de căldură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Q</a:t>
                </a:r>
                <a:r>
                  <a:rPr lang="ro-RO" sz="1800" baseline="-25000" dirty="0">
                    <a:effectLst/>
                    <a:latin typeface="Times New Roman" panose="02020603050405020304" pitchFamily="18" charset="0"/>
                    <a:ea typeface="Calibri" panose="020F0502020204030204" pitchFamily="34" charset="0"/>
                    <a:cs typeface="Times New Roman" panose="02020603050405020304" pitchFamily="18" charset="0"/>
                  </a:rPr>
                  <a:t>int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I</a:t>
                </a:r>
                <a:r>
                  <a:rPr lang="uk-UA"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r ∙ t = q ∙ I ∙ r.</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Din legea conservării energiei rezultă, că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a:t>
                </a:r>
                <a:r>
                  <a:rPr lang="ro-RO" sz="1800" baseline="-25000" dirty="0">
                    <a:effectLst/>
                    <a:latin typeface="Times New Roman" panose="02020603050405020304" pitchFamily="18" charset="0"/>
                    <a:ea typeface="Calibri" panose="020F0502020204030204" pitchFamily="34" charset="0"/>
                    <a:cs typeface="Times New Roman" panose="02020603050405020304" pitchFamily="18" charset="0"/>
                  </a:rPr>
                  <a:t>ext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Q</a:t>
                </a:r>
                <a:r>
                  <a:rPr lang="ro-RO" sz="1800" baseline="-25000" dirty="0">
                    <a:effectLst/>
                    <a:latin typeface="Times New Roman" panose="02020603050405020304" pitchFamily="18" charset="0"/>
                    <a:ea typeface="Calibri" panose="020F0502020204030204" pitchFamily="34" charset="0"/>
                    <a:cs typeface="Times New Roman" panose="02020603050405020304" pitchFamily="18" charset="0"/>
                  </a:rPr>
                  <a:t>ext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Q</a:t>
                </a:r>
                <a:r>
                  <a:rPr lang="ro-RO" sz="1800" baseline="-25000" dirty="0">
                    <a:effectLst/>
                    <a:latin typeface="Times New Roman" panose="02020603050405020304" pitchFamily="18" charset="0"/>
                    <a:ea typeface="Calibri" panose="020F0502020204030204" pitchFamily="34" charset="0"/>
                    <a:cs typeface="Times New Roman" panose="02020603050405020304" pitchFamily="18" charset="0"/>
                  </a:rPr>
                  <a:t>int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de unde obținem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q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q ∙ I ∙ R + q ∙ I ∙ r,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sau FEM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I ∙ R + I ∙ r,</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Suma rezistențelor</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R + r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se numește rezistență totală a circuitului și relația obținută se transformă ca legea lui Ohm pentru un circuit închis</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Intensitatea curentului electric într-un circuit închis, care conține sursă de curent este egală cu raportul FEM a sursei la rezistența totală a circuitului</a:t>
                </a:r>
                <a:r>
                  <a:rPr lang="uk-UA"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uk-UA"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 = </a:t>
                </a:r>
                <a14:m>
                  <m:oMath xmlns:m="http://schemas.openxmlformats.org/officeDocument/2006/math">
                    <m:f>
                      <m:fPr>
                        <m:ctrlPr>
                          <a:rPr lang="uk-UA" sz="1800" b="1" i="1">
                            <a:solidFill>
                              <a:srgbClr val="FF0000"/>
                            </a:solidFill>
                            <a:effectLst/>
                            <a:latin typeface="Cambria Math" panose="02040503050406030204" pitchFamily="18" charset="0"/>
                            <a:cs typeface="Times New Roman" panose="02020603050405020304" pitchFamily="18" charset="0"/>
                          </a:rPr>
                        </m:ctrlPr>
                      </m:fPr>
                      <m:num>
                        <m:r>
                          <a:rPr lang="uk-UA"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𝐅𝐄𝐌</m:t>
                        </m:r>
                      </m:num>
                      <m:den>
                        <m:r>
                          <a:rPr lang="uk-UA"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𝐑</m:t>
                        </m:r>
                        <m:r>
                          <a:rPr lang="uk-UA"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uk-UA" sz="1800" b="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uk-UA"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uk-UA"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𝐫</m:t>
                        </m:r>
                      </m:den>
                    </m:f>
                  </m:oMath>
                </a14:m>
                <a:r>
                  <a:rPr lang="uk-UA"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1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idx="1"/>
              </p:nvPr>
            </p:nvSpPr>
            <p:spPr>
              <a:xfrm>
                <a:off x="838200" y="759418"/>
                <a:ext cx="10515600" cy="5842860"/>
              </a:xfrm>
              <a:blipFill>
                <a:blip r:embed="rId2"/>
                <a:stretch>
                  <a:fillRect l="-522" r="-464"/>
                </a:stretch>
              </a:blipFill>
            </p:spPr>
            <p:txBody>
              <a:bodyPr/>
              <a:lstStyle/>
              <a:p>
                <a:r>
                  <a:rPr lang="uk-UA">
                    <a:noFill/>
                  </a:rPr>
                  <a:t> </a:t>
                </a:r>
              </a:p>
            </p:txBody>
          </p:sp>
        </mc:Fallback>
      </mc:AlternateContent>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p:nvPr/>
        </p:nvPicPr>
        <p:blipFill rotWithShape="1">
          <a:blip r:embed="rId3"/>
          <a:srcRect l="50004" t="20896" r="24995" b="53880"/>
          <a:stretch/>
        </p:blipFill>
        <p:spPr bwMode="auto">
          <a:xfrm>
            <a:off x="8260597" y="2938525"/>
            <a:ext cx="3037666" cy="18659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8355495"/>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40AB02C-216E-0F45-B049-2EE1DA334399}"/>
              </a:ext>
            </a:extLst>
          </p:cNvPr>
          <p:cNvGraphicFramePr>
            <a:graphicFrameLocks noGrp="1"/>
          </p:cNvGraphicFramePr>
          <p:nvPr>
            <p:ph sz="half" idx="1"/>
            <p:extLst>
              <p:ext uri="{D42A27DB-BD31-4B8C-83A1-F6EECF244321}">
                <p14:modId xmlns:p14="http://schemas.microsoft.com/office/powerpoint/2010/main" val="3825051054"/>
              </p:ext>
            </p:extLst>
          </p:nvPr>
        </p:nvGraphicFramePr>
        <p:xfrm>
          <a:off x="354615" y="1146874"/>
          <a:ext cx="1520681" cy="1805553"/>
        </p:xfrm>
        <a:graphic>
          <a:graphicData uri="http://schemas.openxmlformats.org/drawingml/2006/table">
            <a:tbl>
              <a:tblPr>
                <a:tableStyleId>{5940675A-B579-460E-94D1-54222C63F5DA}</a:tableStyleId>
              </a:tblPr>
              <a:tblGrid>
                <a:gridCol w="1520681">
                  <a:extLst>
                    <a:ext uri="{9D8B030D-6E8A-4147-A177-3AD203B41FA5}">
                      <a16:colId xmlns:a16="http://schemas.microsoft.com/office/drawing/2014/main" val="3470833739"/>
                    </a:ext>
                  </a:extLst>
                </a:gridCol>
              </a:tblGrid>
              <a:tr h="1100380">
                <a:tc>
                  <a:txBody>
                    <a:bodyPr/>
                    <a:lstStyle/>
                    <a:p>
                      <a:r>
                        <a:rPr lang="ro-RO" sz="1600" b="1" dirty="0">
                          <a:latin typeface="Arial" panose="020B0604020202020204" pitchFamily="34" charset="0"/>
                          <a:cs typeface="Arial" panose="020B0604020202020204" pitchFamily="34" charset="0"/>
                        </a:rPr>
                        <a:t>Se dă</a:t>
                      </a:r>
                      <a:r>
                        <a:rPr lang="en-GB" sz="1600" b="1" dirty="0">
                          <a:latin typeface="Arial" panose="020B0604020202020204" pitchFamily="34" charset="0"/>
                          <a:cs typeface="Arial" panose="020B0604020202020204" pitchFamily="34" charset="0"/>
                        </a:rPr>
                        <a:t>:</a:t>
                      </a:r>
                      <a:endParaRPr lang="uk-UA" sz="1600" b="0" dirty="0">
                        <a:latin typeface="Arial" panose="020B0604020202020204" pitchFamily="34" charset="0"/>
                        <a:cs typeface="Arial" panose="020B0604020202020204" pitchFamily="34" charset="0"/>
                      </a:endParaRPr>
                    </a:p>
                    <a:p>
                      <a:r>
                        <a:rPr lang="uk-UA" sz="1600" b="0" baseline="0" dirty="0">
                          <a:latin typeface="Arial" panose="020B0604020202020204" pitchFamily="34" charset="0"/>
                          <a:cs typeface="Arial" panose="020B0604020202020204" pitchFamily="34" charset="0"/>
                        </a:rPr>
                        <a:t>ЕРС = 12 В</a:t>
                      </a:r>
                    </a:p>
                    <a:p>
                      <a:r>
                        <a:rPr lang="en-US" sz="1600" b="0" baseline="0" dirty="0">
                          <a:latin typeface="Arial" panose="020B0604020202020204" pitchFamily="34" charset="0"/>
                          <a:cs typeface="Arial" panose="020B0604020202020204" pitchFamily="34" charset="0"/>
                        </a:rPr>
                        <a:t>r = 1</a:t>
                      </a:r>
                      <a:r>
                        <a:rPr lang="uk-UA" sz="1600" b="0" baseline="0" dirty="0">
                          <a:latin typeface="Arial" panose="020B0604020202020204" pitchFamily="34" charset="0"/>
                          <a:cs typeface="Arial" panose="020B0604020202020204" pitchFamily="34" charset="0"/>
                        </a:rPr>
                        <a:t> </a:t>
                      </a:r>
                      <a:r>
                        <a:rPr lang="uk-UA" sz="1600" b="0" baseline="0" dirty="0" err="1">
                          <a:latin typeface="Arial" panose="020B0604020202020204" pitchFamily="34" charset="0"/>
                          <a:cs typeface="Arial" panose="020B0604020202020204" pitchFamily="34" charset="0"/>
                        </a:rPr>
                        <a:t>Ом</a:t>
                      </a:r>
                      <a:endParaRPr lang="en-US" sz="1600" b="0" baseline="0" dirty="0">
                        <a:latin typeface="Arial" panose="020B0604020202020204" pitchFamily="34" charset="0"/>
                        <a:cs typeface="Arial" panose="020B0604020202020204" pitchFamily="34" charset="0"/>
                      </a:endParaRPr>
                    </a:p>
                    <a:p>
                      <a:r>
                        <a:rPr lang="en-US" sz="1600" b="0" baseline="0" dirty="0">
                          <a:latin typeface="Arial" panose="020B0604020202020204" pitchFamily="34" charset="0"/>
                          <a:cs typeface="Arial" panose="020B0604020202020204" pitchFamily="34" charset="0"/>
                        </a:rPr>
                        <a:t>R = 5 </a:t>
                      </a:r>
                      <a:r>
                        <a:rPr lang="uk-UA" sz="1600" b="0" baseline="0" dirty="0" err="1">
                          <a:latin typeface="Arial" panose="020B0604020202020204" pitchFamily="34" charset="0"/>
                          <a:cs typeface="Arial" panose="020B0604020202020204" pitchFamily="34" charset="0"/>
                        </a:rPr>
                        <a:t>Ом</a:t>
                      </a:r>
                      <a:endParaRPr lang="uk-UA" sz="16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82629618"/>
                  </a:ext>
                </a:extLst>
              </a:tr>
              <a:tr h="705173">
                <a:tc>
                  <a:txBody>
                    <a:bodyPr/>
                    <a:lstStyle/>
                    <a:p>
                      <a:r>
                        <a:rPr lang="en-US" sz="1600" dirty="0">
                          <a:latin typeface="Arial" panose="020B0604020202020204" pitchFamily="34" charset="0"/>
                          <a:cs typeface="Arial" panose="020B0604020202020204" pitchFamily="34" charset="0"/>
                        </a:rPr>
                        <a:t>I - ?</a:t>
                      </a:r>
                      <a:endParaRPr lang="uk-UA"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U -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663711142"/>
                  </a:ext>
                </a:extLst>
              </a:tr>
            </a:tbl>
          </a:graphicData>
        </a:graphic>
      </p:graphicFrame>
      <mc:AlternateContent xmlns:mc="http://schemas.openxmlformats.org/markup-compatibility/2006" xmlns:a14="http://schemas.microsoft.com/office/drawing/2010/main">
        <mc:Choice Requires="a14">
          <p:sp>
            <p:nvSpPr>
              <p:cNvPr id="3" name="Місце для вмісту 2"/>
              <p:cNvSpPr>
                <a:spLocks noGrp="1"/>
              </p:cNvSpPr>
              <p:nvPr>
                <p:ph sz="half" idx="2"/>
              </p:nvPr>
            </p:nvSpPr>
            <p:spPr>
              <a:xfrm>
                <a:off x="1999281" y="1154624"/>
                <a:ext cx="8268346" cy="5644260"/>
              </a:xfrm>
            </p:spPr>
            <p:txBody>
              <a:bodyPr>
                <a:normAutofit/>
              </a:bodyPr>
              <a:lstStyle/>
              <a:p>
                <a:pPr marL="0" indent="0" algn="ctr">
                  <a:lnSpc>
                    <a:spcPct val="100000"/>
                  </a:lnSpc>
                  <a:buNone/>
                </a:pPr>
                <a:r>
                  <a:rPr lang="ro-RO" sz="1400" b="1" dirty="0">
                    <a:latin typeface="Arial" panose="020B0604020202020204" pitchFamily="34" charset="0"/>
                    <a:cs typeface="Arial" panose="020B0604020202020204" pitchFamily="34" charset="0"/>
                  </a:rPr>
                  <a:t>Rezolvare</a:t>
                </a:r>
                <a:r>
                  <a:rPr lang="en-GB" sz="1400" b="1" dirty="0">
                    <a:latin typeface="Arial" panose="020B0604020202020204" pitchFamily="34" charset="0"/>
                    <a:cs typeface="Arial" panose="020B0604020202020204" pitchFamily="34" charset="0"/>
                  </a:rPr>
                  <a:t>:</a:t>
                </a:r>
                <a:endParaRPr lang="uk-UA" sz="1400" b="1" dirty="0">
                  <a:latin typeface="Arial" panose="020B0604020202020204" pitchFamily="34" charset="0"/>
                  <a:cs typeface="Arial" panose="020B0604020202020204" pitchFamily="34" charset="0"/>
                </a:endParaRPr>
              </a:p>
              <a:p>
                <a:pPr marL="0" indent="0">
                  <a:buNone/>
                </a:pPr>
                <a:r>
                  <a:rPr lang="ro-RO" dirty="0"/>
                  <a:t>Din legea lui Ohm pentru un circuit închis</a:t>
                </a:r>
                <a:r>
                  <a:rPr lang="uk-UA" dirty="0"/>
                  <a:t>:</a:t>
                </a:r>
              </a:p>
              <a:p>
                <a:pPr marL="0" indent="0">
                  <a:buNone/>
                </a:pPr>
                <a:r>
                  <a:rPr lang="uk-UA" dirty="0"/>
                  <a:t>I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FEM</m:t>
                        </m:r>
                      </m:num>
                      <m:den>
                        <m:r>
                          <m:rPr>
                            <m:sty m:val="p"/>
                          </m:rPr>
                          <a:rPr lang="uk-UA">
                            <a:latin typeface="Cambria Math" panose="02040503050406030204" pitchFamily="18" charset="0"/>
                          </a:rPr>
                          <m:t>R</m:t>
                        </m:r>
                        <m:r>
                          <a:rPr lang="uk-UA" i="1">
                            <a:latin typeface="Cambria Math" panose="02040503050406030204" pitchFamily="18" charset="0"/>
                          </a:rPr>
                          <m:t> </m:t>
                        </m:r>
                        <m:r>
                          <a:rPr lang="uk-UA">
                            <a:latin typeface="Cambria Math" panose="02040503050406030204" pitchFamily="18" charset="0"/>
                          </a:rPr>
                          <m:t>+</m:t>
                        </m:r>
                        <m:r>
                          <a:rPr lang="uk-UA" i="1">
                            <a:latin typeface="Cambria Math" panose="02040503050406030204" pitchFamily="18" charset="0"/>
                          </a:rPr>
                          <m:t> </m:t>
                        </m:r>
                        <m:r>
                          <m:rPr>
                            <m:sty m:val="p"/>
                          </m:rPr>
                          <a:rPr lang="uk-UA">
                            <a:latin typeface="Cambria Math" panose="02040503050406030204" pitchFamily="18" charset="0"/>
                          </a:rPr>
                          <m:t>r</m:t>
                        </m:r>
                      </m:den>
                    </m:f>
                  </m:oMath>
                </a14:m>
                <a:r>
                  <a:rPr lang="uk-UA" dirty="0"/>
                  <a:t> ,  I =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12</m:t>
                        </m:r>
                        <m:r>
                          <a:rPr lang="uk-UA" i="1">
                            <a:latin typeface="Cambria Math" panose="02040503050406030204" pitchFamily="18" charset="0"/>
                          </a:rPr>
                          <m:t> </m:t>
                        </m:r>
                        <m:r>
                          <a:rPr lang="uk-UA">
                            <a:latin typeface="Cambria Math" panose="02040503050406030204" pitchFamily="18" charset="0"/>
                          </a:rPr>
                          <m:t>В</m:t>
                        </m:r>
                      </m:num>
                      <m:den>
                        <m:r>
                          <a:rPr lang="uk-UA">
                            <a:latin typeface="Cambria Math" panose="02040503050406030204" pitchFamily="18" charset="0"/>
                          </a:rPr>
                          <m:t>5</m:t>
                        </m:r>
                        <m:r>
                          <a:rPr lang="uk-UA" i="1">
                            <a:latin typeface="Cambria Math" panose="02040503050406030204" pitchFamily="18" charset="0"/>
                          </a:rPr>
                          <m:t> </m:t>
                        </m:r>
                        <m:r>
                          <a:rPr lang="uk-UA">
                            <a:latin typeface="Cambria Math" panose="02040503050406030204" pitchFamily="18" charset="0"/>
                          </a:rPr>
                          <m:t>О</m:t>
                        </m:r>
                        <m:r>
                          <m:rPr>
                            <m:sty m:val="p"/>
                          </m:rPr>
                          <a:rPr lang="uk-UA">
                            <a:latin typeface="Cambria Math" panose="02040503050406030204" pitchFamily="18" charset="0"/>
                          </a:rPr>
                          <m:t>hm</m:t>
                        </m:r>
                        <m:r>
                          <a:rPr lang="uk-UA" i="1">
                            <a:latin typeface="Cambria Math" panose="02040503050406030204" pitchFamily="18" charset="0"/>
                          </a:rPr>
                          <m:t> </m:t>
                        </m:r>
                        <m:r>
                          <a:rPr lang="uk-UA">
                            <a:latin typeface="Cambria Math" panose="02040503050406030204" pitchFamily="18" charset="0"/>
                          </a:rPr>
                          <m:t>+</m:t>
                        </m:r>
                        <m:r>
                          <a:rPr lang="uk-UA" i="1">
                            <a:latin typeface="Cambria Math" panose="02040503050406030204" pitchFamily="18" charset="0"/>
                          </a:rPr>
                          <m:t> </m:t>
                        </m:r>
                        <m:r>
                          <a:rPr lang="uk-UA">
                            <a:latin typeface="Cambria Math" panose="02040503050406030204" pitchFamily="18" charset="0"/>
                          </a:rPr>
                          <m:t>1</m:t>
                        </m:r>
                        <m:r>
                          <a:rPr lang="uk-UA" i="1">
                            <a:latin typeface="Cambria Math" panose="02040503050406030204" pitchFamily="18" charset="0"/>
                          </a:rPr>
                          <m:t> </m:t>
                        </m:r>
                        <m:r>
                          <a:rPr lang="uk-UA">
                            <a:latin typeface="Cambria Math" panose="02040503050406030204" pitchFamily="18" charset="0"/>
                          </a:rPr>
                          <m:t>О</m:t>
                        </m:r>
                        <m:r>
                          <m:rPr>
                            <m:sty m:val="p"/>
                          </m:rPr>
                          <a:rPr lang="uk-UA">
                            <a:latin typeface="Cambria Math" panose="02040503050406030204" pitchFamily="18" charset="0"/>
                          </a:rPr>
                          <m:t>hm</m:t>
                        </m:r>
                      </m:den>
                    </m:f>
                  </m:oMath>
                </a14:m>
                <a:r>
                  <a:rPr lang="uk-UA" dirty="0"/>
                  <a:t> = 2 А.</a:t>
                </a:r>
              </a:p>
              <a:p>
                <a:pPr marL="0" indent="0">
                  <a:buNone/>
                </a:pPr>
                <a:r>
                  <a:rPr lang="ro-RO" dirty="0"/>
                  <a:t>Tensiunea la polii sursei o calculăm, folosindu-ne de legea lui Ohm pentru o porțiune de circuit</a:t>
                </a:r>
                <a:r>
                  <a:rPr lang="uk-UA" dirty="0"/>
                  <a:t>:</a:t>
                </a:r>
              </a:p>
              <a:p>
                <a:pPr marL="0" indent="0">
                  <a:buNone/>
                </a:pPr>
                <a:r>
                  <a:rPr lang="uk-UA" dirty="0"/>
                  <a:t>U = I ∙ R,</a:t>
                </a:r>
              </a:p>
              <a:p>
                <a:pPr marL="0" indent="0">
                  <a:buNone/>
                </a:pPr>
                <a:r>
                  <a:rPr lang="uk-UA" dirty="0"/>
                  <a:t>U = 2 А ∙ 5 О</a:t>
                </a:r>
                <a:r>
                  <a:rPr lang="ro-RO" dirty="0"/>
                  <a:t>hm</a:t>
                </a:r>
                <a:r>
                  <a:rPr lang="uk-UA" dirty="0"/>
                  <a:t> = 10 В.</a:t>
                </a:r>
              </a:p>
              <a:p>
                <a:pPr marL="0" indent="0">
                  <a:buNone/>
                </a:pPr>
                <a:r>
                  <a:rPr lang="ro-RO" dirty="0"/>
                  <a:t>Răspuns</a:t>
                </a:r>
                <a:r>
                  <a:rPr lang="uk-UA" dirty="0"/>
                  <a:t>: </a:t>
                </a:r>
                <a:r>
                  <a:rPr lang="ro-RO" dirty="0"/>
                  <a:t>intensitatea curentului electric în circuit</a:t>
                </a:r>
                <a:r>
                  <a:rPr lang="uk-UA" dirty="0"/>
                  <a:t> – 2 А, </a:t>
                </a:r>
                <a:r>
                  <a:rPr lang="ro-RO" dirty="0"/>
                  <a:t>tensiunea la polii sursei</a:t>
                </a:r>
                <a:r>
                  <a:rPr lang="uk-UA" dirty="0"/>
                  <a:t> – 10 В.</a:t>
                </a:r>
                <a:endParaRPr lang="uk-UA" sz="1400" dirty="0">
                  <a:latin typeface="Arial" panose="020B0604020202020204" pitchFamily="34" charset="0"/>
                  <a:cs typeface="Arial" panose="020B0604020202020204" pitchFamily="34"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sz="half" idx="2"/>
              </p:nvPr>
            </p:nvSpPr>
            <p:spPr>
              <a:xfrm>
                <a:off x="1999281" y="1154624"/>
                <a:ext cx="8268346" cy="5644260"/>
              </a:xfrm>
              <a:blipFill>
                <a:blip r:embed="rId2"/>
                <a:stretch>
                  <a:fillRect l="-664" t="-108"/>
                </a:stretch>
              </a:blipFill>
            </p:spPr>
            <p:txBody>
              <a:bodyPr/>
              <a:lstStyle/>
              <a:p>
                <a:r>
                  <a:rPr lang="uk-UA">
                    <a:noFill/>
                  </a:rPr>
                  <a:t> </a:t>
                </a:r>
              </a:p>
            </p:txBody>
          </p:sp>
        </mc:Fallback>
      </mc:AlternateContent>
      <p:sp>
        <p:nvSpPr>
          <p:cNvPr id="8" name="Заголовок 1"/>
          <p:cNvSpPr txBox="1">
            <a:spLocks/>
          </p:cNvSpPr>
          <p:nvPr/>
        </p:nvSpPr>
        <p:spPr>
          <a:xfrm>
            <a:off x="232475" y="240225"/>
            <a:ext cx="11442690" cy="8214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o-RO" sz="2000" dirty="0">
                <a:latin typeface="Times New Roman" panose="02020603050405020304" pitchFamily="18" charset="0"/>
                <a:cs typeface="Times New Roman" panose="02020603050405020304" pitchFamily="18" charset="0"/>
              </a:rPr>
              <a:t>Problema </a:t>
            </a:r>
            <a:r>
              <a:rPr lang="uk-UA" sz="2000" dirty="0">
                <a:latin typeface="Times New Roman" panose="02020603050405020304" pitchFamily="18" charset="0"/>
                <a:cs typeface="Times New Roman" panose="02020603050405020304" pitchFamily="18" charset="0"/>
              </a:rPr>
              <a:t>№ 4.</a:t>
            </a:r>
            <a:r>
              <a:rPr lang="ro-RO" sz="2000" dirty="0">
                <a:latin typeface="Times New Roman" panose="02020603050405020304" pitchFamily="18" charset="0"/>
                <a:cs typeface="Times New Roman" panose="02020603050405020304" pitchFamily="18" charset="0"/>
              </a:rPr>
              <a:t> La sursa  FEM </a:t>
            </a:r>
            <a:r>
              <a:rPr lang="uk-UA" sz="2000" dirty="0">
                <a:latin typeface="Times New Roman" panose="02020603050405020304" pitchFamily="18" charset="0"/>
                <a:cs typeface="Times New Roman" panose="02020603050405020304" pitchFamily="18" charset="0"/>
              </a:rPr>
              <a:t>12 В </a:t>
            </a:r>
            <a:r>
              <a:rPr lang="ro-RO" sz="2000" dirty="0">
                <a:latin typeface="Times New Roman" panose="02020603050405020304" pitchFamily="18" charset="0"/>
                <a:cs typeface="Times New Roman" panose="02020603050405020304" pitchFamily="18" charset="0"/>
              </a:rPr>
              <a:t>și rezistența interioară</a:t>
            </a:r>
            <a:r>
              <a:rPr lang="uk-UA" sz="2000" dirty="0">
                <a:latin typeface="Times New Roman" panose="02020603050405020304" pitchFamily="18" charset="0"/>
                <a:cs typeface="Times New Roman" panose="02020603050405020304" pitchFamily="18" charset="0"/>
              </a:rPr>
              <a:t> 1 О</a:t>
            </a:r>
            <a:r>
              <a:rPr lang="ro-RO" sz="2000" dirty="0">
                <a:latin typeface="Times New Roman" panose="02020603050405020304" pitchFamily="18" charset="0"/>
                <a:cs typeface="Times New Roman" panose="02020603050405020304" pitchFamily="18" charset="0"/>
              </a:rPr>
              <a:t>hm este cuplat un bec</a:t>
            </a:r>
            <a:r>
              <a:rPr lang="uk-UA" sz="2000" dirty="0">
                <a:latin typeface="Times New Roman" panose="02020603050405020304" pitchFamily="18" charset="0"/>
                <a:cs typeface="Times New Roman" panose="02020603050405020304" pitchFamily="18" charset="0"/>
              </a:rPr>
              <a:t>,</a:t>
            </a:r>
            <a:r>
              <a:rPr lang="ro-RO" sz="2000" dirty="0">
                <a:latin typeface="Times New Roman" panose="02020603050405020304" pitchFamily="18" charset="0"/>
                <a:cs typeface="Times New Roman" panose="02020603050405020304" pitchFamily="18" charset="0"/>
              </a:rPr>
              <a:t> rezistența căruia</a:t>
            </a:r>
            <a:r>
              <a:rPr lang="uk-UA" sz="2000" dirty="0">
                <a:latin typeface="Times New Roman" panose="02020603050405020304" pitchFamily="18" charset="0"/>
                <a:cs typeface="Times New Roman" panose="02020603050405020304" pitchFamily="18" charset="0"/>
              </a:rPr>
              <a:t> 5 О</a:t>
            </a:r>
            <a:r>
              <a:rPr lang="ro-RO" sz="2000" dirty="0">
                <a:latin typeface="Times New Roman" panose="02020603050405020304" pitchFamily="18" charset="0"/>
                <a:cs typeface="Times New Roman" panose="02020603050405020304" pitchFamily="18" charset="0"/>
              </a:rPr>
              <a:t>hm</a:t>
            </a:r>
            <a:r>
              <a:rPr lang="uk-UA"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De aflat intensitatea curentului în circuit și tensiunea la polii sursei de curent</a:t>
            </a:r>
            <a:r>
              <a:rPr lang="uk-UA" sz="2000" dirty="0">
                <a:latin typeface="Times New Roman" panose="02020603050405020304" pitchFamily="18" charset="0"/>
                <a:cs typeface="Times New Roman" panose="02020603050405020304" pitchFamily="18" charset="0"/>
              </a:rPr>
              <a:t>.</a:t>
            </a:r>
          </a:p>
        </p:txBody>
      </p:sp>
      <p:pic>
        <p:nvPicPr>
          <p:cNvPr id="5124" name="Picture 4" descr="Раздел 2. Элементы электрических цепей - Основы цифровой схемотехни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678" y="4249544"/>
            <a:ext cx="2804149" cy="238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6270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 calcmode="lin" valueType="num">
                                      <p:cBhvr additive="base">
                                        <p:cTn id="21" dur="500" fill="hold"/>
                                        <p:tgtEl>
                                          <p:spTgt spid="5124"/>
                                        </p:tgtEl>
                                        <p:attrNameLst>
                                          <p:attrName>ppt_x</p:attrName>
                                        </p:attrNameLst>
                                      </p:cBhvr>
                                      <p:tavLst>
                                        <p:tav tm="0">
                                          <p:val>
                                            <p:strVal val="#ppt_x"/>
                                          </p:val>
                                        </p:tav>
                                        <p:tav tm="100000">
                                          <p:val>
                                            <p:strVal val="#ppt_x"/>
                                          </p:val>
                                        </p:tav>
                                      </p:tavLst>
                                    </p:anim>
                                    <p:anim calcmode="lin" valueType="num">
                                      <p:cBhvr additive="base">
                                        <p:cTn id="22"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12737"/>
            <a:ext cx="10515600" cy="508673"/>
          </a:xfrm>
        </p:spPr>
        <p:txBody>
          <a:bodyPr>
            <a:normAutofit fontScale="90000"/>
          </a:bodyPr>
          <a:lstStyle/>
          <a:p>
            <a:pPr algn="ctr">
              <a:lnSpc>
                <a:spcPct val="106000"/>
              </a:lnSpc>
              <a:spcAft>
                <a:spcPts val="800"/>
              </a:spcAft>
            </a:pPr>
            <a:r>
              <a:rPr lang="ro-RO"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Caracteristicele surselor de curent se pot schimba, folosind legările în serie și în paralel ale surselor de curent electric</a:t>
            </a:r>
            <a:r>
              <a:rPr lang="uk-UA"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Місце для вмісту 2"/>
              <p:cNvSpPr>
                <a:spLocks noGrp="1"/>
              </p:cNvSpPr>
              <p:nvPr>
                <p:ph idx="1"/>
              </p:nvPr>
            </p:nvSpPr>
            <p:spPr>
              <a:xfrm>
                <a:off x="838200" y="852407"/>
                <a:ext cx="10515600" cy="5324556"/>
              </a:xfrm>
            </p:spPr>
            <p:txBody>
              <a:bodyPr>
                <a:normAutofit/>
              </a:bodyPr>
              <a:lstStyle/>
              <a:p>
                <a:pPr algn="ctr">
                  <a:lnSpc>
                    <a:spcPct val="106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Pentru mărirea FEM totale se aplică bateria cu surse de curent electric legate în serie</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uk-UA" sz="1600" dirty="0">
                  <a:latin typeface="Arial" panose="020B0604020202020204" pitchFamily="34" charset="0"/>
                  <a:cs typeface="Arial" panose="020B0604020202020204" pitchFamily="34" charset="0"/>
                </a:endParaRPr>
              </a:p>
              <a:p>
                <a:pPr marL="0" indent="0" algn="just">
                  <a:lnSpc>
                    <a:spcPct val="150000"/>
                  </a:lnSpc>
                  <a:buNone/>
                </a:pPr>
                <a:endParaRPr lang="uk-UA" sz="1600" dirty="0">
                  <a:solidFill>
                    <a:schemeClr val="tx1"/>
                  </a:solidFill>
                  <a:latin typeface="Arial" panose="020B0604020202020204" pitchFamily="34" charset="0"/>
                  <a:cs typeface="Arial" panose="020B0604020202020204" pitchFamily="34" charset="0"/>
                </a:endParaRPr>
              </a:p>
              <a:p>
                <a:pPr marL="0" indent="0" algn="just">
                  <a:lnSpc>
                    <a:spcPct val="150000"/>
                  </a:lnSpc>
                  <a:buNone/>
                </a:pPr>
                <a:endParaRPr lang="uk-UA" sz="1600" dirty="0">
                  <a:solidFill>
                    <a:schemeClr val="tx1"/>
                  </a:solidFill>
                  <a:latin typeface="Arial" panose="020B0604020202020204" pitchFamily="34" charset="0"/>
                  <a:cs typeface="Arial" panose="020B0604020202020204" pitchFamily="34" charset="0"/>
                </a:endParaRPr>
              </a:p>
              <a:p>
                <a:pPr marL="0" indent="0" algn="just">
                  <a:lnSpc>
                    <a:spcPct val="150000"/>
                  </a:lnSpc>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La legarea în serie a surselor de curent FEM a circuitului va fi egală cu suma algebrică a FEM a fiecărei surse.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Rezistența totală a circuitului este egală cu suma tuturor rezistențelor</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R</a:t>
                </a:r>
                <a:r>
                  <a:rPr lang="ro-RO" sz="1800" baseline="-25000" dirty="0">
                    <a:effectLst/>
                    <a:latin typeface="Times New Roman" panose="02020603050405020304" pitchFamily="18" charset="0"/>
                    <a:ea typeface="Calibri" panose="020F0502020204030204" pitchFamily="34" charset="0"/>
                    <a:cs typeface="Times New Roman" panose="02020603050405020304" pitchFamily="18" charset="0"/>
                  </a:rPr>
                  <a:t>tot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R + r</a:t>
                </a:r>
                <a:r>
                  <a:rPr lang="uk-UA"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r</a:t>
                </a:r>
                <a:r>
                  <a:rPr lang="uk-UA" sz="1800" baseline="-25000" dirty="0">
                    <a:effectLst/>
                    <a:latin typeface="Times New Roman" panose="02020603050405020304" pitchFamily="18" charset="0"/>
                    <a:ea typeface="Calibri" panose="020F0502020204030204" pitchFamily="34" charset="0"/>
                    <a:cs typeface="Times New Roman" panose="02020603050405020304" pitchFamily="18" charset="0"/>
                  </a:rPr>
                  <a:t>2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r</a:t>
                </a:r>
                <a:r>
                  <a:rPr lang="uk-UA"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buNone/>
                </a:pPr>
                <a:r>
                  <a:rPr lang="ro-RO" dirty="0"/>
                  <a:t>În cazul legării în paralel a elementelor cu FEM egale forța electromotoare a bateriei este egală cu FEM a unui element, iar rezistența interioară totală se micșorează</a:t>
                </a:r>
                <a:r>
                  <a:rPr lang="uk-UA" dirty="0"/>
                  <a:t>: r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r</m:t>
                        </m:r>
                        <m:r>
                          <a:rPr lang="uk-UA" i="1" baseline="-25000">
                            <a:latin typeface="Cambria Math" panose="02040503050406030204" pitchFamily="18" charset="0"/>
                          </a:rPr>
                          <m:t>1</m:t>
                        </m:r>
                      </m:num>
                      <m:den>
                        <m:r>
                          <m:rPr>
                            <m:sty m:val="p"/>
                          </m:rPr>
                          <a:rPr lang="uk-UA">
                            <a:latin typeface="Cambria Math" panose="02040503050406030204" pitchFamily="18" charset="0"/>
                          </a:rPr>
                          <m:t>n</m:t>
                        </m:r>
                      </m:den>
                    </m:f>
                  </m:oMath>
                </a14:m>
                <a:r>
                  <a:rPr lang="uk-UA" dirty="0"/>
                  <a:t>.</a:t>
                </a:r>
                <a:endParaRPr lang="uk-UA" sz="1600" b="1" dirty="0">
                  <a:solidFill>
                    <a:srgbClr val="002060"/>
                  </a:solidFill>
                  <a:latin typeface="Arial" panose="020B0604020202020204" pitchFamily="34" charset="0"/>
                  <a:cs typeface="Arial" panose="020B0604020202020204" pitchFamily="34"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idx="1"/>
              </p:nvPr>
            </p:nvSpPr>
            <p:spPr>
              <a:xfrm>
                <a:off x="838200" y="852407"/>
                <a:ext cx="10515600" cy="5324556"/>
              </a:xfrm>
              <a:blipFill>
                <a:blip r:embed="rId2"/>
                <a:stretch>
                  <a:fillRect l="-522" t="-687" r="-464"/>
                </a:stretch>
              </a:blipFill>
            </p:spPr>
            <p:txBody>
              <a:bodyPr/>
              <a:lstStyle/>
              <a:p>
                <a:r>
                  <a:rPr lang="uk-UA">
                    <a:noFill/>
                  </a:rPr>
                  <a:t> </a:t>
                </a:r>
              </a:p>
            </p:txBody>
          </p:sp>
        </mc:Fallback>
      </mc:AlternateContent>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8" name="Picture 2" descr="Соединения источников тока | Справочник | Инженерные систем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819" y="1319592"/>
            <a:ext cx="3130066" cy="15180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Зєднання джерел струму . Довідник . Інженерні системи — Акумулят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160" y="5099198"/>
            <a:ext cx="2191008" cy="1446065"/>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Соединение элементов питания и батарей - Основы электроники"/>
          <p:cNvPicPr/>
          <p:nvPr/>
        </p:nvPicPr>
        <p:blipFill rotWithShape="1">
          <a:blip r:embed="rId5">
            <a:extLst>
              <a:ext uri="{28A0092B-C50C-407E-A947-70E740481C1C}">
                <a14:useLocalDpi xmlns:a14="http://schemas.microsoft.com/office/drawing/2010/main" val="0"/>
              </a:ext>
            </a:extLst>
          </a:blip>
          <a:srcRect b="26542"/>
          <a:stretch/>
        </p:blipFill>
        <p:spPr bwMode="auto">
          <a:xfrm>
            <a:off x="2075316" y="1319592"/>
            <a:ext cx="2388196" cy="1462354"/>
          </a:xfrm>
          <a:prstGeom prst="rect">
            <a:avLst/>
          </a:prstGeom>
          <a:noFill/>
          <a:ln>
            <a:noFill/>
          </a:ln>
          <a:extLst>
            <a:ext uri="{53640926-AAD7-44D8-BBD7-CCE9431645EC}">
              <a14:shadowObscured xmlns:a14="http://schemas.microsoft.com/office/drawing/2010/main"/>
            </a:ext>
          </a:extLst>
        </p:spPr>
      </p:pic>
      <p:pic>
        <p:nvPicPr>
          <p:cNvPr id="14" name="Рисунок 13" descr="Соединение элементов питания и батарей - Основы электроники"/>
          <p:cNvPicPr/>
          <p:nvPr/>
        </p:nvPicPr>
        <p:blipFill>
          <a:blip r:embed="rId6">
            <a:extLst>
              <a:ext uri="{28A0092B-C50C-407E-A947-70E740481C1C}">
                <a14:useLocalDpi xmlns:a14="http://schemas.microsoft.com/office/drawing/2010/main" val="0"/>
              </a:ext>
            </a:extLst>
          </a:blip>
          <a:srcRect/>
          <a:stretch>
            <a:fillRect/>
          </a:stretch>
        </p:blipFill>
        <p:spPr bwMode="auto">
          <a:xfrm>
            <a:off x="2272505" y="5221357"/>
            <a:ext cx="2191008" cy="1323906"/>
          </a:xfrm>
          <a:prstGeom prst="rect">
            <a:avLst/>
          </a:prstGeom>
          <a:noFill/>
          <a:ln>
            <a:noFill/>
          </a:ln>
        </p:spPr>
      </p:pic>
    </p:spTree>
    <p:extLst>
      <p:ext uri="{BB962C8B-B14F-4D97-AF65-F5344CB8AC3E}">
        <p14:creationId xmlns:p14="http://schemas.microsoft.com/office/powerpoint/2010/main" val="4205461568"/>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26028"/>
          </a:xfrm>
        </p:spPr>
        <p:txBody>
          <a:bodyPr>
            <a:normAutofit/>
          </a:bodyPr>
          <a:lstStyle/>
          <a:p>
            <a:pPr algn="ctr">
              <a:lnSpc>
                <a:spcPct val="106000"/>
              </a:lnSpc>
              <a:spcAft>
                <a:spcPts val="800"/>
              </a:spcAft>
            </a:pPr>
            <a:r>
              <a:rPr lang="ro-RO"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Urmările din legea lui Ohm pentru un circuit închis</a:t>
            </a:r>
            <a:endParaRPr lang="uk-U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Місце для вмісту 2"/>
              <p:cNvSpPr>
                <a:spLocks noGrp="1"/>
              </p:cNvSpPr>
              <p:nvPr>
                <p:ph idx="1"/>
              </p:nvPr>
            </p:nvSpPr>
            <p:spPr>
              <a:xfrm>
                <a:off x="838200" y="922149"/>
                <a:ext cx="10515600" cy="5254814"/>
              </a:xfrm>
            </p:spPr>
            <p:txBody>
              <a:bodyPr>
                <a:normAutofit/>
              </a:bodyPr>
              <a:lstStyle/>
              <a:p>
                <a:pPr lvl="0"/>
                <a:r>
                  <a:rPr lang="ro-RO" dirty="0"/>
                  <a:t>Intensitatea curentului</a:t>
                </a:r>
                <a:r>
                  <a:rPr lang="uk-UA" dirty="0"/>
                  <a:t> I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FEM</m:t>
                        </m:r>
                      </m:num>
                      <m:den>
                        <m:r>
                          <m:rPr>
                            <m:sty m:val="p"/>
                          </m:rPr>
                          <a:rPr lang="uk-UA">
                            <a:latin typeface="Cambria Math" panose="02040503050406030204" pitchFamily="18" charset="0"/>
                          </a:rPr>
                          <m:t>R</m:t>
                        </m:r>
                        <m:r>
                          <a:rPr lang="uk-UA" i="1">
                            <a:latin typeface="Cambria Math" panose="02040503050406030204" pitchFamily="18" charset="0"/>
                          </a:rPr>
                          <m:t> </m:t>
                        </m:r>
                        <m:r>
                          <a:rPr lang="uk-UA">
                            <a:latin typeface="Cambria Math" panose="02040503050406030204" pitchFamily="18" charset="0"/>
                          </a:rPr>
                          <m:t>+</m:t>
                        </m:r>
                        <m:r>
                          <a:rPr lang="uk-UA" i="1">
                            <a:latin typeface="Cambria Math" panose="02040503050406030204" pitchFamily="18" charset="0"/>
                          </a:rPr>
                          <m:t> </m:t>
                        </m:r>
                        <m:r>
                          <m:rPr>
                            <m:sty m:val="p"/>
                          </m:rPr>
                          <a:rPr lang="uk-UA">
                            <a:latin typeface="Cambria Math" panose="02040503050406030204" pitchFamily="18" charset="0"/>
                          </a:rPr>
                          <m:t>r</m:t>
                        </m:r>
                      </m:den>
                    </m:f>
                  </m:oMath>
                </a14:m>
                <a:r>
                  <a:rPr lang="uk-UA" dirty="0"/>
                  <a:t>  </a:t>
                </a:r>
                <a:r>
                  <a:rPr lang="ro-RO" dirty="0"/>
                  <a:t>se micșorează respectiv cu mărirea rezistenței </a:t>
                </a:r>
                <a:r>
                  <a:rPr lang="uk-UA" dirty="0"/>
                  <a:t>R </a:t>
                </a:r>
                <a:r>
                  <a:rPr lang="ro-RO" dirty="0"/>
                  <a:t>a sarcinii exterioare a circuitului electric</a:t>
                </a:r>
                <a:r>
                  <a:rPr lang="uk-UA" dirty="0"/>
                  <a:t>. </a:t>
                </a:r>
              </a:p>
              <a:p>
                <a:pPr lvl="0"/>
                <a:r>
                  <a:rPr lang="ro-RO" dirty="0"/>
                  <a:t>Cea mai mare intensitate a curentului electric corespunde cazului</a:t>
                </a:r>
                <a:r>
                  <a:rPr lang="uk-UA" dirty="0"/>
                  <a:t> R = 0, </a:t>
                </a:r>
                <a:r>
                  <a:rPr lang="ro-RO" dirty="0"/>
                  <a:t>adică scurtcircuitului</a:t>
                </a:r>
                <a:r>
                  <a:rPr lang="uk-UA" dirty="0"/>
                  <a:t>.</a:t>
                </a:r>
              </a:p>
              <a:p>
                <a:pPr algn="just">
                  <a:lnSpc>
                    <a:spcPct val="106000"/>
                  </a:lnSpc>
                  <a:spcAft>
                    <a:spcPts val="800"/>
                  </a:spcAft>
                </a:pPr>
                <a:r>
                  <a:rPr lang="ro-RO"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Scurtcircuit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se numește legarea capetelor porțiunii de circuit, care se află sub tensiune, cu un conductor, rezistența căruia este foarte mică în comparație cu rezistența acestei porțiuni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uk-UA" sz="1600" dirty="0">
                    <a:solidFill>
                      <a:schemeClr val="tx1"/>
                    </a:solidFill>
                    <a:latin typeface="Arial" panose="020B0604020202020204" pitchFamily="34" charset="0"/>
                    <a:cs typeface="Arial" panose="020B0604020202020204" pitchFamily="34" charset="0"/>
                  </a:rPr>
                  <a:t> </a:t>
                </a:r>
                <a:r>
                  <a:rPr lang="ro-RO" dirty="0"/>
                  <a:t>În timpul circuitului scurt intensitatea curentului</a:t>
                </a:r>
                <a:r>
                  <a:rPr lang="uk-UA" dirty="0"/>
                  <a:t> I</a:t>
                </a:r>
                <a:r>
                  <a:rPr lang="ro-RO" baseline="-25000" dirty="0"/>
                  <a:t>sc</a:t>
                </a:r>
                <a:r>
                  <a:rPr lang="uk-UA" dirty="0"/>
                  <a:t>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FEM</m:t>
                        </m:r>
                      </m:num>
                      <m:den>
                        <m:r>
                          <m:rPr>
                            <m:sty m:val="p"/>
                          </m:rPr>
                          <a:rPr lang="uk-UA">
                            <a:latin typeface="Cambria Math" panose="02040503050406030204" pitchFamily="18" charset="0"/>
                          </a:rPr>
                          <m:t>r</m:t>
                        </m:r>
                      </m:den>
                    </m:f>
                  </m:oMath>
                </a14:m>
                <a:r>
                  <a:rPr lang="uk-UA" dirty="0"/>
                  <a:t>. </a:t>
                </a:r>
                <a:r>
                  <a:rPr lang="ro-RO" dirty="0"/>
                  <a:t>Din această formulă se vede, că dacă rezistența interioară a sursei este foarte mică, curentul scurtcircuitului va fi foarte mare, adică poate defecta sursa și se poate întâmpla incendiu, deoarece acest fenomen este însoțit de degajarea unei cantități mari de căldură.</a:t>
                </a:r>
                <a:endParaRPr lang="uk-UA" sz="1600" dirty="0">
                  <a:latin typeface="Arial" panose="020B0604020202020204" pitchFamily="34" charset="0"/>
                  <a:cs typeface="Arial" panose="020B0604020202020204" pitchFamily="34" charset="0"/>
                </a:endParaRPr>
              </a:p>
              <a:p>
                <a:pPr marL="0" indent="0" algn="just">
                  <a:lnSpc>
                    <a:spcPct val="150000"/>
                  </a:lnSpc>
                  <a:buNone/>
                </a:pPr>
                <a:endParaRPr lang="uk-UA" sz="1600" dirty="0">
                  <a:latin typeface="Arial" panose="020B0604020202020204" pitchFamily="34" charset="0"/>
                  <a:cs typeface="Arial" panose="020B0604020202020204" pitchFamily="34"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idx="1"/>
              </p:nvPr>
            </p:nvSpPr>
            <p:spPr>
              <a:xfrm>
                <a:off x="838200" y="922149"/>
                <a:ext cx="10515600" cy="5254814"/>
              </a:xfrm>
              <a:blipFill>
                <a:blip r:embed="rId2"/>
                <a:stretch>
                  <a:fillRect l="-522" r="-464"/>
                </a:stretch>
              </a:blipFill>
            </p:spPr>
            <p:txBody>
              <a:bodyPr/>
              <a:lstStyle/>
              <a:p>
                <a:r>
                  <a:rPr lang="uk-UA">
                    <a:noFill/>
                  </a:rPr>
                  <a:t> </a:t>
                </a:r>
              </a:p>
            </p:txBody>
          </p:sp>
        </mc:Fallback>
      </mc:AlternateContent>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descr="3 коротких замикання електропроводки за добу — briz-info"/>
          <p:cNvPicPr/>
          <p:nvPr/>
        </p:nvPicPr>
        <p:blipFill>
          <a:blip r:embed="rId3">
            <a:extLst>
              <a:ext uri="{28A0092B-C50C-407E-A947-70E740481C1C}">
                <a14:useLocalDpi xmlns:a14="http://schemas.microsoft.com/office/drawing/2010/main" val="0"/>
              </a:ext>
            </a:extLst>
          </a:blip>
          <a:srcRect/>
          <a:stretch>
            <a:fillRect/>
          </a:stretch>
        </p:blipFill>
        <p:spPr bwMode="auto">
          <a:xfrm>
            <a:off x="7518029" y="4855711"/>
            <a:ext cx="2523894" cy="1570936"/>
          </a:xfrm>
          <a:prstGeom prst="rect">
            <a:avLst/>
          </a:prstGeom>
          <a:noFill/>
          <a:ln>
            <a:noFill/>
          </a:ln>
        </p:spPr>
      </p:pic>
      <p:pic>
        <p:nvPicPr>
          <p:cNvPr id="11" name="Рисунок 10" descr="У чернівцях через коротке замкнення горіли житловий будинок та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539" y="5022608"/>
            <a:ext cx="2307434" cy="1570936"/>
          </a:xfrm>
          <a:prstGeom prst="rect">
            <a:avLst/>
          </a:prstGeom>
          <a:noFill/>
          <a:ln>
            <a:noFill/>
          </a:ln>
        </p:spPr>
      </p:pic>
    </p:spTree>
    <p:extLst>
      <p:ext uri="{BB962C8B-B14F-4D97-AF65-F5344CB8AC3E}">
        <p14:creationId xmlns:p14="http://schemas.microsoft.com/office/powerpoint/2010/main" val="2628566518"/>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6"/>
            <a:ext cx="10515600" cy="557024"/>
          </a:xfrm>
        </p:spPr>
        <p:txBody>
          <a:bodyPr>
            <a:normAutofit fontScale="90000"/>
          </a:bodyPr>
          <a:lstStyle/>
          <a:p>
            <a:pPr algn="ctr"/>
            <a:r>
              <a:rPr lang="ro-RO" b="1" dirty="0">
                <a:latin typeface="Times New Roman" panose="02020603050405020304" pitchFamily="18" charset="0"/>
                <a:cs typeface="Times New Roman" panose="02020603050405020304" pitchFamily="18" charset="0"/>
              </a:rPr>
              <a:t>Urmările din legea lui Ohm</a:t>
            </a:r>
            <a:endParaRPr lang="ru-RU" b="1" dirty="0">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838200" y="1084881"/>
            <a:ext cx="10515600" cy="5092082"/>
          </a:xfrm>
        </p:spPr>
        <p:txBody>
          <a:bodyPr>
            <a:normAutofit/>
          </a:bodyPr>
          <a:lstStyle/>
          <a:p>
            <a:pPr marL="342900" lvl="0" indent="-342900" algn="just">
              <a:lnSpc>
                <a:spcPct val="106000"/>
              </a:lnSpc>
              <a:spcAft>
                <a:spcPts val="80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Circuitului decuplat îi corespunde foarte mare (infinit de mare) rezistență exterioară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R.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acest caz</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după cum urmează din formula legii lui Ohm pentru un circuit închis, intensitatea curentului electric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I = 0.</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corespundere cu legea lui Ohm pentru un circuit închis tensiunea între capetele conductorului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U = I ∙ R.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Din legea lui Ohm pentru un circuit închis, scris sub forma  FEM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I ∙ R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I ∙ r,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obținem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U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I ∙ r.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De aici reiese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că în cazul măririi intensității curentului tensiunea dintre polii sursei de curent se micșorează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600" dirty="0">
              <a:latin typeface="Arial" panose="020B0604020202020204" pitchFamily="34" charset="0"/>
              <a:cs typeface="Arial" panose="020B0604020202020204" pitchFamily="34" charset="0"/>
            </a:endParaRPr>
          </a:p>
          <a:p>
            <a:pPr algn="just">
              <a:lnSpc>
                <a:spcPct val="150000"/>
              </a:lnSpc>
            </a:pPr>
            <a:endParaRPr lang="uk-UA" sz="1600" dirty="0">
              <a:latin typeface="Arial" panose="020B0604020202020204" pitchFamily="34" charset="0"/>
              <a:cs typeface="Arial" panose="020B0604020202020204" pitchFamily="34" charset="0"/>
            </a:endParaRPr>
          </a:p>
          <a:p>
            <a:pPr algn="just">
              <a:lnSpc>
                <a:spcPct val="150000"/>
              </a:lnSpc>
            </a:pPr>
            <a:endParaRPr lang="uk-UA" sz="1600" dirty="0">
              <a:latin typeface="Arial" panose="020B0604020202020204" pitchFamily="34" charset="0"/>
              <a:cs typeface="Arial" panose="020B0604020202020204" pitchFamily="34" charset="0"/>
            </a:endParaRPr>
          </a:p>
          <a:p>
            <a:pPr algn="just">
              <a:lnSpc>
                <a:spcPct val="150000"/>
              </a:lnSpc>
            </a:pPr>
            <a:endParaRPr lang="ro-RO" sz="1600" dirty="0">
              <a:latin typeface="Arial" panose="020B0604020202020204" pitchFamily="34" charset="0"/>
              <a:cs typeface="Arial" panose="020B0604020202020204" pitchFamily="34" charset="0"/>
            </a:endParaRPr>
          </a:p>
          <a:p>
            <a:pPr algn="just">
              <a:lnSpc>
                <a:spcPct val="150000"/>
              </a:lnSpc>
            </a:pPr>
            <a:r>
              <a:rPr lang="ro-RO" sz="1800" dirty="0">
                <a:effectLst/>
                <a:latin typeface="Times New Roman" panose="02020603050405020304" pitchFamily="18" charset="0"/>
                <a:ea typeface="Calibri" panose="020F0502020204030204" pitchFamily="34" charset="0"/>
              </a:rPr>
              <a:t>Cea mai mare valoare a tensiunii dintre polii sursei de curent este egală cu FEM dacă</a:t>
            </a:r>
            <a:r>
              <a:rPr lang="uk-UA" sz="1800" dirty="0">
                <a:effectLst/>
                <a:latin typeface="Times New Roman" panose="02020603050405020304" pitchFamily="18" charset="0"/>
                <a:ea typeface="Calibri" panose="020F0502020204030204" pitchFamily="34" charset="0"/>
              </a:rPr>
              <a:t> I = 0 (</a:t>
            </a:r>
            <a:r>
              <a:rPr lang="ro-RO" sz="1800" dirty="0">
                <a:effectLst/>
                <a:latin typeface="Times New Roman" panose="02020603050405020304" pitchFamily="18" charset="0"/>
                <a:ea typeface="Calibri" panose="020F0502020204030204" pitchFamily="34" charset="0"/>
              </a:rPr>
              <a:t>decuplată sursă de curent</a:t>
            </a:r>
            <a:r>
              <a:rPr lang="uk-UA" sz="1800" dirty="0">
                <a:effectLst/>
                <a:latin typeface="Times New Roman" panose="02020603050405020304" pitchFamily="18" charset="0"/>
                <a:ea typeface="Calibri" panose="020F0502020204030204" pitchFamily="34" charset="0"/>
              </a:rPr>
              <a:t>), </a:t>
            </a:r>
            <a:r>
              <a:rPr lang="ro-RO" sz="1800" dirty="0">
                <a:effectLst/>
                <a:latin typeface="Times New Roman" panose="02020603050405020304" pitchFamily="18" charset="0"/>
                <a:ea typeface="Calibri" panose="020F0502020204030204" pitchFamily="34" charset="0"/>
              </a:rPr>
              <a:t>adică tensiunea dintre polii decuplați ai sursei este egală cu FEM a acestei surse</a:t>
            </a:r>
            <a:r>
              <a:rPr lang="uk-UA" sz="1800" dirty="0">
                <a:effectLst/>
                <a:latin typeface="Times New Roman" panose="02020603050405020304" pitchFamily="18" charset="0"/>
                <a:ea typeface="Calibri" panose="020F0502020204030204" pitchFamily="34" charset="0"/>
              </a:rPr>
              <a:t>: U = </a:t>
            </a:r>
            <a:r>
              <a:rPr lang="ro-RO" sz="1800" dirty="0">
                <a:effectLst/>
                <a:latin typeface="Times New Roman" panose="02020603050405020304" pitchFamily="18" charset="0"/>
                <a:ea typeface="Calibri" panose="020F0502020204030204" pitchFamily="34" charset="0"/>
              </a:rPr>
              <a:t>FEM</a:t>
            </a:r>
            <a:r>
              <a:rPr lang="uk-UA" sz="1800" dirty="0">
                <a:effectLst/>
                <a:latin typeface="Times New Roman" panose="02020603050405020304" pitchFamily="18" charset="0"/>
                <a:ea typeface="Calibri" panose="020F0502020204030204" pitchFamily="34" charset="0"/>
              </a:rPr>
              <a:t>.</a:t>
            </a:r>
            <a:endParaRPr lang="uk-UA" sz="1600" dirty="0">
              <a:latin typeface="Arial" panose="020B0604020202020204" pitchFamily="34" charset="0"/>
              <a:cs typeface="Arial" panose="020B0604020202020204" pitchFamily="34" charset="0"/>
            </a:endParaRPr>
          </a:p>
        </p:txBody>
      </p:sp>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descr="Наслідки із закону Ома для повного кола | Плани-конспекти уроків ..."/>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67020" y="2811937"/>
            <a:ext cx="2657959" cy="1452229"/>
          </a:xfrm>
          <a:prstGeom prst="rect">
            <a:avLst/>
          </a:prstGeom>
          <a:noFill/>
          <a:ln>
            <a:noFill/>
          </a:ln>
        </p:spPr>
      </p:pic>
    </p:spTree>
    <p:extLst>
      <p:ext uri="{BB962C8B-B14F-4D97-AF65-F5344CB8AC3E}">
        <p14:creationId xmlns:p14="http://schemas.microsoft.com/office/powerpoint/2010/main" val="2149665891"/>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40AB02C-216E-0F45-B049-2EE1DA334399}"/>
              </a:ext>
            </a:extLst>
          </p:cNvPr>
          <p:cNvGraphicFramePr>
            <a:graphicFrameLocks noGrp="1"/>
          </p:cNvGraphicFramePr>
          <p:nvPr>
            <p:ph sz="half" idx="1"/>
            <p:extLst>
              <p:ext uri="{D42A27DB-BD31-4B8C-83A1-F6EECF244321}">
                <p14:modId xmlns:p14="http://schemas.microsoft.com/office/powerpoint/2010/main" val="2762343437"/>
              </p:ext>
            </p:extLst>
          </p:nvPr>
        </p:nvGraphicFramePr>
        <p:xfrm>
          <a:off x="457763" y="1221932"/>
          <a:ext cx="1261989" cy="1728060"/>
        </p:xfrm>
        <a:graphic>
          <a:graphicData uri="http://schemas.openxmlformats.org/drawingml/2006/table">
            <a:tbl>
              <a:tblPr>
                <a:tableStyleId>{5940675A-B579-460E-94D1-54222C63F5DA}</a:tableStyleId>
              </a:tblPr>
              <a:tblGrid>
                <a:gridCol w="1261989">
                  <a:extLst>
                    <a:ext uri="{9D8B030D-6E8A-4147-A177-3AD203B41FA5}">
                      <a16:colId xmlns:a16="http://schemas.microsoft.com/office/drawing/2014/main" val="3470833739"/>
                    </a:ext>
                  </a:extLst>
                </a:gridCol>
              </a:tblGrid>
              <a:tr h="1154623">
                <a:tc>
                  <a:txBody>
                    <a:bodyPr/>
                    <a:lstStyle/>
                    <a:p>
                      <a:r>
                        <a:rPr lang="ro-RO" sz="1600" b="1" dirty="0">
                          <a:latin typeface="Arial" panose="020B0604020202020204" pitchFamily="34" charset="0"/>
                          <a:cs typeface="Arial" panose="020B0604020202020204" pitchFamily="34" charset="0"/>
                        </a:rPr>
                        <a:t>Se dă</a:t>
                      </a:r>
                      <a:r>
                        <a:rPr lang="en-GB" sz="1600" b="1" dirty="0">
                          <a:latin typeface="Arial" panose="020B0604020202020204" pitchFamily="34" charset="0"/>
                          <a:cs typeface="Arial" panose="020B0604020202020204" pitchFamily="34" charset="0"/>
                        </a:rPr>
                        <a:t>:</a:t>
                      </a:r>
                      <a:endParaRPr lang="uk-UA" sz="1600" b="0" dirty="0">
                        <a:latin typeface="Arial" panose="020B0604020202020204" pitchFamily="34" charset="0"/>
                        <a:cs typeface="Arial" panose="020B0604020202020204" pitchFamily="34" charset="0"/>
                      </a:endParaRPr>
                    </a:p>
                    <a:p>
                      <a:r>
                        <a:rPr lang="uk-UA" sz="1600" b="0" baseline="0" dirty="0">
                          <a:latin typeface="Arial" panose="020B0604020202020204" pitchFamily="34" charset="0"/>
                          <a:cs typeface="Arial" panose="020B0604020202020204" pitchFamily="34" charset="0"/>
                        </a:rPr>
                        <a:t>ЕРС = 9 В</a:t>
                      </a:r>
                    </a:p>
                    <a:p>
                      <a:r>
                        <a:rPr lang="en-US" sz="1600" b="0" baseline="0" dirty="0">
                          <a:latin typeface="Arial" panose="020B0604020202020204" pitchFamily="34" charset="0"/>
                          <a:cs typeface="Arial" panose="020B0604020202020204" pitchFamily="34" charset="0"/>
                        </a:rPr>
                        <a:t>R = </a:t>
                      </a:r>
                      <a:r>
                        <a:rPr lang="uk-UA" sz="1600" b="0" baseline="0" dirty="0">
                          <a:latin typeface="Arial" panose="020B0604020202020204" pitchFamily="34" charset="0"/>
                          <a:cs typeface="Arial" panose="020B0604020202020204" pitchFamily="34" charset="0"/>
                        </a:rPr>
                        <a:t>3 </a:t>
                      </a:r>
                      <a:r>
                        <a:rPr lang="uk-UA" sz="1600" b="0" baseline="0" dirty="0" err="1">
                          <a:latin typeface="Arial" panose="020B0604020202020204" pitchFamily="34" charset="0"/>
                          <a:cs typeface="Arial" panose="020B0604020202020204" pitchFamily="34" charset="0"/>
                        </a:rPr>
                        <a:t>Ом</a:t>
                      </a:r>
                      <a:endParaRPr lang="en-US" sz="1600" b="0" baseline="0" dirty="0">
                        <a:latin typeface="Arial" panose="020B0604020202020204" pitchFamily="34" charset="0"/>
                        <a:cs typeface="Arial" panose="020B0604020202020204" pitchFamily="34" charset="0"/>
                      </a:endParaRPr>
                    </a:p>
                    <a:p>
                      <a:r>
                        <a:rPr lang="en-US" sz="1600" b="0" baseline="0" dirty="0">
                          <a:latin typeface="Arial" panose="020B0604020202020204" pitchFamily="34" charset="0"/>
                          <a:cs typeface="Arial" panose="020B0604020202020204" pitchFamily="34" charset="0"/>
                        </a:rPr>
                        <a:t>I = 2 </a:t>
                      </a:r>
                      <a:r>
                        <a:rPr lang="uk-UA" sz="1600" b="0" baseline="0" dirty="0">
                          <a:latin typeface="Arial" panose="020B0604020202020204" pitchFamily="34" charset="0"/>
                          <a:cs typeface="Arial" panose="020B0604020202020204" pitchFamily="34" charset="0"/>
                        </a:rPr>
                        <a:t>А</a:t>
                      </a:r>
                      <a:endParaRPr lang="uk-UA" sz="16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82629618"/>
                  </a:ext>
                </a:extLst>
              </a:tr>
              <a:tr h="573437">
                <a:tc>
                  <a:txBody>
                    <a:bodyPr/>
                    <a:lstStyle/>
                    <a:p>
                      <a:r>
                        <a:rPr lang="en-US" sz="1600" dirty="0">
                          <a:latin typeface="Arial" panose="020B0604020202020204" pitchFamily="34" charset="0"/>
                          <a:cs typeface="Arial" panose="020B0604020202020204" pitchFamily="34" charset="0"/>
                        </a:rPr>
                        <a:t>I</a:t>
                      </a:r>
                      <a:r>
                        <a:rPr lang="uk-UA" sz="1600" baseline="-25000" dirty="0" err="1">
                          <a:latin typeface="Arial" panose="020B0604020202020204" pitchFamily="34" charset="0"/>
                          <a:cs typeface="Arial" panose="020B0604020202020204" pitchFamily="34" charset="0"/>
                        </a:rPr>
                        <a:t>кз</a:t>
                      </a:r>
                      <a:r>
                        <a:rPr lang="en-US" sz="1600" dirty="0">
                          <a:latin typeface="Arial" panose="020B0604020202020204" pitchFamily="34" charset="0"/>
                          <a:cs typeface="Arial" panose="020B0604020202020204" pitchFamily="34" charset="0"/>
                        </a:rPr>
                        <a:t> - ?</a:t>
                      </a:r>
                      <a:endParaRPr lang="uk-UA"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663711142"/>
                  </a:ext>
                </a:extLst>
              </a:tr>
            </a:tbl>
          </a:graphicData>
        </a:graphic>
      </p:graphicFrame>
      <mc:AlternateContent xmlns:mc="http://schemas.openxmlformats.org/markup-compatibility/2006" xmlns:a14="http://schemas.microsoft.com/office/drawing/2010/main">
        <mc:Choice Requires="a14">
          <p:sp>
            <p:nvSpPr>
              <p:cNvPr id="3" name="Місце для вмісту 2"/>
              <p:cNvSpPr>
                <a:spLocks noGrp="1"/>
              </p:cNvSpPr>
              <p:nvPr>
                <p:ph sz="half" idx="2"/>
              </p:nvPr>
            </p:nvSpPr>
            <p:spPr>
              <a:xfrm>
                <a:off x="2014781" y="860157"/>
                <a:ext cx="8919274" cy="5837988"/>
              </a:xfrm>
            </p:spPr>
            <p:txBody>
              <a:bodyPr>
                <a:normAutofit/>
              </a:bodyPr>
              <a:lstStyle/>
              <a:p>
                <a:pPr marL="0" indent="0" algn="ctr">
                  <a:lnSpc>
                    <a:spcPct val="100000"/>
                  </a:lnSpc>
                  <a:buNone/>
                </a:pPr>
                <a:r>
                  <a:rPr lang="ro-RO" sz="1400" b="1" dirty="0">
                    <a:latin typeface="Arial" panose="020B0604020202020204" pitchFamily="34" charset="0"/>
                    <a:cs typeface="Arial" panose="020B0604020202020204" pitchFamily="34" charset="0"/>
                  </a:rPr>
                  <a:t>Rezolvare</a:t>
                </a:r>
                <a:r>
                  <a:rPr lang="en-GB" sz="1400" b="1" dirty="0">
                    <a:latin typeface="Arial" panose="020B0604020202020204" pitchFamily="34" charset="0"/>
                    <a:cs typeface="Arial" panose="020B0604020202020204" pitchFamily="34" charset="0"/>
                  </a:rPr>
                  <a:t>:</a:t>
                </a:r>
                <a:endParaRPr lang="uk-UA" sz="1400" b="1" dirty="0">
                  <a:latin typeface="Arial" panose="020B0604020202020204" pitchFamily="34" charset="0"/>
                  <a:cs typeface="Arial" panose="020B0604020202020204" pitchFamily="34" charset="0"/>
                </a:endParaRPr>
              </a:p>
              <a:p>
                <a:pPr marL="0" indent="0">
                  <a:buNone/>
                </a:pPr>
                <a:r>
                  <a:rPr lang="ro-RO" dirty="0"/>
                  <a:t>Circuitul scurt apare în cazul, când rezistența sarcinii exterioare este egală cu zero (sau se apropie de zero)</a:t>
                </a:r>
                <a:r>
                  <a:rPr lang="uk-UA" dirty="0"/>
                  <a:t>:</a:t>
                </a:r>
              </a:p>
              <a:p>
                <a:pPr marL="0" indent="0">
                  <a:buNone/>
                </a:pPr>
                <a:r>
                  <a:rPr lang="uk-UA" dirty="0"/>
                  <a:t>I</a:t>
                </a:r>
                <a:r>
                  <a:rPr lang="ro-RO" baseline="-25000" dirty="0"/>
                  <a:t>sc</a:t>
                </a:r>
                <a:r>
                  <a:rPr lang="uk-UA" dirty="0"/>
                  <a:t>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FEM</m:t>
                        </m:r>
                      </m:num>
                      <m:den>
                        <m:r>
                          <m:rPr>
                            <m:sty m:val="p"/>
                          </m:rPr>
                          <a:rPr lang="uk-UA">
                            <a:latin typeface="Cambria Math" panose="02040503050406030204" pitchFamily="18" charset="0"/>
                          </a:rPr>
                          <m:t>r</m:t>
                        </m:r>
                      </m:den>
                    </m:f>
                  </m:oMath>
                </a14:m>
                <a:r>
                  <a:rPr lang="uk-UA" dirty="0"/>
                  <a:t>.</a:t>
                </a:r>
              </a:p>
              <a:p>
                <a:pPr marL="0" indent="0">
                  <a:buNone/>
                </a:pPr>
                <a:r>
                  <a:rPr lang="ro-RO" dirty="0"/>
                  <a:t>Calculăm rezistența bateriei, aplicând legea lui Ohm pentru un circuit închis</a:t>
                </a:r>
                <a:r>
                  <a:rPr lang="uk-UA" dirty="0"/>
                  <a:t>:</a:t>
                </a:r>
              </a:p>
              <a:p>
                <a:pPr marL="0" indent="0">
                  <a:buNone/>
                </a:pPr>
                <a:r>
                  <a:rPr lang="uk-UA" dirty="0"/>
                  <a:t>I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FEM</m:t>
                        </m:r>
                      </m:num>
                      <m:den>
                        <m:r>
                          <m:rPr>
                            <m:sty m:val="p"/>
                          </m:rPr>
                          <a:rPr lang="uk-UA">
                            <a:latin typeface="Cambria Math" panose="02040503050406030204" pitchFamily="18" charset="0"/>
                          </a:rPr>
                          <m:t>R</m:t>
                        </m:r>
                        <m:r>
                          <a:rPr lang="uk-UA" i="1">
                            <a:latin typeface="Cambria Math" panose="02040503050406030204" pitchFamily="18" charset="0"/>
                          </a:rPr>
                          <m:t> </m:t>
                        </m:r>
                        <m:r>
                          <a:rPr lang="uk-UA">
                            <a:latin typeface="Cambria Math" panose="02040503050406030204" pitchFamily="18" charset="0"/>
                          </a:rPr>
                          <m:t>+</m:t>
                        </m:r>
                        <m:r>
                          <a:rPr lang="uk-UA" i="1">
                            <a:latin typeface="Cambria Math" panose="02040503050406030204" pitchFamily="18" charset="0"/>
                          </a:rPr>
                          <m:t> </m:t>
                        </m:r>
                        <m:r>
                          <m:rPr>
                            <m:sty m:val="p"/>
                          </m:rPr>
                          <a:rPr lang="uk-UA">
                            <a:latin typeface="Cambria Math" panose="02040503050406030204" pitchFamily="18" charset="0"/>
                          </a:rPr>
                          <m:t>r</m:t>
                        </m:r>
                      </m:den>
                    </m:f>
                  </m:oMath>
                </a14:m>
                <a:r>
                  <a:rPr lang="uk-UA" dirty="0"/>
                  <a:t> , </a:t>
                </a:r>
                <a:r>
                  <a:rPr lang="ro-RO" dirty="0"/>
                  <a:t>îndeplinim transformările matematice</a:t>
                </a:r>
                <a:r>
                  <a:rPr lang="uk-UA" dirty="0"/>
                  <a:t>: r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FEM</m:t>
                        </m:r>
                      </m:num>
                      <m:den>
                        <m:r>
                          <m:rPr>
                            <m:sty m:val="p"/>
                          </m:rPr>
                          <a:rPr lang="uk-UA">
                            <a:latin typeface="Cambria Math" panose="02040503050406030204" pitchFamily="18" charset="0"/>
                          </a:rPr>
                          <m:t>I</m:t>
                        </m:r>
                      </m:den>
                    </m:f>
                  </m:oMath>
                </a14:m>
                <a:r>
                  <a:rPr lang="uk-UA" dirty="0"/>
                  <a:t> - R.</a:t>
                </a:r>
              </a:p>
              <a:p>
                <a:pPr marL="0" indent="0">
                  <a:buNone/>
                </a:pPr>
                <a:r>
                  <a:rPr lang="ro-RO" dirty="0"/>
                  <a:t>Calculăm rezistența interioară a sursei de curent, vom obține</a:t>
                </a:r>
                <a:r>
                  <a:rPr lang="uk-UA" dirty="0"/>
                  <a:t>: r = 1,5 О</a:t>
                </a:r>
                <a:r>
                  <a:rPr lang="ro-RO" dirty="0"/>
                  <a:t>hm</a:t>
                </a:r>
                <a:r>
                  <a:rPr lang="uk-UA" dirty="0"/>
                  <a:t>.</a:t>
                </a:r>
              </a:p>
              <a:p>
                <a:pPr marL="0" indent="0">
                  <a:buNone/>
                </a:pPr>
                <a:r>
                  <a:rPr lang="ro-RO" dirty="0"/>
                  <a:t>Așadar</a:t>
                </a:r>
                <a:r>
                  <a:rPr lang="uk-UA" dirty="0"/>
                  <a:t>, I</a:t>
                </a:r>
                <a:r>
                  <a:rPr lang="ro-RO" baseline="-25000" dirty="0"/>
                  <a:t>sc</a:t>
                </a:r>
                <a:r>
                  <a:rPr lang="uk-UA" dirty="0"/>
                  <a:t> =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9</m:t>
                        </m:r>
                        <m:r>
                          <a:rPr lang="uk-UA" i="1">
                            <a:latin typeface="Cambria Math" panose="02040503050406030204" pitchFamily="18" charset="0"/>
                          </a:rPr>
                          <m:t> </m:t>
                        </m:r>
                        <m:r>
                          <a:rPr lang="uk-UA">
                            <a:latin typeface="Cambria Math" panose="02040503050406030204" pitchFamily="18" charset="0"/>
                          </a:rPr>
                          <m:t>В</m:t>
                        </m:r>
                      </m:num>
                      <m:den>
                        <m:r>
                          <a:rPr lang="uk-UA">
                            <a:latin typeface="Cambria Math" panose="02040503050406030204" pitchFamily="18" charset="0"/>
                          </a:rPr>
                          <m:t>1,5</m:t>
                        </m:r>
                        <m:r>
                          <a:rPr lang="uk-UA" i="1">
                            <a:latin typeface="Cambria Math" panose="02040503050406030204" pitchFamily="18" charset="0"/>
                          </a:rPr>
                          <m:t> </m:t>
                        </m:r>
                        <m:r>
                          <a:rPr lang="uk-UA">
                            <a:latin typeface="Cambria Math" panose="02040503050406030204" pitchFamily="18" charset="0"/>
                          </a:rPr>
                          <m:t>Ом</m:t>
                        </m:r>
                      </m:den>
                    </m:f>
                  </m:oMath>
                </a14:m>
                <a:r>
                  <a:rPr lang="uk-UA" dirty="0"/>
                  <a:t> = 6 А.</a:t>
                </a:r>
              </a:p>
              <a:p>
                <a:pPr marL="0" indent="0">
                  <a:buNone/>
                </a:pPr>
                <a:r>
                  <a:rPr lang="ro-RO" dirty="0"/>
                  <a:t>Răspuns</a:t>
                </a:r>
                <a:r>
                  <a:rPr lang="uk-UA" dirty="0"/>
                  <a:t>: </a:t>
                </a:r>
                <a:r>
                  <a:rPr lang="ro-RO" dirty="0"/>
                  <a:t>intensitatea curentului în cazul scurtcircuitului alcătuiește  </a:t>
                </a:r>
                <a:r>
                  <a:rPr lang="uk-UA" dirty="0"/>
                  <a:t> 6 А. </a:t>
                </a:r>
                <a:endParaRPr lang="uk-UA" sz="1400" dirty="0">
                  <a:latin typeface="Arial" panose="020B0604020202020204" pitchFamily="34" charset="0"/>
                  <a:cs typeface="Arial" panose="020B0604020202020204" pitchFamily="34"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sz="half" idx="2"/>
              </p:nvPr>
            </p:nvSpPr>
            <p:spPr>
              <a:xfrm>
                <a:off x="2014781" y="860157"/>
                <a:ext cx="8919274" cy="5837988"/>
              </a:xfrm>
              <a:blipFill>
                <a:blip r:embed="rId2"/>
                <a:stretch>
                  <a:fillRect l="-615" t="-209"/>
                </a:stretch>
              </a:blipFill>
            </p:spPr>
            <p:txBody>
              <a:bodyPr/>
              <a:lstStyle/>
              <a:p>
                <a:r>
                  <a:rPr lang="uk-UA">
                    <a:noFill/>
                  </a:rPr>
                  <a:t> </a:t>
                </a:r>
              </a:p>
            </p:txBody>
          </p:sp>
        </mc:Fallback>
      </mc:AlternateContent>
      <p:sp>
        <p:nvSpPr>
          <p:cNvPr id="8" name="Заголовок 1"/>
          <p:cNvSpPr txBox="1">
            <a:spLocks/>
          </p:cNvSpPr>
          <p:nvPr/>
        </p:nvSpPr>
        <p:spPr>
          <a:xfrm>
            <a:off x="162733" y="108489"/>
            <a:ext cx="11512432" cy="8214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o-RO" sz="2000" dirty="0">
                <a:latin typeface="Times New Roman" panose="02020603050405020304" pitchFamily="18" charset="0"/>
                <a:cs typeface="Times New Roman" panose="02020603050405020304" pitchFamily="18" charset="0"/>
              </a:rPr>
              <a:t>Problea</a:t>
            </a:r>
            <a:r>
              <a:rPr lang="uk-UA" sz="2000" dirty="0">
                <a:latin typeface="Times New Roman" panose="02020603050405020304" pitchFamily="18" charset="0"/>
                <a:cs typeface="Times New Roman" panose="02020603050405020304" pitchFamily="18" charset="0"/>
              </a:rPr>
              <a:t> №5</a:t>
            </a:r>
            <a:r>
              <a:rPr lang="ro-RO" sz="2000" dirty="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La calculul curentului scurtcircuitului, și anume</a:t>
            </a:r>
            <a:r>
              <a:rPr lang="uk-UA"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de determinat intensitatea curentului la circuitul scurt al unei baterii cu FEM de</a:t>
            </a:r>
            <a:r>
              <a:rPr lang="uk-UA" sz="2000" dirty="0">
                <a:latin typeface="Times New Roman" panose="02020603050405020304" pitchFamily="18" charset="0"/>
                <a:cs typeface="Times New Roman" panose="02020603050405020304" pitchFamily="18" charset="0"/>
              </a:rPr>
              <a:t> 9В, </a:t>
            </a:r>
            <a:r>
              <a:rPr lang="ro-RO" sz="2000" dirty="0">
                <a:latin typeface="Times New Roman" panose="02020603050405020304" pitchFamily="18" charset="0"/>
                <a:cs typeface="Times New Roman" panose="02020603050405020304" pitchFamily="18" charset="0"/>
              </a:rPr>
              <a:t>dacă la cuplare la ea a rezistenței exterioare de </a:t>
            </a:r>
            <a:r>
              <a:rPr lang="uk-UA" sz="2000" dirty="0">
                <a:latin typeface="Times New Roman" panose="02020603050405020304" pitchFamily="18" charset="0"/>
                <a:cs typeface="Times New Roman" panose="02020603050405020304" pitchFamily="18" charset="0"/>
              </a:rPr>
              <a:t> 3 О</a:t>
            </a:r>
            <a:r>
              <a:rPr lang="ro-RO" sz="2000" dirty="0">
                <a:latin typeface="Times New Roman" panose="02020603050405020304" pitchFamily="18" charset="0"/>
                <a:cs typeface="Times New Roman" panose="02020603050405020304" pitchFamily="18" charset="0"/>
              </a:rPr>
              <a:t>hm curentul în circuit este</a:t>
            </a:r>
            <a:r>
              <a:rPr lang="uk-UA" sz="2000" dirty="0">
                <a:latin typeface="Times New Roman" panose="02020603050405020304" pitchFamily="18" charset="0"/>
                <a:cs typeface="Times New Roman" panose="02020603050405020304" pitchFamily="18" charset="0"/>
              </a:rPr>
              <a:t> 2 А.</a:t>
            </a:r>
          </a:p>
        </p:txBody>
      </p:sp>
      <p:pic>
        <p:nvPicPr>
          <p:cNvPr id="5" name="Рисунок 4" descr="Причины возникновения и последствия коротких замыканий » Школа для ..."/>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213181" y="4850295"/>
            <a:ext cx="2461984" cy="1710541"/>
          </a:xfrm>
          <a:prstGeom prst="rect">
            <a:avLst/>
          </a:prstGeom>
          <a:noFill/>
          <a:ln>
            <a:noFill/>
          </a:ln>
        </p:spPr>
      </p:pic>
    </p:spTree>
    <p:extLst>
      <p:ext uri="{BB962C8B-B14F-4D97-AF65-F5344CB8AC3E}">
        <p14:creationId xmlns:p14="http://schemas.microsoft.com/office/powerpoint/2010/main" val="38989201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917575" y="138051"/>
            <a:ext cx="10966450" cy="819791"/>
          </a:xfrm>
        </p:spPr>
        <p:txBody>
          <a:bodyPr>
            <a:noAutofit/>
          </a:bodyPr>
          <a:lstStyle/>
          <a:p>
            <a:pPr algn="just">
              <a:lnSpc>
                <a:spcPct val="106000"/>
              </a:lnSpc>
              <a:spcAft>
                <a:spcPts val="800"/>
              </a:spcAft>
            </a:pPr>
            <a:r>
              <a:rPr lang="ro-RO"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Curentul electric – aceasta-i mișcarea orientată a particulelor încărcate sau a corpurilor.</a:t>
            </a:r>
            <a:endParaRPr lang="uk-U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Місце для вмісту 2"/>
          <p:cNvSpPr>
            <a:spLocks noGrp="1"/>
          </p:cNvSpPr>
          <p:nvPr>
            <p:ph idx="1"/>
          </p:nvPr>
        </p:nvSpPr>
        <p:spPr>
          <a:xfrm>
            <a:off x="783459" y="1363852"/>
            <a:ext cx="10515600" cy="4921600"/>
          </a:xfrm>
        </p:spPr>
        <p:txBody>
          <a:bodyPr>
            <a:normAutofit/>
          </a:bodyPr>
          <a:lstStyle/>
          <a:p>
            <a:pPr algn="just">
              <a:lnSpc>
                <a:spcPct val="106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În conductoarele metalice curentul se crează prin mișcarea electronilor liberi; în electroliți – prin mișcarea ionilor de ambele semne; în gaze – prin mișcarea ionilor de ambele semne și a electronilor liberi.</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uk-UA" sz="1600" dirty="0">
              <a:solidFill>
                <a:schemeClr val="tx1"/>
              </a:solidFill>
              <a:latin typeface="Arial" panose="020B0604020202020204" pitchFamily="34" charset="0"/>
              <a:cs typeface="Arial" panose="020B0604020202020204" pitchFamily="34" charset="0"/>
            </a:endParaRPr>
          </a:p>
          <a:p>
            <a:pPr marL="0" indent="0" algn="just">
              <a:lnSpc>
                <a:spcPct val="150000"/>
              </a:lnSpc>
              <a:buNone/>
            </a:pPr>
            <a:endParaRPr lang="uk-UA" sz="1600" dirty="0">
              <a:latin typeface="Arial" panose="020B0604020202020204" pitchFamily="34" charset="0"/>
              <a:cs typeface="Arial" panose="020B0604020202020204" pitchFamily="34" charset="0"/>
            </a:endParaRPr>
          </a:p>
          <a:p>
            <a:pPr marL="0" indent="0" algn="just">
              <a:lnSpc>
                <a:spcPct val="150000"/>
              </a:lnSpc>
              <a:buNone/>
            </a:pPr>
            <a:endParaRPr lang="uk-UA" sz="1600" dirty="0">
              <a:solidFill>
                <a:schemeClr val="tx1"/>
              </a:solidFill>
              <a:latin typeface="Arial" panose="020B0604020202020204" pitchFamily="34" charset="0"/>
              <a:cs typeface="Arial" panose="020B0604020202020204" pitchFamily="34" charset="0"/>
            </a:endParaRPr>
          </a:p>
          <a:p>
            <a:pPr marL="0" indent="0" algn="just">
              <a:lnSpc>
                <a:spcPct val="150000"/>
              </a:lnSpc>
              <a:buNone/>
            </a:pPr>
            <a:r>
              <a:rPr lang="ro-RO" b="1" dirty="0">
                <a:effectLst/>
                <a:latin typeface="Times New Roman" panose="02020603050405020304" pitchFamily="18" charset="0"/>
                <a:ea typeface="Calibri" panose="020F0502020204030204" pitchFamily="34" charset="0"/>
              </a:rPr>
              <a:t>Curentul este însoțit de anumite acțiuni: magnetică, termică, chimică, mecanică, fiziologică etc., care comparativ ușor se pot releva și aplica pentru necesitățile practice.</a:t>
            </a:r>
            <a:endParaRPr lang="uk-UA" sz="1600" b="1" dirty="0">
              <a:solidFill>
                <a:schemeClr val="tx1"/>
              </a:solidFill>
              <a:latin typeface="Arial" panose="020B0604020202020204" pitchFamily="34" charset="0"/>
              <a:cs typeface="Arial" panose="020B0604020202020204" pitchFamily="34" charset="0"/>
            </a:endParaRPr>
          </a:p>
        </p:txBody>
      </p:sp>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508" y="2153443"/>
            <a:ext cx="2163762"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11" descr="ДІЇ ЕЛЕКТРИЧНОГО СТРУМУ - ЕЛЕКТРИЧНІ ЯВИЩА. ЕЛЕКТРИЧНИЙ СТРУМ ..."/>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8457" t="4822" r="1163" b="3554"/>
          <a:stretch/>
        </p:blipFill>
        <p:spPr bwMode="auto">
          <a:xfrm>
            <a:off x="1444573" y="4790538"/>
            <a:ext cx="1449705" cy="1407219"/>
          </a:xfrm>
          <a:prstGeom prst="rect">
            <a:avLst/>
          </a:prstGeom>
          <a:noFill/>
          <a:ln>
            <a:noFill/>
          </a:ln>
          <a:extLst>
            <a:ext uri="{53640926-AAD7-44D8-BBD7-CCE9431645EC}">
              <a14:shadowObscured xmlns:a14="http://schemas.microsoft.com/office/drawing/2010/main"/>
            </a:ext>
          </a:extLst>
        </p:spPr>
      </p:pic>
      <p:pic>
        <p:nvPicPr>
          <p:cNvPr id="13" name="Рисунок 12" descr="Теплова дія струму. Закон Джоуля Ленца.Електронагрівальні прилади ..."/>
          <p:cNvPicPr/>
          <p:nvPr/>
        </p:nvPicPr>
        <p:blipFill>
          <a:blip r:embed="rId5">
            <a:extLst>
              <a:ext uri="{28A0092B-C50C-407E-A947-70E740481C1C}">
                <a14:useLocalDpi xmlns:a14="http://schemas.microsoft.com/office/drawing/2010/main" val="0"/>
              </a:ext>
            </a:extLst>
          </a:blip>
          <a:srcRect/>
          <a:stretch>
            <a:fillRect/>
          </a:stretch>
        </p:blipFill>
        <p:spPr bwMode="auto">
          <a:xfrm>
            <a:off x="3199776" y="4773671"/>
            <a:ext cx="2787015" cy="1092200"/>
          </a:xfrm>
          <a:prstGeom prst="rect">
            <a:avLst/>
          </a:prstGeom>
          <a:noFill/>
          <a:ln>
            <a:noFill/>
          </a:ln>
        </p:spPr>
      </p:pic>
      <p:pic>
        <p:nvPicPr>
          <p:cNvPr id="14" name="Рисунок 13" descr="Дії електричного струму"/>
          <p:cNvPicPr/>
          <p:nvPr/>
        </p:nvPicPr>
        <p:blipFill rotWithShape="1">
          <a:blip r:embed="rId6">
            <a:extLst>
              <a:ext uri="{28A0092B-C50C-407E-A947-70E740481C1C}">
                <a14:useLocalDpi xmlns:a14="http://schemas.microsoft.com/office/drawing/2010/main" val="0"/>
              </a:ext>
            </a:extLst>
          </a:blip>
          <a:srcRect l="3824" t="21739" r="30035" b="12050"/>
          <a:stretch/>
        </p:blipFill>
        <p:spPr bwMode="auto">
          <a:xfrm>
            <a:off x="9621341" y="4503220"/>
            <a:ext cx="1617507" cy="1345226"/>
          </a:xfrm>
          <a:prstGeom prst="rect">
            <a:avLst/>
          </a:prstGeom>
          <a:noFill/>
          <a:ln>
            <a:noFill/>
          </a:ln>
          <a:extLst>
            <a:ext uri="{53640926-AAD7-44D8-BBD7-CCE9431645EC}">
              <a14:shadowObscured xmlns:a14="http://schemas.microsoft.com/office/drawing/2010/main"/>
            </a:ext>
          </a:extLst>
        </p:spPr>
      </p:pic>
      <p:pic>
        <p:nvPicPr>
          <p:cNvPr id="15" name="Рисунок 14" descr="Електричний струм. Дії електричного струму"/>
          <p:cNvPicPr/>
          <p:nvPr/>
        </p:nvPicPr>
        <p:blipFill rotWithShape="1">
          <a:blip r:embed="rId7">
            <a:extLst>
              <a:ext uri="{28A0092B-C50C-407E-A947-70E740481C1C}">
                <a14:useLocalDpi xmlns:a14="http://schemas.microsoft.com/office/drawing/2010/main" val="0"/>
              </a:ext>
            </a:extLst>
          </a:blip>
          <a:srcRect l="8488" t="18261" r="8298" b="40870"/>
          <a:stretch/>
        </p:blipFill>
        <p:spPr bwMode="auto">
          <a:xfrm>
            <a:off x="6454801" y="4756246"/>
            <a:ext cx="2676525" cy="1092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0985988"/>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Блог бібліотеки-філії № 1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39125" cy="1139125"/>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853698" y="154984"/>
            <a:ext cx="10515600" cy="480447"/>
          </a:xfrm>
        </p:spPr>
        <p:txBody>
          <a:bodyPr>
            <a:normAutofit/>
          </a:bodyPr>
          <a:lstStyle/>
          <a:p>
            <a:pPr algn="ctr"/>
            <a:r>
              <a:rPr lang="ro-RO" sz="2000" b="1" dirty="0">
                <a:solidFill>
                  <a:schemeClr val="tx1"/>
                </a:solidFill>
                <a:effectLst/>
                <a:latin typeface="Times New Roman" panose="02020603050405020304" pitchFamily="18" charset="0"/>
                <a:ea typeface="Calibri" panose="020F0502020204030204" pitchFamily="34" charset="0"/>
              </a:rPr>
              <a:t>Facem totalul: despre ce noi am aflat în timpul acestei lecții</a:t>
            </a:r>
            <a:r>
              <a:rPr lang="uk-UA" sz="2000" b="1" dirty="0">
                <a:solidFill>
                  <a:schemeClr val="tx1"/>
                </a:solidFill>
                <a:effectLst/>
                <a:latin typeface="Times New Roman" panose="02020603050405020304" pitchFamily="18" charset="0"/>
                <a:ea typeface="Calibri" panose="020F0502020204030204" pitchFamily="34" charset="0"/>
              </a:rPr>
              <a:t>?</a:t>
            </a:r>
            <a:endParaRPr lang="ru-RU" sz="3200" b="1" dirty="0">
              <a:solidFill>
                <a:schemeClr val="tx1"/>
              </a:solidFill>
            </a:endParaRPr>
          </a:p>
        </p:txBody>
      </p:sp>
      <p:sp>
        <p:nvSpPr>
          <p:cNvPr id="6" name="Объект 5"/>
          <p:cNvSpPr>
            <a:spLocks noGrp="1"/>
          </p:cNvSpPr>
          <p:nvPr>
            <p:ph idx="1"/>
          </p:nvPr>
        </p:nvSpPr>
        <p:spPr>
          <a:xfrm>
            <a:off x="418454" y="759416"/>
            <a:ext cx="11282765" cy="5826913"/>
          </a:xfrm>
        </p:spPr>
        <p:txBody>
          <a:bodyPr>
            <a:normAutofit lnSpcReduction="10000"/>
          </a:bodyPr>
          <a:lstStyle/>
          <a:p>
            <a:pPr marL="342900" lvl="0" indent="-342900" algn="just">
              <a:lnSpc>
                <a:spcPct val="106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Curentul electric</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mișcarea orientată a particulelor încărcate sau corpurilor</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Caracteristicele curentului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intensitatea curentului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I =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Δq</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Δt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și densitatea curentului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j = "I" /"S"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aceasta-i mărimea fizică, care se măsoară prin raportul intensității curentului la aria secțiunii transversale a conductorului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Legea lui Ohm pentru o porțiune de circuit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Intensitatea curentului într-o porțiune omogenă cu tensiunea la capetele porțiunii și invers proporțională cu rezistența ei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I = "U" /"R"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unde tensiunea</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U = "A" /"q"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rezistența electrică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R = ρ ∙ "L" /"S"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Oarecare forțe, care acționează asupra particulelor încărcate electric și nu sunt coulombiene, se numesc forțe exterioare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Raportul lucrului forțelor exterioare pentru deplasarea sarcinii în interiorul sursei către mărimea sarcinii este caracteristica sursei de curent și se numește forță electromotoare a sursei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"A</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ext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/"q".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Unitatea de măsură a FEM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1 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Legea lui Ohm pentru un circuit închis: intensitatea curentului într-un circuit închis, care conține sursă de curent, este egală cu raportul FEM a sursei și rezistența totală a circuitului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6000"/>
              </a:lnSpc>
              <a:spcAft>
                <a:spcPts val="80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I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/"R + r"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Circuit scurt se numește legarea capetelor porțiunii de circuit, care se află sub tensiune, cu un conductor, rezistența căruia e foarte mică în comparație cu rezistența acestei porțiuni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I</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sc</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FEM</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/"r"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ru-RU" sz="1600" b="1" dirty="0">
              <a:solidFill>
                <a:srgbClr val="C00000"/>
              </a:solidFill>
              <a:latin typeface="Arial" panose="020B0604020202020204" pitchFamily="34" charset="0"/>
              <a:cs typeface="Arial" panose="020B0604020202020204" pitchFamily="34" charset="0"/>
            </a:endParaRPr>
          </a:p>
          <a:p>
            <a:pPr marL="0" indent="0" algn="just">
              <a:lnSpc>
                <a:spcPct val="150000"/>
              </a:lnSpc>
              <a:buNone/>
            </a:pPr>
            <a:endParaRPr lang="ru-RU" sz="1600" b="1" dirty="0">
              <a:solidFill>
                <a:srgbClr val="C00000"/>
              </a:solidFill>
              <a:latin typeface="Arial" panose="020B0604020202020204" pitchFamily="34" charset="0"/>
              <a:cs typeface="Arial" panose="020B0604020202020204" pitchFamily="34" charset="0"/>
            </a:endParaRPr>
          </a:p>
          <a:p>
            <a:pPr algn="just">
              <a:lnSpc>
                <a:spcPct val="150000"/>
              </a:lnSpc>
            </a:pPr>
            <a:endParaRPr lang="uk-UA"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84215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48536"/>
          </a:xfrm>
        </p:spPr>
        <p:txBody>
          <a:bodyPr>
            <a:noAutofit/>
          </a:bodyPr>
          <a:lstStyle/>
          <a:p>
            <a:pPr algn="ctr"/>
            <a:r>
              <a:rPr lang="ro-RO" sz="2800" b="1" dirty="0">
                <a:solidFill>
                  <a:srgbClr val="002060"/>
                </a:solidFill>
                <a:latin typeface="Times New Roman" panose="02020603050405020304" pitchFamily="18" charset="0"/>
                <a:cs typeface="Times New Roman" panose="02020603050405020304" pitchFamily="18" charset="0"/>
              </a:rPr>
              <a:t>Existența curentului</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898902" y="881531"/>
            <a:ext cx="10515600" cy="5197098"/>
          </a:xfrm>
        </p:spPr>
        <p:txBody>
          <a:bodyPr>
            <a:normAutofit/>
          </a:bodyPr>
          <a:lstStyle/>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Pentru existența de lungă durată în substanță a curentului electric sunt necesare două condiții – prezența particulelor libere încărcate și a forțelor, care acționează asupra acestor particule. Asupra particulelor încărcate acționează câmpul electric cu forța F = q ‧ E. Probabil, anume câmpul electric înăuntrul conductorului provoacă și susținerea mișcării ordonate a particulelor încărcate.</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uk-UA" sz="1600" b="1" dirty="0">
              <a:solidFill>
                <a:srgbClr val="002060"/>
              </a:solidFill>
              <a:latin typeface="Arial" panose="020B0604020202020204" pitchFamily="34" charset="0"/>
              <a:cs typeface="Arial" panose="020B0604020202020204" pitchFamily="34" charset="0"/>
            </a:endParaRPr>
          </a:p>
          <a:p>
            <a:pPr marL="0" indent="0" algn="just">
              <a:lnSpc>
                <a:spcPct val="150000"/>
              </a:lnSpc>
              <a:buNone/>
            </a:pPr>
            <a:endParaRPr lang="uk-UA" sz="1600" b="1" dirty="0">
              <a:solidFill>
                <a:srgbClr val="002060"/>
              </a:solidFill>
              <a:latin typeface="Arial" panose="020B0604020202020204" pitchFamily="34" charset="0"/>
              <a:cs typeface="Arial" panose="020B0604020202020204" pitchFamily="34" charset="0"/>
            </a:endParaRPr>
          </a:p>
          <a:p>
            <a:pPr algn="just">
              <a:lnSpc>
                <a:spcPct val="106000"/>
              </a:lnSpc>
              <a:spcAft>
                <a:spcPts val="800"/>
              </a:spcAft>
            </a:pP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Dacă prin conductor trece curentul electric, atunci între capetele conductorului trebuie să fie creată diferență de potențial.</a:t>
            </a:r>
            <a:endParaRPr lang="ro-R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rPr>
              <a:t>Pentru ca curentul prin conductor să fie de lungă durată, acest conductor trebuie să fie închis. În caz contrar sarcinile se vor acumula la capetele conductorului încărcate cu același fel de electricitate și curentul va înceta.</a:t>
            </a:r>
            <a:endParaRPr lang="uk-UA" sz="1600" dirty="0">
              <a:solidFill>
                <a:schemeClr val="tx1"/>
              </a:solidFill>
              <a:latin typeface="Arial" panose="020B0604020202020204" pitchFamily="34" charset="0"/>
              <a:cs typeface="Arial" panose="020B0604020202020204" pitchFamily="34" charset="0"/>
            </a:endParaRPr>
          </a:p>
        </p:txBody>
      </p:sp>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cxnSp>
        <p:nvCxnSpPr>
          <p:cNvPr id="14" name="Прямая со стрелкой 13"/>
          <p:cNvCxnSpPr/>
          <p:nvPr/>
        </p:nvCxnSpPr>
        <p:spPr>
          <a:xfrm>
            <a:off x="898902" y="1751308"/>
            <a:ext cx="20922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a:off x="1663485" y="1751308"/>
            <a:ext cx="20922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6" name="Рисунок 15"/>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5823" t="50149" r="36003" b="25970"/>
          <a:stretch/>
        </p:blipFill>
        <p:spPr bwMode="auto">
          <a:xfrm>
            <a:off x="4740194" y="2216257"/>
            <a:ext cx="2280538" cy="1263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8850059"/>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0451" y="402956"/>
            <a:ext cx="10515600" cy="5695627"/>
          </a:xfrm>
        </p:spPr>
        <p:txBody>
          <a:bodyPr>
            <a:normAutofit/>
          </a:bodyPr>
          <a:lstStyle/>
          <a:p>
            <a:pPr>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Dispozitivul din două corpuri electrizate (electroade), între care se menține diferență de potențial constantă, înseamnă că în conductor acționează câmpul electric constant, este numită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sursă de curent.</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Sursele de curent electric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crează și lungă durată de timp păstreză câmpul electric. În sursele de curent pe contul forțelor de provinență neelectrică are loc separarea particulelor încărcate, în rezultat polii sursei vor fi încărcate (electrizate) cu sarcini diferite.</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uk-UA" sz="1600" dirty="0">
              <a:latin typeface="Arial" panose="020B0604020202020204" pitchFamily="34" charset="0"/>
              <a:cs typeface="Arial" panose="020B0604020202020204" pitchFamily="34" charset="0"/>
            </a:endParaRPr>
          </a:p>
          <a:p>
            <a:pPr marL="0" indent="0" algn="just">
              <a:lnSpc>
                <a:spcPct val="150000"/>
              </a:lnSpc>
              <a:buNone/>
            </a:pPr>
            <a:endParaRPr lang="uk-UA" sz="1600" dirty="0">
              <a:latin typeface="Arial" panose="020B0604020202020204" pitchFamily="34" charset="0"/>
              <a:cs typeface="Arial" panose="020B0604020202020204" pitchFamily="34" charset="0"/>
            </a:endParaRPr>
          </a:p>
          <a:p>
            <a:pPr marL="0" indent="0" algn="just">
              <a:lnSpc>
                <a:spcPct val="150000"/>
              </a:lnSpc>
              <a:buNone/>
            </a:pPr>
            <a:endParaRPr lang="uk-UA" sz="1600" dirty="0">
              <a:latin typeface="Arial" panose="020B0604020202020204" pitchFamily="34" charset="0"/>
              <a:cs typeface="Arial" panose="020B0604020202020204" pitchFamily="34" charset="0"/>
            </a:endParaRPr>
          </a:p>
          <a:p>
            <a:pPr marL="0" indent="0" algn="just">
              <a:lnSpc>
                <a:spcPct val="150000"/>
              </a:lnSpc>
              <a:buNone/>
            </a:pPr>
            <a:r>
              <a:rPr lang="ro-RO" sz="1800" dirty="0">
                <a:effectLst/>
                <a:latin typeface="Times New Roman" panose="02020603050405020304" pitchFamily="18" charset="0"/>
                <a:ea typeface="Calibri" panose="020F0502020204030204" pitchFamily="34" charset="0"/>
              </a:rPr>
              <a:t>La circuitele electrice în care se menține curent și se aplică proprietățile lui, intră sursele de curent, consumatoarele (încălzitoare, aparatele de iluminat, motoarele electrice etc), aparatele de măsurat și de reglare, întrerupătoare și alte elemente, legate cu conductoare (fire de conexiune).</a:t>
            </a:r>
            <a:endParaRPr lang="uk-UA" sz="1600" b="1" dirty="0">
              <a:latin typeface="Arial" panose="020B0604020202020204" pitchFamily="34" charset="0"/>
              <a:cs typeface="Arial" panose="020B0604020202020204" pitchFamily="34" charset="0"/>
            </a:endParaRPr>
          </a:p>
        </p:txBody>
      </p:sp>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descr="10. Джерела електричного струму » Народна Освіта"/>
          <p:cNvPicPr/>
          <p:nvPr/>
        </p:nvPicPr>
        <p:blipFill rotWithShape="1">
          <a:blip r:embed="rId2">
            <a:extLst>
              <a:ext uri="{28A0092B-C50C-407E-A947-70E740481C1C}">
                <a14:useLocalDpi xmlns:a14="http://schemas.microsoft.com/office/drawing/2010/main" val="0"/>
              </a:ext>
            </a:extLst>
          </a:blip>
          <a:srcRect b="10198"/>
          <a:stretch/>
        </p:blipFill>
        <p:spPr bwMode="auto">
          <a:xfrm>
            <a:off x="935084" y="2560035"/>
            <a:ext cx="2094833" cy="1213803"/>
          </a:xfrm>
          <a:prstGeom prst="rect">
            <a:avLst/>
          </a:prstGeom>
          <a:noFill/>
          <a:ln>
            <a:noFill/>
          </a:ln>
          <a:extLst>
            <a:ext uri="{53640926-AAD7-44D8-BBD7-CCE9431645EC}">
              <a14:shadowObscured xmlns:a14="http://schemas.microsoft.com/office/drawing/2010/main"/>
            </a:ext>
          </a:extLst>
        </p:spPr>
      </p:pic>
      <p:pic>
        <p:nvPicPr>
          <p:cNvPr id="10" name="Рисунок 9" descr="Солнечная электроэнергия и ее потенциал в Украине - franyk.c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585" y="2560036"/>
            <a:ext cx="1922549" cy="1213804"/>
          </a:xfrm>
          <a:prstGeom prst="rect">
            <a:avLst/>
          </a:prstGeom>
          <a:noFill/>
          <a:ln>
            <a:noFill/>
          </a:ln>
        </p:spPr>
      </p:pic>
      <p:pic>
        <p:nvPicPr>
          <p:cNvPr id="11" name="Рисунок 10" descr="Змінний струм - презентація з фізики"/>
          <p:cNvPicPr/>
          <p:nvPr/>
        </p:nvPicPr>
        <p:blipFill rotWithShape="1">
          <a:blip r:embed="rId4" cstate="print">
            <a:extLst>
              <a:ext uri="{28A0092B-C50C-407E-A947-70E740481C1C}">
                <a14:useLocalDpi xmlns:a14="http://schemas.microsoft.com/office/drawing/2010/main" val="0"/>
              </a:ext>
            </a:extLst>
          </a:blip>
          <a:srcRect t="14992" b="4320"/>
          <a:stretch/>
        </p:blipFill>
        <p:spPr bwMode="auto">
          <a:xfrm>
            <a:off x="6517036" y="2560034"/>
            <a:ext cx="2053525" cy="1213803"/>
          </a:xfrm>
          <a:prstGeom prst="rect">
            <a:avLst/>
          </a:prstGeom>
          <a:noFill/>
          <a:ln>
            <a:noFill/>
          </a:ln>
          <a:extLst>
            <a:ext uri="{53640926-AAD7-44D8-BBD7-CCE9431645EC}">
              <a14:shadowObscured xmlns:a14="http://schemas.microsoft.com/office/drawing/2010/main"/>
            </a:ext>
          </a:extLst>
        </p:spPr>
      </p:pic>
      <p:pic>
        <p:nvPicPr>
          <p:cNvPr id="12" name="Рисунок 11" descr="SAMCO] - Our Products"/>
          <p:cNvPicPr/>
          <p:nvPr/>
        </p:nvPicPr>
        <p:blipFill>
          <a:blip r:embed="rId5">
            <a:extLst>
              <a:ext uri="{28A0092B-C50C-407E-A947-70E740481C1C}">
                <a14:useLocalDpi xmlns:a14="http://schemas.microsoft.com/office/drawing/2010/main" val="0"/>
              </a:ext>
            </a:extLst>
          </a:blip>
          <a:srcRect/>
          <a:stretch>
            <a:fillRect/>
          </a:stretch>
        </p:blipFill>
        <p:spPr bwMode="auto">
          <a:xfrm>
            <a:off x="9376475" y="2560038"/>
            <a:ext cx="1880704" cy="1213800"/>
          </a:xfrm>
          <a:prstGeom prst="rect">
            <a:avLst/>
          </a:prstGeom>
          <a:noFill/>
          <a:ln>
            <a:noFill/>
          </a:ln>
        </p:spPr>
      </p:pic>
      <p:pic>
        <p:nvPicPr>
          <p:cNvPr id="13" name="Рисунок 12" descr="Параметри елементів електричного кола"/>
          <p:cNvPicPr/>
          <p:nvPr/>
        </p:nvPicPr>
        <p:blipFill rotWithShape="1">
          <a:blip r:embed="rId6">
            <a:extLst>
              <a:ext uri="{28A0092B-C50C-407E-A947-70E740481C1C}">
                <a14:useLocalDpi xmlns:a14="http://schemas.microsoft.com/office/drawing/2010/main" val="0"/>
              </a:ext>
            </a:extLst>
          </a:blip>
          <a:srcRect l="11661" t="25217" r="13896" b="15155"/>
          <a:stretch/>
        </p:blipFill>
        <p:spPr bwMode="auto">
          <a:xfrm>
            <a:off x="5897106" y="5191933"/>
            <a:ext cx="2092270" cy="12863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9207339"/>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17538"/>
          </a:xfrm>
        </p:spPr>
        <p:txBody>
          <a:bodyPr>
            <a:noAutofit/>
          </a:bodyPr>
          <a:lstStyle/>
          <a:p>
            <a:pPr algn="ctr">
              <a:lnSpc>
                <a:spcPct val="106000"/>
              </a:lnSpc>
              <a:spcAft>
                <a:spcPts val="800"/>
              </a:spcAft>
            </a:pPr>
            <a:r>
              <a:rPr lang="ro-RO"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Curentul electric  se caracterizează cu următoarele mărimi fizice:</a:t>
            </a:r>
            <a:endParaRPr lang="uk-UA"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Місце для вмісту 2"/>
              <p:cNvSpPr>
                <a:spLocks noGrp="1"/>
              </p:cNvSpPr>
              <p:nvPr>
                <p:ph idx="1"/>
              </p:nvPr>
            </p:nvSpPr>
            <p:spPr>
              <a:xfrm>
                <a:off x="838200" y="891153"/>
                <a:ext cx="10515600" cy="5285810"/>
              </a:xfrm>
            </p:spPr>
            <p:txBody>
              <a:bodyPr>
                <a:normAutofit/>
              </a:bodyPr>
              <a:lstStyle/>
              <a:p>
                <a:pPr algn="just">
                  <a:lnSpc>
                    <a:spcPct val="106000"/>
                  </a:lnSpc>
                  <a:spcAft>
                    <a:spcPts val="800"/>
                  </a:spcAft>
                </a:pPr>
                <a:r>
                  <a:rPr lang="ro-RO"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Intensitatea curentului electric </a:t>
                </a:r>
                <a:r>
                  <a:rPr lang="ro-RO" sz="2000" b="1" dirty="0">
                    <a:effectLst/>
                    <a:latin typeface="Times New Roman" panose="02020603050405020304" pitchFamily="18" charset="0"/>
                    <a:ea typeface="Calibri" panose="020F0502020204030204" pitchFamily="34" charset="0"/>
                    <a:cs typeface="Times New Roman" panose="02020603050405020304" pitchFamily="18" charset="0"/>
                  </a:rPr>
                  <a:t>– aceasta-i mărimea, care caracterizează viteza trecerii  sarcinii de către particulele, care generează curent prin secțiunea transversală a conductorului:</a:t>
                </a:r>
                <a:endParaRPr lang="uk-UA"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buNone/>
                </a:pPr>
                <a:r>
                  <a:rPr lang="en-US" sz="1600" b="1" dirty="0">
                    <a:solidFill>
                      <a:srgbClr val="C00000"/>
                    </a:solidFill>
                    <a:latin typeface="Arial" panose="020B0604020202020204" pitchFamily="34" charset="0"/>
                    <a:cs typeface="Arial" panose="020B0604020202020204" pitchFamily="34" charset="0"/>
                  </a:rPr>
                  <a:t>I = </a:t>
                </a:r>
                <a14:m>
                  <m:oMath xmlns:m="http://schemas.openxmlformats.org/officeDocument/2006/math">
                    <m:f>
                      <m:fPr>
                        <m:ctrlPr>
                          <a:rPr lang="en-GB" sz="1600" b="1" i="1">
                            <a:solidFill>
                              <a:srgbClr val="C00000"/>
                            </a:solidFill>
                            <a:latin typeface="Cambria Math" panose="02040503050406030204" pitchFamily="18" charset="0"/>
                            <a:cs typeface="Arial" panose="020B0604020202020204" pitchFamily="34" charset="0"/>
                          </a:rPr>
                        </m:ctrlPr>
                      </m:fPr>
                      <m:num>
                        <m:r>
                          <m:rPr>
                            <m:nor/>
                          </m:rPr>
                          <a:rPr lang="el-GR" sz="1600" b="1" dirty="0">
                            <a:solidFill>
                              <a:srgbClr val="C00000"/>
                            </a:solidFill>
                            <a:latin typeface="Arial" panose="020B0604020202020204" pitchFamily="34" charset="0"/>
                            <a:cs typeface="Arial" panose="020B0604020202020204" pitchFamily="34" charset="0"/>
                          </a:rPr>
                          <m:t>Δ</m:t>
                        </m:r>
                        <m:r>
                          <m:rPr>
                            <m:nor/>
                          </m:rPr>
                          <a:rPr lang="en-US" sz="1600" b="1" dirty="0">
                            <a:solidFill>
                              <a:srgbClr val="C00000"/>
                            </a:solidFill>
                            <a:latin typeface="Arial" panose="020B0604020202020204" pitchFamily="34" charset="0"/>
                            <a:cs typeface="Arial" panose="020B0604020202020204" pitchFamily="34" charset="0"/>
                          </a:rPr>
                          <m:t>q</m:t>
                        </m:r>
                      </m:num>
                      <m:den>
                        <m:r>
                          <m:rPr>
                            <m:nor/>
                          </m:rPr>
                          <a:rPr lang="el-GR" sz="1600" b="1" dirty="0">
                            <a:solidFill>
                              <a:srgbClr val="C00000"/>
                            </a:solidFill>
                            <a:latin typeface="Arial" panose="020B0604020202020204" pitchFamily="34" charset="0"/>
                            <a:cs typeface="Arial" panose="020B0604020202020204" pitchFamily="34" charset="0"/>
                          </a:rPr>
                          <m:t>Δ</m:t>
                        </m:r>
                        <m:r>
                          <m:rPr>
                            <m:nor/>
                          </m:rPr>
                          <a:rPr lang="en-US" sz="1600" b="1" dirty="0">
                            <a:solidFill>
                              <a:srgbClr val="C00000"/>
                            </a:solidFill>
                            <a:latin typeface="Arial" panose="020B0604020202020204" pitchFamily="34" charset="0"/>
                            <a:cs typeface="Arial" panose="020B0604020202020204" pitchFamily="34" charset="0"/>
                          </a:rPr>
                          <m:t>t</m:t>
                        </m:r>
                      </m:den>
                    </m:f>
                  </m:oMath>
                </a14:m>
                <a:r>
                  <a:rPr lang="en-US" sz="1600" b="1" dirty="0">
                    <a:solidFill>
                      <a:srgbClr val="C00000"/>
                    </a:solidFill>
                    <a:latin typeface="Arial" panose="020B0604020202020204" pitchFamily="34" charset="0"/>
                    <a:cs typeface="Arial" panose="020B0604020202020204" pitchFamily="34" charset="0"/>
                  </a:rPr>
                  <a:t>,</a:t>
                </a:r>
                <a:r>
                  <a:rPr lang="uk-UA" sz="1600" dirty="0">
                    <a:latin typeface="Arial" panose="020B0604020202020204" pitchFamily="34" charset="0"/>
                    <a:cs typeface="Arial" panose="020B0604020202020204" pitchFamily="34" charset="0"/>
                  </a:rPr>
                  <a:t> </a:t>
                </a:r>
                <a:endParaRPr lang="ro-RO" sz="1600" dirty="0">
                  <a:latin typeface="Arial" panose="020B0604020202020204" pitchFamily="34" charset="0"/>
                  <a:cs typeface="Arial" panose="020B0604020202020204" pitchFamily="34" charset="0"/>
                </a:endParaRPr>
              </a:p>
              <a:p>
                <a:pPr marL="0" indent="0" algn="ctr">
                  <a:lnSpc>
                    <a:spcPct val="150000"/>
                  </a:lnSpc>
                  <a:buNone/>
                </a:pPr>
                <a:endParaRPr lang="uk-UA" sz="1600" dirty="0">
                  <a:latin typeface="Arial" panose="020B0604020202020204" pitchFamily="34" charset="0"/>
                  <a:cs typeface="Arial" panose="020B0604020202020204" pitchFamily="34" charset="0"/>
                </a:endParaRPr>
              </a:p>
              <a:p>
                <a:pPr algn="just"/>
                <a:r>
                  <a:rPr lang="ro-RO" dirty="0">
                    <a:latin typeface="Times New Roman" panose="02020603050405020304" pitchFamily="18" charset="0"/>
                    <a:cs typeface="Times New Roman" panose="02020603050405020304" pitchFamily="18" charset="0"/>
                  </a:rPr>
                  <a:t>unde </a:t>
                </a:r>
                <a14:m>
                  <m:oMath xmlns:m="http://schemas.openxmlformats.org/officeDocument/2006/math">
                    <m:r>
                      <m:rPr>
                        <m:sty m:val="p"/>
                      </m:rPr>
                      <a:rPr lang="uk-UA">
                        <a:latin typeface="Cambria Math" panose="02040503050406030204" pitchFamily="18" charset="0"/>
                      </a:rPr>
                      <m:t>Δq</m:t>
                    </m:r>
                  </m:oMath>
                </a14:m>
                <a:r>
                  <a:rPr lang="uk-UA" dirty="0">
                    <a:latin typeface="Times New Roman" panose="02020603050405020304" pitchFamily="18" charset="0"/>
                    <a:cs typeface="Times New Roman" panose="02020603050405020304" pitchFamily="18" charset="0"/>
                  </a:rPr>
                  <a:t> – </a:t>
                </a:r>
                <a:r>
                  <a:rPr lang="ro-RO" dirty="0">
                    <a:latin typeface="Times New Roman" panose="02020603050405020304" pitchFamily="18" charset="0"/>
                    <a:cs typeface="Times New Roman" panose="02020603050405020304" pitchFamily="18" charset="0"/>
                  </a:rPr>
                  <a:t>sarcina, care deplasează purtătorii liberi de sarcini prin secțiunea transfersală a conductorului</a:t>
                </a:r>
                <a:r>
                  <a:rPr lang="uk-UA"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pPr marL="0" indent="0" algn="just">
                  <a:buNone/>
                </a:pPr>
                <a14:m>
                  <m:oMath xmlns:m="http://schemas.openxmlformats.org/officeDocument/2006/math">
                    <m:r>
                      <m:rPr>
                        <m:sty m:val="p"/>
                      </m:rPr>
                      <a:rPr lang="uk-UA">
                        <a:latin typeface="Cambria Math" panose="02040503050406030204" pitchFamily="18" charset="0"/>
                      </a:rPr>
                      <m:t>Δt</m:t>
                    </m:r>
                  </m:oMath>
                </a14:m>
                <a:r>
                  <a:rPr lang="uk-UA" dirty="0">
                    <a:latin typeface="Times New Roman" panose="02020603050405020304" pitchFamily="18" charset="0"/>
                    <a:cs typeface="Times New Roman" panose="02020603050405020304" pitchFamily="18" charset="0"/>
                  </a:rPr>
                  <a:t> – </a:t>
                </a:r>
                <a:r>
                  <a:rPr lang="ro-RO" dirty="0">
                    <a:latin typeface="Times New Roman" panose="02020603050405020304" pitchFamily="18" charset="0"/>
                    <a:cs typeface="Times New Roman" panose="02020603050405020304" pitchFamily="18" charset="0"/>
                  </a:rPr>
                  <a:t>intervalul de timp, în care s-a deplasat sarcina</a:t>
                </a:r>
                <a:r>
                  <a:rPr lang="uk-UA"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0" indent="0" algn="just">
                  <a:buNone/>
                </a:pPr>
                <a:endParaRPr lang="uk-UA" dirty="0">
                  <a:latin typeface="Times New Roman" panose="02020603050405020304" pitchFamily="18" charset="0"/>
                  <a:cs typeface="Times New Roman" panose="02020603050405020304" pitchFamily="18" charset="0"/>
                </a:endParaRP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Curentul se numește continuu, dacă în orice intervale de timp egale prin secțiunea transversală a conductorului se deplasează aceeași sarcină. Uneori curenții continuu se numesc curenții, care nu-și schimbă direcția, dar intensitatea curentului în unele momente de timp poate fi diferită.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idx="1"/>
              </p:nvPr>
            </p:nvSpPr>
            <p:spPr>
              <a:xfrm>
                <a:off x="838200" y="891153"/>
                <a:ext cx="10515600" cy="5285810"/>
              </a:xfrm>
              <a:blipFill>
                <a:blip r:embed="rId2"/>
                <a:stretch>
                  <a:fillRect l="-580" t="-577" r="-580"/>
                </a:stretch>
              </a:blipFill>
            </p:spPr>
            <p:txBody>
              <a:bodyPr/>
              <a:lstStyle/>
              <a:p>
                <a:r>
                  <a:rPr lang="uk-UA">
                    <a:noFill/>
                  </a:rPr>
                  <a:t> </a:t>
                </a:r>
              </a:p>
            </p:txBody>
          </p:sp>
        </mc:Fallback>
      </mc:AlternateContent>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descr="Lekcia22"/>
          <p:cNvPicPr/>
          <p:nvPr/>
        </p:nvPicPr>
        <p:blipFill>
          <a:blip r:embed="rId3">
            <a:extLst>
              <a:ext uri="{28A0092B-C50C-407E-A947-70E740481C1C}">
                <a14:useLocalDpi xmlns:a14="http://schemas.microsoft.com/office/drawing/2010/main" val="0"/>
              </a:ext>
            </a:extLst>
          </a:blip>
          <a:srcRect/>
          <a:stretch>
            <a:fillRect/>
          </a:stretch>
        </p:blipFill>
        <p:spPr bwMode="auto">
          <a:xfrm>
            <a:off x="8005013" y="1881726"/>
            <a:ext cx="2310765" cy="1077552"/>
          </a:xfrm>
          <a:prstGeom prst="rect">
            <a:avLst/>
          </a:prstGeom>
          <a:noFill/>
          <a:ln>
            <a:noFill/>
          </a:ln>
        </p:spPr>
      </p:pic>
    </p:spTree>
    <p:extLst>
      <p:ext uri="{BB962C8B-B14F-4D97-AF65-F5344CB8AC3E}">
        <p14:creationId xmlns:p14="http://schemas.microsoft.com/office/powerpoint/2010/main" val="2586921439"/>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Місце для вмісту 2"/>
              <p:cNvSpPr>
                <a:spLocks noGrp="1"/>
              </p:cNvSpPr>
              <p:nvPr>
                <p:ph idx="1"/>
              </p:nvPr>
            </p:nvSpPr>
            <p:spPr>
              <a:xfrm>
                <a:off x="838200" y="465138"/>
                <a:ext cx="10515600" cy="5462964"/>
              </a:xfrm>
            </p:spPr>
            <p:txBody>
              <a:bodyPr>
                <a:normAutofit/>
              </a:bodyPr>
              <a:lstStyle/>
              <a:p>
                <a:pPr>
                  <a:lnSpc>
                    <a:spcPct val="106000"/>
                  </a:lnSpc>
                  <a:spcAft>
                    <a:spcPts val="800"/>
                  </a:spcAft>
                </a:pPr>
                <a:r>
                  <a:rPr lang="ro-RO"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Densitatea curentului </a:t>
                </a: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2000" b="1" dirty="0">
                    <a:effectLst/>
                    <a:latin typeface="Times New Roman" panose="02020603050405020304" pitchFamily="18" charset="0"/>
                    <a:ea typeface="Calibri" panose="020F0502020204030204" pitchFamily="34" charset="0"/>
                    <a:cs typeface="Times New Roman" panose="02020603050405020304" pitchFamily="18" charset="0"/>
                  </a:rPr>
                  <a:t>este mărimea fizică, care se măsoară cu raportul intensității curentului la aria secțiunii transversale a conductorului</a:t>
                </a: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ctr">
                  <a:lnSpc>
                    <a:spcPct val="150000"/>
                  </a:lnSpc>
                  <a:buNone/>
                </a:pPr>
                <a:r>
                  <a:rPr lang="en-US" sz="1800" b="1" dirty="0">
                    <a:solidFill>
                      <a:srgbClr val="C00000"/>
                    </a:solidFill>
                    <a:latin typeface="Arial" panose="020B0604020202020204" pitchFamily="34" charset="0"/>
                    <a:cs typeface="Arial" panose="020B0604020202020204" pitchFamily="34" charset="0"/>
                  </a:rPr>
                  <a:t>j = </a:t>
                </a:r>
                <a14:m>
                  <m:oMath xmlns:m="http://schemas.openxmlformats.org/officeDocument/2006/math">
                    <m:f>
                      <m:fPr>
                        <m:ctrlPr>
                          <a:rPr lang="en-GB" sz="1800" b="1" i="1">
                            <a:solidFill>
                              <a:srgbClr val="C00000"/>
                            </a:solidFill>
                            <a:latin typeface="Cambria Math" panose="02040503050406030204" pitchFamily="18" charset="0"/>
                            <a:cs typeface="Arial" panose="020B0604020202020204" pitchFamily="34" charset="0"/>
                          </a:rPr>
                        </m:ctrlPr>
                      </m:fPr>
                      <m:num>
                        <m:r>
                          <m:rPr>
                            <m:nor/>
                          </m:rPr>
                          <a:rPr lang="en-US" sz="1800" b="1" dirty="0">
                            <a:solidFill>
                              <a:srgbClr val="C00000"/>
                            </a:solidFill>
                            <a:latin typeface="Arial" panose="020B0604020202020204" pitchFamily="34" charset="0"/>
                            <a:cs typeface="Arial" panose="020B0604020202020204" pitchFamily="34" charset="0"/>
                          </a:rPr>
                          <m:t>I</m:t>
                        </m:r>
                      </m:num>
                      <m:den>
                        <m:r>
                          <m:rPr>
                            <m:nor/>
                          </m:rPr>
                          <a:rPr lang="en-US" sz="1800" b="1" dirty="0">
                            <a:solidFill>
                              <a:srgbClr val="C00000"/>
                            </a:solidFill>
                            <a:latin typeface="Arial" panose="020B0604020202020204" pitchFamily="34" charset="0"/>
                            <a:cs typeface="Arial" panose="020B0604020202020204" pitchFamily="34" charset="0"/>
                          </a:rPr>
                          <m:t>S</m:t>
                        </m:r>
                      </m:den>
                    </m:f>
                  </m:oMath>
                </a14:m>
                <a:r>
                  <a:rPr lang="uk-UA" sz="1800" b="1" dirty="0">
                    <a:solidFill>
                      <a:srgbClr val="C00000"/>
                    </a:solidFill>
                    <a:latin typeface="Arial" panose="020B0604020202020204" pitchFamily="34" charset="0"/>
                    <a:cs typeface="Arial" panose="020B0604020202020204" pitchFamily="34" charset="0"/>
                  </a:rPr>
                  <a:t>.</a:t>
                </a:r>
              </a:p>
              <a:p>
                <a:pPr marL="0" indent="0" algn="just">
                  <a:lnSpc>
                    <a:spcPct val="150000"/>
                  </a:lnSpc>
                  <a:buNone/>
                </a:pPr>
                <a:endParaRPr lang="ro-RO" sz="1600" b="1" dirty="0">
                  <a:solidFill>
                    <a:srgbClr val="002060"/>
                  </a:solidFill>
                  <a:latin typeface="Arial" panose="020B0604020202020204" pitchFamily="34" charset="0"/>
                  <a:cs typeface="Arial" panose="020B0604020202020204" pitchFamily="34" charset="0"/>
                </a:endParaRPr>
              </a:p>
              <a:p>
                <a:pPr marL="0" indent="0" algn="just">
                  <a:lnSpc>
                    <a:spcPct val="150000"/>
                  </a:lnSpc>
                  <a:buNone/>
                </a:pPr>
                <a:r>
                  <a:rPr lang="ro-RO" dirty="0">
                    <a:latin typeface="Times New Roman" panose="02020603050405020304" pitchFamily="18" charset="0"/>
                    <a:cs typeface="Times New Roman" panose="02020603050405020304" pitchFamily="18" charset="0"/>
                  </a:rPr>
                  <a:t>Unitatea de măsură a densității curentului este amper pe metru pătrat </a:t>
                </a:r>
                <a:r>
                  <a:rPr lang="uk-UA" sz="1600" b="1" dirty="0">
                    <a:solidFill>
                      <a:srgbClr val="002060"/>
                    </a:solidFill>
                    <a:latin typeface="Arial" panose="020B0604020202020204" pitchFamily="34" charset="0"/>
                    <a:cs typeface="Arial" panose="020B0604020202020204" pitchFamily="34" charset="0"/>
                  </a:rPr>
                  <a:t>( </a:t>
                </a:r>
                <a14:m>
                  <m:oMath xmlns:m="http://schemas.openxmlformats.org/officeDocument/2006/math">
                    <m:f>
                      <m:fPr>
                        <m:ctrlPr>
                          <a:rPr lang="en-GB" sz="1600" b="1" i="1">
                            <a:solidFill>
                              <a:srgbClr val="002060"/>
                            </a:solidFill>
                            <a:latin typeface="Cambria Math" panose="02040503050406030204" pitchFamily="18" charset="0"/>
                            <a:cs typeface="Arial" panose="020B0604020202020204" pitchFamily="34" charset="0"/>
                          </a:rPr>
                        </m:ctrlPr>
                      </m:fPr>
                      <m:num>
                        <m:r>
                          <m:rPr>
                            <m:nor/>
                          </m:rPr>
                          <a:rPr lang="uk-UA" sz="1600" b="1" dirty="0">
                            <a:solidFill>
                              <a:srgbClr val="002060"/>
                            </a:solidFill>
                            <a:latin typeface="Arial" panose="020B0604020202020204" pitchFamily="34" charset="0"/>
                            <a:cs typeface="Arial" panose="020B0604020202020204" pitchFamily="34" charset="0"/>
                          </a:rPr>
                          <m:t>А</m:t>
                        </m:r>
                      </m:num>
                      <m:den>
                        <m:r>
                          <m:rPr>
                            <m:nor/>
                          </m:rPr>
                          <a:rPr lang="uk-UA" sz="1600" b="1" dirty="0">
                            <a:solidFill>
                              <a:srgbClr val="002060"/>
                            </a:solidFill>
                            <a:latin typeface="Arial" panose="020B0604020202020204" pitchFamily="34" charset="0"/>
                            <a:cs typeface="Arial" panose="020B0604020202020204" pitchFamily="34" charset="0"/>
                          </a:rPr>
                          <m:t>м</m:t>
                        </m:r>
                        <m:r>
                          <m:rPr>
                            <m:nor/>
                          </m:rPr>
                          <a:rPr lang="uk-UA" sz="1600" b="1" baseline="30000" dirty="0">
                            <a:solidFill>
                              <a:srgbClr val="002060"/>
                            </a:solidFill>
                            <a:latin typeface="Arial" panose="020B0604020202020204" pitchFamily="34" charset="0"/>
                            <a:cs typeface="Arial" panose="020B0604020202020204" pitchFamily="34" charset="0"/>
                          </a:rPr>
                          <m:t>2</m:t>
                        </m:r>
                      </m:den>
                    </m:f>
                  </m:oMath>
                </a14:m>
                <a:r>
                  <a:rPr lang="uk-UA" sz="1600" b="1" dirty="0">
                    <a:solidFill>
                      <a:srgbClr val="002060"/>
                    </a:solidFill>
                    <a:latin typeface="Arial" panose="020B0604020202020204" pitchFamily="34" charset="0"/>
                    <a:cs typeface="Arial" panose="020B0604020202020204" pitchFamily="34" charset="0"/>
                  </a:rPr>
                  <a:t> ).</a:t>
                </a:r>
              </a:p>
              <a:p>
                <a:pPr>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Intensitatea curentului este mărime scalară. Iar densitatea curentului se consideră mărime vectorială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vectorul densității curentului coincide cu direcția curentului în conductor</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uk-UA" sz="1600" dirty="0">
                    <a:latin typeface="Arial" panose="020B0604020202020204" pitchFamily="34" charset="0"/>
                    <a:cs typeface="Arial" panose="020B0604020202020204" pitchFamily="34" charset="0"/>
                  </a:rPr>
                  <a:t> </a:t>
                </a:r>
                <a:r>
                  <a:rPr lang="ro-RO" sz="1800" dirty="0">
                    <a:effectLst/>
                    <a:latin typeface="Times New Roman" panose="02020603050405020304" pitchFamily="18" charset="0"/>
                    <a:ea typeface="Calibri" panose="020F0502020204030204" pitchFamily="34" charset="0"/>
                  </a:rPr>
                  <a:t>Ca direcție a curentului în circuitul electric se consideră direcția posibilă a particulelor pozitive ale substanței conductorului. </a:t>
                </a:r>
                <a:endParaRPr lang="uk-UA" sz="1600" dirty="0">
                  <a:latin typeface="Arial" panose="020B0604020202020204" pitchFamily="34" charset="0"/>
                  <a:cs typeface="Arial" panose="020B0604020202020204" pitchFamily="34"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idx="1"/>
              </p:nvPr>
            </p:nvSpPr>
            <p:spPr>
              <a:xfrm>
                <a:off x="838200" y="465138"/>
                <a:ext cx="10515600" cy="5462964"/>
              </a:xfrm>
              <a:blipFill>
                <a:blip r:embed="rId2"/>
                <a:stretch>
                  <a:fillRect l="-580" t="-558" r="-986"/>
                </a:stretch>
              </a:blipFill>
            </p:spPr>
            <p:txBody>
              <a:bodyPr/>
              <a:lstStyle/>
              <a:p>
                <a:r>
                  <a:rPr lang="uk-UA">
                    <a:noFill/>
                  </a:rPr>
                  <a:t> </a:t>
                </a:r>
              </a:p>
            </p:txBody>
          </p:sp>
        </mc:Fallback>
      </mc:AlternateContent>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descr="Lekcia22"/>
          <p:cNvPicPr/>
          <p:nvPr/>
        </p:nvPicPr>
        <p:blipFill>
          <a:blip r:embed="rId3">
            <a:extLst>
              <a:ext uri="{28A0092B-C50C-407E-A947-70E740481C1C}">
                <a14:useLocalDpi xmlns:a14="http://schemas.microsoft.com/office/drawing/2010/main" val="0"/>
              </a:ext>
            </a:extLst>
          </a:blip>
          <a:srcRect/>
          <a:stretch>
            <a:fillRect/>
          </a:stretch>
        </p:blipFill>
        <p:spPr bwMode="auto">
          <a:xfrm>
            <a:off x="8136611" y="1394428"/>
            <a:ext cx="2310765" cy="1077552"/>
          </a:xfrm>
          <a:prstGeom prst="rect">
            <a:avLst/>
          </a:prstGeom>
          <a:noFill/>
          <a:ln>
            <a:noFill/>
          </a:ln>
        </p:spPr>
      </p:pic>
      <p:pic>
        <p:nvPicPr>
          <p:cNvPr id="2050" name="Picture 2" descr="Электрический ток. Теория"/>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12689" y="4602708"/>
            <a:ext cx="26479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Електричний струм - Wikiwand"/>
          <p:cNvPicPr/>
          <p:nvPr/>
        </p:nvPicPr>
        <p:blipFill>
          <a:blip r:embed="rId6">
            <a:extLst>
              <a:ext uri="{28A0092B-C50C-407E-A947-70E740481C1C}">
                <a14:useLocalDpi xmlns:a14="http://schemas.microsoft.com/office/drawing/2010/main" val="0"/>
              </a:ext>
            </a:extLst>
          </a:blip>
          <a:srcRect/>
          <a:stretch>
            <a:fillRect/>
          </a:stretch>
        </p:blipFill>
        <p:spPr bwMode="auto">
          <a:xfrm>
            <a:off x="8527738" y="4479010"/>
            <a:ext cx="1987862" cy="1347470"/>
          </a:xfrm>
          <a:prstGeom prst="rect">
            <a:avLst/>
          </a:prstGeom>
          <a:noFill/>
          <a:ln>
            <a:noFill/>
          </a:ln>
        </p:spPr>
      </p:pic>
    </p:spTree>
    <p:extLst>
      <p:ext uri="{BB962C8B-B14F-4D97-AF65-F5344CB8AC3E}">
        <p14:creationId xmlns:p14="http://schemas.microsoft.com/office/powerpoint/2010/main" val="439053985"/>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949" y="222425"/>
            <a:ext cx="10515600" cy="485426"/>
          </a:xfrm>
        </p:spPr>
        <p:txBody>
          <a:bodyPr>
            <a:normAutofit fontScale="90000"/>
          </a:bodyPr>
          <a:lstStyle/>
          <a:p>
            <a:pPr algn="ctr"/>
            <a:r>
              <a:rPr lang="ro-RO"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Legea lui Ohm pentru o porțiune de circuit</a:t>
            </a:r>
            <a:endParaRPr lang="ru-RU" sz="2800" b="1" dirty="0">
              <a:solidFill>
                <a:schemeClr val="tx1"/>
              </a:solidFill>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765175" y="674176"/>
            <a:ext cx="11042512" cy="976393"/>
          </a:xfrm>
        </p:spPr>
        <p:txBody>
          <a:bodyPr>
            <a:normAutofit/>
          </a:bodyPr>
          <a:lstStyle/>
          <a:p>
            <a:pPr algn="just">
              <a:lnSpc>
                <a:spcPct val="106000"/>
              </a:lnSpc>
              <a:spcAft>
                <a:spcPts val="800"/>
              </a:spcAft>
            </a:pPr>
            <a:r>
              <a:rPr lang="ro-RO"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Legea lui Ohm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pentru o porțiune de circuit: intensitatea curentului în porțiunea omogenă  de circuit este direct proporțională cu tensiunea pe capetele acestei porțiuni și invers proporțională rezistenței ei</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4" name="Picture 2" descr="Урок 3. Три друга, один треугольник и много законов | myblaze.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755" y="5470900"/>
            <a:ext cx="3424534" cy="12685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Георг Симон Ом (Georg Simon Ohm). Биография. Фотограф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026" y="1750412"/>
            <a:ext cx="2170354" cy="27904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5175" y="1672349"/>
            <a:ext cx="8223842" cy="3951723"/>
          </a:xfrm>
          <a:prstGeom prst="rect">
            <a:avLst/>
          </a:prstGeom>
        </p:spPr>
        <p:txBody>
          <a:bodyPr wrap="square">
            <a:spAutoFit/>
          </a:bodyPr>
          <a:lstStyle/>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unde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I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intensitatea curentului în porțiunea de circuit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U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tensiunea pe această porțiune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R –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rezistența porțiunii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De asemenea e foarte important de avut în vedere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legea lui Ohm are limitările sale în aplicare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pentru multe substanțe, care conduc curentul electric, această lege nu se aplică la semiconductoare, electroliți</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Conductoarele metalice la încălzire își măresc rezistența lor</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formula legii lui Ohm pentru porțiunea omogenă de circuit se află tensiunea U, care se determină prin raportul lucrului câmpului electric de deplasare a sarcinii electrice, către mărimea acestei sarcini q</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1000"/>
              </a:spcBef>
            </a:pPr>
            <a:r>
              <a:rPr lang="ro-RO" sz="1800" dirty="0">
                <a:effectLst/>
                <a:latin typeface="Times New Roman" panose="02020603050405020304" pitchFamily="18" charset="0"/>
                <a:ea typeface="Calibri" panose="020F0502020204030204" pitchFamily="34" charset="0"/>
              </a:rPr>
              <a:t>Dacă lucrul se măsoară în jouli, iar sarcina – în coulombi, atunci tensiunea se va primi în volți</a:t>
            </a:r>
            <a:r>
              <a:rPr lang="uk-UA" sz="1800" dirty="0">
                <a:effectLst/>
                <a:latin typeface="Times New Roman" panose="02020603050405020304" pitchFamily="18" charset="0"/>
                <a:ea typeface="Calibri" panose="020F0502020204030204" pitchFamily="34" charset="0"/>
              </a:rPr>
              <a:t>.</a:t>
            </a:r>
            <a:endParaRPr lang="en-US" sz="16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Прямоугольник 4"/>
              <p:cNvSpPr/>
              <p:nvPr/>
            </p:nvSpPr>
            <p:spPr>
              <a:xfrm>
                <a:off x="4908304" y="979478"/>
                <a:ext cx="806631" cy="776495"/>
              </a:xfrm>
              <a:prstGeom prst="rect">
                <a:avLst/>
              </a:prstGeom>
            </p:spPr>
            <p:txBody>
              <a:bodyPr wrap="none">
                <a:spAutoFit/>
              </a:bodyPr>
              <a:lstStyle/>
              <a:p>
                <a:pPr lvl="0" algn="ctr">
                  <a:lnSpc>
                    <a:spcPct val="150000"/>
                  </a:lnSpc>
                  <a:spcBef>
                    <a:spcPts val="1000"/>
                  </a:spcBef>
                </a:pPr>
                <a:r>
                  <a:rPr lang="en-US" b="1" dirty="0">
                    <a:solidFill>
                      <a:srgbClr val="C00000"/>
                    </a:solidFill>
                    <a:latin typeface="Arial" panose="020B0604020202020204" pitchFamily="34" charset="0"/>
                    <a:cs typeface="Arial" panose="020B0604020202020204" pitchFamily="34" charset="0"/>
                  </a:rPr>
                  <a:t>I = </a:t>
                </a:r>
                <a14:m>
                  <m:oMath xmlns:m="http://schemas.openxmlformats.org/officeDocument/2006/math">
                    <m:f>
                      <m:fPr>
                        <m:ctrlPr>
                          <a:rPr lang="en-GB" b="1" i="1">
                            <a:solidFill>
                              <a:srgbClr val="C00000"/>
                            </a:solidFill>
                            <a:latin typeface="Cambria Math" panose="02040503050406030204" pitchFamily="18" charset="0"/>
                            <a:cs typeface="Arial" panose="020B0604020202020204" pitchFamily="34" charset="0"/>
                          </a:rPr>
                        </m:ctrlPr>
                      </m:fPr>
                      <m:num>
                        <m:r>
                          <m:rPr>
                            <m:nor/>
                          </m:rPr>
                          <a:rPr lang="en-US" b="1" dirty="0">
                            <a:solidFill>
                              <a:srgbClr val="C00000"/>
                            </a:solidFill>
                            <a:latin typeface="Arial" panose="020B0604020202020204" pitchFamily="34" charset="0"/>
                            <a:cs typeface="Arial" panose="020B0604020202020204" pitchFamily="34" charset="0"/>
                          </a:rPr>
                          <m:t>U</m:t>
                        </m:r>
                      </m:num>
                      <m:den>
                        <m:r>
                          <m:rPr>
                            <m:nor/>
                          </m:rPr>
                          <a:rPr lang="en-US" b="1" dirty="0">
                            <a:solidFill>
                              <a:srgbClr val="C00000"/>
                            </a:solidFill>
                            <a:latin typeface="Arial" panose="020B0604020202020204" pitchFamily="34" charset="0"/>
                            <a:cs typeface="Arial" panose="020B0604020202020204" pitchFamily="34" charset="0"/>
                          </a:rPr>
                          <m:t>R</m:t>
                        </m:r>
                      </m:den>
                    </m:f>
                  </m:oMath>
                </a14:m>
                <a:r>
                  <a:rPr lang="en-US" dirty="0">
                    <a:solidFill>
                      <a:prstClr val="black"/>
                    </a:solidFill>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 </a:t>
                </a:r>
                <a:endParaRPr lang="uk-UA" b="1" dirty="0">
                  <a:solidFill>
                    <a:srgbClr val="C00000"/>
                  </a:solidFill>
                  <a:latin typeface="Arial" panose="020B0604020202020204" pitchFamily="34" charset="0"/>
                  <a:cs typeface="Arial" panose="020B0604020202020204" pitchFamily="34" charset="0"/>
                </a:endParaRP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4908304" y="979478"/>
                <a:ext cx="806631" cy="776495"/>
              </a:xfrm>
              <a:prstGeom prst="rect">
                <a:avLst/>
              </a:prstGeom>
              <a:blipFill rotWithShape="1">
                <a:blip r:embed="rId4"/>
                <a:stretch>
                  <a:fillRect l="-606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4877096" y="4129600"/>
                <a:ext cx="830677" cy="753604"/>
              </a:xfrm>
              <a:prstGeom prst="rect">
                <a:avLst/>
              </a:prstGeom>
            </p:spPr>
            <p:txBody>
              <a:bodyPr wrap="none">
                <a:spAutoFit/>
              </a:bodyPr>
              <a:lstStyle/>
              <a:p>
                <a:pPr lvl="0" algn="ctr">
                  <a:lnSpc>
                    <a:spcPct val="150000"/>
                  </a:lnSpc>
                  <a:spcBef>
                    <a:spcPts val="1000"/>
                  </a:spcBef>
                </a:pPr>
                <a:r>
                  <a:rPr lang="en-US" sz="1600" b="1" dirty="0">
                    <a:solidFill>
                      <a:srgbClr val="C00000"/>
                    </a:solidFill>
                    <a:latin typeface="Arial" panose="020B0604020202020204" pitchFamily="34" charset="0"/>
                    <a:cs typeface="Arial" panose="020B0604020202020204" pitchFamily="34" charset="0"/>
                  </a:rPr>
                  <a:t>U = </a:t>
                </a:r>
                <a14:m>
                  <m:oMath xmlns:m="http://schemas.openxmlformats.org/officeDocument/2006/math">
                    <m:f>
                      <m:fPr>
                        <m:ctrlPr>
                          <a:rPr lang="en-GB" sz="1600" b="1" i="1">
                            <a:solidFill>
                              <a:srgbClr val="C00000"/>
                            </a:solidFill>
                            <a:latin typeface="Cambria Math" panose="02040503050406030204" pitchFamily="18" charset="0"/>
                            <a:cs typeface="Arial" panose="020B0604020202020204" pitchFamily="34" charset="0"/>
                          </a:rPr>
                        </m:ctrlPr>
                      </m:fPr>
                      <m:num>
                        <m:r>
                          <m:rPr>
                            <m:nor/>
                          </m:rPr>
                          <a:rPr lang="en-US" sz="1600" b="1" dirty="0">
                            <a:solidFill>
                              <a:srgbClr val="C00000"/>
                            </a:solidFill>
                            <a:latin typeface="Arial" panose="020B0604020202020204" pitchFamily="34" charset="0"/>
                            <a:cs typeface="Arial" panose="020B0604020202020204" pitchFamily="34" charset="0"/>
                          </a:rPr>
                          <m:t>A</m:t>
                        </m:r>
                      </m:num>
                      <m:den>
                        <m:r>
                          <m:rPr>
                            <m:nor/>
                          </m:rPr>
                          <a:rPr lang="en-US" sz="1600" b="1" dirty="0">
                            <a:solidFill>
                              <a:srgbClr val="C00000"/>
                            </a:solidFill>
                            <a:latin typeface="Arial" panose="020B0604020202020204" pitchFamily="34" charset="0"/>
                            <a:cs typeface="Arial" panose="020B0604020202020204" pitchFamily="34" charset="0"/>
                          </a:rPr>
                          <m:t>q</m:t>
                        </m:r>
                      </m:den>
                    </m:f>
                  </m:oMath>
                </a14:m>
                <a:r>
                  <a:rPr lang="en-US" sz="1600" dirty="0">
                    <a:solidFill>
                      <a:prstClr val="black"/>
                    </a:solidFill>
                    <a:latin typeface="Arial" panose="020B0604020202020204" pitchFamily="34" charset="0"/>
                    <a:cs typeface="Arial" panose="020B0604020202020204" pitchFamily="34" charset="0"/>
                  </a:rPr>
                  <a:t>.</a:t>
                </a:r>
                <a:r>
                  <a:rPr lang="en-US" sz="1600" b="1" dirty="0">
                    <a:solidFill>
                      <a:srgbClr val="C00000"/>
                    </a:solidFill>
                    <a:latin typeface="Arial" panose="020B0604020202020204" pitchFamily="34" charset="0"/>
                    <a:cs typeface="Arial" panose="020B0604020202020204" pitchFamily="34" charset="0"/>
                  </a:rPr>
                  <a:t> </a:t>
                </a:r>
                <a:endParaRPr lang="uk-UA" sz="1600" b="1" dirty="0">
                  <a:solidFill>
                    <a:srgbClr val="C00000"/>
                  </a:solidFill>
                  <a:latin typeface="Arial" panose="020B0604020202020204" pitchFamily="34" charset="0"/>
                  <a:cs typeface="Arial" panose="020B0604020202020204" pitchFamily="34"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4877096" y="4129600"/>
                <a:ext cx="830677" cy="753604"/>
              </a:xfrm>
              <a:prstGeom prst="rect">
                <a:avLst/>
              </a:prstGeom>
              <a:blipFill>
                <a:blip r:embed="rId5"/>
                <a:stretch>
                  <a:fillRect l="-3676"/>
                </a:stretch>
              </a:blipFill>
            </p:spPr>
            <p:txBody>
              <a:bodyPr/>
              <a:lstStyle/>
              <a:p>
                <a:r>
                  <a:rPr lang="uk-UA">
                    <a:noFill/>
                  </a:rPr>
                  <a:t> </a:t>
                </a:r>
              </a:p>
            </p:txBody>
          </p:sp>
        </mc:Fallback>
      </mc:AlternateContent>
      <p:sp>
        <p:nvSpPr>
          <p:cNvPr id="10" name="Прямоугольник 9"/>
          <p:cNvSpPr/>
          <p:nvPr/>
        </p:nvSpPr>
        <p:spPr>
          <a:xfrm>
            <a:off x="9046018" y="4669959"/>
            <a:ext cx="2572371" cy="307777"/>
          </a:xfrm>
          <a:prstGeom prst="rect">
            <a:avLst/>
          </a:prstGeom>
        </p:spPr>
        <p:txBody>
          <a:bodyPr wrap="none">
            <a:spAutoFit/>
          </a:bodyPr>
          <a:lstStyle/>
          <a:p>
            <a:pPr lvl="0">
              <a:spcBef>
                <a:spcPts val="1000"/>
              </a:spcBef>
            </a:pPr>
            <a:r>
              <a:rPr lang="uk-UA" sz="1400" dirty="0">
                <a:solidFill>
                  <a:prstClr val="black"/>
                </a:solidFill>
                <a:latin typeface="Arial" panose="020B0604020202020204" pitchFamily="34" charset="0"/>
                <a:cs typeface="Arial" panose="020B0604020202020204" pitchFamily="34" charset="0"/>
              </a:rPr>
              <a:t>Георг Симон </a:t>
            </a:r>
            <a:r>
              <a:rPr lang="uk-UA" sz="1400" dirty="0" err="1">
                <a:solidFill>
                  <a:prstClr val="black"/>
                </a:solidFill>
                <a:latin typeface="Arial" panose="020B0604020202020204" pitchFamily="34" charset="0"/>
                <a:cs typeface="Arial" panose="020B0604020202020204" pitchFamily="34" charset="0"/>
              </a:rPr>
              <a:t>Ом</a:t>
            </a:r>
            <a:r>
              <a:rPr lang="uk-UA"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(1887-1854)</a:t>
            </a:r>
            <a:endParaRPr lang="uk-UA"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250265"/>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949" y="186626"/>
            <a:ext cx="10515600" cy="557024"/>
          </a:xfrm>
        </p:spPr>
        <p:txBody>
          <a:bodyPr>
            <a:normAutofit/>
          </a:bodyPr>
          <a:lstStyle/>
          <a:p>
            <a:pPr algn="ctr"/>
            <a:r>
              <a:rPr lang="uk-UA" sz="2800" b="1" dirty="0">
                <a:solidFill>
                  <a:srgbClr val="002060"/>
                </a:solidFill>
                <a:latin typeface="Arial" panose="020B0604020202020204" pitchFamily="34" charset="0"/>
                <a:cs typeface="Arial" panose="020B0604020202020204" pitchFamily="34" charset="0"/>
              </a:rPr>
              <a:t>Електричний опір</a:t>
            </a:r>
            <a:endParaRPr lang="ru-RU" sz="2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Місце для вмісту 2"/>
              <p:cNvSpPr>
                <a:spLocks noGrp="1"/>
              </p:cNvSpPr>
              <p:nvPr>
                <p:ph idx="1"/>
              </p:nvPr>
            </p:nvSpPr>
            <p:spPr>
              <a:xfrm>
                <a:off x="838200" y="643181"/>
                <a:ext cx="10515600" cy="5672378"/>
              </a:xfrm>
            </p:spPr>
            <p:txBody>
              <a:bodyPr>
                <a:normAutofit lnSpcReduction="10000"/>
              </a:bodyPr>
              <a:lstStyle/>
              <a:p>
                <a:pPr marL="0" indent="0" algn="just">
                  <a:lnSpc>
                    <a:spcPct val="110000"/>
                  </a:lnSpc>
                  <a:buNone/>
                </a:pPr>
                <a:r>
                  <a:rPr lang="ro-RO" dirty="0">
                    <a:latin typeface="Times New Roman" panose="02020603050405020304" pitchFamily="18" charset="0"/>
                    <a:cs typeface="Times New Roman" panose="02020603050405020304" pitchFamily="18" charset="0"/>
                  </a:rPr>
                  <a:t>Din formula pentru legea lui Ohm se poate ușor găsi valoarea rezistenței porțiunii de circuit</a:t>
                </a:r>
                <a:r>
                  <a:rPr lang="uk-UA" dirty="0">
                    <a:latin typeface="Times New Roman" panose="02020603050405020304" pitchFamily="18" charset="0"/>
                    <a:cs typeface="Times New Roman" panose="02020603050405020304" pitchFamily="18" charset="0"/>
                  </a:rPr>
                  <a:t>:</a:t>
                </a:r>
                <a:r>
                  <a:rPr lang="uk-UA" dirty="0"/>
                  <a:t>  </a:t>
                </a:r>
              </a:p>
              <a:p>
                <a:pPr marL="0" indent="0" algn="just">
                  <a:lnSpc>
                    <a:spcPct val="110000"/>
                  </a:lnSpc>
                  <a:buNone/>
                </a:pPr>
                <a:r>
                  <a:rPr lang="uk-UA" sz="1600" b="1" dirty="0">
                    <a:solidFill>
                      <a:srgbClr val="C00000"/>
                    </a:solidFill>
                    <a:latin typeface="Arial" panose="020B0604020202020204" pitchFamily="34" charset="0"/>
                    <a:cs typeface="Arial" panose="020B0604020202020204" pitchFamily="34" charset="0"/>
                  </a:rPr>
                  <a:t>R = </a:t>
                </a:r>
                <a14:m>
                  <m:oMath xmlns:m="http://schemas.openxmlformats.org/officeDocument/2006/math">
                    <m:f>
                      <m:fPr>
                        <m:ctrlPr>
                          <a:rPr lang="uk-UA" sz="1600" b="1" i="1">
                            <a:solidFill>
                              <a:srgbClr val="C00000"/>
                            </a:solidFill>
                            <a:latin typeface="Cambria Math" panose="02040503050406030204" pitchFamily="18" charset="0"/>
                            <a:cs typeface="Arial" panose="020B0604020202020204" pitchFamily="34" charset="0"/>
                          </a:rPr>
                        </m:ctrlPr>
                      </m:fPr>
                      <m:num>
                        <m:r>
                          <m:rPr>
                            <m:nor/>
                          </m:rPr>
                          <a:rPr lang="uk-UA" sz="1600" b="1" i="0" smtClean="0">
                            <a:solidFill>
                              <a:srgbClr val="C00000"/>
                            </a:solidFill>
                            <a:latin typeface="Arial" panose="020B0604020202020204" pitchFamily="34" charset="0"/>
                            <a:cs typeface="Arial" panose="020B0604020202020204" pitchFamily="34" charset="0"/>
                          </a:rPr>
                          <m:t>U</m:t>
                        </m:r>
                      </m:num>
                      <m:den>
                        <m:r>
                          <m:rPr>
                            <m:nor/>
                          </m:rPr>
                          <a:rPr lang="uk-UA" sz="1600" b="1" i="0" smtClean="0">
                            <a:solidFill>
                              <a:srgbClr val="C00000"/>
                            </a:solidFill>
                            <a:latin typeface="Arial" panose="020B0604020202020204" pitchFamily="34" charset="0"/>
                            <a:cs typeface="Arial" panose="020B0604020202020204" pitchFamily="34" charset="0"/>
                          </a:rPr>
                          <m:t>I</m:t>
                        </m:r>
                      </m:den>
                    </m:f>
                  </m:oMath>
                </a14:m>
                <a:r>
                  <a:rPr lang="uk-UA" sz="1600" dirty="0">
                    <a:latin typeface="Arial" panose="020B0604020202020204" pitchFamily="34" charset="0"/>
                    <a:cs typeface="Arial" panose="020B0604020202020204" pitchFamily="34" charset="0"/>
                  </a:rPr>
                  <a:t>.</a:t>
                </a:r>
                <a:r>
                  <a:rPr lang="uk-UA" sz="1600" b="1" dirty="0">
                    <a:solidFill>
                      <a:srgbClr val="C00000"/>
                    </a:solidFill>
                    <a:latin typeface="Arial" panose="020B0604020202020204" pitchFamily="34" charset="0"/>
                    <a:cs typeface="Arial" panose="020B0604020202020204" pitchFamily="34" charset="0"/>
                  </a:rPr>
                  <a:t>  </a:t>
                </a:r>
              </a:p>
              <a:p>
                <a:pPr marL="0" indent="0" algn="just">
                  <a:lnSpc>
                    <a:spcPct val="110000"/>
                  </a:lnSpc>
                  <a:buNone/>
                </a:pPr>
                <a:r>
                  <a:rPr lang="ro-RO" dirty="0"/>
                  <a:t>Unitatea de măsură a rezistenței electrice </a:t>
                </a:r>
                <a:r>
                  <a:rPr lang="uk-UA" dirty="0"/>
                  <a:t>– </a:t>
                </a:r>
                <a:r>
                  <a:rPr lang="ro-RO" dirty="0"/>
                  <a:t>ohm</a:t>
                </a:r>
                <a:r>
                  <a:rPr lang="uk-UA" sz="1600" b="1" dirty="0">
                    <a:latin typeface="Arial" panose="020B0604020202020204" pitchFamily="34" charset="0"/>
                    <a:cs typeface="Arial" panose="020B0604020202020204" pitchFamily="34" charset="0"/>
                  </a:rPr>
                  <a:t>: </a:t>
                </a:r>
                <a:r>
                  <a:rPr lang="uk-UA" b="1" dirty="0"/>
                  <a:t>1 О</a:t>
                </a:r>
                <a:r>
                  <a:rPr lang="ro-RO" b="1" dirty="0"/>
                  <a:t>hm</a:t>
                </a:r>
                <a:r>
                  <a:rPr lang="uk-UA" b="1" dirty="0"/>
                  <a:t> = </a:t>
                </a:r>
                <a14:m>
                  <m:oMath xmlns:m="http://schemas.openxmlformats.org/officeDocument/2006/math">
                    <m:f>
                      <m:fPr>
                        <m:ctrlPr>
                          <a:rPr lang="uk-UA" b="1" i="1">
                            <a:latin typeface="Cambria Math" panose="02040503050406030204" pitchFamily="18" charset="0"/>
                          </a:rPr>
                        </m:ctrlPr>
                      </m:fPr>
                      <m:num>
                        <m:r>
                          <a:rPr lang="uk-UA" b="1" i="1">
                            <a:latin typeface="Cambria Math" panose="02040503050406030204" pitchFamily="18" charset="0"/>
                          </a:rPr>
                          <m:t>𝟏</m:t>
                        </m:r>
                        <m:r>
                          <a:rPr lang="uk-UA" b="1" i="1">
                            <a:latin typeface="Cambria Math" panose="02040503050406030204" pitchFamily="18" charset="0"/>
                          </a:rPr>
                          <m:t> </m:t>
                        </m:r>
                        <m:r>
                          <a:rPr lang="uk-UA" b="1">
                            <a:latin typeface="Cambria Math" panose="02040503050406030204" pitchFamily="18" charset="0"/>
                          </a:rPr>
                          <m:t>В</m:t>
                        </m:r>
                      </m:num>
                      <m:den>
                        <m:r>
                          <a:rPr lang="uk-UA" b="1" i="1">
                            <a:latin typeface="Cambria Math" panose="02040503050406030204" pitchFamily="18" charset="0"/>
                          </a:rPr>
                          <m:t>𝟏</m:t>
                        </m:r>
                        <m:r>
                          <a:rPr lang="uk-UA" b="1" i="1">
                            <a:latin typeface="Cambria Math" panose="02040503050406030204" pitchFamily="18" charset="0"/>
                          </a:rPr>
                          <m:t> </m:t>
                        </m:r>
                        <m:r>
                          <a:rPr lang="uk-UA" b="1">
                            <a:latin typeface="Cambria Math" panose="02040503050406030204" pitchFamily="18" charset="0"/>
                          </a:rPr>
                          <m:t>А</m:t>
                        </m:r>
                      </m:den>
                    </m:f>
                  </m:oMath>
                </a14:m>
                <a:r>
                  <a:rPr lang="uk-UA" b="1" dirty="0"/>
                  <a:t>. </a:t>
                </a:r>
                <a:endParaRPr lang="ro-RO" b="1" dirty="0"/>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 practică deseori se folosesc unități mai mici sau mai mari pentru măsurarea rezistenței: miliohm, kiloohm, megaohm etc</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Rezistența electrică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se determină numai prin proprietățile însuși a conductorului, fiindcă îi condiționează de interacțiunea purtătorilor liberi de sarcini cu altele particule încărcate ale substanței conductorului</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Cercetările experimentale arată, că rezistența conductoarelor depinde de lungimea lor L, aria secțiunii transversale S și de materialul din care ele sunt confecționate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o-RO" dirty="0">
                    <a:latin typeface="Calibri" panose="020F0502020204030204" pitchFamily="34" charset="0"/>
                    <a:ea typeface="Calibri" panose="020F0502020204030204" pitchFamily="34"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R = ρ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L</m:t>
                        </m:r>
                      </m:num>
                      <m:den>
                        <m:r>
                          <m:rPr>
                            <m:sty m:val="p"/>
                          </m:rPr>
                          <a:rPr lang="uk-UA">
                            <a:latin typeface="Cambria Math" panose="02040503050406030204" pitchFamily="18" charset="0"/>
                          </a:rPr>
                          <m:t>S</m:t>
                        </m:r>
                      </m:den>
                    </m:f>
                  </m:oMath>
                </a14:m>
                <a:r>
                  <a:rPr lang="uk-UA"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unde</a:t>
                </a:r>
                <a:r>
                  <a:rPr lang="uk-UA" dirty="0">
                    <a:latin typeface="Times New Roman" panose="02020603050405020304" pitchFamily="18" charset="0"/>
                    <a:cs typeface="Times New Roman" panose="02020603050405020304" pitchFamily="18" charset="0"/>
                  </a:rPr>
                  <a:t> ρ  – </a:t>
                </a:r>
                <a:r>
                  <a:rPr lang="ro-RO" dirty="0">
                    <a:latin typeface="Times New Roman" panose="02020603050405020304" pitchFamily="18" charset="0"/>
                    <a:cs typeface="Times New Roman" panose="02020603050405020304" pitchFamily="18" charset="0"/>
                  </a:rPr>
                  <a:t>rezistența specifică a substanței din care este confecționat conductorul</a:t>
                </a:r>
                <a:r>
                  <a:rPr lang="uk-UA" dirty="0">
                    <a:latin typeface="Times New Roman" panose="02020603050405020304" pitchFamily="18" charset="0"/>
                    <a:cs typeface="Times New Roman" panose="02020603050405020304" pitchFamily="18" charset="0"/>
                  </a:rPr>
                  <a:t>. </a:t>
                </a:r>
              </a:p>
              <a:p>
                <a:pPr marL="0" lvl="0" indent="0" algn="just">
                  <a:lnSpc>
                    <a:spcPct val="150000"/>
                  </a:lnSpc>
                  <a:buNone/>
                </a:pPr>
                <a:r>
                  <a:rPr lang="ro-RO" dirty="0"/>
                  <a:t>Unitatea de măsură a rezistenței specifice: 1 Ω ∙ m</a:t>
                </a:r>
                <a:r>
                  <a:rPr lang="uk-UA" dirty="0"/>
                  <a:t>.</a:t>
                </a:r>
                <a:r>
                  <a:rPr lang="ro-RO" dirty="0"/>
                  <a:t> Rezistența specifică a substanței este o mărime tabelară; se determină prin însuși substanța materialului (structurii interne a substanței).</a:t>
                </a:r>
                <a:endParaRPr lang="uk-UA" sz="1600" dirty="0">
                  <a:solidFill>
                    <a:prstClr val="black"/>
                  </a:solidFill>
                  <a:latin typeface="Arial" panose="020B0604020202020204" pitchFamily="34" charset="0"/>
                  <a:cs typeface="Arial" panose="020B0604020202020204" pitchFamily="34" charset="0"/>
                </a:endParaRPr>
              </a:p>
              <a:p>
                <a:pPr marL="0" lvl="0" indent="0" algn="ctr">
                  <a:lnSpc>
                    <a:spcPct val="150000"/>
                  </a:lnSpc>
                  <a:buNone/>
                </a:pPr>
                <a:endParaRPr lang="en-US" sz="1600" dirty="0">
                  <a:solidFill>
                    <a:prstClr val="black"/>
                  </a:solidFill>
                  <a:latin typeface="Arial" panose="020B0604020202020204" pitchFamily="34" charset="0"/>
                  <a:cs typeface="Arial" panose="020B0604020202020204" pitchFamily="34" charset="0"/>
                </a:endParaRPr>
              </a:p>
              <a:p>
                <a:pPr marL="0" indent="0" algn="just">
                  <a:lnSpc>
                    <a:spcPct val="150000"/>
                  </a:lnSpc>
                  <a:buNone/>
                </a:pPr>
                <a:endParaRPr lang="ru-RU" sz="1600" b="1" dirty="0">
                  <a:solidFill>
                    <a:srgbClr val="002060"/>
                  </a:solidFill>
                  <a:latin typeface="Arial" panose="020B0604020202020204" pitchFamily="34" charset="0"/>
                  <a:cs typeface="Arial" panose="020B0604020202020204" pitchFamily="34" charset="0"/>
                </a:endParaRPr>
              </a:p>
              <a:p>
                <a:pPr marL="0" indent="0" algn="just">
                  <a:lnSpc>
                    <a:spcPct val="150000"/>
                  </a:lnSpc>
                  <a:buNone/>
                </a:pPr>
                <a:endParaRPr lang="en-US" sz="1600" b="1" dirty="0">
                  <a:solidFill>
                    <a:srgbClr val="002060"/>
                  </a:solidFill>
                  <a:latin typeface="Arial" panose="020B0604020202020204" pitchFamily="34" charset="0"/>
                  <a:cs typeface="Arial" panose="020B0604020202020204" pitchFamily="34"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idx="1"/>
              </p:nvPr>
            </p:nvSpPr>
            <p:spPr>
              <a:xfrm>
                <a:off x="838200" y="643181"/>
                <a:ext cx="10515600" cy="5672378"/>
              </a:xfrm>
              <a:blipFill>
                <a:blip r:embed="rId2"/>
                <a:stretch>
                  <a:fillRect l="-522" t="-645" r="-464"/>
                </a:stretch>
              </a:blipFill>
            </p:spPr>
            <p:txBody>
              <a:bodyPr/>
              <a:lstStyle/>
              <a:p>
                <a:r>
                  <a:rPr lang="uk-UA">
                    <a:noFill/>
                  </a:rPr>
                  <a:t> </a:t>
                </a:r>
              </a:p>
            </p:txBody>
          </p:sp>
        </mc:Fallback>
      </mc:AlternateContent>
      <p:sp>
        <p:nvSpPr>
          <p:cNvPr id="7" name="AutoShape 2" descr="Фізика. 11 кл. : підруч. для загальноосвіт. навч. закладів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Фізика. 11 кл. : підруч. для загальноосвіт. навч. закладів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Фізика. 11 кл. : підруч. для загальноосвіт. навч. закладів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descr="An error occurred."/>
          <p:cNvPicPr/>
          <p:nvPr/>
        </p:nvPicPr>
        <p:blipFill rotWithShape="1">
          <a:blip r:embed="rId3">
            <a:extLst>
              <a:ext uri="{28A0092B-C50C-407E-A947-70E740481C1C}">
                <a14:useLocalDpi xmlns:a14="http://schemas.microsoft.com/office/drawing/2010/main" val="0"/>
              </a:ext>
            </a:extLst>
          </a:blip>
          <a:srcRect l="56861" t="8924" r="1645" b="16705"/>
          <a:stretch/>
        </p:blipFill>
        <p:spPr bwMode="auto">
          <a:xfrm>
            <a:off x="9396160" y="774912"/>
            <a:ext cx="1816864" cy="14335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9750367"/>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40AB02C-216E-0F45-B049-2EE1DA334399}"/>
              </a:ext>
            </a:extLst>
          </p:cNvPr>
          <p:cNvGraphicFramePr>
            <a:graphicFrameLocks noGrp="1"/>
          </p:cNvGraphicFramePr>
          <p:nvPr>
            <p:ph sz="half" idx="1"/>
            <p:extLst>
              <p:ext uri="{D42A27DB-BD31-4B8C-83A1-F6EECF244321}">
                <p14:modId xmlns:p14="http://schemas.microsoft.com/office/powerpoint/2010/main" val="2081543560"/>
              </p:ext>
            </p:extLst>
          </p:nvPr>
        </p:nvGraphicFramePr>
        <p:xfrm>
          <a:off x="284872" y="1030638"/>
          <a:ext cx="1737657" cy="1859796"/>
        </p:xfrm>
        <a:graphic>
          <a:graphicData uri="http://schemas.openxmlformats.org/drawingml/2006/table">
            <a:tbl>
              <a:tblPr>
                <a:tableStyleId>{5940675A-B579-460E-94D1-54222C63F5DA}</a:tableStyleId>
              </a:tblPr>
              <a:tblGrid>
                <a:gridCol w="1737657">
                  <a:extLst>
                    <a:ext uri="{9D8B030D-6E8A-4147-A177-3AD203B41FA5}">
                      <a16:colId xmlns:a16="http://schemas.microsoft.com/office/drawing/2014/main" val="3470833739"/>
                    </a:ext>
                  </a:extLst>
                </a:gridCol>
              </a:tblGrid>
              <a:tr h="1154623">
                <a:tc>
                  <a:txBody>
                    <a:bodyPr/>
                    <a:lstStyle/>
                    <a:p>
                      <a:r>
                        <a:rPr lang="ro-RO" sz="1600" b="1" dirty="0">
                          <a:latin typeface="Arial" panose="020B0604020202020204" pitchFamily="34" charset="0"/>
                          <a:cs typeface="Arial" panose="020B0604020202020204" pitchFamily="34" charset="0"/>
                        </a:rPr>
                        <a:t>Se dă</a:t>
                      </a:r>
                      <a:r>
                        <a:rPr lang="en-GB" sz="1600" b="1" dirty="0">
                          <a:latin typeface="Arial" panose="020B0604020202020204" pitchFamily="34" charset="0"/>
                          <a:cs typeface="Arial" panose="020B0604020202020204" pitchFamily="34" charset="0"/>
                        </a:rPr>
                        <a:t>:</a:t>
                      </a:r>
                      <a:endParaRPr lang="uk-UA" sz="1600" b="0" dirty="0">
                        <a:latin typeface="Arial" panose="020B0604020202020204" pitchFamily="34" charset="0"/>
                        <a:cs typeface="Arial" panose="020B0604020202020204" pitchFamily="34" charset="0"/>
                      </a:endParaRPr>
                    </a:p>
                    <a:p>
                      <a:r>
                        <a:rPr lang="en-US" sz="1600" b="0" baseline="0" dirty="0">
                          <a:latin typeface="Arial" panose="020B0604020202020204" pitchFamily="34" charset="0"/>
                          <a:cs typeface="Arial" panose="020B0604020202020204" pitchFamily="34" charset="0"/>
                        </a:rPr>
                        <a:t>U  = 12 </a:t>
                      </a:r>
                      <a:r>
                        <a:rPr lang="uk-UA" sz="1600" b="0" baseline="0" dirty="0">
                          <a:latin typeface="Arial" panose="020B0604020202020204" pitchFamily="34" charset="0"/>
                          <a:cs typeface="Arial" panose="020B0604020202020204" pitchFamily="34" charset="0"/>
                        </a:rPr>
                        <a:t>В</a:t>
                      </a:r>
                    </a:p>
                    <a:p>
                      <a:r>
                        <a:rPr lang="el-GR" sz="1600" b="0" baseline="0" dirty="0">
                          <a:latin typeface="Arial" panose="020B0604020202020204" pitchFamily="34" charset="0"/>
                          <a:cs typeface="Arial" panose="020B0604020202020204" pitchFamily="34" charset="0"/>
                        </a:rPr>
                        <a:t>Δ</a:t>
                      </a:r>
                      <a:r>
                        <a:rPr lang="en-US" sz="1600" b="0" baseline="0" dirty="0">
                          <a:latin typeface="Arial" panose="020B0604020202020204" pitchFamily="34" charset="0"/>
                          <a:cs typeface="Arial" panose="020B0604020202020204" pitchFamily="34" charset="0"/>
                        </a:rPr>
                        <a:t>t = </a:t>
                      </a:r>
                      <a:r>
                        <a:rPr lang="uk-UA" sz="1600" b="0" baseline="0" dirty="0">
                          <a:latin typeface="Arial" panose="020B0604020202020204" pitchFamily="34" charset="0"/>
                          <a:cs typeface="Arial" panose="020B0604020202020204" pitchFamily="34" charset="0"/>
                        </a:rPr>
                        <a:t>2 хв = 120 с</a:t>
                      </a:r>
                    </a:p>
                    <a:p>
                      <a:r>
                        <a:rPr lang="el-GR" sz="1600" b="0" dirty="0">
                          <a:latin typeface="Arial" panose="020B0604020202020204" pitchFamily="34" charset="0"/>
                          <a:cs typeface="Arial" panose="020B0604020202020204" pitchFamily="34" charset="0"/>
                        </a:rPr>
                        <a:t>Δ</a:t>
                      </a:r>
                      <a:r>
                        <a:rPr lang="en-US" sz="1600" b="0" dirty="0">
                          <a:latin typeface="Arial" panose="020B0604020202020204" pitchFamily="34" charset="0"/>
                          <a:cs typeface="Arial" panose="020B0604020202020204" pitchFamily="34" charset="0"/>
                        </a:rPr>
                        <a:t>q = </a:t>
                      </a:r>
                      <a:r>
                        <a:rPr lang="uk-UA" sz="1600" b="0" dirty="0">
                          <a:latin typeface="Arial" panose="020B0604020202020204" pitchFamily="34" charset="0"/>
                          <a:cs typeface="Arial" panose="020B0604020202020204" pitchFamily="34" charset="0"/>
                        </a:rPr>
                        <a:t>12 </a:t>
                      </a:r>
                      <a:r>
                        <a:rPr lang="uk-UA" sz="1600" b="0" dirty="0" err="1">
                          <a:latin typeface="Arial" panose="020B0604020202020204" pitchFamily="34" charset="0"/>
                          <a:cs typeface="Arial" panose="020B0604020202020204" pitchFamily="34" charset="0"/>
                        </a:rPr>
                        <a:t>Кл</a:t>
                      </a:r>
                      <a:endParaRPr lang="uk-UA" sz="16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82629618"/>
                  </a:ext>
                </a:extLst>
              </a:tr>
              <a:tr h="705173">
                <a:tc>
                  <a:txBody>
                    <a:bodyPr/>
                    <a:lstStyle/>
                    <a:p>
                      <a:r>
                        <a:rPr lang="en-GB" sz="1600" dirty="0">
                          <a:latin typeface="Arial" panose="020B0604020202020204" pitchFamily="34" charset="0"/>
                          <a:cs typeface="Arial" panose="020B0604020202020204" pitchFamily="34" charset="0"/>
                        </a:rPr>
                        <a:t>R -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663711142"/>
                  </a:ext>
                </a:extLst>
              </a:tr>
            </a:tbl>
          </a:graphicData>
        </a:graphic>
      </p:graphicFrame>
      <mc:AlternateContent xmlns:mc="http://schemas.openxmlformats.org/markup-compatibility/2006" xmlns:a14="http://schemas.microsoft.com/office/drawing/2010/main">
        <mc:Choice Requires="a14">
          <p:sp>
            <p:nvSpPr>
              <p:cNvPr id="3" name="Місце для вмісту 2"/>
              <p:cNvSpPr>
                <a:spLocks noGrp="1"/>
              </p:cNvSpPr>
              <p:nvPr>
                <p:ph sz="half" idx="2"/>
              </p:nvPr>
            </p:nvSpPr>
            <p:spPr>
              <a:xfrm>
                <a:off x="2107769" y="1030637"/>
                <a:ext cx="9926665" cy="5667507"/>
              </a:xfrm>
            </p:spPr>
            <p:txBody>
              <a:bodyPr>
                <a:normAutofit/>
              </a:bodyPr>
              <a:lstStyle/>
              <a:p>
                <a:pPr marL="0" indent="0" algn="ctr">
                  <a:lnSpc>
                    <a:spcPct val="100000"/>
                  </a:lnSpc>
                  <a:buNone/>
                </a:pPr>
                <a:r>
                  <a:rPr lang="ro-RO" sz="1400" b="1" dirty="0">
                    <a:latin typeface="Arial" panose="020B0604020202020204" pitchFamily="34" charset="0"/>
                    <a:cs typeface="Arial" panose="020B0604020202020204" pitchFamily="34" charset="0"/>
                  </a:rPr>
                  <a:t>Rezolvare</a:t>
                </a:r>
                <a:r>
                  <a:rPr lang="en-GB" sz="1400" b="1" dirty="0">
                    <a:latin typeface="Arial" panose="020B0604020202020204" pitchFamily="34" charset="0"/>
                    <a:cs typeface="Arial" panose="020B0604020202020204" pitchFamily="34" charset="0"/>
                  </a:rPr>
                  <a:t>:</a:t>
                </a:r>
                <a:endParaRPr lang="uk-UA" sz="1400" b="1" dirty="0">
                  <a:latin typeface="Arial" panose="020B0604020202020204" pitchFamily="34" charset="0"/>
                  <a:cs typeface="Arial" panose="020B0604020202020204" pitchFamily="34" charset="0"/>
                </a:endParaRPr>
              </a:p>
              <a:p>
                <a:pPr marL="0" indent="0">
                  <a:buNone/>
                </a:pPr>
                <a:r>
                  <a:rPr lang="ro-RO" dirty="0"/>
                  <a:t>La deplasarea prin conductor a sarcinii</a:t>
                </a:r>
                <a:r>
                  <a:rPr lang="uk-UA" dirty="0"/>
                  <a:t> </a:t>
                </a:r>
                <a:r>
                  <a:rPr lang="uk-UA" dirty="0" err="1"/>
                  <a:t>Δq</a:t>
                </a:r>
                <a:r>
                  <a:rPr lang="uk-UA" dirty="0"/>
                  <a:t> </a:t>
                </a:r>
                <a:r>
                  <a:rPr lang="ro-RO" dirty="0"/>
                  <a:t>în timpul </a:t>
                </a:r>
                <a:r>
                  <a:rPr lang="uk-UA" dirty="0" err="1"/>
                  <a:t>Δt</a:t>
                </a:r>
                <a:r>
                  <a:rPr lang="uk-UA" dirty="0"/>
                  <a:t> </a:t>
                </a:r>
                <a:r>
                  <a:rPr lang="ro-RO" dirty="0"/>
                  <a:t>apare intensitatea curentului</a:t>
                </a:r>
                <a:r>
                  <a:rPr lang="uk-UA" dirty="0"/>
                  <a:t>: I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Δq</m:t>
                        </m:r>
                      </m:num>
                      <m:den>
                        <m:r>
                          <m:rPr>
                            <m:sty m:val="p"/>
                          </m:rPr>
                          <a:rPr lang="uk-UA">
                            <a:latin typeface="Cambria Math" panose="02040503050406030204" pitchFamily="18" charset="0"/>
                          </a:rPr>
                          <m:t>Δt</m:t>
                        </m:r>
                      </m:den>
                    </m:f>
                  </m:oMath>
                </a14:m>
                <a:r>
                  <a:rPr lang="uk-UA" dirty="0"/>
                  <a:t>,  </a:t>
                </a:r>
              </a:p>
              <a:p>
                <a:pPr marL="0" indent="0">
                  <a:buNone/>
                </a:pPr>
                <a:r>
                  <a:rPr lang="uk-UA" dirty="0"/>
                  <a:t>I =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12</m:t>
                        </m:r>
                        <m:r>
                          <a:rPr lang="uk-UA" i="1">
                            <a:latin typeface="Cambria Math" panose="02040503050406030204" pitchFamily="18" charset="0"/>
                          </a:rPr>
                          <m:t> </m:t>
                        </m:r>
                        <m:r>
                          <a:rPr lang="uk-UA">
                            <a:latin typeface="Cambria Math" panose="02040503050406030204" pitchFamily="18" charset="0"/>
                          </a:rPr>
                          <m:t>Кл</m:t>
                        </m:r>
                      </m:num>
                      <m:den>
                        <m:r>
                          <a:rPr lang="uk-UA">
                            <a:latin typeface="Cambria Math" panose="02040503050406030204" pitchFamily="18" charset="0"/>
                          </a:rPr>
                          <m:t>120</m:t>
                        </m:r>
                        <m:r>
                          <a:rPr lang="uk-UA" i="1">
                            <a:latin typeface="Cambria Math" panose="02040503050406030204" pitchFamily="18" charset="0"/>
                          </a:rPr>
                          <m:t> </m:t>
                        </m:r>
                        <m:r>
                          <m:rPr>
                            <m:sty m:val="p"/>
                          </m:rPr>
                          <a:rPr lang="uk-UA">
                            <a:latin typeface="Cambria Math" panose="02040503050406030204" pitchFamily="18" charset="0"/>
                          </a:rPr>
                          <m:t>s</m:t>
                        </m:r>
                      </m:den>
                    </m:f>
                  </m:oMath>
                </a14:m>
                <a:r>
                  <a:rPr lang="uk-UA" dirty="0"/>
                  <a:t> = 0,1 А.</a:t>
                </a:r>
              </a:p>
              <a:p>
                <a:pPr marL="0" indent="0">
                  <a:buNone/>
                </a:pPr>
                <a:r>
                  <a:rPr lang="ro-RO" dirty="0"/>
                  <a:t>Conform legii lui Ohm pentru o porțiune de circuit</a:t>
                </a:r>
                <a:r>
                  <a:rPr lang="uk-UA" dirty="0"/>
                  <a:t>: I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U</m:t>
                        </m:r>
                      </m:num>
                      <m:den>
                        <m:r>
                          <m:rPr>
                            <m:sty m:val="p"/>
                          </m:rPr>
                          <a:rPr lang="uk-UA">
                            <a:latin typeface="Cambria Math" panose="02040503050406030204" pitchFamily="18" charset="0"/>
                          </a:rPr>
                          <m:t>R</m:t>
                        </m:r>
                      </m:den>
                    </m:f>
                  </m:oMath>
                </a14:m>
                <a:r>
                  <a:rPr lang="uk-UA" dirty="0"/>
                  <a:t>.</a:t>
                </a:r>
              </a:p>
              <a:p>
                <a:pPr marL="0" indent="0">
                  <a:buNone/>
                </a:pPr>
                <a:r>
                  <a:rPr lang="ro-RO" dirty="0"/>
                  <a:t>De unde</a:t>
                </a:r>
                <a:r>
                  <a:rPr lang="uk-UA" dirty="0"/>
                  <a:t>: R = </a:t>
                </a:r>
                <a14:m>
                  <m:oMath xmlns:m="http://schemas.openxmlformats.org/officeDocument/2006/math">
                    <m:f>
                      <m:fPr>
                        <m:ctrlPr>
                          <a:rPr lang="uk-UA" i="1">
                            <a:latin typeface="Cambria Math" panose="02040503050406030204" pitchFamily="18" charset="0"/>
                          </a:rPr>
                        </m:ctrlPr>
                      </m:fPr>
                      <m:num>
                        <m:r>
                          <m:rPr>
                            <m:sty m:val="p"/>
                          </m:rPr>
                          <a:rPr lang="uk-UA">
                            <a:latin typeface="Cambria Math" panose="02040503050406030204" pitchFamily="18" charset="0"/>
                          </a:rPr>
                          <m:t>U</m:t>
                        </m:r>
                      </m:num>
                      <m:den>
                        <m:r>
                          <m:rPr>
                            <m:sty m:val="p"/>
                          </m:rPr>
                          <a:rPr lang="uk-UA">
                            <a:latin typeface="Cambria Math" panose="02040503050406030204" pitchFamily="18" charset="0"/>
                          </a:rPr>
                          <m:t>I</m:t>
                        </m:r>
                      </m:den>
                    </m:f>
                  </m:oMath>
                </a14:m>
                <a:r>
                  <a:rPr lang="uk-UA" dirty="0"/>
                  <a:t>.</a:t>
                </a:r>
              </a:p>
              <a:p>
                <a:pPr marL="0" indent="0">
                  <a:buNone/>
                </a:pPr>
                <a:r>
                  <a:rPr lang="ro-RO" dirty="0"/>
                  <a:t>Așadar</a:t>
                </a:r>
                <a:r>
                  <a:rPr lang="uk-UA" dirty="0"/>
                  <a:t>, R = </a:t>
                </a:r>
                <a14:m>
                  <m:oMath xmlns:m="http://schemas.openxmlformats.org/officeDocument/2006/math">
                    <m:f>
                      <m:fPr>
                        <m:ctrlPr>
                          <a:rPr lang="uk-UA" i="1">
                            <a:latin typeface="Cambria Math" panose="02040503050406030204" pitchFamily="18" charset="0"/>
                          </a:rPr>
                        </m:ctrlPr>
                      </m:fPr>
                      <m:num>
                        <m:r>
                          <a:rPr lang="uk-UA">
                            <a:latin typeface="Cambria Math" panose="02040503050406030204" pitchFamily="18" charset="0"/>
                          </a:rPr>
                          <m:t>12</m:t>
                        </m:r>
                        <m:r>
                          <a:rPr lang="uk-UA" i="1">
                            <a:latin typeface="Cambria Math" panose="02040503050406030204" pitchFamily="18" charset="0"/>
                          </a:rPr>
                          <m:t> </m:t>
                        </m:r>
                        <m:r>
                          <a:rPr lang="uk-UA">
                            <a:latin typeface="Cambria Math" panose="02040503050406030204" pitchFamily="18" charset="0"/>
                          </a:rPr>
                          <m:t>В</m:t>
                        </m:r>
                      </m:num>
                      <m:den>
                        <m:r>
                          <a:rPr lang="uk-UA">
                            <a:latin typeface="Cambria Math" panose="02040503050406030204" pitchFamily="18" charset="0"/>
                          </a:rPr>
                          <m:t>0,1</m:t>
                        </m:r>
                        <m:r>
                          <a:rPr lang="uk-UA" i="1">
                            <a:latin typeface="Cambria Math" panose="02040503050406030204" pitchFamily="18" charset="0"/>
                          </a:rPr>
                          <m:t> </m:t>
                        </m:r>
                        <m:r>
                          <a:rPr lang="uk-UA">
                            <a:latin typeface="Cambria Math" panose="02040503050406030204" pitchFamily="18" charset="0"/>
                          </a:rPr>
                          <m:t>А</m:t>
                        </m:r>
                      </m:den>
                    </m:f>
                  </m:oMath>
                </a14:m>
                <a:r>
                  <a:rPr lang="uk-UA" dirty="0"/>
                  <a:t> = 120 О</a:t>
                </a:r>
                <a:r>
                  <a:rPr lang="ro-RO" dirty="0"/>
                  <a:t>hm</a:t>
                </a:r>
                <a:r>
                  <a:rPr lang="uk-UA" dirty="0"/>
                  <a:t>.</a:t>
                </a:r>
              </a:p>
              <a:p>
                <a:pPr marL="0" indent="0">
                  <a:buNone/>
                </a:pPr>
                <a:r>
                  <a:rPr lang="ro-RO" dirty="0"/>
                  <a:t>Răspuns</a:t>
                </a:r>
                <a:r>
                  <a:rPr lang="uk-UA" dirty="0"/>
                  <a:t>:</a:t>
                </a:r>
                <a:r>
                  <a:rPr lang="ro-RO" dirty="0"/>
                  <a:t> rezistența conductorului constituie</a:t>
                </a:r>
                <a:r>
                  <a:rPr lang="uk-UA" dirty="0"/>
                  <a:t> 120 </a:t>
                </a:r>
                <a:r>
                  <a:rPr lang="ro-RO" dirty="0"/>
                  <a:t>Ohm</a:t>
                </a:r>
                <a:r>
                  <a:rPr lang="uk-UA" dirty="0"/>
                  <a:t>.</a:t>
                </a:r>
                <a:endParaRPr lang="en-US" sz="1400" dirty="0">
                  <a:latin typeface="Arial" panose="020B0604020202020204" pitchFamily="34" charset="0"/>
                  <a:cs typeface="Arial" panose="020B0604020202020204" pitchFamily="34" charset="0"/>
                </a:endParaRPr>
              </a:p>
            </p:txBody>
          </p:sp>
        </mc:Choice>
        <mc:Fallback xmlns="">
          <p:sp>
            <p:nvSpPr>
              <p:cNvPr id="3" name="Місце для вмісту 2"/>
              <p:cNvSpPr>
                <a:spLocks noGrp="1" noRot="1" noChangeAspect="1" noMove="1" noResize="1" noEditPoints="1" noAdjustHandles="1" noChangeArrowheads="1" noChangeShapeType="1" noTextEdit="1"/>
              </p:cNvSpPr>
              <p:nvPr>
                <p:ph sz="half" idx="2"/>
              </p:nvPr>
            </p:nvSpPr>
            <p:spPr>
              <a:xfrm>
                <a:off x="2107769" y="1030637"/>
                <a:ext cx="9926665" cy="5667507"/>
              </a:xfrm>
              <a:blipFill>
                <a:blip r:embed="rId2"/>
                <a:stretch>
                  <a:fillRect l="-553" t="-215" r="-553"/>
                </a:stretch>
              </a:blipFill>
            </p:spPr>
            <p:txBody>
              <a:bodyPr/>
              <a:lstStyle/>
              <a:p>
                <a:r>
                  <a:rPr lang="uk-UA">
                    <a:noFill/>
                  </a:rPr>
                  <a:t> </a:t>
                </a:r>
              </a:p>
            </p:txBody>
          </p:sp>
        </mc:Fallback>
      </mc:AlternateContent>
      <p:sp>
        <p:nvSpPr>
          <p:cNvPr id="8" name="Заголовок 1"/>
          <p:cNvSpPr txBox="1">
            <a:spLocks/>
          </p:cNvSpPr>
          <p:nvPr/>
        </p:nvSpPr>
        <p:spPr>
          <a:xfrm>
            <a:off x="162732" y="209228"/>
            <a:ext cx="11605198" cy="8214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o-RO" sz="1800" dirty="0">
                <a:latin typeface="Times New Roman" panose="02020603050405020304" pitchFamily="18" charset="0"/>
                <a:cs typeface="Times New Roman" panose="02020603050405020304" pitchFamily="18" charset="0"/>
              </a:rPr>
              <a:t>Problema </a:t>
            </a:r>
            <a:r>
              <a:rPr lang="uk-UA" sz="1800" dirty="0">
                <a:latin typeface="Times New Roman" panose="02020603050405020304" pitchFamily="18" charset="0"/>
                <a:cs typeface="Times New Roman" panose="02020603050405020304" pitchFamily="18" charset="0"/>
              </a:rPr>
              <a:t>№1. </a:t>
            </a:r>
            <a:r>
              <a:rPr lang="ro-RO" sz="1800" dirty="0">
                <a:latin typeface="Times New Roman" panose="02020603050405020304" pitchFamily="18" charset="0"/>
                <a:cs typeface="Times New Roman" panose="02020603050405020304" pitchFamily="18" charset="0"/>
              </a:rPr>
              <a:t>Printr-un conductor, la capetele căruia este aplicată tensiunea de</a:t>
            </a:r>
            <a:r>
              <a:rPr lang="uk-UA" sz="1800" dirty="0">
                <a:latin typeface="Times New Roman" panose="02020603050405020304" pitchFamily="18" charset="0"/>
                <a:cs typeface="Times New Roman" panose="02020603050405020304" pitchFamily="18" charset="0"/>
              </a:rPr>
              <a:t> 12 В, </a:t>
            </a:r>
            <a:r>
              <a:rPr lang="ro-RO" sz="1800" dirty="0">
                <a:latin typeface="Times New Roman" panose="02020603050405020304" pitchFamily="18" charset="0"/>
                <a:cs typeface="Times New Roman" panose="02020603050405020304" pitchFamily="18" charset="0"/>
              </a:rPr>
              <a:t>timp de </a:t>
            </a:r>
            <a:r>
              <a:rPr lang="uk-UA" sz="1800" dirty="0">
                <a:latin typeface="Times New Roman" panose="02020603050405020304" pitchFamily="18" charset="0"/>
                <a:cs typeface="Times New Roman" panose="02020603050405020304" pitchFamily="18" charset="0"/>
              </a:rPr>
              <a:t>2</a:t>
            </a:r>
            <a:r>
              <a:rPr lang="ro-RO" sz="1800" dirty="0">
                <a:latin typeface="Times New Roman" panose="02020603050405020304" pitchFamily="18" charset="0"/>
                <a:cs typeface="Times New Roman" panose="02020603050405020304" pitchFamily="18" charset="0"/>
              </a:rPr>
              <a:t> min</a:t>
            </a:r>
            <a:r>
              <a:rPr lang="uk-UA"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A trecut sarcina de </a:t>
            </a:r>
            <a:r>
              <a:rPr lang="uk-UA" sz="1800" dirty="0">
                <a:latin typeface="Times New Roman" panose="02020603050405020304" pitchFamily="18" charset="0"/>
                <a:cs typeface="Times New Roman" panose="02020603050405020304" pitchFamily="18" charset="0"/>
              </a:rPr>
              <a:t>12 </a:t>
            </a:r>
            <a:r>
              <a:rPr lang="uk-UA" sz="1800" dirty="0" err="1">
                <a:latin typeface="Times New Roman" panose="02020603050405020304" pitchFamily="18" charset="0"/>
                <a:cs typeface="Times New Roman" panose="02020603050405020304" pitchFamily="18" charset="0"/>
              </a:rPr>
              <a:t>Кл</a:t>
            </a:r>
            <a:r>
              <a:rPr lang="uk-UA"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Aflați rezistența conductorului</a:t>
            </a:r>
            <a:r>
              <a:rPr lang="uk-UA" sz="1800" dirty="0">
                <a:latin typeface="Times New Roman" panose="02020603050405020304" pitchFamily="18" charset="0"/>
                <a:cs typeface="Times New Roman" panose="02020603050405020304" pitchFamily="18" charset="0"/>
              </a:rPr>
              <a:t>.</a:t>
            </a:r>
          </a:p>
        </p:txBody>
      </p:sp>
      <p:pic>
        <p:nvPicPr>
          <p:cNvPr id="5" name="Рисунок 4" descr="Презентація з фізики на тему &quot;Електричне коло та його елементи &quot;"/>
          <p:cNvPicPr/>
          <p:nvPr/>
        </p:nvPicPr>
        <p:blipFill rotWithShape="1">
          <a:blip r:embed="rId3">
            <a:extLst>
              <a:ext uri="{28A0092B-C50C-407E-A947-70E740481C1C}">
                <a14:useLocalDpi xmlns:a14="http://schemas.microsoft.com/office/drawing/2010/main" val="0"/>
              </a:ext>
            </a:extLst>
          </a:blip>
          <a:srcRect l="25942" t="37562" r="16810" b="8168"/>
          <a:stretch/>
        </p:blipFill>
        <p:spPr bwMode="auto">
          <a:xfrm>
            <a:off x="7524427" y="2714672"/>
            <a:ext cx="2661279" cy="20433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95454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Віхоть">
  <a:themeElements>
    <a:clrScheme name="Віхоть">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4852</TotalTime>
  <Words>3006</Words>
  <Application>Microsoft Office PowerPoint</Application>
  <PresentationFormat>Широкоэкранный</PresentationFormat>
  <Paragraphs>177</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Calibri</vt:lpstr>
      <vt:lpstr>Cambria Math</vt:lpstr>
      <vt:lpstr>Century Gothic</vt:lpstr>
      <vt:lpstr>Symbol</vt:lpstr>
      <vt:lpstr>Times New Roman</vt:lpstr>
      <vt:lpstr>Wingdings 3</vt:lpstr>
      <vt:lpstr>Віхоть</vt:lpstr>
      <vt:lpstr>Fizica, clasa 11 </vt:lpstr>
      <vt:lpstr>Curentul electric – aceasta-i mișcarea orientată a particulelor încărcate sau a corpurilor.</vt:lpstr>
      <vt:lpstr>Existența curentului</vt:lpstr>
      <vt:lpstr>Презентация PowerPoint</vt:lpstr>
      <vt:lpstr>Curentul electric  se caracterizează cu următoarele mărimi fizice:</vt:lpstr>
      <vt:lpstr>Презентация PowerPoint</vt:lpstr>
      <vt:lpstr>Legea lui Ohm pentru o porțiune de circuit</vt:lpstr>
      <vt:lpstr>Електричний опір</vt:lpstr>
      <vt:lpstr>Презентация PowerPoint</vt:lpstr>
      <vt:lpstr>Презентация PowerPoint</vt:lpstr>
      <vt:lpstr>Презентация PowerPoint</vt:lpstr>
      <vt:lpstr>Forțele exterioare ale sursei de curent electric</vt:lpstr>
      <vt:lpstr>FEM</vt:lpstr>
      <vt:lpstr>Formulăm legea lui Ohm pentru un circuit închis. Pentru aceasta facem un șir de cugetări, și anume:</vt:lpstr>
      <vt:lpstr>Презентация PowerPoint</vt:lpstr>
      <vt:lpstr>Caracteristicele surselor de curent se pot schimba, folosind legările în serie și în paralel ale surselor de curent electric.</vt:lpstr>
      <vt:lpstr>Urmările din legea lui Ohm pentru un circuit închis</vt:lpstr>
      <vt:lpstr>Urmările din legea lui Ohm</vt:lpstr>
      <vt:lpstr>Презентация PowerPoint</vt:lpstr>
      <vt:lpstr>Facem totalul: despre ce noi am aflat în timpul acestei lecții?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Hanna Zaichuk</dc:creator>
  <cp:lastModifiedBy>Лилия</cp:lastModifiedBy>
  <cp:revision>420</cp:revision>
  <dcterms:created xsi:type="dcterms:W3CDTF">2020-03-06T12:32:11Z</dcterms:created>
  <dcterms:modified xsi:type="dcterms:W3CDTF">2023-03-31T09:45:35Z</dcterms:modified>
</cp:coreProperties>
</file>