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>
      <p:cViewPr varScale="1">
        <p:scale>
          <a:sx n="81" d="100"/>
          <a:sy n="81" d="100"/>
        </p:scale>
        <p:origin x="152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CBCC19-150B-4BB8-87D6-A61CD4AF9000}" type="datetimeFigureOut">
              <a:rPr lang="uk-UA" smtClean="0"/>
              <a:pPr/>
              <a:t>21.11.2022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520AFB-3E88-4826-BB7A-B8F0309DA86F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99592" y="116632"/>
            <a:ext cx="7772400" cy="168604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Proiect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didactic</a:t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Octavian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Goga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“B</a:t>
            </a:r>
            <a:r>
              <a:rPr lang="ro-MO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ătrâni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br>
              <a:rPr lang="en-US" dirty="0">
                <a:solidFill>
                  <a:schemeClr val="tx1"/>
                </a:solidFill>
              </a:rPr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2348880"/>
            <a:ext cx="4752528" cy="280831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algn="r"/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ro-RO" sz="4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„</a:t>
            </a:r>
            <a:r>
              <a:rPr lang="en-US" sz="4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Eu am v</a:t>
            </a:r>
            <a:r>
              <a:rPr lang="ro-MO" sz="4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ăzut în țăran un om chinuit al pământului; n-am putut să-l văd în acea atmosferă în care l-a văzut Alecsandri în pastelurile sale și nici n-am putut să-l văd încadrat în acea lumină de veselie a lui Coșbuc.</a:t>
            </a:r>
            <a:r>
              <a:rPr lang="en-US" sz="4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algn="r"/>
            <a:endParaRPr lang="en-US" b="1" dirty="0">
              <a:solidFill>
                <a:schemeClr val="tx1"/>
              </a:solidFill>
            </a:endParaRPr>
          </a:p>
          <a:p>
            <a:pPr algn="r"/>
            <a:r>
              <a:rPr lang="ro-MO" i="1" dirty="0">
                <a:solidFill>
                  <a:schemeClr val="tx1"/>
                </a:solidFill>
              </a:rPr>
              <a:t> 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jjjjj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204864"/>
            <a:ext cx="2991268" cy="4115375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3200" dirty="0">
                <a:latin typeface="Times New Roman" pitchFamily="18" charset="0"/>
                <a:cs typeface="Times New Roman" pitchFamily="18" charset="0"/>
              </a:rPr>
              <a:t>Argumentați, au procedat corect părinții că și-au dus feciorul din sat?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uk-UA" dirty="0"/>
          </a:p>
        </p:txBody>
      </p:sp>
      <p:sp>
        <p:nvSpPr>
          <p:cNvPr id="4" name="Параллелограмм 3"/>
          <p:cNvSpPr/>
          <p:nvPr/>
        </p:nvSpPr>
        <p:spPr>
          <a:xfrm>
            <a:off x="395536" y="1484784"/>
            <a:ext cx="4392488" cy="4536504"/>
          </a:xfrm>
          <a:prstGeom prst="parallelogra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2400" b="1" u="sng" dirty="0">
                <a:latin typeface="Times New Roman" pitchFamily="18" charset="0"/>
                <a:cs typeface="Times New Roman" pitchFamily="18" charset="0"/>
              </a:rPr>
              <a:t>Contra</a:t>
            </a:r>
          </a:p>
          <a:p>
            <a:pPr marL="342900" indent="-342900">
              <a:buAutoNum type="arabicParenR"/>
            </a:pP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Nu, deoarece l-au despărțit de satul și de locurile pe care le iubea atât de mult.</a:t>
            </a:r>
          </a:p>
          <a:p>
            <a:pPr marL="342900" indent="-342900"/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   2)Plecând din sat,sufletul i-a rămas pustiu.</a:t>
            </a:r>
          </a:p>
          <a:p>
            <a:pPr marL="342900" indent="-342900"/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3)Părinții nu trebuie să influențeze  asupra hotărârilor copiilor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араллелограмм 4"/>
          <p:cNvSpPr/>
          <p:nvPr/>
        </p:nvSpPr>
        <p:spPr>
          <a:xfrm>
            <a:off x="4644008" y="1340768"/>
            <a:ext cx="4499992" cy="4680520"/>
          </a:xfrm>
          <a:prstGeom prst="parallelogram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2400" b="1" u="sng" dirty="0">
                <a:latin typeface="Times New Roman" pitchFamily="18" charset="0"/>
                <a:cs typeface="Times New Roman" pitchFamily="18" charset="0"/>
              </a:rPr>
              <a:t>Pentru</a:t>
            </a:r>
            <a:r>
              <a:rPr lang="ro-RO" sz="2000" b="1" u="sng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800100" lvl="1" indent="-342900"/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1) Omul tre buie să-și urmeze destinul.</a:t>
            </a:r>
          </a:p>
          <a:p>
            <a:pPr marL="342900" indent="-342900"/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2) Părinții au vrut o altă soartă copilului său.</a:t>
            </a:r>
          </a:p>
          <a:p>
            <a:pPr marL="342900" indent="-342900"/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3) Dacă nu pleca din sat nu devenea un mare poet al neamului românesc</a:t>
            </a:r>
            <a:r>
              <a:rPr lang="ro-RO" sz="16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b="1" dirty="0"/>
              <a:t>III.Încheiere</a:t>
            </a:r>
            <a:br>
              <a:rPr lang="ro-RO" dirty="0"/>
            </a:br>
            <a:r>
              <a:rPr lang="ro-RO" dirty="0"/>
              <a:t>3.1 Concluzii</a:t>
            </a:r>
            <a:endParaRPr lang="uk-UA" dirty="0"/>
          </a:p>
        </p:txBody>
      </p:sp>
      <p:pic>
        <p:nvPicPr>
          <p:cNvPr id="4" name="Содержимое 3" descr="lumea-poeziilor_01_04.jf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6032" y="1600200"/>
            <a:ext cx="7811936" cy="4525963"/>
          </a:xfrm>
        </p:spPr>
      </p:pic>
      <p:sp>
        <p:nvSpPr>
          <p:cNvPr id="5" name="TextBox 4"/>
          <p:cNvSpPr txBox="1"/>
          <p:nvPr/>
        </p:nvSpPr>
        <p:spPr>
          <a:xfrm>
            <a:off x="755576" y="2996952"/>
            <a:ext cx="54726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Poezia 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“</a:t>
            </a:r>
            <a:r>
              <a:rPr lang="ro-RO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Bătrâni</a:t>
            </a:r>
            <a:r>
              <a:rPr lang="en-US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”</a:t>
            </a:r>
            <a:r>
              <a:rPr lang="ro-RO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imn cântat sentimentului scurgeri timplui, sentiment pe care omul e capabil să-l înțeleagă doar la o anumită vârstă.</a:t>
            </a:r>
            <a:endParaRPr lang="uk-UA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Mulțumesc </a:t>
            </a:r>
            <a:br>
              <a:rPr lang="ro-RO" dirty="0"/>
            </a:br>
            <a:r>
              <a:rPr lang="ro-RO" dirty="0"/>
              <a:t>pentru atenție!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ro-RO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endParaRPr lang="ro-RO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endParaRPr lang="ro-RO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r"/>
            <a:r>
              <a:rPr lang="ro-RO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Elena Iliuț</a:t>
            </a:r>
          </a:p>
          <a:p>
            <a:pPr algn="r"/>
            <a:r>
              <a:rPr lang="ro-RO" sz="1600">
                <a:solidFill>
                  <a:schemeClr val="tx1">
                    <a:lumMod val="95000"/>
                    <a:lumOff val="5000"/>
                  </a:schemeClr>
                </a:solidFill>
              </a:rPr>
              <a:t>Liceul nr.</a:t>
            </a:r>
            <a:r>
              <a:rPr lang="uk-UA" sz="1600">
                <a:solidFill>
                  <a:schemeClr val="tx1">
                    <a:lumMod val="95000"/>
                    <a:lumOff val="5000"/>
                  </a:schemeClr>
                </a:solidFill>
              </a:rPr>
              <a:t>1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Crasna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4032448" cy="3600400"/>
          </a:xfrm>
        </p:spPr>
        <p:txBody>
          <a:bodyPr>
            <a:normAutofit fontScale="90000"/>
          </a:bodyPr>
          <a:lstStyle/>
          <a:p>
            <a:pPr algn="l"/>
            <a:r>
              <a:rPr lang="ro-RO" b="1" dirty="0">
                <a:latin typeface="Times New Roman" pitchFamily="18" charset="0"/>
                <a:cs typeface="Times New Roman" pitchFamily="18" charset="0"/>
              </a:rPr>
              <a:t>Cuprins</a:t>
            </a:r>
            <a:br>
              <a:rPr lang="ro-RO" dirty="0"/>
            </a:br>
            <a:r>
              <a:rPr lang="ro-RO" sz="3100" b="1" dirty="0">
                <a:latin typeface="Times New Roman" pitchFamily="18" charset="0"/>
                <a:cs typeface="Times New Roman" pitchFamily="18" charset="0"/>
              </a:rPr>
              <a:t>I. Introducere</a:t>
            </a:r>
            <a:br>
              <a:rPr lang="ro-RO" dirty="0"/>
            </a:b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1.1 Actualitatea temei</a:t>
            </a:r>
            <a:br>
              <a:rPr lang="ro-RO" sz="2200" dirty="0">
                <a:latin typeface="Times New Roman" pitchFamily="18" charset="0"/>
                <a:cs typeface="Times New Roman" pitchFamily="18" charset="0"/>
              </a:rPr>
            </a:b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1.2 Obiective</a:t>
            </a:r>
            <a:br>
              <a:rPr lang="ro-RO" sz="2200" dirty="0">
                <a:latin typeface="Times New Roman" pitchFamily="18" charset="0"/>
                <a:cs typeface="Times New Roman" pitchFamily="18" charset="0"/>
              </a:rPr>
            </a:b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1.3 Cuvinte-cheie</a:t>
            </a:r>
            <a:br>
              <a:rPr lang="ro-RO" dirty="0"/>
            </a:br>
            <a:r>
              <a:rPr lang="ro-RO" sz="3100" b="1" dirty="0">
                <a:latin typeface="Times New Roman" pitchFamily="18" charset="0"/>
                <a:cs typeface="Times New Roman" pitchFamily="18" charset="0"/>
              </a:rPr>
              <a:t>II. Desfășurarea temei</a:t>
            </a:r>
            <a:br>
              <a:rPr lang="ro-RO" dirty="0"/>
            </a:b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2.1 Evocarea</a:t>
            </a:r>
            <a:br>
              <a:rPr lang="ro-RO" sz="2200" dirty="0">
                <a:latin typeface="Times New Roman" pitchFamily="18" charset="0"/>
                <a:cs typeface="Times New Roman" pitchFamily="18" charset="0"/>
              </a:rPr>
            </a:b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2.2 Realizarea sensului</a:t>
            </a:r>
            <a:br>
              <a:rPr lang="ro-RO" dirty="0"/>
            </a:br>
            <a:r>
              <a:rPr lang="ro-RO" sz="3100" b="1" dirty="0">
                <a:latin typeface="Times New Roman" pitchFamily="18" charset="0"/>
                <a:cs typeface="Times New Roman" pitchFamily="18" charset="0"/>
              </a:rPr>
              <a:t>III. Încheiere</a:t>
            </a:r>
            <a:br>
              <a:rPr lang="ro-RO" dirty="0"/>
            </a:b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3.1 Concluzii </a:t>
            </a:r>
            <a:br>
              <a:rPr lang="ro-RO" sz="2200" dirty="0">
                <a:latin typeface="Times New Roman" pitchFamily="18" charset="0"/>
                <a:cs typeface="Times New Roman" pitchFamily="18" charset="0"/>
              </a:rPr>
            </a:br>
            <a:r>
              <a:rPr lang="ro-RO" sz="2200" dirty="0">
                <a:latin typeface="Times New Roman" pitchFamily="18" charset="0"/>
                <a:cs typeface="Times New Roman" pitchFamily="18" charset="0"/>
              </a:rPr>
              <a:t>3.2 Însărcinări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origin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79912" y="188641"/>
            <a:ext cx="5220428" cy="331236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60648"/>
            <a:ext cx="5616624" cy="1656184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o-RO" b="1" dirty="0"/>
              <a:t>I.Introducere</a:t>
            </a:r>
            <a:br>
              <a:rPr lang="ro-RO" dirty="0"/>
            </a:br>
            <a:r>
              <a:rPr lang="ro-RO" dirty="0"/>
              <a:t>1.1 Actualitatea tamei </a:t>
            </a:r>
            <a:br>
              <a:rPr lang="ro-RO" dirty="0"/>
            </a:br>
            <a:endParaRPr lang="uk-UA" dirty="0"/>
          </a:p>
        </p:txBody>
      </p:sp>
      <p:pic>
        <p:nvPicPr>
          <p:cNvPr id="48" name="Содержимое 47" descr="Batrani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106967"/>
            <a:ext cx="3672408" cy="2412315"/>
          </a:xfrm>
        </p:spPr>
      </p:pic>
      <p:sp>
        <p:nvSpPr>
          <p:cNvPr id="7" name="TextBox 6"/>
          <p:cNvSpPr txBox="1"/>
          <p:nvPr/>
        </p:nvSpPr>
        <p:spPr>
          <a:xfrm>
            <a:off x="755576" y="4725144"/>
            <a:ext cx="7776864" cy="163121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Tema dată e actuală la toate timpurile, deoarece  accentuează  valorile umane  necesare: dragostea față de părinți, dragostea față de pământul natal, dragostea de casa părintească.</a:t>
            </a:r>
          </a:p>
          <a:p>
            <a:pPr algn="just"/>
            <a:r>
              <a:rPr lang="ro-RO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Astăzi e o problemă  acută înstrăinarea de locurile natale, care distruge păstrarea  valorilor general-umane, naționale</a:t>
            </a:r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uk-UA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1.2 Obiective </a:t>
            </a:r>
            <a:endParaRPr lang="uk-UA" dirty="0"/>
          </a:p>
        </p:txBody>
      </p:sp>
      <p:pic>
        <p:nvPicPr>
          <p:cNvPr id="6" name="Содержимое 5" descr="mmmm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64088" y="2276872"/>
            <a:ext cx="3556000" cy="2413000"/>
          </a:xfrm>
        </p:spPr>
      </p:pic>
      <p:sp>
        <p:nvSpPr>
          <p:cNvPr id="4" name="Вертикальный свиток 3"/>
          <p:cNvSpPr/>
          <p:nvPr/>
        </p:nvSpPr>
        <p:spPr>
          <a:xfrm>
            <a:off x="323528" y="1412776"/>
            <a:ext cx="5184576" cy="4536504"/>
          </a:xfrm>
          <a:prstGeom prst="verticalScroll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Prin intermediul lucrării date vom forma  la elevi competențe creative, educative și afective dacă:</a:t>
            </a:r>
          </a:p>
          <a:p>
            <a:pPr algn="ctr">
              <a:buFontTx/>
              <a:buChar char="-"/>
            </a:pP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vom accentua semnificația valoroasă educativă a poeziei;</a:t>
            </a:r>
          </a:p>
          <a:p>
            <a:pPr algn="ctr">
              <a:buFontTx/>
              <a:buChar char="-"/>
            </a:pP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 vom folosi  metode și  technici interactive;</a:t>
            </a:r>
          </a:p>
          <a:p>
            <a:pPr algn="ctr">
              <a:buFontTx/>
              <a:buChar char="-"/>
            </a:pP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vom stimula caracterul emotiv- spiritual al  elevilor.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>
                <a:latin typeface="Times New Roman" pitchFamily="18" charset="0"/>
                <a:cs typeface="Times New Roman" pitchFamily="18" charset="0"/>
              </a:rPr>
              <a:t>1.3 Cuvinte-cheie</a:t>
            </a:r>
            <a:br>
              <a:rPr lang="ro-RO" dirty="0"/>
            </a:br>
            <a:endParaRPr lang="uk-UA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o-RO" sz="2800" b="1" dirty="0">
                <a:latin typeface="Times New Roman" pitchFamily="18" charset="0"/>
                <a:cs typeface="Times New Roman" pitchFamily="18" charset="0"/>
              </a:rPr>
              <a:t>Motto: </a:t>
            </a:r>
            <a:r>
              <a:rPr lang="ro-RO" sz="2400" dirty="0">
                <a:latin typeface="Times New Roman" pitchFamily="18" charset="0"/>
                <a:cs typeface="Times New Roman" pitchFamily="18" charset="0"/>
              </a:rPr>
              <a:t>Casa părintească nu se vinde.</a:t>
            </a:r>
          </a:p>
          <a:p>
            <a:pPr>
              <a:buNone/>
            </a:pPr>
            <a:endParaRPr lang="uk-UA" dirty="0"/>
          </a:p>
        </p:txBody>
      </p:sp>
      <p:sp>
        <p:nvSpPr>
          <p:cNvPr id="6" name="Блок-схема: процесс 5"/>
          <p:cNvSpPr/>
          <p:nvPr/>
        </p:nvSpPr>
        <p:spPr>
          <a:xfrm>
            <a:off x="3995936" y="3284984"/>
            <a:ext cx="914400" cy="612648"/>
          </a:xfrm>
          <a:prstGeom prst="flowChartProcess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B</a:t>
            </a:r>
            <a:r>
              <a:rPr lang="ro-RO" dirty="0"/>
              <a:t>ătrâni</a:t>
            </a:r>
            <a:endParaRPr lang="uk-UA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5004048" y="2924944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491880" y="2924944"/>
            <a:ext cx="43204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5004048" y="4005064"/>
            <a:ext cx="50405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347864" y="3933056"/>
            <a:ext cx="57606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2915816" y="3573016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5148064" y="357301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Блок-схема: процесс 37"/>
          <p:cNvSpPr/>
          <p:nvPr/>
        </p:nvSpPr>
        <p:spPr>
          <a:xfrm>
            <a:off x="1763688" y="3429000"/>
            <a:ext cx="1058416" cy="432048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Strămoși </a:t>
            </a:r>
            <a:endParaRPr lang="uk-UA" dirty="0"/>
          </a:p>
        </p:txBody>
      </p:sp>
      <p:sp>
        <p:nvSpPr>
          <p:cNvPr id="39" name="Блок-схема: процесс 38"/>
          <p:cNvSpPr/>
          <p:nvPr/>
        </p:nvSpPr>
        <p:spPr>
          <a:xfrm>
            <a:off x="2555776" y="4509120"/>
            <a:ext cx="1130424" cy="432048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Bunei</a:t>
            </a:r>
            <a:endParaRPr lang="uk-UA" dirty="0"/>
          </a:p>
        </p:txBody>
      </p:sp>
      <p:sp>
        <p:nvSpPr>
          <p:cNvPr id="40" name="Блок-схема: процесс 39"/>
          <p:cNvSpPr/>
          <p:nvPr/>
        </p:nvSpPr>
        <p:spPr>
          <a:xfrm>
            <a:off x="5220072" y="4581128"/>
            <a:ext cx="1058416" cy="432048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Tată</a:t>
            </a:r>
            <a:endParaRPr lang="uk-UA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6084168" y="3356992"/>
            <a:ext cx="1080120" cy="43204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Mamă</a:t>
            </a:r>
            <a:endParaRPr lang="uk-UA" dirty="0"/>
          </a:p>
        </p:txBody>
      </p:sp>
      <p:sp>
        <p:nvSpPr>
          <p:cNvPr id="42" name="Блок-схема: процесс 41"/>
          <p:cNvSpPr/>
          <p:nvPr/>
        </p:nvSpPr>
        <p:spPr>
          <a:xfrm>
            <a:off x="5004048" y="2348880"/>
            <a:ext cx="1224136" cy="504056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Părinți</a:t>
            </a:r>
            <a:endParaRPr lang="uk-UA" dirty="0"/>
          </a:p>
        </p:txBody>
      </p:sp>
      <p:sp>
        <p:nvSpPr>
          <p:cNvPr id="43" name="Блок-схема: процесс 42"/>
          <p:cNvSpPr/>
          <p:nvPr/>
        </p:nvSpPr>
        <p:spPr>
          <a:xfrm>
            <a:off x="2699792" y="2348880"/>
            <a:ext cx="1274440" cy="468632"/>
          </a:xfrm>
          <a:prstGeom prst="flowChartProcess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Sprijin</a:t>
            </a:r>
            <a:endParaRPr lang="uk-UA" dirty="0"/>
          </a:p>
        </p:txBody>
      </p:sp>
      <p:sp>
        <p:nvSpPr>
          <p:cNvPr id="46" name="TextBox 45"/>
          <p:cNvSpPr txBox="1"/>
          <p:nvPr/>
        </p:nvSpPr>
        <p:spPr>
          <a:xfrm>
            <a:off x="1763688" y="5517232"/>
            <a:ext cx="37444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Interviul</a:t>
            </a:r>
          </a:p>
          <a:p>
            <a:r>
              <a:rPr lang="ro-RO" dirty="0"/>
              <a:t>Meditați asupra atitudinii fiecăruia dintre  voi față de părinți.</a:t>
            </a:r>
          </a:p>
          <a:p>
            <a:endParaRPr lang="uk-UA" dirty="0"/>
          </a:p>
        </p:txBody>
      </p:sp>
      <p:pic>
        <p:nvPicPr>
          <p:cNvPr id="47" name="Рисунок 46" descr="mic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5085184"/>
            <a:ext cx="1214264" cy="165618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o-RO" sz="3200" b="1" dirty="0">
                <a:latin typeface="Times New Roman" pitchFamily="18" charset="0"/>
                <a:cs typeface="Times New Roman" pitchFamily="18" charset="0"/>
              </a:rPr>
              <a:t>II. Desfășurarea temei</a:t>
            </a:r>
            <a:br>
              <a:rPr lang="ro-RO" sz="3200" dirty="0">
                <a:latin typeface="Times New Roman" pitchFamily="18" charset="0"/>
                <a:cs typeface="Times New Roman" pitchFamily="18" charset="0"/>
              </a:rPr>
            </a:br>
            <a:r>
              <a:rPr lang="ro-RO" sz="3200" dirty="0">
                <a:latin typeface="Times New Roman" pitchFamily="18" charset="0"/>
                <a:cs typeface="Times New Roman" pitchFamily="18" charset="0"/>
              </a:rPr>
              <a:t>2.1 Evocarea</a:t>
            </a:r>
            <a:endParaRPr lang="uk-UA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4762872" cy="4565104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Poezia </a:t>
            </a:r>
            <a:r>
              <a:rPr lang="ro-RO" sz="2000" i="1" dirty="0">
                <a:latin typeface="Times New Roman" pitchFamily="18" charset="0"/>
                <a:cs typeface="Times New Roman" pitchFamily="18" charset="0"/>
              </a:rPr>
              <a:t>„Bătrâni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ilustreaz</a:t>
            </a:r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ă pierderea legăturilor cu atmosfera materială și spirituală a satului, printr-un amplu evantai de nostalgii transfigurate artistic. </a:t>
            </a:r>
          </a:p>
          <a:p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Exprimă sentimentul trist al dezrădăcinării omului din albia veșnică a satului.</a:t>
            </a:r>
          </a:p>
          <a:p>
            <a:r>
              <a:rPr lang="ro-RO" sz="2000" dirty="0">
                <a:latin typeface="Times New Roman" pitchFamily="18" charset="0"/>
                <a:cs typeface="Times New Roman" pitchFamily="18" charset="0"/>
              </a:rPr>
              <a:t>Plecat de acasă, orice om, ca și eroul liric, este transformat de viață într-un visător, care-și vede în imaginația sa bătrâna mamă, casa părintească de la sat și pe tata, care și-a dorit moștenitori</a:t>
            </a:r>
            <a:r>
              <a:rPr lang="ro-RO" sz="2000" dirty="0"/>
              <a:t>.</a:t>
            </a:r>
            <a:endParaRPr lang="uk-UA" sz="2000" dirty="0"/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5436096" y="1484784"/>
            <a:ext cx="3707904" cy="5040560"/>
          </a:xfrm>
          <a:prstGeom prst="verticalScroll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vi-VN" sz="1200" dirty="0">
                <a:latin typeface="+mj-lt"/>
              </a:rPr>
              <a:t>De ce m-aţi dus de lângă voi,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De ce m-aţi dus de-acasă?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Să fi rămas fecior la plug,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Să fi rămas la coasă.</a:t>
            </a:r>
            <a:br>
              <a:rPr lang="vi-VN" sz="1200" dirty="0">
                <a:latin typeface="+mj-lt"/>
              </a:rPr>
            </a:b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Atunci eu nu mai rătăceam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Pe-atâtea căi răzleţe,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Şi-aveaţi şi voi în curte-acum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Un stâlp la bătrâneţe.</a:t>
            </a:r>
            <a:br>
              <a:rPr lang="vi-VN" sz="1200" dirty="0">
                <a:latin typeface="+mj-lt"/>
              </a:rPr>
            </a:b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M-aş fi-nsurat când isprăveam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Cu slujba la-mpăratul,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Mi-ar fi azi casa-n rând cu toţi...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Cum m-ar cinsti azi satul...</a:t>
            </a:r>
            <a:br>
              <a:rPr lang="vi-VN" sz="1200" dirty="0">
                <a:latin typeface="+mj-lt"/>
              </a:rPr>
            </a:b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Câţi ai avea azi dumneata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Nepoţi, să-ţi zică: "Moşu..."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Le-ai spune spuză de poveşti...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Cu Împăratul Roşu...</a:t>
            </a:r>
            <a:br>
              <a:rPr lang="vi-VN" sz="1200" dirty="0">
                <a:latin typeface="+mj-lt"/>
              </a:rPr>
            </a:br>
            <a:r>
              <a:rPr lang="ro-RO" sz="1200" dirty="0">
                <a:latin typeface="+mj-lt"/>
              </a:rPr>
              <a:t>.................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Aşa... vă treceţi, bieţi bătrâni,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Cu rugi la Preacurata,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Şi plânge mama pe ceaslov,</a:t>
            </a:r>
            <a:br>
              <a:rPr lang="vi-VN" sz="1200" dirty="0">
                <a:latin typeface="+mj-lt"/>
              </a:rPr>
            </a:br>
            <a:r>
              <a:rPr lang="vi-VN" sz="1200" dirty="0">
                <a:latin typeface="+mj-lt"/>
              </a:rPr>
              <a:t>Şi-n barbă plânge tata...</a:t>
            </a:r>
            <a:endParaRPr lang="uk-UA" sz="1200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2.2 Realizarea sensului</a:t>
            </a:r>
            <a:br>
              <a:rPr lang="ro-RO" dirty="0"/>
            </a:br>
            <a:endParaRPr lang="uk-UA" dirty="0"/>
          </a:p>
        </p:txBody>
      </p:sp>
      <p:pic>
        <p:nvPicPr>
          <p:cNvPr id="6" name="Содержимое 5" descr="nnn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980728"/>
            <a:ext cx="7228909" cy="5040560"/>
          </a:xfrm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331640" y="764704"/>
            <a:ext cx="302433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 </a:t>
            </a:r>
            <a:r>
              <a:rPr kumimoji="0" lang="ro-RO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o-RO" sz="240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Tema</a:t>
            </a:r>
            <a:r>
              <a:rPr kumimoji="0" lang="ro-RO" sz="2400" i="0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kumimoji="0" lang="uk-UA" sz="2400" i="0" u="none" strike="noStrike" cap="none" normalizeH="0" baseline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ro-RO" sz="1100" b="1" i="1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o-RO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înstrăinării </a:t>
            </a:r>
            <a:endParaRPr kumimoji="0" lang="uk-UA" sz="2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ro-RO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o-RO" sz="2400" b="1" i="0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viața satului</a:t>
            </a:r>
            <a:r>
              <a:rPr kumimoji="0" lang="ro-RO" sz="2400" b="1" i="1" u="none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2400" b="1" i="0" u="none" strike="noStrike" cap="none" normalizeH="0" baseline="0" dirty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kumimoji="0" lang="ro-RO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kumimoji="0" lang="ro-RO" sz="2400" b="1" i="0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natal  și neliniștea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2400" b="1" i="0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pentru părinți</a:t>
            </a:r>
            <a:r>
              <a:rPr kumimoji="0" lang="uk-UA" sz="2400" b="1" i="0" strike="noStrike" cap="none" normalizeH="0" baseline="0" dirty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5940152" y="808547"/>
            <a:ext cx="3096344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   </a:t>
            </a:r>
            <a:r>
              <a:rPr kumimoji="0" lang="ro-RO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</a:t>
            </a:r>
            <a:r>
              <a:rPr kumimoji="0" lang="ro-RO" sz="24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Eroul liric</a:t>
            </a:r>
            <a:r>
              <a:rPr kumimoji="0" lang="ro-RO" sz="11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uk-UA" sz="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o-RO" sz="3600" b="1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kumimoji="0" lang="ro-RO" sz="24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 pătruns</a:t>
            </a:r>
            <a:endParaRPr kumimoji="0" lang="uk-UA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o-RO" sz="3600" b="1" i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</a:t>
            </a:r>
            <a:r>
              <a:rPr lang="ro-RO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dorul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J</a:t>
            </a:r>
            <a:r>
              <a:rPr lang="ro-RO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de casă 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U </a:t>
            </a:r>
            <a:endParaRPr kumimoji="0" lang="uk-UA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sz="36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</a:t>
            </a:r>
            <a:endParaRPr kumimoji="0" lang="ro-RO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Activitate în grup</a:t>
            </a:r>
            <a:endParaRPr lang="uk-UA" dirty="0"/>
          </a:p>
        </p:txBody>
      </p:sp>
      <p:pic>
        <p:nvPicPr>
          <p:cNvPr id="4" name="Содержимое 3" descr="mmm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268760"/>
            <a:ext cx="7889664" cy="5400600"/>
          </a:xfrm>
        </p:spPr>
      </p:pic>
      <p:sp>
        <p:nvSpPr>
          <p:cNvPr id="5" name="TextBox 4"/>
          <p:cNvSpPr txBox="1"/>
          <p:nvPr/>
        </p:nvSpPr>
        <p:spPr>
          <a:xfrm>
            <a:off x="683568" y="1484784"/>
            <a:ext cx="65527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>
                <a:latin typeface="Times New Roman" pitchFamily="18" charset="0"/>
                <a:cs typeface="Times New Roman" pitchFamily="18" charset="0"/>
              </a:rPr>
              <a:t>Delimitați imaginile, argumentați prin exemple din operă:</a:t>
            </a:r>
          </a:p>
          <a:p>
            <a:endParaRPr lang="ro-RO" dirty="0"/>
          </a:p>
          <a:p>
            <a:endParaRPr lang="uk-UA" dirty="0"/>
          </a:p>
        </p:txBody>
      </p:sp>
      <p:sp>
        <p:nvSpPr>
          <p:cNvPr id="10" name="Стрелка вправо 9"/>
          <p:cNvSpPr/>
          <p:nvPr/>
        </p:nvSpPr>
        <p:spPr>
          <a:xfrm>
            <a:off x="827584" y="1988840"/>
            <a:ext cx="1512168" cy="64807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Vizuale</a:t>
            </a:r>
            <a:endParaRPr lang="uk-UA" dirty="0"/>
          </a:p>
        </p:txBody>
      </p:sp>
      <p:sp>
        <p:nvSpPr>
          <p:cNvPr id="11" name="Стрелка вправо 10"/>
          <p:cNvSpPr/>
          <p:nvPr/>
        </p:nvSpPr>
        <p:spPr>
          <a:xfrm>
            <a:off x="2123728" y="2564904"/>
            <a:ext cx="1584176" cy="72008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Auditive</a:t>
            </a:r>
            <a:endParaRPr lang="uk-UA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3563888" y="3212976"/>
            <a:ext cx="1584176" cy="792088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Dinamice</a:t>
            </a:r>
            <a:endParaRPr lang="uk-UA" dirty="0"/>
          </a:p>
        </p:txBody>
      </p:sp>
      <p:sp>
        <p:nvSpPr>
          <p:cNvPr id="13" name="TextBox 12"/>
          <p:cNvSpPr txBox="1"/>
          <p:nvPr/>
        </p:nvSpPr>
        <p:spPr>
          <a:xfrm>
            <a:off x="467544" y="4293096"/>
            <a:ext cx="32848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2000" b="1" dirty="0">
                <a:latin typeface="Times New Roman" pitchFamily="18" charset="0"/>
                <a:cs typeface="Times New Roman" pitchFamily="18" charset="0"/>
              </a:rPr>
              <a:t>Extrageți din textul  poeziei: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611560" y="4725144"/>
            <a:ext cx="2232248" cy="84467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Verbe la timpul trecut</a:t>
            </a:r>
            <a:endParaRPr lang="uk-UA" dirty="0"/>
          </a:p>
        </p:txBody>
      </p:sp>
      <p:sp>
        <p:nvSpPr>
          <p:cNvPr id="15" name="Стрелка вправо 14"/>
          <p:cNvSpPr/>
          <p:nvPr/>
        </p:nvSpPr>
        <p:spPr>
          <a:xfrm>
            <a:off x="2555776" y="5301208"/>
            <a:ext cx="2160240" cy="84467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Verbe la imperfect</a:t>
            </a:r>
            <a:endParaRPr lang="uk-UA" dirty="0"/>
          </a:p>
        </p:txBody>
      </p:sp>
      <p:sp>
        <p:nvSpPr>
          <p:cNvPr id="16" name="Стрелка вправо 15"/>
          <p:cNvSpPr/>
          <p:nvPr/>
        </p:nvSpPr>
        <p:spPr>
          <a:xfrm>
            <a:off x="4716016" y="5733256"/>
            <a:ext cx="2232248" cy="916680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dirty="0"/>
              <a:t>Cuvinte cu sens figurat</a:t>
            </a:r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vvv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00192" y="1196752"/>
            <a:ext cx="2520280" cy="42484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7504" y="332656"/>
            <a:ext cx="72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>
                <a:latin typeface="Times New Roman" pitchFamily="18" charset="0"/>
                <a:cs typeface="Times New Roman" pitchFamily="18" charset="0"/>
              </a:rPr>
              <a:t>Care este  starea lăuntrică a eroului liric, care sentiment predomină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?</a:t>
            </a:r>
            <a:endParaRPr lang="uk-UA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7-конечная звезда 4"/>
          <p:cNvSpPr/>
          <p:nvPr/>
        </p:nvSpPr>
        <p:spPr>
          <a:xfrm>
            <a:off x="3851920" y="3140968"/>
            <a:ext cx="1872208" cy="1490464"/>
          </a:xfrm>
          <a:prstGeom prst="star7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Nostalgia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7-конечная звезда 5"/>
          <p:cNvSpPr/>
          <p:nvPr/>
        </p:nvSpPr>
        <p:spPr>
          <a:xfrm>
            <a:off x="1115616" y="1412776"/>
            <a:ext cx="1728192" cy="1512168"/>
          </a:xfrm>
          <a:prstGeom prst="star7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Dorul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7-конечная звезда 6"/>
          <p:cNvSpPr/>
          <p:nvPr/>
        </p:nvSpPr>
        <p:spPr>
          <a:xfrm>
            <a:off x="971600" y="3212976"/>
            <a:ext cx="1800200" cy="1490464"/>
          </a:xfrm>
          <a:prstGeom prst="star7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b="1" dirty="0" err="1">
                <a:latin typeface="Times New Roman" pitchFamily="18" charset="0"/>
                <a:cs typeface="Times New Roman" pitchFamily="18" charset="0"/>
              </a:rPr>
              <a:t>Triste</a:t>
            </a:r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țea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7-конечная звезда 7"/>
          <p:cNvSpPr/>
          <p:nvPr/>
        </p:nvSpPr>
        <p:spPr>
          <a:xfrm>
            <a:off x="1259632" y="4869160"/>
            <a:ext cx="2088232" cy="1562472"/>
          </a:xfrm>
          <a:prstGeom prst="star7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Neliniștea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7-конечная звезда 8"/>
          <p:cNvSpPr/>
          <p:nvPr/>
        </p:nvSpPr>
        <p:spPr>
          <a:xfrm>
            <a:off x="4067944" y="4941168"/>
            <a:ext cx="1872208" cy="1584176"/>
          </a:xfrm>
          <a:prstGeom prst="star7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Regretul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7-конечная звезда 9"/>
          <p:cNvSpPr/>
          <p:nvPr/>
        </p:nvSpPr>
        <p:spPr>
          <a:xfrm>
            <a:off x="3491880" y="1412776"/>
            <a:ext cx="2304256" cy="1440160"/>
          </a:xfrm>
          <a:prstGeom prst="star7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o-RO" sz="1600" b="1" dirty="0">
                <a:latin typeface="Times New Roman" pitchFamily="18" charset="0"/>
                <a:cs typeface="Times New Roman" pitchFamily="18" charset="0"/>
              </a:rPr>
              <a:t>Îndurerarea</a:t>
            </a:r>
            <a:endParaRPr lang="uk-UA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666</Words>
  <Application>Microsoft Office PowerPoint</Application>
  <PresentationFormat>Экран (4:3)</PresentationFormat>
  <Paragraphs>77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Proiect didactic Octavian Goga “Bătrâni” </vt:lpstr>
      <vt:lpstr>Cuprins I. Introducere 1.1 Actualitatea temei 1.2 Obiective 1.3 Cuvinte-cheie II. Desfășurarea temei 2.1 Evocarea 2.2 Realizarea sensului III. Încheiere 3.1 Concluzii  3.2 Însărcinări</vt:lpstr>
      <vt:lpstr>I.Introducere 1.1 Actualitatea tamei  </vt:lpstr>
      <vt:lpstr>1.2 Obiective </vt:lpstr>
      <vt:lpstr>1.3 Cuvinte-cheie </vt:lpstr>
      <vt:lpstr>II. Desfășurarea temei 2.1 Evocarea</vt:lpstr>
      <vt:lpstr>2.2 Realizarea sensului </vt:lpstr>
      <vt:lpstr>Activitate în grup</vt:lpstr>
      <vt:lpstr>Презентация PowerPoint</vt:lpstr>
      <vt:lpstr>Argumentați, au procedat corect părinții că și-au dus feciorul din sat?</vt:lpstr>
      <vt:lpstr>III.Încheiere 3.1 Concluzii</vt:lpstr>
      <vt:lpstr>Mulțumesc  pentru atenție!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Лилия Говорнян</cp:lastModifiedBy>
  <cp:revision>34</cp:revision>
  <dcterms:created xsi:type="dcterms:W3CDTF">2022-10-15T17:58:34Z</dcterms:created>
  <dcterms:modified xsi:type="dcterms:W3CDTF">2022-11-21T18:29:31Z</dcterms:modified>
</cp:coreProperties>
</file>