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70" r:id="rId3"/>
    <p:sldId id="269" r:id="rId4"/>
    <p:sldId id="258" r:id="rId5"/>
    <p:sldId id="271" r:id="rId6"/>
    <p:sldId id="273" r:id="rId7"/>
    <p:sldId id="274" r:id="rId8"/>
    <p:sldId id="276" r:id="rId9"/>
    <p:sldId id="277" r:id="rId10"/>
    <p:sldId id="261" r:id="rId11"/>
    <p:sldId id="262" r:id="rId12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4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33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1F87E0E-FF3E-47D3-BFF3-1936BDC1B9A7}">
      <dgm:prSet phldrT="[Text]" custT="1"/>
      <dgm:spPr/>
      <dgm:t>
        <a:bodyPr rtlCol="0"/>
        <a:lstStyle/>
        <a:p>
          <a:pPr rtl="0"/>
          <a:r>
            <a:rPr lang="ro-RO" sz="3200" noProof="0" dirty="0">
              <a:solidFill>
                <a:schemeClr val="accent4">
                  <a:lumMod val="50000"/>
                </a:schemeClr>
              </a:solidFill>
            </a:rPr>
            <a:t>Figuri</a:t>
          </a:r>
          <a:r>
            <a:rPr lang="ro-RO" sz="3200" baseline="0" noProof="0" dirty="0">
              <a:solidFill>
                <a:schemeClr val="accent4">
                  <a:lumMod val="50000"/>
                </a:schemeClr>
              </a:solidFill>
            </a:rPr>
            <a:t> de stil</a:t>
          </a:r>
          <a:endParaRPr lang="uk-UA" sz="3200" noProof="0" dirty="0">
            <a:solidFill>
              <a:schemeClr val="accent4">
                <a:lumMod val="50000"/>
              </a:schemeClr>
            </a:solidFill>
          </a:endParaRPr>
        </a:p>
      </dgm:t>
    </dgm:pt>
    <dgm:pt modelId="{169E7CD4-95A5-4EA3-A305-1668AA4A744D}" type="parTrans" cxnId="{98FD00BD-2599-433A-AC2F-14A7D52BA766}">
      <dgm:prSet/>
      <dgm:spPr/>
      <dgm:t>
        <a:bodyPr rtlCol="0"/>
        <a:lstStyle/>
        <a:p>
          <a:pPr rtl="0"/>
          <a:endParaRPr lang="en-US"/>
        </a:p>
      </dgm:t>
    </dgm:pt>
    <dgm:pt modelId="{9C10DDF3-A40F-4978-A049-EE2D16408C99}" type="sibTrans" cxnId="{98FD00BD-2599-433A-AC2F-14A7D52BA766}">
      <dgm:prSet/>
      <dgm:spPr/>
      <dgm:t>
        <a:bodyPr rtlCol="0"/>
        <a:lstStyle/>
        <a:p>
          <a:pPr rtl="0"/>
          <a:endParaRPr lang="en-US"/>
        </a:p>
      </dgm:t>
    </dgm:pt>
    <dgm:pt modelId="{2356E178-4180-471B-A95D-2442FCF758CB}">
      <dgm:prSet phldrT="[Text]" custT="1"/>
      <dgm:spPr/>
      <dgm:t>
        <a:bodyPr rtlCol="0"/>
        <a:lstStyle/>
        <a:p>
          <a:pPr rtl="0"/>
          <a:r>
            <a:rPr lang="ro-RO" sz="2300" b="1" noProof="0" dirty="0">
              <a:solidFill>
                <a:schemeClr val="tx2"/>
              </a:solidFill>
            </a:rPr>
            <a:t>Epitet</a:t>
          </a:r>
        </a:p>
        <a:p>
          <a:pPr rtl="0"/>
          <a:r>
            <a:rPr lang="ro-RO" sz="2300" i="1" noProof="0" dirty="0">
              <a:solidFill>
                <a:schemeClr val="tx2"/>
              </a:solidFill>
            </a:rPr>
            <a:t>vreme dulce</a:t>
          </a:r>
          <a:endParaRPr lang="uk-UA" sz="2300" i="1" noProof="0" dirty="0">
            <a:solidFill>
              <a:schemeClr val="tx2"/>
            </a:solidFill>
          </a:endParaRPr>
        </a:p>
      </dgm:t>
    </dgm:pt>
    <dgm:pt modelId="{28637787-CABB-4AAD-B4EC-042A0B395341}" type="parTrans" cxnId="{3D751365-FC4E-4999-8138-5C7B52A6F84F}">
      <dgm:prSet/>
      <dgm:spPr/>
      <dgm:t>
        <a:bodyPr rtlCol="0"/>
        <a:lstStyle/>
        <a:p>
          <a:pPr rtl="0"/>
          <a:endParaRPr lang="en-US"/>
        </a:p>
      </dgm:t>
    </dgm:pt>
    <dgm:pt modelId="{419F9E5C-97BF-4A9A-8E09-71B55289B3AE}" type="sibTrans" cxnId="{3D751365-FC4E-4999-8138-5C7B52A6F84F}">
      <dgm:prSet/>
      <dgm:spPr/>
      <dgm:t>
        <a:bodyPr rtlCol="0"/>
        <a:lstStyle/>
        <a:p>
          <a:pPr rtl="0"/>
          <a:endParaRPr lang="en-US"/>
        </a:p>
      </dgm:t>
    </dgm:pt>
    <dgm:pt modelId="{BC2DF43D-A878-4B6A-B15F-7FFBED6EC842}">
      <dgm:prSet phldrT="[Text]" custT="1"/>
      <dgm:spPr/>
      <dgm:t>
        <a:bodyPr rtlCol="0"/>
        <a:lstStyle/>
        <a:p>
          <a:pPr rtl="0"/>
          <a:r>
            <a:rPr lang="ro-RO" sz="2300" b="1" noProof="0" dirty="0">
              <a:solidFill>
                <a:schemeClr val="tx2"/>
              </a:solidFill>
            </a:rPr>
            <a:t>Metaforă</a:t>
          </a:r>
        </a:p>
        <a:p>
          <a:pPr rtl="0"/>
          <a:r>
            <a:rPr lang="ro-RO" sz="2300" i="1" noProof="0" dirty="0">
              <a:solidFill>
                <a:schemeClr val="tx2"/>
              </a:solidFill>
            </a:rPr>
            <a:t>un pâlc de capre albe</a:t>
          </a:r>
          <a:endParaRPr lang="uk-UA" sz="2300" i="1" noProof="0" dirty="0">
            <a:solidFill>
              <a:schemeClr val="tx2"/>
            </a:solidFill>
          </a:endParaRPr>
        </a:p>
      </dgm:t>
    </dgm:pt>
    <dgm:pt modelId="{E6A990DC-0228-4E23-ABC6-C9EE879B9A00}" type="sibTrans" cxnId="{5C40F758-5264-4653-AF57-ED244AC8F3A3}">
      <dgm:prSet/>
      <dgm:spPr/>
      <dgm:t>
        <a:bodyPr rtlCol="0"/>
        <a:lstStyle/>
        <a:p>
          <a:pPr rtl="0"/>
          <a:endParaRPr lang="en-US"/>
        </a:p>
      </dgm:t>
    </dgm:pt>
    <dgm:pt modelId="{17DD7635-F2DC-43BE-A312-49946A09DBA4}" type="parTrans" cxnId="{5C40F758-5264-4653-AF57-ED244AC8F3A3}">
      <dgm:prSet/>
      <dgm:spPr/>
      <dgm:t>
        <a:bodyPr rtlCol="0"/>
        <a:lstStyle/>
        <a:p>
          <a:pPr rtl="0"/>
          <a:endParaRPr lang="en-US"/>
        </a:p>
      </dgm:t>
    </dgm:pt>
    <dgm:pt modelId="{B626C495-F3A7-4ADE-A0FE-4E7983E98359}">
      <dgm:prSet phldrT="[Text]" custT="1"/>
      <dgm:spPr/>
      <dgm:t>
        <a:bodyPr rtlCol="0"/>
        <a:lstStyle/>
        <a:p>
          <a:pPr rtl="0"/>
          <a:r>
            <a:rPr lang="ro-RO" sz="2300" b="1" noProof="0" dirty="0">
              <a:solidFill>
                <a:schemeClr val="tx2"/>
              </a:solidFill>
            </a:rPr>
            <a:t>Metonimie</a:t>
          </a:r>
        </a:p>
        <a:p>
          <a:pPr rtl="0"/>
          <a:r>
            <a:rPr lang="ro-RO" sz="2300" i="1" noProof="0" dirty="0">
              <a:solidFill>
                <a:schemeClr val="tx2"/>
              </a:solidFill>
            </a:rPr>
            <a:t>punea în orice coș de piepturi un suflet </a:t>
          </a:r>
          <a:r>
            <a:rPr lang="ru-RU" sz="2300" i="1" noProof="0" dirty="0">
              <a:solidFill>
                <a:schemeClr val="tx2"/>
              </a:solidFill>
            </a:rPr>
            <a:t>       </a:t>
          </a:r>
          <a:r>
            <a:rPr lang="ro-RO" sz="2300" i="1" noProof="0" dirty="0">
              <a:solidFill>
                <a:schemeClr val="tx2"/>
              </a:solidFill>
            </a:rPr>
            <a:t>nencăput</a:t>
          </a:r>
          <a:endParaRPr lang="uk-UA" sz="2300" i="1" noProof="0" dirty="0">
            <a:solidFill>
              <a:schemeClr val="tx2"/>
            </a:solidFill>
          </a:endParaRPr>
        </a:p>
      </dgm:t>
    </dgm:pt>
    <dgm:pt modelId="{91A8EA40-4823-4FE8-82D6-C24B81F0FC1F}" type="sibTrans" cxnId="{13AF98FC-2DB9-4B5F-85B0-E587DE19880D}">
      <dgm:prSet/>
      <dgm:spPr/>
      <dgm:t>
        <a:bodyPr rtlCol="0"/>
        <a:lstStyle/>
        <a:p>
          <a:pPr rtl="0"/>
          <a:endParaRPr lang="en-US"/>
        </a:p>
      </dgm:t>
    </dgm:pt>
    <dgm:pt modelId="{6F2AC2C2-8163-4C6A-99C5-72A6C2B2A33F}" type="parTrans" cxnId="{13AF98FC-2DB9-4B5F-85B0-E587DE19880D}">
      <dgm:prSet/>
      <dgm:spPr/>
      <dgm:t>
        <a:bodyPr rtlCol="0"/>
        <a:lstStyle/>
        <a:p>
          <a:pPr rtl="0"/>
          <a:endParaRPr lang="en-US"/>
        </a:p>
      </dgm:t>
    </dgm:pt>
    <dgm:pt modelId="{D6369594-53CA-4743-BFF7-C2D904DA742C}">
      <dgm:prSet phldrT="[Text]" custT="1"/>
      <dgm:spPr/>
      <dgm:t>
        <a:bodyPr rtlCol="0"/>
        <a:lstStyle/>
        <a:p>
          <a:pPr rtl="0"/>
          <a:r>
            <a:rPr lang="ro-RO" sz="2300" b="1" noProof="0" dirty="0">
              <a:solidFill>
                <a:schemeClr val="tx2"/>
              </a:solidFill>
            </a:rPr>
            <a:t>Personificare</a:t>
          </a:r>
        </a:p>
        <a:p>
          <a:pPr rtl="0"/>
          <a:r>
            <a:rPr lang="ro-RO" sz="2300" i="1" noProof="0" dirty="0">
              <a:solidFill>
                <a:schemeClr val="tx2"/>
              </a:solidFill>
            </a:rPr>
            <a:t>lumina râdea prin cimitire</a:t>
          </a:r>
          <a:endParaRPr lang="uk-UA" sz="2300" i="1" noProof="0" dirty="0">
            <a:solidFill>
              <a:schemeClr val="tx2"/>
            </a:solidFill>
          </a:endParaRPr>
        </a:p>
      </dgm:t>
    </dgm:pt>
    <dgm:pt modelId="{5B98D9CA-9FDF-44BD-98EC-0F6E2E37923A}" type="sibTrans" cxnId="{AFAA54E3-514A-4D36-807E-9FBD4120AF30}">
      <dgm:prSet/>
      <dgm:spPr/>
      <dgm:t>
        <a:bodyPr rtlCol="0"/>
        <a:lstStyle/>
        <a:p>
          <a:pPr rtl="0"/>
          <a:endParaRPr lang="en-US"/>
        </a:p>
      </dgm:t>
    </dgm:pt>
    <dgm:pt modelId="{5433BCDE-D01B-4C43-9770-3BCF6A203491}" type="parTrans" cxnId="{AFAA54E3-514A-4D36-807E-9FBD4120AF30}">
      <dgm:prSet/>
      <dgm:spPr/>
      <dgm:t>
        <a:bodyPr rtlCol="0"/>
        <a:lstStyle/>
        <a:p>
          <a:pPr rtl="0"/>
          <a:endParaRPr lang="en-US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5" custScaleX="73223" custScaleY="71493" custLinFactNeighborY="321"/>
      <dgm:spPr/>
    </dgm:pt>
    <dgm:pt modelId="{E7BFA9EE-B858-4016-80BA-575963560F75}" type="pres">
      <dgm:prSet presAssocID="{2356E178-4180-471B-A95D-2442FCF758CB}" presName="node" presStyleLbl="vennNode1" presStyleIdx="1" presStyleCnt="5" custScaleX="183531" custScaleY="123772" custRadScaleRad="85601" custRadScaleInc="-3824">
        <dgm:presLayoutVars>
          <dgm:bulletEnabled val="1"/>
        </dgm:presLayoutVars>
      </dgm:prSet>
      <dgm:spPr/>
    </dgm:pt>
    <dgm:pt modelId="{3255F1BD-E04A-41BF-B64D-B06E6D0468D8}" type="pres">
      <dgm:prSet presAssocID="{D6369594-53CA-4743-BFF7-C2D904DA742C}" presName="node" presStyleLbl="vennNode1" presStyleIdx="2" presStyleCnt="5" custScaleX="168773" custScaleY="129988" custRadScaleRad="109963" custRadScaleInc="-4896">
        <dgm:presLayoutVars>
          <dgm:bulletEnabled val="1"/>
        </dgm:presLayoutVars>
      </dgm:prSet>
      <dgm:spPr/>
    </dgm:pt>
    <dgm:pt modelId="{BCC6AE36-1AA5-4143-A95B-3979139E867E}" type="pres">
      <dgm:prSet presAssocID="{B626C495-F3A7-4ADE-A0FE-4E7983E98359}" presName="node" presStyleLbl="vennNode1" presStyleIdx="3" presStyleCnt="5" custScaleX="159833" custScaleY="128760" custRadScaleRad="97726" custRadScaleInc="-7130">
        <dgm:presLayoutVars>
          <dgm:bulletEnabled val="1"/>
        </dgm:presLayoutVars>
      </dgm:prSet>
      <dgm:spPr/>
    </dgm:pt>
    <dgm:pt modelId="{E0DEE663-04E6-49D6-A3C7-F8FB5F8BE33B}" type="pres">
      <dgm:prSet presAssocID="{BC2DF43D-A878-4B6A-B15F-7FFBED6EC842}" presName="node" presStyleLbl="vennNode1" presStyleIdx="4" presStyleCnt="5" custScaleX="178281" custScaleY="125015" custRadScaleRad="106179" custRadScaleInc="582">
        <dgm:presLayoutVars>
          <dgm:bulletEnabled val="1"/>
        </dgm:presLayoutVars>
      </dgm:prSet>
      <dgm:spPr/>
    </dgm:pt>
  </dgm:ptLst>
  <dgm:cxnLst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CCE7D73C-2F15-4D9E-9FC7-CDC0102E98DD}" type="presOf" srcId="{BC2DF43D-A878-4B6A-B15F-7FFBED6EC842}" destId="{E0DEE663-04E6-49D6-A3C7-F8FB5F8BE33B}" srcOrd="0" destOrd="0" presId="urn:microsoft.com/office/officeart/2005/8/layout/radial3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  <dgm:cxn modelId="{E7218E32-519A-4638-B5DB-B4F82BB06877}" type="presParOf" srcId="{1C01A5B2-67EA-4686-B86C-CBFC598D5477}" destId="{E0DEE663-04E6-49D6-A3C7-F8FB5F8BE33B}" srcOrd="4" destOrd="0" presId="urn:microsoft.com/office/officeart/2005/8/layout/radial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3158739" y="1912168"/>
          <a:ext cx="2583824" cy="25227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rtlCol="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200" kern="1200" noProof="0" dirty="0">
              <a:solidFill>
                <a:schemeClr val="accent4">
                  <a:lumMod val="50000"/>
                </a:schemeClr>
              </a:solidFill>
            </a:rPr>
            <a:t>Figuri</a:t>
          </a:r>
          <a:r>
            <a:rPr lang="ro-RO" sz="3200" kern="1200" baseline="0" noProof="0" dirty="0">
              <a:solidFill>
                <a:schemeClr val="accent4">
                  <a:lumMod val="50000"/>
                </a:schemeClr>
              </a:solidFill>
            </a:rPr>
            <a:t> de stil</a:t>
          </a:r>
          <a:endParaRPr lang="uk-UA" sz="3200" kern="1200" noProof="0" dirty="0">
            <a:solidFill>
              <a:schemeClr val="accent4">
                <a:lumMod val="50000"/>
              </a:schemeClr>
            </a:solidFill>
          </a:endParaRPr>
        </a:p>
      </dsp:txBody>
      <dsp:txXfrm>
        <a:off x="3537131" y="2281620"/>
        <a:ext cx="1827040" cy="1783874"/>
      </dsp:txXfrm>
    </dsp:sp>
    <dsp:sp modelId="{E7BFA9EE-B858-4016-80BA-575963560F75}">
      <dsp:nvSpPr>
        <dsp:cNvPr id="0" name=""/>
        <dsp:cNvSpPr/>
      </dsp:nvSpPr>
      <dsp:spPr>
        <a:xfrm>
          <a:off x="2713496" y="103353"/>
          <a:ext cx="3238135" cy="218377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b="1" kern="1200" noProof="0" dirty="0">
              <a:solidFill>
                <a:schemeClr val="tx2"/>
              </a:solidFill>
            </a:rPr>
            <a:t>Epitet</a:t>
          </a:r>
        </a:p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i="1" kern="1200" noProof="0" dirty="0">
              <a:solidFill>
                <a:schemeClr val="tx2"/>
              </a:solidFill>
            </a:rPr>
            <a:t>vreme dulce</a:t>
          </a:r>
          <a:endParaRPr lang="uk-UA" sz="2300" i="1" kern="1200" noProof="0" dirty="0">
            <a:solidFill>
              <a:schemeClr val="tx2"/>
            </a:solidFill>
          </a:endParaRPr>
        </a:p>
      </dsp:txBody>
      <dsp:txXfrm>
        <a:off x="3187710" y="423159"/>
        <a:ext cx="2289707" cy="1544163"/>
      </dsp:txXfrm>
    </dsp:sp>
    <dsp:sp modelId="{3255F1BD-E04A-41BF-B64D-B06E6D0468D8}">
      <dsp:nvSpPr>
        <dsp:cNvPr id="0" name=""/>
        <dsp:cNvSpPr/>
      </dsp:nvSpPr>
      <dsp:spPr>
        <a:xfrm>
          <a:off x="5481256" y="1817934"/>
          <a:ext cx="2977752" cy="229344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b="1" kern="1200" noProof="0" dirty="0">
              <a:solidFill>
                <a:schemeClr val="tx2"/>
              </a:solidFill>
            </a:rPr>
            <a:t>Personificare</a:t>
          </a:r>
        </a:p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i="1" kern="1200" noProof="0" dirty="0">
              <a:solidFill>
                <a:schemeClr val="tx2"/>
              </a:solidFill>
            </a:rPr>
            <a:t>lumina râdea prin cimitire</a:t>
          </a:r>
          <a:endParaRPr lang="uk-UA" sz="2300" i="1" kern="1200" noProof="0" dirty="0">
            <a:solidFill>
              <a:schemeClr val="tx2"/>
            </a:solidFill>
          </a:endParaRPr>
        </a:p>
      </dsp:txBody>
      <dsp:txXfrm>
        <a:off x="5917338" y="2153802"/>
        <a:ext cx="2105588" cy="1621711"/>
      </dsp:txXfrm>
    </dsp:sp>
    <dsp:sp modelId="{BCC6AE36-1AA5-4143-A95B-3979139E867E}">
      <dsp:nvSpPr>
        <dsp:cNvPr id="0" name=""/>
        <dsp:cNvSpPr/>
      </dsp:nvSpPr>
      <dsp:spPr>
        <a:xfrm>
          <a:off x="3291635" y="4254586"/>
          <a:ext cx="2820018" cy="227178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b="1" kern="1200" noProof="0" dirty="0">
              <a:solidFill>
                <a:schemeClr val="tx2"/>
              </a:solidFill>
            </a:rPr>
            <a:t>Metonimie</a:t>
          </a:r>
        </a:p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i="1" kern="1200" noProof="0" dirty="0">
              <a:solidFill>
                <a:schemeClr val="tx2"/>
              </a:solidFill>
            </a:rPr>
            <a:t>punea în orice coș de piepturi un suflet </a:t>
          </a:r>
          <a:r>
            <a:rPr lang="ru-RU" sz="2300" i="1" kern="1200" noProof="0" dirty="0">
              <a:solidFill>
                <a:schemeClr val="tx2"/>
              </a:solidFill>
            </a:rPr>
            <a:t>       </a:t>
          </a:r>
          <a:r>
            <a:rPr lang="ro-RO" sz="2300" i="1" kern="1200" noProof="0" dirty="0">
              <a:solidFill>
                <a:schemeClr val="tx2"/>
              </a:solidFill>
            </a:rPr>
            <a:t>nencăput</a:t>
          </a:r>
          <a:endParaRPr lang="uk-UA" sz="2300" i="1" kern="1200" noProof="0" dirty="0">
            <a:solidFill>
              <a:schemeClr val="tx2"/>
            </a:solidFill>
          </a:endParaRPr>
        </a:p>
      </dsp:txBody>
      <dsp:txXfrm>
        <a:off x="3704617" y="4587281"/>
        <a:ext cx="1994054" cy="1606391"/>
      </dsp:txXfrm>
    </dsp:sp>
    <dsp:sp modelId="{E0DEE663-04E6-49D6-A3C7-F8FB5F8BE33B}">
      <dsp:nvSpPr>
        <dsp:cNvPr id="0" name=""/>
        <dsp:cNvSpPr/>
      </dsp:nvSpPr>
      <dsp:spPr>
        <a:xfrm>
          <a:off x="438007" y="2033645"/>
          <a:ext cx="3145506" cy="220570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b="1" kern="1200" noProof="0" dirty="0">
              <a:solidFill>
                <a:schemeClr val="tx2"/>
              </a:solidFill>
            </a:rPr>
            <a:t>Metaforă</a:t>
          </a:r>
        </a:p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i="1" kern="1200" noProof="0" dirty="0">
              <a:solidFill>
                <a:schemeClr val="tx2"/>
              </a:solidFill>
            </a:rPr>
            <a:t>un pâlc de capre albe</a:t>
          </a:r>
          <a:endParaRPr lang="uk-UA" sz="2300" i="1" kern="1200" noProof="0" dirty="0">
            <a:solidFill>
              <a:schemeClr val="tx2"/>
            </a:solidFill>
          </a:endParaRPr>
        </a:p>
      </dsp:txBody>
      <dsp:txXfrm>
        <a:off x="898656" y="2356663"/>
        <a:ext cx="2224208" cy="1559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3C542F-31EA-4B9A-A067-6ED5C1834D94}" type="datetime1">
              <a:rPr lang="uk-UA" smtClean="0"/>
              <a:t>30.03.2023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6EDE9F-D674-4D53-AC2F-9FEDDC68AE64}" type="datetime1">
              <a:rPr lang="uk-UA" noProof="0" smtClean="0"/>
              <a:t>30.03.2023</a:t>
            </a:fld>
            <a:endParaRPr lang="uk-UA" noProof="0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uk-UA" noProof="0" smtClean="0"/>
              <a:t>1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91978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uk-UA" noProof="0" smtClean="0"/>
              <a:t>4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613866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uk-UA" noProof="0" smtClean="0"/>
              <a:t>10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67146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uk-UA" noProof="0" smtClean="0"/>
              <a:t>11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54560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/>
              <a:t>Клацніть, щоб редагувати стиль зразка підзаголовка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noProof="0"/>
              <a:t>Редагувати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D518D2-7F7A-42D4-9BB3-0DF0E5995FD4}" type="datetime1">
              <a:rPr lang="uk-UA" noProof="0" smtClean="0"/>
              <a:t>30.03.2023</a:t>
            </a:fld>
            <a:endParaRPr lang="uk-UA" noProof="0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uk-UA" noProof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uk-UA" noProof="0"/>
              <a:t>Редагувати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7EB1E5-7F94-4C05-8BE5-2C341E771A8B}" type="datetime1">
              <a:rPr lang="uk-UA" noProof="0" smtClean="0"/>
              <a:t>30.03.2023</a:t>
            </a:fld>
            <a:endParaRPr lang="uk-UA" noProof="0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/>
              <a:t>Редагувати стиль зразка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3F6EB-04AC-443F-B94A-F9DF059B55EF}" type="datetime1">
              <a:rPr lang="uk-UA" smtClean="0"/>
              <a:t>30.03.2023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uk-UA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noProof="0"/>
              <a:t>Редагувати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noProof="0"/>
              <a:t>Редагувати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82EED1-269D-427D-A744-DC8E26BBD082}" type="datetime1">
              <a:rPr lang="uk-UA" noProof="0" smtClean="0"/>
              <a:t>30.03.2023</a:t>
            </a:fld>
            <a:endParaRPr lang="uk-UA" noProof="0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Редагувати стиль зразка тексту</a:t>
            </a:r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/>
              <a:t>Редагувати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Редагувати стиль зразка тексту</a:t>
            </a:r>
          </a:p>
        </p:txBody>
      </p:sp>
      <p:sp>
        <p:nvSpPr>
          <p:cNvPr id="6" name="Місце для вмісту 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/>
              <a:t>Редагувати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2AF230-2922-41E8-8419-D1C163DD29D5}" type="datetime1">
              <a:rPr lang="uk-UA" noProof="0" smtClean="0"/>
              <a:t>30.03.2023</a:t>
            </a:fld>
            <a:endParaRPr lang="uk-UA" noProof="0" dirty="0"/>
          </a:p>
        </p:txBody>
      </p:sp>
      <p:sp>
        <p:nvSpPr>
          <p:cNvPr id="8" name="Місце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9" name="Місце для номера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54974D-9193-43CC-B7D9-85C23E5D3EAA}" type="datetime1">
              <a:rPr lang="uk-UA" noProof="0" smtClean="0"/>
              <a:t>30.03.2023</a:t>
            </a:fld>
            <a:endParaRPr lang="uk-UA" noProof="0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" name="Місце для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782DA3-4A42-4217-886B-16BEBB69596D}" type="datetime1">
              <a:rPr lang="uk-UA" noProof="0" smtClean="0"/>
              <a:t>30.03.2023</a:t>
            </a:fld>
            <a:endParaRPr lang="uk-UA" noProof="0" dirty="0"/>
          </a:p>
        </p:txBody>
      </p:sp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омера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uk-UA" noProof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 noProof="0"/>
              <a:t>Редагувати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Редагувати стиль зразка тексту</a:t>
            </a:r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D2BE89-563A-4BBC-9FDC-575D2E3C4B6A}" type="datetime1">
              <a:rPr lang="uk-UA" noProof="0" smtClean="0"/>
              <a:t>30.03.2023</a:t>
            </a:fld>
            <a:endParaRPr lang="uk-UA" noProof="0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uk-UA" noProof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 2" descr="Пустий покажчик місця заповнення для зображення.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F157891-2A87-4CA7-A30F-EA520A97C94E}" type="datetime1">
              <a:rPr lang="uk-UA" noProof="0" smtClean="0"/>
              <a:t>30.03.2023</a:t>
            </a:fld>
            <a:endParaRPr lang="uk-UA" noProof="0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66800" y="2116184"/>
            <a:ext cx="8686800" cy="1554480"/>
          </a:xfrm>
        </p:spPr>
        <p:txBody>
          <a:bodyPr rtlCol="0"/>
          <a:lstStyle/>
          <a:p>
            <a:pPr rtl="0"/>
            <a:r>
              <a:rPr lang="en-US" noProof="1"/>
              <a:t>Vasile Voiculescu</a:t>
            </a:r>
          </a:p>
        </p:txBody>
      </p:sp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>
          <a:xfrm>
            <a:off x="6178731" y="3461659"/>
            <a:ext cx="3574869" cy="1031964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 </a:t>
            </a:r>
            <a:r>
              <a:rPr lang="en-US" sz="4000" b="1" i="1" noProof="1"/>
              <a:t>Florii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3578" y="5654432"/>
            <a:ext cx="374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tx2"/>
                </a:solidFill>
              </a:rPr>
              <a:t>Veronica Scutari CIE </a:t>
            </a:r>
            <a:r>
              <a:rPr lang="uk-UA" dirty="0">
                <a:solidFill>
                  <a:schemeClr val="tx2"/>
                </a:solidFill>
              </a:rPr>
              <a:t>№</a:t>
            </a:r>
            <a:r>
              <a:rPr lang="ro-RO" dirty="0">
                <a:solidFill>
                  <a:schemeClr val="tx2"/>
                </a:solidFill>
              </a:rPr>
              <a:t>2 Cupca</a:t>
            </a:r>
            <a:endParaRPr lang="uk-U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00447" y="444137"/>
            <a:ext cx="1685108" cy="5408023"/>
          </a:xfrm>
        </p:spPr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sz="half" idx="1"/>
          </p:nvPr>
        </p:nvSpPr>
        <p:spPr>
          <a:xfrm>
            <a:off x="9405258" y="4088674"/>
            <a:ext cx="2207622" cy="2129245"/>
          </a:xfrm>
        </p:spPr>
        <p:txBody>
          <a:bodyPr rtlCol="0">
            <a:normAutofit/>
          </a:bodyPr>
          <a:lstStyle/>
          <a:p>
            <a:pPr rtl="0">
              <a:buFont typeface="Wingdings" panose="05000000000000000000" pitchFamily="2" charset="2"/>
              <a:buChar char="Ø"/>
            </a:pPr>
            <a:r>
              <a:rPr lang="ro-RO" dirty="0">
                <a:solidFill>
                  <a:schemeClr val="tx2"/>
                </a:solidFill>
              </a:rPr>
              <a:t>Găsiți în textul poeziei și alte figuri de stil cunoscute.</a:t>
            </a:r>
            <a:endParaRPr lang="uk-UA" dirty="0">
              <a:solidFill>
                <a:schemeClr val="tx2"/>
              </a:solidFill>
            </a:endParaRPr>
          </a:p>
        </p:txBody>
      </p:sp>
      <p:graphicFrame>
        <p:nvGraphicFramePr>
          <p:cNvPr id="5" name="Місце для вмісту 4" descr="Радіальна діаграма Венна з чотирма групами, зібраними навколо однієї назви групи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0255432"/>
              </p:ext>
            </p:extLst>
          </p:nvPr>
        </p:nvGraphicFramePr>
        <p:xfrm>
          <a:off x="300447" y="326571"/>
          <a:ext cx="8817427" cy="636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8" y="1319350"/>
            <a:ext cx="2397111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Додайте заголовок слайда – 1</a:t>
            </a:r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pic>
        <p:nvPicPr>
          <p:cNvPr id="4" name="Picture 2" descr="Creştin-ortodocşii sărbătoresc, astăzi, Floriile! Ce nu este bin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0" y="578542"/>
            <a:ext cx="10228216" cy="613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903" y="5486400"/>
            <a:ext cx="3593154" cy="979714"/>
          </a:xfrm>
        </p:spPr>
        <p:txBody>
          <a:bodyPr/>
          <a:lstStyle/>
          <a:p>
            <a:r>
              <a:rPr lang="en-US" noProof="1"/>
              <a:t>Vasile Voiculescu</a:t>
            </a:r>
            <a:r>
              <a:rPr lang="en-US" dirty="0"/>
              <a:t> 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4505899" y="248194"/>
            <a:ext cx="70024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</a:pPr>
            <a:r>
              <a:rPr lang="en-US" sz="1600" b="1" dirty="0">
                <a:solidFill>
                  <a:schemeClr val="tx2"/>
                </a:solidFill>
                <a:latin typeface="Georgia" panose="02040502050405020303" pitchFamily="18" charset="0"/>
              </a:rPr>
              <a:t>1</a:t>
            </a:r>
            <a:r>
              <a:rPr lang="en-US" sz="1600" b="1" noProof="1">
                <a:solidFill>
                  <a:schemeClr val="tx2"/>
                </a:solidFill>
                <a:latin typeface="Georgia" panose="02040502050405020303" pitchFamily="18" charset="0"/>
              </a:rPr>
              <a:t>884</a:t>
            </a:r>
            <a:r>
              <a:rPr lang="en-US" sz="1600" noProof="1">
                <a:solidFill>
                  <a:schemeClr val="tx2"/>
                </a:solidFill>
                <a:latin typeface="Georgia" panose="02040502050405020303" pitchFamily="18" charset="0"/>
              </a:rPr>
              <a:t> La 27 noiembrie, in comuna Pârscov, judetul Buzau, s-a nascut poetul, prozatorul si dramaturgul roman Vasile Voiculescu. Fiul lui Costache Voicu, gospodar cu stare, si al Sultanei (nascuta Hagiu). </a:t>
            </a:r>
          </a:p>
          <a:p>
            <a:pPr marL="342900" indent="-342900" algn="just">
              <a:spcAft>
                <a:spcPts val="0"/>
              </a:spcAft>
            </a:pPr>
            <a:r>
              <a:rPr lang="en-US" sz="1600" b="1" noProof="1">
                <a:solidFill>
                  <a:schemeClr val="tx2"/>
                </a:solidFill>
                <a:latin typeface="Georgia" panose="02040502050405020303" pitchFamily="18" charset="0"/>
              </a:rPr>
              <a:t>1890</a:t>
            </a:r>
            <a:r>
              <a:rPr lang="en-US" sz="1600" noProof="1">
                <a:solidFill>
                  <a:schemeClr val="tx2"/>
                </a:solidFill>
                <a:latin typeface="Georgia" panose="02040502050405020303" pitchFamily="18" charset="0"/>
              </a:rPr>
              <a:t> Incepe scoala in satul Plescoi si termina cursul primar la Buzau. Urmeaza Liceul "B. P. Hasdeu" (Buzau), apoi "Gh. Laz</a:t>
            </a:r>
            <a:r>
              <a:rPr lang="ro-RO" sz="1600" noProof="1">
                <a:solidFill>
                  <a:schemeClr val="tx2"/>
                </a:solidFill>
                <a:latin typeface="Georgia" panose="02040502050405020303" pitchFamily="18" charset="0"/>
              </a:rPr>
              <a:t>ă</a:t>
            </a:r>
            <a:r>
              <a:rPr lang="en-US" sz="1600" noProof="1">
                <a:solidFill>
                  <a:schemeClr val="tx2"/>
                </a:solidFill>
                <a:latin typeface="Georgia" panose="02040502050405020303" pitchFamily="18" charset="0"/>
              </a:rPr>
              <a:t>r" din Bucuresti, absolvit in 1902.</a:t>
            </a:r>
          </a:p>
          <a:p>
            <a:pPr marL="342900" indent="-342900" algn="just">
              <a:spcAft>
                <a:spcPts val="0"/>
              </a:spcAft>
            </a:pPr>
            <a:r>
              <a:rPr lang="en-US" sz="1600" b="1" noProof="1">
                <a:solidFill>
                  <a:schemeClr val="tx2"/>
                </a:solidFill>
                <a:latin typeface="Georgia" panose="02040502050405020303" pitchFamily="18" charset="0"/>
              </a:rPr>
              <a:t>1902-1903</a:t>
            </a:r>
            <a:r>
              <a:rPr lang="en-US" sz="1600" noProof="1">
                <a:solidFill>
                  <a:schemeClr val="tx2"/>
                </a:solidFill>
                <a:latin typeface="Georgia" panose="02040502050405020303" pitchFamily="18" charset="0"/>
              </a:rPr>
              <a:t> Urmeaza cursurile Facultatii de Litere si Filosofie a Universitatii din Bucuresti.</a:t>
            </a:r>
          </a:p>
          <a:p>
            <a:pPr marL="342900" indent="-342900" algn="just">
              <a:spcAft>
                <a:spcPts val="0"/>
              </a:spcAft>
            </a:pPr>
            <a:r>
              <a:rPr lang="en-US" sz="1600" b="1" noProof="1">
                <a:solidFill>
                  <a:schemeClr val="tx2"/>
                </a:solidFill>
                <a:latin typeface="Georgia" panose="02040502050405020303" pitchFamily="18" charset="0"/>
              </a:rPr>
              <a:t>1903-1910</a:t>
            </a:r>
            <a:r>
              <a:rPr lang="en-US" sz="1600" noProof="1">
                <a:solidFill>
                  <a:schemeClr val="tx2"/>
                </a:solidFill>
                <a:latin typeface="Georgia" panose="02040502050405020303" pitchFamily="18" charset="0"/>
              </a:rPr>
              <a:t> Urmeaza cursurile  Facultatii de Medicina.</a:t>
            </a:r>
          </a:p>
          <a:p>
            <a:r>
              <a:rPr lang="en-US" sz="1600" b="1" noProof="1">
                <a:solidFill>
                  <a:schemeClr val="tx2"/>
                </a:solidFill>
                <a:latin typeface="Georgia" panose="02040502050405020303" pitchFamily="18" charset="0"/>
              </a:rPr>
              <a:t>1910</a:t>
            </a:r>
            <a:r>
              <a:rPr lang="en-US" sz="1600" noProof="1">
                <a:solidFill>
                  <a:schemeClr val="tx2"/>
                </a:solidFill>
                <a:latin typeface="Georgia" panose="02040502050405020303" pitchFamily="18" charset="0"/>
              </a:rPr>
              <a:t> Isi sustine teza de doctorat in medicină. </a:t>
            </a:r>
            <a:endParaRPr lang="ro-RO" sz="1600" noProof="1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ro-RO" sz="1600" b="1" noProof="1">
                <a:solidFill>
                  <a:schemeClr val="tx2"/>
                </a:solidFill>
                <a:latin typeface="Georgia" panose="02040502050405020303" pitchFamily="18" charset="0"/>
              </a:rPr>
              <a:t>1914</a:t>
            </a:r>
            <a:r>
              <a:rPr lang="ro-RO" sz="1600" noProof="1">
                <a:solidFill>
                  <a:schemeClr val="tx2"/>
                </a:solidFill>
                <a:latin typeface="Georgia" panose="02040502050405020303" pitchFamily="18" charset="0"/>
              </a:rPr>
              <a:t> - publică primele poezii la Convorbiri literare.</a:t>
            </a:r>
            <a:endParaRPr lang="en-US" sz="1600" noProof="1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en-US" sz="1600" b="1" noProof="1">
                <a:solidFill>
                  <a:schemeClr val="tx2"/>
                </a:solidFill>
                <a:latin typeface="Georgia" panose="02040502050405020303" pitchFamily="18" charset="0"/>
              </a:rPr>
              <a:t>1916 </a:t>
            </a:r>
            <a:r>
              <a:rPr lang="en-US" sz="1600" noProof="1">
                <a:solidFill>
                  <a:schemeClr val="tx2"/>
                </a:solidFill>
                <a:latin typeface="Georgia" panose="02040502050405020303" pitchFamily="18" charset="0"/>
              </a:rPr>
              <a:t> A debutat cu volumul </a:t>
            </a:r>
            <a:r>
              <a:rPr lang="en-US" sz="1600" i="1" noProof="1">
                <a:solidFill>
                  <a:schemeClr val="tx2"/>
                </a:solidFill>
                <a:latin typeface="Georgia" panose="02040502050405020303" pitchFamily="18" charset="0"/>
              </a:rPr>
              <a:t>Poezii</a:t>
            </a:r>
            <a:r>
              <a:rPr lang="en-US" sz="1600" noProof="1">
                <a:solidFill>
                  <a:schemeClr val="tx2"/>
                </a:solidFill>
                <a:latin typeface="Georgia" panose="02040502050405020303" pitchFamily="18" charset="0"/>
              </a:rPr>
              <a:t> .</a:t>
            </a:r>
          </a:p>
          <a:p>
            <a:r>
              <a:rPr lang="en-US" sz="1600" b="1" noProof="1">
                <a:solidFill>
                  <a:schemeClr val="tx2"/>
                </a:solidFill>
                <a:latin typeface="Georgia" panose="02040502050405020303" pitchFamily="18" charset="0"/>
              </a:rPr>
              <a:t>1918</a:t>
            </a:r>
            <a:r>
              <a:rPr lang="en-US" sz="1600" noProof="1">
                <a:solidFill>
                  <a:schemeClr val="tx2"/>
                </a:solidFill>
                <a:latin typeface="Georgia" panose="02040502050405020303" pitchFamily="18" charset="0"/>
              </a:rPr>
              <a:t> A primit </a:t>
            </a:r>
            <a:r>
              <a:rPr lang="en-US" sz="1600" i="1" noProof="1">
                <a:solidFill>
                  <a:schemeClr val="tx2"/>
                </a:solidFill>
                <a:latin typeface="Georgia" panose="02040502050405020303" pitchFamily="18" charset="0"/>
              </a:rPr>
              <a:t>Premiul Academiei</a:t>
            </a:r>
            <a:r>
              <a:rPr lang="en-US" sz="1600" noProof="1">
                <a:solidFill>
                  <a:schemeClr val="tx2"/>
                </a:solidFill>
                <a:latin typeface="Georgia" panose="02040502050405020303" pitchFamily="18" charset="0"/>
              </a:rPr>
              <a:t> pentru volumul </a:t>
            </a:r>
            <a:r>
              <a:rPr lang="en-US" sz="1600" i="1" noProof="1">
                <a:solidFill>
                  <a:schemeClr val="tx2"/>
                </a:solidFill>
                <a:latin typeface="Georgia" panose="02040502050405020303" pitchFamily="18" charset="0"/>
              </a:rPr>
              <a:t>Din țara zimbrului și      </a:t>
            </a:r>
          </a:p>
          <a:p>
            <a:r>
              <a:rPr lang="en-US" sz="1600" i="1" noProof="1">
                <a:solidFill>
                  <a:schemeClr val="tx2"/>
                </a:solidFill>
                <a:latin typeface="Georgia" panose="02040502050405020303" pitchFamily="18" charset="0"/>
              </a:rPr>
              <a:t>          alte poezii</a:t>
            </a:r>
            <a:r>
              <a:rPr lang="en-US" sz="1600" noProof="1">
                <a:solidFill>
                  <a:schemeClr val="tx2"/>
                </a:solidFill>
                <a:latin typeface="Georgia" panose="02040502050405020303" pitchFamily="18" charset="0"/>
              </a:rPr>
              <a:t> .</a:t>
            </a:r>
          </a:p>
          <a:p>
            <a:r>
              <a:rPr lang="en-US" sz="1600" b="1" noProof="1">
                <a:solidFill>
                  <a:schemeClr val="tx2"/>
                </a:solidFill>
                <a:latin typeface="Georgia" panose="02040502050405020303" pitchFamily="18" charset="0"/>
              </a:rPr>
              <a:t>1935</a:t>
            </a:r>
            <a:r>
              <a:rPr lang="en-US" sz="1600" noProof="1">
                <a:solidFill>
                  <a:schemeClr val="tx2"/>
                </a:solidFill>
                <a:latin typeface="Georgia" panose="02040502050405020303" pitchFamily="18" charset="0"/>
              </a:rPr>
              <a:t> Devine membru titular al </a:t>
            </a:r>
            <a:r>
              <a:rPr lang="ro-RO" sz="1600" noProof="1">
                <a:solidFill>
                  <a:schemeClr val="tx2"/>
                </a:solidFill>
                <a:latin typeface="Georgia" panose="02040502050405020303" pitchFamily="18" charset="0"/>
              </a:rPr>
              <a:t>Academiei de Științe din România.</a:t>
            </a:r>
            <a:r>
              <a:rPr lang="en-US" sz="1600" noProof="1">
                <a:solidFill>
                  <a:schemeClr val="tx2"/>
                </a:solidFill>
                <a:latin typeface="Georgia" panose="02040502050405020303" pitchFamily="18" charset="0"/>
              </a:rPr>
              <a:t> </a:t>
            </a:r>
          </a:p>
          <a:p>
            <a:r>
              <a:rPr lang="en-US" sz="1600" b="1" noProof="1">
                <a:solidFill>
                  <a:schemeClr val="tx2"/>
                </a:solidFill>
                <a:latin typeface="Georgia" panose="02040502050405020303" pitchFamily="18" charset="0"/>
              </a:rPr>
              <a:t>1963 </a:t>
            </a:r>
            <a:r>
              <a:rPr lang="en-US" sz="1600" noProof="1">
                <a:solidFill>
                  <a:schemeClr val="tx2"/>
                </a:solidFill>
                <a:latin typeface="Georgia" panose="02040502050405020303" pitchFamily="18" charset="0"/>
              </a:rPr>
              <a:t>S-a stins din viață. </a:t>
            </a:r>
            <a:r>
              <a:rPr lang="ro-RO" sz="1600" dirty="0">
                <a:solidFill>
                  <a:schemeClr val="tx2"/>
                </a:solidFill>
                <a:latin typeface="Georgia" panose="02040502050405020303" pitchFamily="18" charset="0"/>
              </a:rPr>
              <a:t>                                                                                                        </a:t>
            </a:r>
            <a:endParaRPr lang="en-US" b="0" i="0" dirty="0">
              <a:solidFill>
                <a:srgbClr val="444448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3" y="275429"/>
            <a:ext cx="3593154" cy="52109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5" y="4033846"/>
            <a:ext cx="3737197" cy="25985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93186" y="4033846"/>
            <a:ext cx="24237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endParaRPr lang="ro-RO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endParaRPr lang="en-US" noProof="1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endParaRPr lang="en-US" sz="1400" noProof="1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en-US" sz="1400" noProof="1">
                <a:solidFill>
                  <a:schemeClr val="tx2"/>
                </a:solidFill>
                <a:latin typeface="Georgia" panose="02040502050405020303" pitchFamily="18" charset="0"/>
              </a:rPr>
              <a:t>Casa Memorială                                                                                             Vasile Voiculescu </a:t>
            </a:r>
          </a:p>
          <a:p>
            <a:r>
              <a:rPr lang="en-US" sz="1400" noProof="1">
                <a:solidFill>
                  <a:schemeClr val="tx2"/>
                </a:solidFill>
                <a:latin typeface="Georgia" panose="02040502050405020303" pitchFamily="18" charset="0"/>
              </a:rPr>
              <a:t>de la Pârscov </a:t>
            </a:r>
          </a:p>
        </p:txBody>
      </p:sp>
    </p:spTree>
    <p:extLst>
      <p:ext uri="{BB962C8B-B14F-4D97-AF65-F5344CB8AC3E}">
        <p14:creationId xmlns:p14="http://schemas.microsoft.com/office/powerpoint/2010/main" val="38033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744583" y="431074"/>
            <a:ext cx="63224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Era o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vreme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dulce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cu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aburi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zăvoaie</a:t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Şi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dangăte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clopot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în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turlele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fier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,</a:t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Cântau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în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prag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cocoşii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prevestitori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a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ploaie</a:t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Cu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gâturile-ntinse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spre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apele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din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cer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.</a:t>
            </a:r>
          </a:p>
          <a:p>
            <a:pPr fontAlgn="base"/>
            <a:endParaRPr lang="en-US" sz="1600" dirty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 fontAlgn="base"/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uk-UA" sz="1600" b="1" i="1" noProof="1">
                <a:solidFill>
                  <a:srgbClr val="444444"/>
                </a:solidFill>
                <a:latin typeface="Georgia" panose="02040502050405020303" pitchFamily="18" charset="0"/>
              </a:rPr>
              <a:t>măgurile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negre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cu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poalele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jilave</a:t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Mijea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un fir de sate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răznite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la drum,</a:t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Ieşeau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brânci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din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iarnă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cătunele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buhave</a:t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Şi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îşi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scoteau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la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soare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căciulile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fum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.</a:t>
            </a:r>
          </a:p>
          <a:p>
            <a:pPr fontAlgn="base"/>
            <a:endParaRPr lang="en-US" sz="1600" dirty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 fontAlgn="base"/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Departe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pârloage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,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băjenărind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uitate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,</a:t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Un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pâlc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capre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albe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îngenunchea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umil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;</a:t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Suind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spre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grinduri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,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cârduri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vite-ngândurate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,</a:t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Păşeau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ascultătoare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de-un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câine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şi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-un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copil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.</a:t>
            </a:r>
          </a:p>
          <a:p>
            <a:pPr fontAlgn="base"/>
            <a:endParaRPr lang="en-US" sz="1600" dirty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 fontAlgn="base"/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O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paşnică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tristeţe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punea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fără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ştire</a:t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În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orice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coş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piepturi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un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suflet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nencăput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;</a:t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Lumina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sta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uliţi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,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râdea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prin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cimitire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,</a:t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Dar se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sfia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să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intre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în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casele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lut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!</a:t>
            </a:r>
          </a:p>
          <a:p>
            <a:pPr fontAlgn="base"/>
            <a:endParaRPr lang="en-US" sz="1600" dirty="0">
              <a:solidFill>
                <a:srgbClr val="444444"/>
              </a:solidFill>
              <a:latin typeface="Georgia" panose="02040502050405020303" pitchFamily="18" charset="0"/>
            </a:endParaRPr>
          </a:p>
          <a:p>
            <a:pPr fontAlgn="base"/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Domnul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primăverii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îl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aştepta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pământul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,</a:t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Isus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venea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cu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iarba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.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Şi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sălciile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-n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vad</a:t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Din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bumbi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de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muguri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proaspeţi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îşi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descheiau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veşmântul</a:t>
            </a:r>
            <a:br>
              <a:rPr lang="en-US" sz="1600" dirty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Şi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-n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cale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ploconite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i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-l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aştereau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, </a:t>
            </a:r>
            <a:r>
              <a:rPr lang="en-US" sz="1600" b="1" i="1" dirty="0" err="1">
                <a:solidFill>
                  <a:srgbClr val="444444"/>
                </a:solidFill>
                <a:latin typeface="Georgia" panose="02040502050405020303" pitchFamily="18" charset="0"/>
              </a:rPr>
              <a:t>plocad</a:t>
            </a:r>
            <a:r>
              <a:rPr lang="en-US" sz="1600" b="1" i="1" dirty="0">
                <a:solidFill>
                  <a:srgbClr val="444444"/>
                </a:solidFill>
                <a:latin typeface="Georgia" panose="02040502050405020303" pitchFamily="18" charset="0"/>
              </a:rPr>
              <a:t>.</a:t>
            </a:r>
            <a:endParaRPr lang="en-US" sz="1600" dirty="0">
              <a:solidFill>
                <a:srgbClr val="444444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User\Desktop\65909031_m.we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018" y="684462"/>
            <a:ext cx="5044386" cy="42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16" y="5210978"/>
            <a:ext cx="4067342" cy="11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/>
              <a:t>Dicționar: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1066800" y="1905001"/>
            <a:ext cx="10058400" cy="3325905"/>
          </a:xfrm>
        </p:spPr>
        <p:txBody>
          <a:bodyPr rtlCol="0"/>
          <a:lstStyle/>
          <a:p>
            <a:pPr marL="0" indent="0">
              <a:buNone/>
            </a:pPr>
            <a:r>
              <a:rPr lang="ro-RO" b="1" dirty="0">
                <a:solidFill>
                  <a:schemeClr val="tx2"/>
                </a:solidFill>
              </a:rPr>
              <a:t>a miji</a:t>
            </a:r>
            <a:r>
              <a:rPr lang="ro-RO" dirty="0">
                <a:solidFill>
                  <a:schemeClr val="tx2"/>
                </a:solidFill>
              </a:rPr>
              <a:t> – a se ivi, a apărea;</a:t>
            </a:r>
          </a:p>
          <a:p>
            <a:pPr marL="0" indent="0">
              <a:buNone/>
            </a:pPr>
            <a:r>
              <a:rPr lang="ro-RO" b="1" dirty="0">
                <a:solidFill>
                  <a:schemeClr val="tx2"/>
                </a:solidFill>
              </a:rPr>
              <a:t>buhav</a:t>
            </a:r>
            <a:r>
              <a:rPr lang="ro-RO" dirty="0">
                <a:solidFill>
                  <a:schemeClr val="tx2"/>
                </a:solidFill>
              </a:rPr>
              <a:t> – umflat, moleșit;</a:t>
            </a:r>
          </a:p>
          <a:p>
            <a:pPr marL="0" indent="0">
              <a:buNone/>
            </a:pPr>
            <a:r>
              <a:rPr lang="ro-RO" b="1" dirty="0">
                <a:solidFill>
                  <a:schemeClr val="tx2"/>
                </a:solidFill>
              </a:rPr>
              <a:t>a băjenăi</a:t>
            </a:r>
            <a:r>
              <a:rPr lang="ro-RO" dirty="0">
                <a:solidFill>
                  <a:schemeClr val="tx2"/>
                </a:solidFill>
              </a:rPr>
              <a:t> – a fugi de un pericol;</a:t>
            </a:r>
          </a:p>
          <a:p>
            <a:pPr marL="0" indent="0">
              <a:buNone/>
            </a:pPr>
            <a:r>
              <a:rPr lang="ro-RO" b="1" dirty="0">
                <a:solidFill>
                  <a:schemeClr val="tx2"/>
                </a:solidFill>
              </a:rPr>
              <a:t>grinduri</a:t>
            </a:r>
            <a:r>
              <a:rPr lang="ro-RO" dirty="0">
                <a:solidFill>
                  <a:schemeClr val="tx2"/>
                </a:solidFill>
              </a:rPr>
              <a:t> – ridicături de pământ formate de –a lungul malurilor unui râu;</a:t>
            </a:r>
          </a:p>
          <a:p>
            <a:pPr marL="0" indent="0">
              <a:buNone/>
            </a:pPr>
            <a:r>
              <a:rPr lang="ro-RO" b="1" dirty="0">
                <a:solidFill>
                  <a:schemeClr val="tx2"/>
                </a:solidFill>
              </a:rPr>
              <a:t>plocad</a:t>
            </a:r>
            <a:r>
              <a:rPr lang="ro-RO" dirty="0">
                <a:solidFill>
                  <a:schemeClr val="tx2"/>
                </a:solidFill>
              </a:rPr>
              <a:t> – (reg.) țesătură de casă din lână nevopsită.</a:t>
            </a:r>
            <a:endParaRPr lang="uk-UA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24" y="359196"/>
            <a:ext cx="2124636" cy="2832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Semnificația titlului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66799" y="1905001"/>
            <a:ext cx="6759389" cy="4267200"/>
          </a:xfrm>
        </p:spPr>
        <p:txBody>
          <a:bodyPr>
            <a:normAutofit lnSpcReduction="10000"/>
          </a:bodyPr>
          <a:lstStyle/>
          <a:p>
            <a:r>
              <a:rPr lang="ro-RO" dirty="0">
                <a:solidFill>
                  <a:schemeClr val="tx2"/>
                </a:solidFill>
              </a:rPr>
              <a:t>Poezia </a:t>
            </a:r>
            <a:r>
              <a:rPr lang="ro-RO" b="1" i="1" dirty="0">
                <a:solidFill>
                  <a:schemeClr val="tx2"/>
                </a:solidFill>
              </a:rPr>
              <a:t>Florii </a:t>
            </a:r>
            <a:r>
              <a:rPr lang="ro-RO" dirty="0">
                <a:solidFill>
                  <a:schemeClr val="tx2"/>
                </a:solidFill>
              </a:rPr>
              <a:t>se încadrează în contextul creațiilor religioase ale poetului și reprezintă sentimentul bucuriei în fața descoperirii miracolului divin, pe care îl prevestește sărbătoarea Floriilor.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Duminica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Floriilor</a:t>
            </a:r>
            <a:r>
              <a:rPr lang="en-US" dirty="0">
                <a:solidFill>
                  <a:schemeClr val="tx2"/>
                </a:solidFill>
              </a:rPr>
              <a:t>  </a:t>
            </a:r>
            <a:r>
              <a:rPr lang="en-US" dirty="0" err="1">
                <a:solidFill>
                  <a:schemeClr val="tx2"/>
                </a:solidFill>
              </a:rPr>
              <a:t>este</a:t>
            </a:r>
            <a:r>
              <a:rPr lang="en-US" dirty="0">
                <a:solidFill>
                  <a:schemeClr val="tx2"/>
                </a:solidFill>
              </a:rPr>
              <a:t> o </a:t>
            </a:r>
            <a:r>
              <a:rPr lang="ro-RO" dirty="0">
                <a:solidFill>
                  <a:schemeClr val="tx2"/>
                </a:solidFill>
              </a:rPr>
              <a:t>sărbătoare creștină fără dată exactă 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comemorată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întotdeauna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în</a:t>
            </a:r>
            <a:r>
              <a:rPr lang="en-US" dirty="0">
                <a:solidFill>
                  <a:schemeClr val="tx2"/>
                </a:solidFill>
              </a:rPr>
              <a:t> ultima</a:t>
            </a:r>
            <a:r>
              <a:rPr lang="ro-RO" dirty="0">
                <a:solidFill>
                  <a:schemeClr val="tx2"/>
                </a:solidFill>
              </a:rPr>
              <a:t> duminică</a:t>
            </a:r>
            <a:r>
              <a:rPr lang="en-US" dirty="0">
                <a:solidFill>
                  <a:schemeClr val="tx2"/>
                </a:solidFill>
              </a:rPr>
              <a:t> </a:t>
            </a:r>
            <a:r>
              <a:rPr lang="en-US" dirty="0" err="1">
                <a:solidFill>
                  <a:schemeClr val="tx2"/>
                </a:solidFill>
              </a:rPr>
              <a:t>dinaintea</a:t>
            </a:r>
            <a:r>
              <a:rPr lang="ro-RO" dirty="0">
                <a:solidFill>
                  <a:schemeClr val="tx2"/>
                </a:solidFill>
              </a:rPr>
              <a:t> Paștelui,  care semnifică Intrarea lui Iisus în Ierusalim.</a:t>
            </a:r>
          </a:p>
          <a:p>
            <a:r>
              <a:rPr lang="ro-RO" dirty="0">
                <a:solidFill>
                  <a:schemeClr val="tx2"/>
                </a:solidFill>
              </a:rPr>
              <a:t>Frumusețea și lumina acestei sărbători se contopește cu cea a căldurii soarelui de primăvară care readuce la viață natura și omul.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88" y="1277472"/>
            <a:ext cx="4135769" cy="47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Tema poeziei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0271" y="1905001"/>
            <a:ext cx="4168588" cy="2394158"/>
          </a:xfrm>
        </p:spPr>
        <p:txBody>
          <a:bodyPr/>
          <a:lstStyle/>
          <a:p>
            <a:pPr marL="0" indent="0">
              <a:buNone/>
            </a:pPr>
            <a:r>
              <a:rPr lang="ro-RO" dirty="0">
                <a:solidFill>
                  <a:schemeClr val="tx2"/>
                </a:solidFill>
              </a:rPr>
              <a:t>       </a:t>
            </a:r>
            <a:r>
              <a:rPr lang="ro-RO" sz="2800" dirty="0">
                <a:solidFill>
                  <a:schemeClr val="tx2"/>
                </a:solidFill>
              </a:rPr>
              <a:t>  În poezia </a:t>
            </a:r>
            <a:r>
              <a:rPr lang="ro-RO" sz="2800" i="1" dirty="0">
                <a:solidFill>
                  <a:schemeClr val="tx2"/>
                </a:solidFill>
              </a:rPr>
              <a:t>Florii </a:t>
            </a:r>
            <a:r>
              <a:rPr lang="ro-RO" sz="2800" dirty="0">
                <a:solidFill>
                  <a:schemeClr val="tx2"/>
                </a:solidFill>
              </a:rPr>
              <a:t>este sugerată cu o deosebită finețe legătura trainică dintre   </a:t>
            </a:r>
            <a:r>
              <a:rPr lang="ro-RO" sz="2800" b="1" dirty="0">
                <a:solidFill>
                  <a:schemeClr val="tx2"/>
                </a:solidFill>
              </a:rPr>
              <a:t>natură și divinitate.</a:t>
            </a:r>
            <a:r>
              <a:rPr lang="ro-RO" b="1" dirty="0">
                <a:solidFill>
                  <a:schemeClr val="tx2"/>
                </a:solidFill>
              </a:rPr>
              <a:t> 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59" y="1264025"/>
            <a:ext cx="6682972" cy="39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2120153" cy="1188720"/>
          </a:xfrm>
        </p:spPr>
        <p:txBody>
          <a:bodyPr/>
          <a:lstStyle/>
          <a:p>
            <a:r>
              <a:rPr lang="ro-RO" dirty="0"/>
              <a:t>Idei: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0271" y="1905001"/>
            <a:ext cx="4168588" cy="2394158"/>
          </a:xfrm>
        </p:spPr>
        <p:txBody>
          <a:bodyPr/>
          <a:lstStyle/>
          <a:p>
            <a:pPr marL="0" indent="0">
              <a:buNone/>
            </a:pPr>
            <a:r>
              <a:rPr lang="ro-RO" dirty="0">
                <a:solidFill>
                  <a:schemeClr val="tx2"/>
                </a:solidFill>
              </a:rPr>
              <a:t>   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119" y="1801906"/>
            <a:ext cx="74677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sz="2000" dirty="0">
                <a:solidFill>
                  <a:schemeClr val="tx2"/>
                </a:solidFill>
              </a:rPr>
              <a:t>Armonia naturii și armonia interioară a sufletului credincios se suprapun, generând energia necesară vieții;</a:t>
            </a:r>
          </a:p>
          <a:p>
            <a:endParaRPr lang="ro-RO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sz="2000" dirty="0">
                <a:solidFill>
                  <a:schemeClr val="tx2"/>
                </a:solidFill>
              </a:rPr>
              <a:t>Sărbătoarea Floriilor prevestește Învierea Domnului, iar aceasta la rândul ei – speranțe în sufletele oamenilor.   Aceste speranțe renasc, precum renaște totul primăvara.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o-RO" sz="20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sz="2000" dirty="0">
                <a:solidFill>
                  <a:schemeClr val="tx2"/>
                </a:solidFill>
              </a:rPr>
              <a:t>Floriile în tradiția populară românească sunt însoțite de o serie de obiceiuri străvechi, prilejulte de sosirea primăverii.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o-RO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65" y="5120547"/>
            <a:ext cx="5476875" cy="1114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367" y="1071154"/>
            <a:ext cx="2179402" cy="373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1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400" dirty="0"/>
              <a:t>Vocabular </a:t>
            </a:r>
            <a:r>
              <a:rPr lang="ro-RO" sz="2400" dirty="0"/>
              <a:t> (lucru individual)</a:t>
            </a:r>
            <a:endParaRPr lang="en-US" sz="2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66800" y="1905001"/>
            <a:ext cx="7149737" cy="4267200"/>
          </a:xfrm>
        </p:spPr>
        <p:txBody>
          <a:bodyPr/>
          <a:lstStyle/>
          <a:p>
            <a:r>
              <a:rPr lang="ro-RO" dirty="0">
                <a:solidFill>
                  <a:schemeClr val="tx2"/>
                </a:solidFill>
              </a:rPr>
              <a:t>Găsiți sinonime pentru sensul din text al cuvintelor:</a:t>
            </a:r>
          </a:p>
          <a:p>
            <a:pPr marL="0" indent="0">
              <a:buNone/>
            </a:pPr>
            <a:r>
              <a:rPr lang="ro-RO" i="1" dirty="0">
                <a:solidFill>
                  <a:schemeClr val="tx2"/>
                </a:solidFill>
              </a:rPr>
              <a:t>dangăt, jilave, pășeau, pașnică, râdea, proaspeți;</a:t>
            </a:r>
          </a:p>
          <a:p>
            <a:r>
              <a:rPr lang="ro-RO" dirty="0">
                <a:solidFill>
                  <a:schemeClr val="tx2"/>
                </a:solidFill>
              </a:rPr>
              <a:t>Găsiți antonime pentru sensul din text al cuvintelor:</a:t>
            </a:r>
          </a:p>
          <a:p>
            <a:pPr marL="0" indent="0">
              <a:buNone/>
            </a:pPr>
            <a:r>
              <a:rPr lang="ro-RO" i="1" dirty="0">
                <a:solidFill>
                  <a:schemeClr val="tx2"/>
                </a:solidFill>
              </a:rPr>
              <a:t>jilave, umil, ascultătoare, lumina, proaspeți;</a:t>
            </a:r>
          </a:p>
          <a:p>
            <a:r>
              <a:rPr lang="ro-RO" dirty="0">
                <a:solidFill>
                  <a:schemeClr val="tx2"/>
                </a:solidFill>
              </a:rPr>
              <a:t>Observați cum s-au format cuvintele:</a:t>
            </a:r>
          </a:p>
          <a:p>
            <a:pPr marL="0" indent="0">
              <a:buNone/>
            </a:pPr>
            <a:r>
              <a:rPr lang="ro-RO" i="1" dirty="0">
                <a:solidFill>
                  <a:schemeClr val="tx2"/>
                </a:solidFill>
              </a:rPr>
              <a:t>prevestitori, îngândurate, ascultătoare.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37" y="2070146"/>
            <a:ext cx="3371766" cy="43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3740331" cy="1188720"/>
          </a:xfrm>
        </p:spPr>
        <p:txBody>
          <a:bodyPr/>
          <a:lstStyle/>
          <a:p>
            <a:r>
              <a:rPr lang="ro-RO" dirty="0"/>
              <a:t>Forma poeziei</a:t>
            </a:r>
            <a:endParaRPr lang="en-US" dirty="0"/>
          </a:p>
        </p:txBody>
      </p:sp>
      <p:sp>
        <p:nvSpPr>
          <p:cNvPr id="3" name="Прямокутник 2"/>
          <p:cNvSpPr/>
          <p:nvPr/>
        </p:nvSpPr>
        <p:spPr>
          <a:xfrm>
            <a:off x="587830" y="1802674"/>
            <a:ext cx="61395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chemeClr val="tx2"/>
                </a:solidFill>
              </a:rPr>
              <a:t>Poezia </a:t>
            </a:r>
            <a:r>
              <a:rPr lang="ro-RO" sz="2400" b="1" i="1" dirty="0">
                <a:solidFill>
                  <a:schemeClr val="tx2"/>
                </a:solidFill>
              </a:rPr>
              <a:t>Florii </a:t>
            </a:r>
            <a:r>
              <a:rPr lang="ro-RO" sz="2400" dirty="0">
                <a:solidFill>
                  <a:schemeClr val="tx2"/>
                </a:solidFill>
              </a:rPr>
              <a:t>este un pastel alcătuit din cinci catrene cu rimă încrucișată și ritm iambic.</a:t>
            </a:r>
          </a:p>
          <a:p>
            <a:endParaRPr lang="ro-RO" sz="2400" dirty="0">
              <a:solidFill>
                <a:schemeClr val="tx2"/>
              </a:solidFill>
            </a:endParaRPr>
          </a:p>
          <a:p>
            <a:r>
              <a:rPr lang="ro-RO" sz="2400" dirty="0">
                <a:solidFill>
                  <a:schemeClr val="tx2"/>
                </a:solidFill>
              </a:rPr>
              <a:t>Textul poeziei cuprinde 3 tablouri:</a:t>
            </a:r>
          </a:p>
          <a:p>
            <a:r>
              <a:rPr lang="ro-RO" sz="2400" b="1" dirty="0">
                <a:solidFill>
                  <a:schemeClr val="tx2"/>
                </a:solidFill>
              </a:rPr>
              <a:t>Tabloul 1</a:t>
            </a:r>
            <a:r>
              <a:rPr lang="ro-RO" sz="2400" dirty="0">
                <a:solidFill>
                  <a:schemeClr val="tx2"/>
                </a:solidFill>
              </a:rPr>
              <a:t> – cuprinde strofa I în care cocoșii prevestesc un eveniment important;</a:t>
            </a:r>
          </a:p>
          <a:p>
            <a:r>
              <a:rPr lang="ro-RO" sz="2400" b="1" dirty="0">
                <a:solidFill>
                  <a:schemeClr val="tx2"/>
                </a:solidFill>
              </a:rPr>
              <a:t>Tabloul 2</a:t>
            </a:r>
            <a:r>
              <a:rPr lang="ro-RO" sz="2400" dirty="0">
                <a:solidFill>
                  <a:schemeClr val="tx2"/>
                </a:solidFill>
              </a:rPr>
              <a:t> – cuprinde strofele II și III în care natura și omul sunt într-o înfrigurată așteptare a acestui mare eveniment.</a:t>
            </a:r>
          </a:p>
          <a:p>
            <a:r>
              <a:rPr lang="ro-RO" sz="2400" b="1" dirty="0">
                <a:solidFill>
                  <a:schemeClr val="tx2"/>
                </a:solidFill>
              </a:rPr>
              <a:t>Tabloul 3 </a:t>
            </a:r>
            <a:r>
              <a:rPr lang="ro-RO" sz="2400" dirty="0">
                <a:solidFill>
                  <a:schemeClr val="tx2"/>
                </a:solidFill>
              </a:rPr>
              <a:t>– cuprinde ultimele două strofe.  Marea sărbătoare a Învierii Domnului readuce în sufletele credincioșilor speranța.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38" y="812325"/>
            <a:ext cx="3940845" cy="30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вітуча вишня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72_TF03031002_TF03031002" id="{142C5651-B944-4FDA-A301-3B8F4230CAE7}" vid="{3E9D7158-BC2A-4546-8388-C18A770B8E85}"/>
    </a:ext>
  </a:extLst>
</a:theme>
</file>

<file path=ppt/theme/theme2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на тему природи Квітуча вишня (широкоформатна)</Template>
  <TotalTime>333</TotalTime>
  <Words>746</Words>
  <Application>Microsoft Office PowerPoint</Application>
  <PresentationFormat>Широкоэкранный</PresentationFormat>
  <Paragraphs>78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Cambria</vt:lpstr>
      <vt:lpstr>Georgia</vt:lpstr>
      <vt:lpstr>Wingdings</vt:lpstr>
      <vt:lpstr>Квітуча вишня 16x9</vt:lpstr>
      <vt:lpstr>Vasile Voiculescu</vt:lpstr>
      <vt:lpstr>Vasile Voiculescu </vt:lpstr>
      <vt:lpstr>Презентация PowerPoint</vt:lpstr>
      <vt:lpstr>Dicționar:</vt:lpstr>
      <vt:lpstr>Semnificația titlului</vt:lpstr>
      <vt:lpstr>Tema poeziei</vt:lpstr>
      <vt:lpstr>Idei:</vt:lpstr>
      <vt:lpstr>Vocabular  (lucru individual)</vt:lpstr>
      <vt:lpstr>Forma poeziei</vt:lpstr>
      <vt:lpstr>Презентация PowerPoint</vt:lpstr>
      <vt:lpstr>Додайте заголовок слайда –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Vasile Voiculescu</dc:title>
  <dc:creator>User</dc:creator>
  <cp:lastModifiedBy>Лилия Говорнян</cp:lastModifiedBy>
  <cp:revision>46</cp:revision>
  <dcterms:created xsi:type="dcterms:W3CDTF">2020-04-10T19:52:30Z</dcterms:created>
  <dcterms:modified xsi:type="dcterms:W3CDTF">2023-03-30T20:49:44Z</dcterms:modified>
</cp:coreProperties>
</file>