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p:scale>
          <a:sx n="110" d="100"/>
          <a:sy n="110" d="100"/>
        </p:scale>
        <p:origin x="691" y="3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7166"/>
            <a:ext cx="7789776" cy="1470025"/>
          </a:xfrm>
        </p:spPr>
        <p:txBody>
          <a:bodyPr/>
          <a:lstStyle>
            <a:lvl1pPr>
              <a:defRPr>
                <a:solidFill>
                  <a:srgbClr val="C00000"/>
                </a:solidFill>
              </a:defRPr>
            </a:lvl1pPr>
          </a:lstStyle>
          <a:p>
            <a:r>
              <a:rPr lang="ru-RU"/>
              <a:t>Образец заголовка</a:t>
            </a:r>
            <a:endParaRPr lang="en-US" dirty="0"/>
          </a:p>
        </p:txBody>
      </p:sp>
      <p:sp>
        <p:nvSpPr>
          <p:cNvPr id="3" name="Subtitle 2"/>
          <p:cNvSpPr>
            <a:spLocks noGrp="1"/>
          </p:cNvSpPr>
          <p:nvPr>
            <p:ph type="subTitle" idx="1"/>
          </p:nvPr>
        </p:nvSpPr>
        <p:spPr>
          <a:xfrm>
            <a:off x="1857356" y="2112941"/>
            <a:ext cx="5429288" cy="1752600"/>
          </a:xfrm>
        </p:spPr>
        <p:txBody>
          <a:bodyPr/>
          <a:lstStyle>
            <a:lvl1pPr marL="0" indent="0" algn="ctr">
              <a:buNone/>
              <a:defRPr>
                <a:solidFill>
                  <a:srgbClr val="FF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C593390-EB43-45EE-8F57-BE4AD01613E8}" type="datetimeFigureOut">
              <a:rPr lang="en-US" smtClean="0"/>
              <a:pPr/>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57157-A18D-4EDB-B7B6-7D5ABFCD430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CC593390-EB43-45EE-8F57-BE4AD01613E8}" type="datetimeFigureOut">
              <a:rPr lang="en-US" smtClean="0"/>
              <a:pPr/>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57157-A18D-4EDB-B7B6-7D5ABFCD430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CC593390-EB43-45EE-8F57-BE4AD01613E8}" type="datetimeFigureOut">
              <a:rPr lang="en-US" smtClean="0"/>
              <a:pPr/>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57157-A18D-4EDB-B7B6-7D5ABFCD430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C3399"/>
                </a:solidFill>
              </a:defRPr>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C593390-EB43-45EE-8F57-BE4AD01613E8}" type="datetimeFigureOut">
              <a:rPr lang="en-US" smtClean="0"/>
              <a:pPr/>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57157-A18D-4EDB-B7B6-7D5ABFCD430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47"/>
            <a:ext cx="7772400" cy="1362075"/>
          </a:xfrm>
        </p:spPr>
        <p:txBody>
          <a:bodyPr anchor="t"/>
          <a:lstStyle>
            <a:lvl1pPr algn="l">
              <a:defRPr sz="4000" b="1" cap="all"/>
            </a:lvl1pPr>
          </a:lstStyle>
          <a:p>
            <a:r>
              <a:rPr lang="ru-RU"/>
              <a:t>Образец заголовка</a:t>
            </a:r>
            <a:endParaRPr lang="en-US"/>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C593390-EB43-45EE-8F57-BE4AD01613E8}" type="datetimeFigureOut">
              <a:rPr lang="en-US" smtClean="0"/>
              <a:pPr/>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57157-A18D-4EDB-B7B6-7D5ABFCD430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p:cNvSpPr>
            <a:spLocks noGrp="1"/>
          </p:cNvSpPr>
          <p:nvPr>
            <p:ph type="dt" sz="half" idx="10"/>
          </p:nvPr>
        </p:nvSpPr>
        <p:spPr/>
        <p:txBody>
          <a:bodyPr/>
          <a:lstStyle/>
          <a:p>
            <a:fld id="{CC593390-EB43-45EE-8F57-BE4AD01613E8}" type="datetimeFigureOut">
              <a:rPr lang="en-US" smtClean="0"/>
              <a:pPr/>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57157-A18D-4EDB-B7B6-7D5ABFCD430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CC593390-EB43-45EE-8F57-BE4AD01613E8}" type="datetimeFigureOut">
              <a:rPr lang="en-US" smtClean="0"/>
              <a:pPr/>
              <a:t>4/6/2023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857157-A18D-4EDB-B7B6-7D5ABFCD430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CC593390-EB43-45EE-8F57-BE4AD01613E8}" type="datetimeFigureOut">
              <a:rPr lang="en-US" smtClean="0"/>
              <a:pPr/>
              <a:t>4/6/2023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857157-A18D-4EDB-B7B6-7D5ABFCD430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593390-EB43-45EE-8F57-BE4AD01613E8}" type="datetimeFigureOut">
              <a:rPr lang="en-US" smtClean="0"/>
              <a:pPr/>
              <a:t>4/6/2023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857157-A18D-4EDB-B7B6-7D5ABFCD430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C593390-EB43-45EE-8F57-BE4AD01613E8}" type="datetimeFigureOut">
              <a:rPr lang="en-US" smtClean="0"/>
              <a:pPr/>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57157-A18D-4EDB-B7B6-7D5ABFCD430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C593390-EB43-45EE-8F57-BE4AD01613E8}" type="datetimeFigureOut">
              <a:rPr lang="en-US" smtClean="0"/>
              <a:pPr/>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57157-A18D-4EDB-B7B6-7D5ABFCD430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457200" y="1600200"/>
            <a:ext cx="8229600" cy="4525963"/>
          </a:xfrm>
          <a:prstGeom prst="rect">
            <a:avLst/>
          </a:prstGeom>
          <a:solidFill>
            <a:srgbClr val="FFFFFF">
              <a:alpha val="65098"/>
            </a:srgbClr>
          </a:solidFill>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593390-EB43-45EE-8F57-BE4AD01613E8}" type="datetimeFigureOut">
              <a:rPr lang="en-US" smtClean="0"/>
              <a:pPr/>
              <a:t>4/6/2023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857157-A18D-4EDB-B7B6-7D5ABFCD430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o-MD" dirty="0"/>
              <a:t>Geografia </a:t>
            </a:r>
            <a:br>
              <a:rPr lang="ro-MD" dirty="0"/>
            </a:br>
            <a:r>
              <a:rPr lang="ro-MD" dirty="0"/>
              <a:t>clasa 6</a:t>
            </a:r>
            <a:endParaRPr lang="en-US" dirty="0"/>
          </a:p>
        </p:txBody>
      </p:sp>
      <p:sp>
        <p:nvSpPr>
          <p:cNvPr id="3" name="Subtitle 2"/>
          <p:cNvSpPr>
            <a:spLocks noGrp="1"/>
          </p:cNvSpPr>
          <p:nvPr>
            <p:ph type="subTitle" idx="1"/>
          </p:nvPr>
        </p:nvSpPr>
        <p:spPr>
          <a:xfrm>
            <a:off x="1835696" y="2132856"/>
            <a:ext cx="5090908" cy="3908347"/>
          </a:xfrm>
        </p:spPr>
        <p:txBody>
          <a:bodyPr/>
          <a:lstStyle/>
          <a:p>
            <a:r>
              <a:rPr lang="ro-MD" dirty="0"/>
              <a:t>Tema lecției</a:t>
            </a:r>
            <a:r>
              <a:rPr lang="uk-UA" dirty="0"/>
              <a:t>:</a:t>
            </a:r>
            <a:r>
              <a:rPr lang="ro-MD" dirty="0"/>
              <a:t> Atmosfera.</a:t>
            </a:r>
          </a:p>
          <a:p>
            <a:r>
              <a:rPr lang="ro-MD" dirty="0"/>
              <a:t>Structura atmosferei</a:t>
            </a:r>
          </a:p>
          <a:p>
            <a:endParaRPr lang="ro-MD" dirty="0"/>
          </a:p>
          <a:p>
            <a:endParaRPr lang="ro-MD" dirty="0"/>
          </a:p>
          <a:p>
            <a:endParaRPr lang="ro-MD" dirty="0"/>
          </a:p>
          <a:p>
            <a:r>
              <a:rPr lang="ro-MD" dirty="0"/>
              <a:t>      Ghețiu Diana</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 </a:t>
            </a:r>
            <a:endParaRPr lang="en-US" dirty="0"/>
          </a:p>
        </p:txBody>
      </p:sp>
      <p:sp>
        <p:nvSpPr>
          <p:cNvPr id="6" name="Объект 5">
            <a:extLst>
              <a:ext uri="{FF2B5EF4-FFF2-40B4-BE49-F238E27FC236}">
                <a16:creationId xmlns:a16="http://schemas.microsoft.com/office/drawing/2014/main" id="{5D7E19EC-F2FF-4E3D-9FC1-9ADA06587587}"/>
              </a:ext>
            </a:extLst>
          </p:cNvPr>
          <p:cNvSpPr>
            <a:spLocks noGrp="1"/>
          </p:cNvSpPr>
          <p:nvPr>
            <p:ph idx="1"/>
          </p:nvPr>
        </p:nvSpPr>
        <p:spPr/>
        <p:txBody>
          <a:bodyPr/>
          <a:lstStyle/>
          <a:p>
            <a:r>
              <a:rPr lang="ro-MD" dirty="0"/>
              <a:t>Atmosfera – învelișul de aer al Pământului.</a:t>
            </a:r>
          </a:p>
          <a:p>
            <a:r>
              <a:rPr lang="ro-MD" dirty="0"/>
              <a:t>Aerul atmosferic este un amestec de gaze, în care prevalează azotul și oxigenul.</a:t>
            </a:r>
          </a:p>
          <a:p>
            <a:endParaRPr lang="ru-RU" dirty="0"/>
          </a:p>
        </p:txBody>
      </p:sp>
      <p:pic>
        <p:nvPicPr>
          <p:cNvPr id="7" name="Рисунок 6">
            <a:extLst>
              <a:ext uri="{FF2B5EF4-FFF2-40B4-BE49-F238E27FC236}">
                <a16:creationId xmlns:a16="http://schemas.microsoft.com/office/drawing/2014/main" id="{E4E76E9D-1281-4DE5-AA42-E35484EFECEF}"/>
              </a:ext>
            </a:extLst>
          </p:cNvPr>
          <p:cNvPicPr>
            <a:picLocks noChangeAspect="1"/>
          </p:cNvPicPr>
          <p:nvPr/>
        </p:nvPicPr>
        <p:blipFill>
          <a:blip r:embed="rId2"/>
          <a:stretch>
            <a:fillRect/>
          </a:stretch>
        </p:blipFill>
        <p:spPr>
          <a:xfrm>
            <a:off x="1835696" y="3212976"/>
            <a:ext cx="4644008" cy="250545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EF018B-671A-48EB-81A3-ADB95C9D599A}"/>
              </a:ext>
            </a:extLst>
          </p:cNvPr>
          <p:cNvSpPr>
            <a:spLocks noGrp="1"/>
          </p:cNvSpPr>
          <p:nvPr>
            <p:ph type="title"/>
          </p:nvPr>
        </p:nvSpPr>
        <p:spPr>
          <a:xfrm>
            <a:off x="2339752" y="274638"/>
            <a:ext cx="6347048" cy="1930226"/>
          </a:xfrm>
        </p:spPr>
        <p:txBody>
          <a:bodyPr>
            <a:noAutofit/>
          </a:bodyPr>
          <a:lstStyle/>
          <a:p>
            <a:r>
              <a:rPr lang="en-US" sz="2000" b="1" dirty="0" err="1">
                <a:solidFill>
                  <a:srgbClr val="C00000"/>
                </a:solidFill>
              </a:rPr>
              <a:t>Azotul</a:t>
            </a:r>
            <a:r>
              <a:rPr lang="en-US" sz="2000" b="1" dirty="0">
                <a:solidFill>
                  <a:srgbClr val="C00000"/>
                </a:solidFill>
              </a:rPr>
              <a:t> face </a:t>
            </a:r>
            <a:r>
              <a:rPr lang="en-US" sz="2000" b="1" dirty="0" err="1">
                <a:solidFill>
                  <a:srgbClr val="C00000"/>
                </a:solidFill>
              </a:rPr>
              <a:t>parte</a:t>
            </a:r>
            <a:r>
              <a:rPr lang="en-US" sz="2000" b="1" dirty="0">
                <a:solidFill>
                  <a:srgbClr val="C00000"/>
                </a:solidFill>
              </a:rPr>
              <a:t> din </a:t>
            </a:r>
            <a:r>
              <a:rPr lang="en-US" sz="2000" b="1" dirty="0" err="1">
                <a:solidFill>
                  <a:srgbClr val="C00000"/>
                </a:solidFill>
              </a:rPr>
              <a:t>proteine</a:t>
            </a:r>
            <a:r>
              <a:rPr lang="en-US" sz="2000" b="1" dirty="0">
                <a:solidFill>
                  <a:srgbClr val="C00000"/>
                </a:solidFill>
              </a:rPr>
              <a:t>, </a:t>
            </a:r>
            <a:r>
              <a:rPr lang="en-US" sz="2000" b="1" dirty="0" err="1">
                <a:solidFill>
                  <a:srgbClr val="C00000"/>
                </a:solidFill>
              </a:rPr>
              <a:t>substanțele</a:t>
            </a:r>
            <a:r>
              <a:rPr lang="en-US" sz="2000" b="1" dirty="0">
                <a:solidFill>
                  <a:srgbClr val="C00000"/>
                </a:solidFill>
              </a:rPr>
              <a:t> care </a:t>
            </a:r>
            <a:r>
              <a:rPr lang="en-US" sz="2000" b="1" dirty="0" err="1">
                <a:solidFill>
                  <a:srgbClr val="C00000"/>
                </a:solidFill>
              </a:rPr>
              <a:t>alcătuiesc</a:t>
            </a:r>
            <a:r>
              <a:rPr lang="en-US" sz="2000" b="1" dirty="0">
                <a:solidFill>
                  <a:srgbClr val="C00000"/>
                </a:solidFill>
              </a:rPr>
              <a:t> </a:t>
            </a:r>
            <a:r>
              <a:rPr lang="en-US" sz="2000" b="1" dirty="0" err="1">
                <a:solidFill>
                  <a:srgbClr val="C00000"/>
                </a:solidFill>
              </a:rPr>
              <a:t>toate</a:t>
            </a:r>
            <a:r>
              <a:rPr lang="en-US" sz="2000" b="1" dirty="0">
                <a:solidFill>
                  <a:srgbClr val="C00000"/>
                </a:solidFill>
              </a:rPr>
              <a:t> </a:t>
            </a:r>
            <a:r>
              <a:rPr lang="en-US" sz="2000" b="1" dirty="0" err="1">
                <a:solidFill>
                  <a:srgbClr val="C00000"/>
                </a:solidFill>
              </a:rPr>
              <a:t>ființele</a:t>
            </a:r>
            <a:r>
              <a:rPr lang="en-US" sz="2000" b="1" dirty="0">
                <a:solidFill>
                  <a:srgbClr val="C00000"/>
                </a:solidFill>
              </a:rPr>
              <a:t> vii. </a:t>
            </a:r>
            <a:r>
              <a:rPr lang="ro-MD" sz="2000" b="1" dirty="0">
                <a:solidFill>
                  <a:srgbClr val="C00000"/>
                </a:solidFill>
              </a:rPr>
              <a:t>Î</a:t>
            </a:r>
            <a:r>
              <a:rPr lang="en-US" sz="2000" b="1" dirty="0">
                <a:solidFill>
                  <a:srgbClr val="C00000"/>
                </a:solidFill>
              </a:rPr>
              <a:t>n </a:t>
            </a:r>
            <a:r>
              <a:rPr lang="en-US" sz="2000" b="1" dirty="0" err="1">
                <a:solidFill>
                  <a:srgbClr val="C00000"/>
                </a:solidFill>
              </a:rPr>
              <a:t>corpul</a:t>
            </a:r>
            <a:r>
              <a:rPr lang="en-US" sz="2000" b="1" dirty="0">
                <a:solidFill>
                  <a:srgbClr val="C00000"/>
                </a:solidFill>
              </a:rPr>
              <a:t> </a:t>
            </a:r>
            <a:r>
              <a:rPr lang="en-US" sz="2000" b="1" dirty="0" err="1">
                <a:solidFill>
                  <a:srgbClr val="C00000"/>
                </a:solidFill>
              </a:rPr>
              <a:t>animalelor</a:t>
            </a:r>
            <a:r>
              <a:rPr lang="ro-MD" sz="2000" b="1" dirty="0">
                <a:solidFill>
                  <a:srgbClr val="C00000"/>
                </a:solidFill>
              </a:rPr>
              <a:t>,</a:t>
            </a:r>
            <a:r>
              <a:rPr lang="en-US" sz="2000" b="1" dirty="0">
                <a:solidFill>
                  <a:srgbClr val="C00000"/>
                </a:solidFill>
              </a:rPr>
              <a:t> al </a:t>
            </a:r>
            <a:r>
              <a:rPr lang="en-US" sz="2000" b="1" dirty="0" err="1">
                <a:solidFill>
                  <a:srgbClr val="C00000"/>
                </a:solidFill>
              </a:rPr>
              <a:t>plantelor</a:t>
            </a:r>
            <a:r>
              <a:rPr lang="en-US" sz="2000" b="1" dirty="0">
                <a:solidFill>
                  <a:srgbClr val="C00000"/>
                </a:solidFill>
              </a:rPr>
              <a:t> </a:t>
            </a:r>
            <a:r>
              <a:rPr lang="en-US" sz="2000" b="1" dirty="0" err="1">
                <a:solidFill>
                  <a:srgbClr val="C00000"/>
                </a:solidFill>
              </a:rPr>
              <a:t>și</a:t>
            </a:r>
            <a:r>
              <a:rPr lang="en-US" sz="2000" b="1" dirty="0">
                <a:solidFill>
                  <a:srgbClr val="C00000"/>
                </a:solidFill>
              </a:rPr>
              <a:t> al </a:t>
            </a:r>
            <a:r>
              <a:rPr lang="en-US" sz="2000" b="1" dirty="0" err="1">
                <a:solidFill>
                  <a:srgbClr val="C00000"/>
                </a:solidFill>
              </a:rPr>
              <a:t>oamenilor</a:t>
            </a:r>
            <a:r>
              <a:rPr lang="ro-MD" sz="2000" b="1" dirty="0">
                <a:solidFill>
                  <a:srgbClr val="C00000"/>
                </a:solidFill>
              </a:rPr>
              <a:t> </a:t>
            </a:r>
            <a:r>
              <a:rPr lang="en-US" sz="2000" b="1" dirty="0" err="1">
                <a:solidFill>
                  <a:srgbClr val="C00000"/>
                </a:solidFill>
              </a:rPr>
              <a:t>intră</a:t>
            </a:r>
            <a:r>
              <a:rPr lang="en-US" sz="2000" b="1" dirty="0">
                <a:solidFill>
                  <a:srgbClr val="C00000"/>
                </a:solidFill>
              </a:rPr>
              <a:t> cu </a:t>
            </a:r>
            <a:r>
              <a:rPr lang="en-US" sz="2000" b="1" dirty="0" err="1">
                <a:solidFill>
                  <a:srgbClr val="C00000"/>
                </a:solidFill>
              </a:rPr>
              <a:t>ajutorul</a:t>
            </a:r>
            <a:r>
              <a:rPr lang="en-US" sz="2000" b="1" dirty="0">
                <a:solidFill>
                  <a:srgbClr val="C00000"/>
                </a:solidFill>
              </a:rPr>
              <a:t> </a:t>
            </a:r>
            <a:r>
              <a:rPr lang="en-US" sz="2000" b="1" dirty="0" err="1">
                <a:solidFill>
                  <a:srgbClr val="C00000"/>
                </a:solidFill>
              </a:rPr>
              <a:t>bacteriilor</a:t>
            </a:r>
            <a:r>
              <a:rPr lang="en-US" sz="2000" b="1" dirty="0">
                <a:solidFill>
                  <a:srgbClr val="C00000"/>
                </a:solidFill>
              </a:rPr>
              <a:t> din sol,  care o absorb din </a:t>
            </a:r>
            <a:r>
              <a:rPr lang="en-US" sz="2000" b="1" dirty="0" err="1">
                <a:solidFill>
                  <a:srgbClr val="C00000"/>
                </a:solidFill>
              </a:rPr>
              <a:t>aer</a:t>
            </a:r>
            <a:r>
              <a:rPr lang="en-US" sz="2000" b="1" dirty="0">
                <a:solidFill>
                  <a:srgbClr val="C00000"/>
                </a:solidFill>
              </a:rPr>
              <a:t>.</a:t>
            </a:r>
            <a:endParaRPr lang="ru-RU" sz="2000" b="1" dirty="0">
              <a:solidFill>
                <a:srgbClr val="C00000"/>
              </a:solidFill>
            </a:endParaRPr>
          </a:p>
        </p:txBody>
      </p:sp>
      <p:sp>
        <p:nvSpPr>
          <p:cNvPr id="3" name="Объект 2">
            <a:extLst>
              <a:ext uri="{FF2B5EF4-FFF2-40B4-BE49-F238E27FC236}">
                <a16:creationId xmlns:a16="http://schemas.microsoft.com/office/drawing/2014/main" id="{29F9DCCA-E6F9-4269-B93E-F228B22C679A}"/>
              </a:ext>
            </a:extLst>
          </p:cNvPr>
          <p:cNvSpPr>
            <a:spLocks noGrp="1"/>
          </p:cNvSpPr>
          <p:nvPr>
            <p:ph idx="1"/>
          </p:nvPr>
        </p:nvSpPr>
        <p:spPr>
          <a:xfrm>
            <a:off x="2483768" y="1988839"/>
            <a:ext cx="6203032" cy="3888433"/>
          </a:xfrm>
        </p:spPr>
        <p:txBody>
          <a:bodyPr>
            <a:normAutofit lnSpcReduction="10000"/>
          </a:bodyPr>
          <a:lstStyle/>
          <a:p>
            <a:pPr marL="0" indent="0">
              <a:buNone/>
            </a:pPr>
            <a:endParaRPr lang="uk-UA" sz="4400" dirty="0">
              <a:solidFill>
                <a:srgbClr val="C00000"/>
              </a:solidFill>
            </a:endParaRPr>
          </a:p>
          <a:p>
            <a:pPr marL="0" indent="0">
              <a:buNone/>
            </a:pPr>
            <a:r>
              <a:rPr lang="en-US" sz="4400" dirty="0" err="1">
                <a:solidFill>
                  <a:srgbClr val="C00000"/>
                </a:solidFill>
              </a:rPr>
              <a:t>asigură</a:t>
            </a:r>
            <a:r>
              <a:rPr lang="en-US" sz="4400" dirty="0">
                <a:solidFill>
                  <a:srgbClr val="C00000"/>
                </a:solidFill>
              </a:rPr>
              <a:t> </a:t>
            </a:r>
            <a:r>
              <a:rPr lang="en-US" sz="4400" dirty="0" err="1">
                <a:solidFill>
                  <a:srgbClr val="C00000"/>
                </a:solidFill>
              </a:rPr>
              <a:t>respirația</a:t>
            </a:r>
            <a:r>
              <a:rPr lang="en-US" sz="4400" dirty="0">
                <a:solidFill>
                  <a:srgbClr val="C00000"/>
                </a:solidFill>
              </a:rPr>
              <a:t> </a:t>
            </a:r>
            <a:r>
              <a:rPr lang="en-US" sz="4400" dirty="0" err="1">
                <a:solidFill>
                  <a:srgbClr val="C00000"/>
                </a:solidFill>
              </a:rPr>
              <a:t>și</a:t>
            </a:r>
            <a:r>
              <a:rPr lang="en-US" sz="4400" dirty="0">
                <a:solidFill>
                  <a:srgbClr val="C00000"/>
                </a:solidFill>
              </a:rPr>
              <a:t> </a:t>
            </a:r>
            <a:r>
              <a:rPr lang="en-US" sz="4400" dirty="0" err="1">
                <a:solidFill>
                  <a:srgbClr val="C00000"/>
                </a:solidFill>
              </a:rPr>
              <a:t>arderea</a:t>
            </a:r>
            <a:r>
              <a:rPr lang="en-US" sz="1600" dirty="0">
                <a:solidFill>
                  <a:srgbClr val="C00000"/>
                </a:solidFill>
              </a:rPr>
              <a:t>.</a:t>
            </a:r>
            <a:endParaRPr lang="uk-UA" sz="1600" dirty="0">
              <a:solidFill>
                <a:srgbClr val="C00000"/>
              </a:solidFill>
            </a:endParaRPr>
          </a:p>
          <a:p>
            <a:pPr marL="0" indent="0">
              <a:buNone/>
            </a:pPr>
            <a:endParaRPr lang="uk-UA" sz="1600" dirty="0">
              <a:solidFill>
                <a:srgbClr val="C00000"/>
              </a:solidFill>
            </a:endParaRPr>
          </a:p>
          <a:p>
            <a:pPr marL="0" indent="0">
              <a:buNone/>
            </a:pPr>
            <a:endParaRPr lang="uk-UA" sz="1600" dirty="0">
              <a:solidFill>
                <a:srgbClr val="C00000"/>
              </a:solidFill>
            </a:endParaRPr>
          </a:p>
          <a:p>
            <a:pPr marL="0" indent="0">
              <a:buNone/>
            </a:pPr>
            <a:endParaRPr lang="uk-UA" sz="1600" dirty="0">
              <a:solidFill>
                <a:srgbClr val="C00000"/>
              </a:solidFill>
            </a:endParaRPr>
          </a:p>
          <a:p>
            <a:pPr marL="0" indent="0">
              <a:buNone/>
            </a:pPr>
            <a:endParaRPr lang="uk-UA" sz="1600" dirty="0">
              <a:solidFill>
                <a:srgbClr val="C00000"/>
              </a:solidFill>
            </a:endParaRPr>
          </a:p>
          <a:p>
            <a:pPr marL="0" indent="0">
              <a:buNone/>
            </a:pPr>
            <a:r>
              <a:rPr lang="en-US" dirty="0" err="1">
                <a:solidFill>
                  <a:srgbClr val="C00000"/>
                </a:solidFill>
              </a:rPr>
              <a:t>necesar</a:t>
            </a:r>
            <a:r>
              <a:rPr lang="en-US" dirty="0">
                <a:solidFill>
                  <a:srgbClr val="C00000"/>
                </a:solidFill>
              </a:rPr>
              <a:t> </a:t>
            </a:r>
            <a:r>
              <a:rPr lang="en-US" dirty="0" err="1">
                <a:solidFill>
                  <a:srgbClr val="C00000"/>
                </a:solidFill>
              </a:rPr>
              <a:t>plantelor</a:t>
            </a:r>
            <a:r>
              <a:rPr lang="ro-RO" dirty="0">
                <a:solidFill>
                  <a:srgbClr val="C00000"/>
                </a:solidFill>
              </a:rPr>
              <a:t> </a:t>
            </a:r>
            <a:r>
              <a:rPr lang="en-US" dirty="0" err="1">
                <a:solidFill>
                  <a:srgbClr val="C00000"/>
                </a:solidFill>
              </a:rPr>
              <a:t>pentru</a:t>
            </a:r>
            <a:r>
              <a:rPr lang="en-US" dirty="0">
                <a:solidFill>
                  <a:srgbClr val="C00000"/>
                </a:solidFill>
              </a:rPr>
              <a:t> </a:t>
            </a:r>
            <a:r>
              <a:rPr lang="en-US" dirty="0" err="1">
                <a:solidFill>
                  <a:srgbClr val="C00000"/>
                </a:solidFill>
              </a:rPr>
              <a:t>fotosinteză</a:t>
            </a:r>
            <a:endParaRPr lang="ru-RU" dirty="0">
              <a:solidFill>
                <a:srgbClr val="C00000"/>
              </a:solidFill>
            </a:endParaRPr>
          </a:p>
        </p:txBody>
      </p:sp>
      <p:sp>
        <p:nvSpPr>
          <p:cNvPr id="4" name="Стрелка: вправо 3">
            <a:extLst>
              <a:ext uri="{FF2B5EF4-FFF2-40B4-BE49-F238E27FC236}">
                <a16:creationId xmlns:a16="http://schemas.microsoft.com/office/drawing/2014/main" id="{44F0EFE0-0C95-4C74-A6FC-12CB0BB0472F}"/>
              </a:ext>
            </a:extLst>
          </p:cNvPr>
          <p:cNvSpPr/>
          <p:nvPr/>
        </p:nvSpPr>
        <p:spPr>
          <a:xfrm>
            <a:off x="825600" y="326171"/>
            <a:ext cx="1440160" cy="1080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dirty="0"/>
              <a:t>Azotul</a:t>
            </a:r>
            <a:endParaRPr lang="ru-RU" dirty="0"/>
          </a:p>
        </p:txBody>
      </p:sp>
      <p:sp>
        <p:nvSpPr>
          <p:cNvPr id="5" name="Стрелка: вправо 4">
            <a:extLst>
              <a:ext uri="{FF2B5EF4-FFF2-40B4-BE49-F238E27FC236}">
                <a16:creationId xmlns:a16="http://schemas.microsoft.com/office/drawing/2014/main" id="{EB2DBABD-959E-469D-BA37-4219593ECA9F}"/>
              </a:ext>
            </a:extLst>
          </p:cNvPr>
          <p:cNvSpPr/>
          <p:nvPr/>
        </p:nvSpPr>
        <p:spPr>
          <a:xfrm>
            <a:off x="789596" y="2867236"/>
            <a:ext cx="1512168" cy="11235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dirty="0"/>
              <a:t>Oxigenul</a:t>
            </a:r>
            <a:endParaRPr lang="ru-RU" dirty="0"/>
          </a:p>
        </p:txBody>
      </p:sp>
      <p:sp>
        <p:nvSpPr>
          <p:cNvPr id="6" name="Стрелка: вправо 5">
            <a:extLst>
              <a:ext uri="{FF2B5EF4-FFF2-40B4-BE49-F238E27FC236}">
                <a16:creationId xmlns:a16="http://schemas.microsoft.com/office/drawing/2014/main" id="{9050F0C7-5ECD-4794-A675-7AAC4EED8750}"/>
              </a:ext>
            </a:extLst>
          </p:cNvPr>
          <p:cNvSpPr/>
          <p:nvPr/>
        </p:nvSpPr>
        <p:spPr>
          <a:xfrm>
            <a:off x="899592" y="4768552"/>
            <a:ext cx="1584176"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Dioxid</a:t>
            </a:r>
            <a:r>
              <a:rPr lang="en-US" dirty="0"/>
              <a:t> de carbon</a:t>
            </a:r>
            <a:endParaRPr lang="ru-RU" dirty="0"/>
          </a:p>
        </p:txBody>
      </p:sp>
    </p:spTree>
    <p:extLst>
      <p:ext uri="{BB962C8B-B14F-4D97-AF65-F5344CB8AC3E}">
        <p14:creationId xmlns:p14="http://schemas.microsoft.com/office/powerpoint/2010/main" val="3153516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5A977976-A8C7-4066-AC3F-E76A35AF25E2}"/>
              </a:ext>
            </a:extLst>
          </p:cNvPr>
          <p:cNvPicPr>
            <a:picLocks noGrp="1" noChangeAspect="1"/>
          </p:cNvPicPr>
          <p:nvPr>
            <p:ph idx="1"/>
          </p:nvPr>
        </p:nvPicPr>
        <p:blipFill>
          <a:blip r:embed="rId2"/>
          <a:stretch>
            <a:fillRect/>
          </a:stretch>
        </p:blipFill>
        <p:spPr>
          <a:xfrm>
            <a:off x="611561" y="1484784"/>
            <a:ext cx="8208912" cy="4578672"/>
          </a:xfrm>
          <a:prstGeom prst="rect">
            <a:avLst/>
          </a:prstGeom>
        </p:spPr>
      </p:pic>
      <p:sp>
        <p:nvSpPr>
          <p:cNvPr id="5" name="Заголовок 1">
            <a:extLst>
              <a:ext uri="{FF2B5EF4-FFF2-40B4-BE49-F238E27FC236}">
                <a16:creationId xmlns:a16="http://schemas.microsoft.com/office/drawing/2014/main" id="{D7418B64-E86E-4AAE-9F41-5E5EEDB18CD4}"/>
              </a:ext>
            </a:extLst>
          </p:cNvPr>
          <p:cNvSpPr>
            <a:spLocks noGrp="1"/>
          </p:cNvSpPr>
          <p:nvPr>
            <p:ph type="title"/>
          </p:nvPr>
        </p:nvSpPr>
        <p:spPr>
          <a:xfrm>
            <a:off x="611560" y="332656"/>
            <a:ext cx="8064896" cy="922114"/>
          </a:xfrm>
        </p:spPr>
        <p:txBody>
          <a:bodyPr>
            <a:normAutofit/>
          </a:bodyPr>
          <a:lstStyle/>
          <a:p>
            <a:r>
              <a:rPr lang="ro-MD" dirty="0"/>
              <a:t>Structura atmosferei</a:t>
            </a:r>
            <a:endParaRPr lang="ru-RU" dirty="0"/>
          </a:p>
        </p:txBody>
      </p:sp>
    </p:spTree>
    <p:extLst>
      <p:ext uri="{BB962C8B-B14F-4D97-AF65-F5344CB8AC3E}">
        <p14:creationId xmlns:p14="http://schemas.microsoft.com/office/powerpoint/2010/main" val="2379669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662F71-32D4-4893-AEB2-64A4F22BABB5}"/>
              </a:ext>
            </a:extLst>
          </p:cNvPr>
          <p:cNvSpPr>
            <a:spLocks noGrp="1"/>
          </p:cNvSpPr>
          <p:nvPr>
            <p:ph type="title"/>
          </p:nvPr>
        </p:nvSpPr>
        <p:spPr>
          <a:xfrm>
            <a:off x="457200" y="274638"/>
            <a:ext cx="8229600" cy="2506290"/>
          </a:xfrm>
        </p:spPr>
        <p:txBody>
          <a:bodyPr>
            <a:noAutofit/>
          </a:bodyPr>
          <a:lstStyle/>
          <a:p>
            <a:r>
              <a:rPr lang="en-US" sz="2800" dirty="0"/>
              <a:t>Pe </a:t>
            </a:r>
            <a:r>
              <a:rPr lang="en-US" sz="2800" dirty="0" err="1"/>
              <a:t>parcursul</a:t>
            </a:r>
            <a:r>
              <a:rPr lang="en-US" sz="2800" dirty="0"/>
              <a:t> </a:t>
            </a:r>
            <a:r>
              <a:rPr lang="en-US" sz="2800" dirty="0" err="1"/>
              <a:t>multor</a:t>
            </a:r>
            <a:r>
              <a:rPr lang="en-US" sz="2800" dirty="0"/>
              <a:t> ani de </a:t>
            </a:r>
            <a:r>
              <a:rPr lang="en-US" sz="2800" dirty="0" err="1"/>
              <a:t>cercetare</a:t>
            </a:r>
            <a:r>
              <a:rPr lang="en-US" sz="2800" dirty="0"/>
              <a:t> </a:t>
            </a:r>
            <a:r>
              <a:rPr lang="en-US" sz="2800" dirty="0" err="1"/>
              <a:t>în</a:t>
            </a:r>
            <a:r>
              <a:rPr lang="en-US" sz="2800" dirty="0"/>
              <a:t> </a:t>
            </a:r>
            <a:r>
              <a:rPr lang="en-US" sz="2800" dirty="0" err="1"/>
              <a:t>atmosferă</a:t>
            </a:r>
            <a:r>
              <a:rPr lang="en-US" sz="2800" dirty="0"/>
              <a:t> s-a </a:t>
            </a:r>
            <a:r>
              <a:rPr lang="en-US" sz="2800" dirty="0" err="1"/>
              <a:t>constatat</a:t>
            </a:r>
            <a:r>
              <a:rPr lang="ro-RO" sz="2800" dirty="0"/>
              <a:t>,</a:t>
            </a:r>
            <a:r>
              <a:rPr lang="en-US" sz="2800" dirty="0"/>
              <a:t> </a:t>
            </a:r>
            <a:r>
              <a:rPr lang="en-US" sz="2800" dirty="0" err="1"/>
              <a:t>că</a:t>
            </a:r>
            <a:r>
              <a:rPr lang="en-US" sz="2800" dirty="0"/>
              <a:t> </a:t>
            </a:r>
            <a:r>
              <a:rPr lang="en-US" sz="2800" dirty="0" err="1"/>
              <a:t>învelișul</a:t>
            </a:r>
            <a:r>
              <a:rPr lang="en-US" sz="2800" dirty="0"/>
              <a:t> de </a:t>
            </a:r>
            <a:r>
              <a:rPr lang="en-US" sz="2800" dirty="0" err="1"/>
              <a:t>aer</a:t>
            </a:r>
            <a:r>
              <a:rPr lang="en-US" sz="2800" dirty="0"/>
              <a:t> </a:t>
            </a:r>
            <a:r>
              <a:rPr lang="en-US" sz="2800" dirty="0" err="1"/>
              <a:t>este</a:t>
            </a:r>
            <a:r>
              <a:rPr lang="en-US" sz="2800" dirty="0"/>
              <a:t> format din </a:t>
            </a:r>
            <a:r>
              <a:rPr lang="en-US" sz="2800" dirty="0" err="1"/>
              <a:t>mai</a:t>
            </a:r>
            <a:r>
              <a:rPr lang="en-US" sz="2800" dirty="0"/>
              <a:t> </a:t>
            </a:r>
            <a:r>
              <a:rPr lang="en-US" sz="2800" dirty="0" err="1"/>
              <a:t>multe</a:t>
            </a:r>
            <a:r>
              <a:rPr lang="en-US" sz="2800" dirty="0"/>
              <a:t> </a:t>
            </a:r>
            <a:r>
              <a:rPr lang="en-US" sz="2800" dirty="0" err="1"/>
              <a:t>straturi</a:t>
            </a:r>
            <a:r>
              <a:rPr lang="en-US" sz="2800" dirty="0"/>
              <a:t>, care sunt </a:t>
            </a:r>
            <a:r>
              <a:rPr lang="en-US" sz="2800" dirty="0" err="1"/>
              <a:t>numite</a:t>
            </a:r>
            <a:r>
              <a:rPr lang="en-US" sz="2800" dirty="0"/>
              <a:t> </a:t>
            </a:r>
            <a:r>
              <a:rPr lang="en-US" sz="2800" dirty="0" err="1"/>
              <a:t>sfere</a:t>
            </a:r>
            <a:r>
              <a:rPr lang="en-US" sz="2800" dirty="0"/>
              <a:t>. Nu </a:t>
            </a:r>
            <a:r>
              <a:rPr lang="en-US" sz="2800" dirty="0" err="1"/>
              <a:t>există</a:t>
            </a:r>
            <a:r>
              <a:rPr lang="en-US" sz="2800" dirty="0"/>
              <a:t> </a:t>
            </a:r>
            <a:r>
              <a:rPr lang="en-US" sz="2800" dirty="0" err="1"/>
              <a:t>limite</a:t>
            </a:r>
            <a:r>
              <a:rPr lang="en-US" sz="2800" dirty="0"/>
              <a:t> </a:t>
            </a:r>
            <a:r>
              <a:rPr lang="en-US" sz="2800" dirty="0" err="1"/>
              <a:t>clare</a:t>
            </a:r>
            <a:r>
              <a:rPr lang="en-US" sz="2800" dirty="0"/>
              <a:t> </a:t>
            </a:r>
            <a:r>
              <a:rPr lang="en-US" sz="2800" dirty="0" err="1"/>
              <a:t>între</a:t>
            </a:r>
            <a:r>
              <a:rPr lang="en-US" sz="2800" dirty="0"/>
              <a:t> </a:t>
            </a:r>
            <a:r>
              <a:rPr lang="en-US" sz="2800" dirty="0" err="1"/>
              <a:t>straturi</a:t>
            </a:r>
            <a:r>
              <a:rPr lang="en-US" sz="2800" dirty="0"/>
              <a:t>, </a:t>
            </a:r>
            <a:r>
              <a:rPr lang="en-US" sz="2800" dirty="0" err="1"/>
              <a:t>ele</a:t>
            </a:r>
            <a:r>
              <a:rPr lang="en-US" sz="2800" dirty="0"/>
              <a:t> </a:t>
            </a:r>
            <a:r>
              <a:rPr lang="en-US" sz="2800" dirty="0" err="1"/>
              <a:t>trec</a:t>
            </a:r>
            <a:r>
              <a:rPr lang="en-US" sz="2800" dirty="0"/>
              <a:t> </a:t>
            </a:r>
            <a:r>
              <a:rPr lang="en-US" sz="2800" dirty="0" err="1"/>
              <a:t>treptat</a:t>
            </a:r>
            <a:r>
              <a:rPr lang="en-US" sz="2800" dirty="0"/>
              <a:t> </a:t>
            </a:r>
            <a:r>
              <a:rPr lang="en-US" sz="2800" dirty="0" err="1"/>
              <a:t>unul</a:t>
            </a:r>
            <a:r>
              <a:rPr lang="en-US" sz="2800" dirty="0"/>
              <a:t> </a:t>
            </a:r>
            <a:r>
              <a:rPr lang="en-US" sz="2800" dirty="0" err="1"/>
              <a:t>în</a:t>
            </a:r>
            <a:r>
              <a:rPr lang="en-US" sz="2800" dirty="0"/>
              <a:t> </a:t>
            </a:r>
            <a:r>
              <a:rPr lang="en-US" sz="2800" dirty="0" err="1"/>
              <a:t>celălalt</a:t>
            </a:r>
            <a:r>
              <a:rPr lang="en-US" sz="2800" dirty="0"/>
              <a:t>.</a:t>
            </a:r>
            <a:endParaRPr lang="ru-RU" sz="2800" dirty="0"/>
          </a:p>
        </p:txBody>
      </p:sp>
      <p:sp>
        <p:nvSpPr>
          <p:cNvPr id="6" name="Объект 5">
            <a:extLst>
              <a:ext uri="{FF2B5EF4-FFF2-40B4-BE49-F238E27FC236}">
                <a16:creationId xmlns:a16="http://schemas.microsoft.com/office/drawing/2014/main" id="{077BDCD9-F21C-4462-9525-804457193463}"/>
              </a:ext>
            </a:extLst>
          </p:cNvPr>
          <p:cNvSpPr>
            <a:spLocks noGrp="1"/>
          </p:cNvSpPr>
          <p:nvPr>
            <p:ph idx="1"/>
          </p:nvPr>
        </p:nvSpPr>
        <p:spPr>
          <a:xfrm>
            <a:off x="457200" y="2780928"/>
            <a:ext cx="8229600" cy="3345235"/>
          </a:xfrm>
        </p:spPr>
        <p:txBody>
          <a:bodyPr>
            <a:normAutofit/>
          </a:bodyPr>
          <a:lstStyle/>
          <a:p>
            <a:pPr algn="just"/>
            <a:r>
              <a:rPr lang="ro-MD" sz="2000" dirty="0">
                <a:solidFill>
                  <a:schemeClr val="accent5">
                    <a:lumMod val="75000"/>
                  </a:schemeClr>
                </a:solidFill>
              </a:rPr>
              <a:t>Troposfera este stratul inferior al atmosferei. Grosimea lui deasupra suprafeței terestre este diferită</a:t>
            </a:r>
            <a:r>
              <a:rPr lang="uk-UA" sz="2000" dirty="0">
                <a:solidFill>
                  <a:schemeClr val="accent5">
                    <a:lumMod val="75000"/>
                  </a:schemeClr>
                </a:solidFill>
              </a:rPr>
              <a:t>:</a:t>
            </a:r>
            <a:r>
              <a:rPr lang="ro-MD" sz="2000" dirty="0">
                <a:solidFill>
                  <a:schemeClr val="accent5">
                    <a:lumMod val="75000"/>
                  </a:schemeClr>
                </a:solidFill>
              </a:rPr>
              <a:t> deasupra polilor e de 8 km, în latitudinile de mijloc – 11 km, deasupra ecuatorului – 18km.</a:t>
            </a:r>
          </a:p>
          <a:p>
            <a:pPr algn="just"/>
            <a:r>
              <a:rPr lang="ro-MD" sz="2000" dirty="0">
                <a:solidFill>
                  <a:schemeClr val="accent5">
                    <a:lumMod val="75000"/>
                  </a:schemeClr>
                </a:solidFill>
              </a:rPr>
              <a:t>Troposfera este cel mai dens strat</a:t>
            </a:r>
            <a:r>
              <a:rPr lang="uk-UA" sz="2000" dirty="0">
                <a:solidFill>
                  <a:schemeClr val="accent5">
                    <a:lumMod val="75000"/>
                  </a:schemeClr>
                </a:solidFill>
              </a:rPr>
              <a:t> :</a:t>
            </a:r>
            <a:r>
              <a:rPr lang="ro-MD" sz="2000" dirty="0">
                <a:solidFill>
                  <a:schemeClr val="accent5">
                    <a:lumMod val="75000"/>
                  </a:schemeClr>
                </a:solidFill>
              </a:rPr>
              <a:t> în ea e concentrată circa 80% din toată masa aerului.În troposferă se conțin majoritatea vaporilor, din care se formează norii, iar apoi- precipitațiile. De aceea, anume troposfera este </a:t>
            </a:r>
            <a:r>
              <a:rPr lang="ro-RO" sz="2000" dirty="0">
                <a:solidFill>
                  <a:schemeClr val="accent5">
                    <a:lumMod val="75000"/>
                  </a:schemeClr>
                </a:solidFill>
              </a:rPr>
              <a:t>„</a:t>
            </a:r>
            <a:r>
              <a:rPr lang="ro-MD" sz="2000" dirty="0">
                <a:solidFill>
                  <a:schemeClr val="accent5">
                    <a:lumMod val="75000"/>
                  </a:schemeClr>
                </a:solidFill>
              </a:rPr>
              <a:t>casa” vremii pe Pământ.</a:t>
            </a:r>
            <a:endParaRPr lang="ru-RU" sz="2000" dirty="0">
              <a:solidFill>
                <a:schemeClr val="accent5">
                  <a:lumMod val="75000"/>
                </a:schemeClr>
              </a:solidFill>
            </a:endParaRPr>
          </a:p>
        </p:txBody>
      </p:sp>
    </p:spTree>
    <p:extLst>
      <p:ext uri="{BB962C8B-B14F-4D97-AF65-F5344CB8AC3E}">
        <p14:creationId xmlns:p14="http://schemas.microsoft.com/office/powerpoint/2010/main" val="2634533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AC8531-B24C-469B-A1D5-8D00B0C021B1}"/>
              </a:ext>
            </a:extLst>
          </p:cNvPr>
          <p:cNvSpPr>
            <a:spLocks noGrp="1"/>
          </p:cNvSpPr>
          <p:nvPr>
            <p:ph type="title"/>
          </p:nvPr>
        </p:nvSpPr>
        <p:spPr>
          <a:xfrm>
            <a:off x="457200" y="274638"/>
            <a:ext cx="8229600" cy="1282154"/>
          </a:xfrm>
        </p:spPr>
        <p:txBody>
          <a:bodyPr>
            <a:normAutofit fontScale="90000"/>
          </a:bodyPr>
          <a:lstStyle/>
          <a:p>
            <a:pPr algn="just"/>
            <a:r>
              <a:rPr lang="ro-MD" sz="2000" b="1" dirty="0">
                <a:solidFill>
                  <a:srgbClr val="C00000"/>
                </a:solidFill>
              </a:rPr>
              <a:t>     Stratosfera se află deasupra troposferei, până la înălțimea de 55 km. Acolo, aerul este foarte rarificat. În el aproape că lipsesc vaporii. De aceea, lipsesc și norii. La înălțimea de 20-30 km se concentreză gazul ozon, alcătuind stratul de ozon. El împiedică pătrunderea radiației ultraviolete a Soarelui, dăunătoare pentru tot ce e viu pe Pământ.</a:t>
            </a:r>
            <a:endParaRPr lang="ru-RU" sz="2000" b="1" dirty="0">
              <a:solidFill>
                <a:srgbClr val="C00000"/>
              </a:solidFill>
            </a:endParaRPr>
          </a:p>
        </p:txBody>
      </p:sp>
      <p:pic>
        <p:nvPicPr>
          <p:cNvPr id="4" name="Объект 3">
            <a:extLst>
              <a:ext uri="{FF2B5EF4-FFF2-40B4-BE49-F238E27FC236}">
                <a16:creationId xmlns:a16="http://schemas.microsoft.com/office/drawing/2014/main" id="{A7F44339-4DE0-4BB6-A4E5-9A5DD127A3E1}"/>
              </a:ext>
            </a:extLst>
          </p:cNvPr>
          <p:cNvPicPr>
            <a:picLocks noGrp="1" noChangeAspect="1"/>
          </p:cNvPicPr>
          <p:nvPr>
            <p:ph idx="1"/>
          </p:nvPr>
        </p:nvPicPr>
        <p:blipFill>
          <a:blip r:embed="rId2"/>
          <a:stretch>
            <a:fillRect/>
          </a:stretch>
        </p:blipFill>
        <p:spPr>
          <a:xfrm>
            <a:off x="251520" y="1772816"/>
            <a:ext cx="4824536" cy="3340968"/>
          </a:xfrm>
          <a:prstGeom prst="rect">
            <a:avLst/>
          </a:prstGeom>
        </p:spPr>
      </p:pic>
      <p:sp>
        <p:nvSpPr>
          <p:cNvPr id="5" name="Прямоугольник 4">
            <a:extLst>
              <a:ext uri="{FF2B5EF4-FFF2-40B4-BE49-F238E27FC236}">
                <a16:creationId xmlns:a16="http://schemas.microsoft.com/office/drawing/2014/main" id="{04B92F0C-9BF6-41F7-900B-6438BD7C01B4}"/>
              </a:ext>
            </a:extLst>
          </p:cNvPr>
          <p:cNvSpPr/>
          <p:nvPr/>
        </p:nvSpPr>
        <p:spPr>
          <a:xfrm>
            <a:off x="5292080" y="1574354"/>
            <a:ext cx="3168352" cy="3539430"/>
          </a:xfrm>
          <a:prstGeom prst="rect">
            <a:avLst/>
          </a:prstGeom>
        </p:spPr>
        <p:txBody>
          <a:bodyPr wrap="square">
            <a:spAutoFit/>
          </a:bodyPr>
          <a:lstStyle/>
          <a:p>
            <a:pPr algn="just"/>
            <a:r>
              <a:rPr lang="en-US" sz="2800" dirty="0" err="1">
                <a:solidFill>
                  <a:schemeClr val="accent5">
                    <a:lumMod val="75000"/>
                  </a:schemeClr>
                </a:solidFill>
              </a:rPr>
              <a:t>Doar</a:t>
            </a:r>
            <a:r>
              <a:rPr lang="en-US" sz="2800" dirty="0">
                <a:solidFill>
                  <a:schemeClr val="accent5">
                    <a:lumMod val="75000"/>
                  </a:schemeClr>
                </a:solidFill>
              </a:rPr>
              <a:t> </a:t>
            </a:r>
            <a:r>
              <a:rPr lang="en-US" sz="2800" dirty="0" err="1">
                <a:solidFill>
                  <a:schemeClr val="accent5">
                    <a:lumMod val="75000"/>
                  </a:schemeClr>
                </a:solidFill>
              </a:rPr>
              <a:t>uneori</a:t>
            </a:r>
            <a:r>
              <a:rPr lang="en-US" sz="2800" dirty="0">
                <a:solidFill>
                  <a:schemeClr val="accent5">
                    <a:lumMod val="75000"/>
                  </a:schemeClr>
                </a:solidFill>
              </a:rPr>
              <a:t> apar </a:t>
            </a:r>
            <a:r>
              <a:rPr lang="en-US" sz="2800" dirty="0" err="1">
                <a:solidFill>
                  <a:schemeClr val="accent5">
                    <a:lumMod val="75000"/>
                  </a:schemeClr>
                </a:solidFill>
              </a:rPr>
              <a:t>în</a:t>
            </a:r>
            <a:r>
              <a:rPr lang="en-US" sz="2800" dirty="0">
                <a:solidFill>
                  <a:schemeClr val="accent5">
                    <a:lumMod val="75000"/>
                  </a:schemeClr>
                </a:solidFill>
              </a:rPr>
              <a:t> </a:t>
            </a:r>
            <a:r>
              <a:rPr lang="en-US" sz="2800" dirty="0" err="1">
                <a:solidFill>
                  <a:schemeClr val="accent5">
                    <a:lumMod val="75000"/>
                  </a:schemeClr>
                </a:solidFill>
              </a:rPr>
              <a:t>stratosferă</a:t>
            </a:r>
            <a:r>
              <a:rPr lang="en-US" sz="2800" dirty="0">
                <a:solidFill>
                  <a:schemeClr val="accent5">
                    <a:lumMod val="75000"/>
                  </a:schemeClr>
                </a:solidFill>
              </a:rPr>
              <a:t> nori </a:t>
            </a:r>
            <a:r>
              <a:rPr lang="en-US" sz="2800" dirty="0" err="1">
                <a:solidFill>
                  <a:schemeClr val="accent5">
                    <a:lumMod val="75000"/>
                  </a:schemeClr>
                </a:solidFill>
              </a:rPr>
              <a:t>nacru</a:t>
            </a:r>
            <a:r>
              <a:rPr lang="en-US" sz="2800" dirty="0">
                <a:solidFill>
                  <a:schemeClr val="accent5">
                    <a:lumMod val="75000"/>
                  </a:schemeClr>
                </a:solidFill>
              </a:rPr>
              <a:t> - </a:t>
            </a:r>
            <a:r>
              <a:rPr lang="en-US" sz="2800" dirty="0" err="1">
                <a:solidFill>
                  <a:schemeClr val="accent5">
                    <a:lumMod val="75000"/>
                  </a:schemeClr>
                </a:solidFill>
              </a:rPr>
              <a:t>formațiuni</a:t>
            </a:r>
            <a:r>
              <a:rPr lang="en-US" sz="2800" dirty="0">
                <a:solidFill>
                  <a:schemeClr val="accent5">
                    <a:lumMod val="75000"/>
                  </a:schemeClr>
                </a:solidFill>
              </a:rPr>
              <a:t> </a:t>
            </a:r>
            <a:r>
              <a:rPr lang="en-US" sz="2800" dirty="0" err="1">
                <a:solidFill>
                  <a:schemeClr val="accent5">
                    <a:lumMod val="75000"/>
                  </a:schemeClr>
                </a:solidFill>
              </a:rPr>
              <a:t>subțiri</a:t>
            </a:r>
            <a:r>
              <a:rPr lang="en-US" sz="2800" dirty="0">
                <a:solidFill>
                  <a:schemeClr val="accent5">
                    <a:lumMod val="75000"/>
                  </a:schemeClr>
                </a:solidFill>
              </a:rPr>
              <a:t> </a:t>
            </a:r>
            <a:r>
              <a:rPr lang="en-US" sz="2800" dirty="0" err="1">
                <a:solidFill>
                  <a:schemeClr val="accent5">
                    <a:lumMod val="75000"/>
                  </a:schemeClr>
                </a:solidFill>
              </a:rPr>
              <a:t>transparente</a:t>
            </a:r>
            <a:r>
              <a:rPr lang="en-US" sz="2800" dirty="0">
                <a:solidFill>
                  <a:schemeClr val="accent5">
                    <a:lumMod val="75000"/>
                  </a:schemeClr>
                </a:solidFill>
              </a:rPr>
              <a:t> de </a:t>
            </a:r>
            <a:r>
              <a:rPr lang="en-US" sz="2800" dirty="0" err="1">
                <a:solidFill>
                  <a:schemeClr val="accent5">
                    <a:lumMod val="75000"/>
                  </a:schemeClr>
                </a:solidFill>
              </a:rPr>
              <a:t>cristale</a:t>
            </a:r>
            <a:r>
              <a:rPr lang="en-US" sz="2800" dirty="0">
                <a:solidFill>
                  <a:schemeClr val="accent5">
                    <a:lumMod val="75000"/>
                  </a:schemeClr>
                </a:solidFill>
              </a:rPr>
              <a:t> de </a:t>
            </a:r>
            <a:r>
              <a:rPr lang="en-US" sz="2800" dirty="0" err="1">
                <a:solidFill>
                  <a:schemeClr val="accent5">
                    <a:lumMod val="75000"/>
                  </a:schemeClr>
                </a:solidFill>
              </a:rPr>
              <a:t>gheață</a:t>
            </a:r>
            <a:r>
              <a:rPr lang="en-US" sz="2800" dirty="0">
                <a:solidFill>
                  <a:schemeClr val="accent5">
                    <a:lumMod val="75000"/>
                  </a:schemeClr>
                </a:solidFill>
              </a:rPr>
              <a:t> care </a:t>
            </a:r>
            <a:r>
              <a:rPr lang="en-US" sz="2800" dirty="0" err="1">
                <a:solidFill>
                  <a:schemeClr val="accent5">
                    <a:lumMod val="75000"/>
                  </a:schemeClr>
                </a:solidFill>
              </a:rPr>
              <a:t>abia</a:t>
            </a:r>
            <a:r>
              <a:rPr lang="en-US" sz="2800" dirty="0">
                <a:solidFill>
                  <a:schemeClr val="accent5">
                    <a:lumMod val="75000"/>
                  </a:schemeClr>
                </a:solidFill>
              </a:rPr>
              <a:t> se </a:t>
            </a:r>
            <a:r>
              <a:rPr lang="en-US" sz="2800" dirty="0" err="1">
                <a:solidFill>
                  <a:schemeClr val="accent5">
                    <a:lumMod val="75000"/>
                  </a:schemeClr>
                </a:solidFill>
              </a:rPr>
              <a:t>văd</a:t>
            </a:r>
            <a:r>
              <a:rPr lang="en-US" sz="2800" dirty="0">
                <a:solidFill>
                  <a:schemeClr val="accent5">
                    <a:lumMod val="75000"/>
                  </a:schemeClr>
                </a:solidFill>
              </a:rPr>
              <a:t> </a:t>
            </a:r>
            <a:r>
              <a:rPr lang="en-US" sz="2800" dirty="0" err="1">
                <a:solidFill>
                  <a:schemeClr val="accent5">
                    <a:lumMod val="75000"/>
                  </a:schemeClr>
                </a:solidFill>
              </a:rPr>
              <a:t>după</a:t>
            </a:r>
            <a:r>
              <a:rPr lang="en-US" sz="2800" dirty="0">
                <a:solidFill>
                  <a:schemeClr val="accent5">
                    <a:lumMod val="75000"/>
                  </a:schemeClr>
                </a:solidFill>
              </a:rPr>
              <a:t> apus </a:t>
            </a:r>
            <a:r>
              <a:rPr lang="en-US" sz="2800" dirty="0" err="1">
                <a:solidFill>
                  <a:schemeClr val="accent5">
                    <a:lumMod val="75000"/>
                  </a:schemeClr>
                </a:solidFill>
              </a:rPr>
              <a:t>și</a:t>
            </a:r>
            <a:r>
              <a:rPr lang="en-US" sz="2800" dirty="0">
                <a:solidFill>
                  <a:schemeClr val="accent5">
                    <a:lumMod val="75000"/>
                  </a:schemeClr>
                </a:solidFill>
              </a:rPr>
              <a:t> </a:t>
            </a:r>
            <a:r>
              <a:rPr lang="en-US" sz="2800" dirty="0" err="1">
                <a:solidFill>
                  <a:schemeClr val="accent5">
                    <a:lumMod val="75000"/>
                  </a:schemeClr>
                </a:solidFill>
              </a:rPr>
              <a:t>înainte</a:t>
            </a:r>
            <a:r>
              <a:rPr lang="en-US" sz="2800" dirty="0">
                <a:solidFill>
                  <a:schemeClr val="accent5">
                    <a:lumMod val="75000"/>
                  </a:schemeClr>
                </a:solidFill>
              </a:rPr>
              <a:t> de </a:t>
            </a:r>
            <a:r>
              <a:rPr lang="en-US" sz="2800" dirty="0" err="1">
                <a:solidFill>
                  <a:schemeClr val="accent5">
                    <a:lumMod val="75000"/>
                  </a:schemeClr>
                </a:solidFill>
              </a:rPr>
              <a:t>răsărit</a:t>
            </a:r>
            <a:r>
              <a:rPr lang="en-US" sz="2800" dirty="0">
                <a:solidFill>
                  <a:schemeClr val="accent5">
                    <a:lumMod val="75000"/>
                  </a:schemeClr>
                </a:solidFill>
              </a:rPr>
              <a:t>.</a:t>
            </a:r>
            <a:endParaRPr lang="ru-RU" sz="2800" dirty="0">
              <a:solidFill>
                <a:schemeClr val="accent5">
                  <a:lumMod val="75000"/>
                </a:schemeClr>
              </a:solidFill>
            </a:endParaRPr>
          </a:p>
        </p:txBody>
      </p:sp>
      <p:sp>
        <p:nvSpPr>
          <p:cNvPr id="6" name="Прямоугольник 5">
            <a:extLst>
              <a:ext uri="{FF2B5EF4-FFF2-40B4-BE49-F238E27FC236}">
                <a16:creationId xmlns:a16="http://schemas.microsoft.com/office/drawing/2014/main" id="{B9FA9A1B-0187-44A5-A935-D0EA7B3689FB}"/>
              </a:ext>
            </a:extLst>
          </p:cNvPr>
          <p:cNvSpPr/>
          <p:nvPr/>
        </p:nvSpPr>
        <p:spPr>
          <a:xfrm>
            <a:off x="2627784" y="2132856"/>
            <a:ext cx="2232248" cy="923330"/>
          </a:xfrm>
          <a:prstGeom prst="rect">
            <a:avLst/>
          </a:prstGeom>
        </p:spPr>
        <p:txBody>
          <a:bodyPr wrap="square">
            <a:spAutoFit/>
          </a:bodyPr>
          <a:lstStyle/>
          <a:p>
            <a:pPr algn="just"/>
            <a:r>
              <a:rPr lang="en-US" dirty="0"/>
              <a:t>Nori </a:t>
            </a:r>
            <a:r>
              <a:rPr lang="en-US" dirty="0" err="1"/>
              <a:t>sidefați</a:t>
            </a:r>
            <a:r>
              <a:rPr lang="en-US" dirty="0"/>
              <a:t> </a:t>
            </a:r>
            <a:r>
              <a:rPr lang="en-US" dirty="0" err="1"/>
              <a:t>deasupra</a:t>
            </a:r>
            <a:r>
              <a:rPr lang="en-US" dirty="0"/>
              <a:t> </a:t>
            </a:r>
            <a:r>
              <a:rPr lang="en-US" dirty="0" err="1"/>
              <a:t>strâmtorii</a:t>
            </a:r>
            <a:r>
              <a:rPr lang="en-US" dirty="0"/>
              <a:t> Lemaire. Antarctica.</a:t>
            </a:r>
            <a:endParaRPr lang="ru-RU" dirty="0"/>
          </a:p>
        </p:txBody>
      </p:sp>
    </p:spTree>
    <p:extLst>
      <p:ext uri="{BB962C8B-B14F-4D97-AF65-F5344CB8AC3E}">
        <p14:creationId xmlns:p14="http://schemas.microsoft.com/office/powerpoint/2010/main" val="1945262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EDCF9B-F7B3-4960-AECA-739C3A967C2C}"/>
              </a:ext>
            </a:extLst>
          </p:cNvPr>
          <p:cNvSpPr>
            <a:spLocks noGrp="1"/>
          </p:cNvSpPr>
          <p:nvPr>
            <p:ph type="title"/>
          </p:nvPr>
        </p:nvSpPr>
        <p:spPr/>
        <p:txBody>
          <a:bodyPr/>
          <a:lstStyle/>
          <a:p>
            <a:r>
              <a:rPr lang="ro-MD" dirty="0">
                <a:solidFill>
                  <a:srgbClr val="C00000"/>
                </a:solidFill>
              </a:rPr>
              <a:t>Concluzii</a:t>
            </a:r>
            <a:endParaRPr lang="ru-RU" dirty="0">
              <a:solidFill>
                <a:srgbClr val="C00000"/>
              </a:solidFill>
            </a:endParaRPr>
          </a:p>
        </p:txBody>
      </p:sp>
      <p:sp>
        <p:nvSpPr>
          <p:cNvPr id="3" name="Объект 2">
            <a:extLst>
              <a:ext uri="{FF2B5EF4-FFF2-40B4-BE49-F238E27FC236}">
                <a16:creationId xmlns:a16="http://schemas.microsoft.com/office/drawing/2014/main" id="{3CE63D07-7C70-4B01-984A-1A78448DF075}"/>
              </a:ext>
            </a:extLst>
          </p:cNvPr>
          <p:cNvSpPr>
            <a:spLocks noGrp="1"/>
          </p:cNvSpPr>
          <p:nvPr>
            <p:ph idx="1"/>
          </p:nvPr>
        </p:nvSpPr>
        <p:spPr/>
        <p:txBody>
          <a:bodyPr>
            <a:normAutofit/>
          </a:bodyPr>
          <a:lstStyle/>
          <a:p>
            <a:pPr algn="just"/>
            <a:r>
              <a:rPr lang="en-US" sz="2000" dirty="0" err="1">
                <a:solidFill>
                  <a:srgbClr val="0070C0"/>
                </a:solidFill>
              </a:rPr>
              <a:t>Atmosfera</a:t>
            </a:r>
            <a:r>
              <a:rPr lang="en-US" sz="2000" dirty="0">
                <a:solidFill>
                  <a:srgbClr val="0070C0"/>
                </a:solidFill>
              </a:rPr>
              <a:t> </a:t>
            </a:r>
            <a:r>
              <a:rPr lang="en-US" sz="2000" dirty="0" err="1">
                <a:solidFill>
                  <a:srgbClr val="0070C0"/>
                </a:solidFill>
              </a:rPr>
              <a:t>este</a:t>
            </a:r>
            <a:r>
              <a:rPr lang="en-US" sz="2000" dirty="0">
                <a:solidFill>
                  <a:srgbClr val="0070C0"/>
                </a:solidFill>
              </a:rPr>
              <a:t> </a:t>
            </a:r>
            <a:r>
              <a:rPr lang="en-US" sz="2000" dirty="0" err="1">
                <a:solidFill>
                  <a:srgbClr val="0070C0"/>
                </a:solidFill>
              </a:rPr>
              <a:t>învelișul</a:t>
            </a:r>
            <a:r>
              <a:rPr lang="en-US" sz="2000" dirty="0">
                <a:solidFill>
                  <a:srgbClr val="0070C0"/>
                </a:solidFill>
              </a:rPr>
              <a:t> de </a:t>
            </a:r>
            <a:r>
              <a:rPr lang="en-US" sz="2000" dirty="0" err="1">
                <a:solidFill>
                  <a:srgbClr val="0070C0"/>
                </a:solidFill>
              </a:rPr>
              <a:t>aer</a:t>
            </a:r>
            <a:r>
              <a:rPr lang="en-US" sz="2000" dirty="0">
                <a:solidFill>
                  <a:srgbClr val="0070C0"/>
                </a:solidFill>
              </a:rPr>
              <a:t> al </a:t>
            </a:r>
            <a:r>
              <a:rPr lang="en-US" sz="2000" dirty="0" err="1">
                <a:solidFill>
                  <a:srgbClr val="0070C0"/>
                </a:solidFill>
              </a:rPr>
              <a:t>Pământului</a:t>
            </a:r>
            <a:r>
              <a:rPr lang="en-US" sz="2000" dirty="0">
                <a:solidFill>
                  <a:srgbClr val="0070C0"/>
                </a:solidFill>
              </a:rPr>
              <a:t>. Are o </a:t>
            </a:r>
            <a:r>
              <a:rPr lang="en-US" sz="2000" dirty="0" err="1">
                <a:solidFill>
                  <a:srgbClr val="0070C0"/>
                </a:solidFill>
              </a:rPr>
              <a:t>structură</a:t>
            </a:r>
            <a:r>
              <a:rPr lang="en-US" sz="2000" dirty="0">
                <a:solidFill>
                  <a:srgbClr val="0070C0"/>
                </a:solidFill>
              </a:rPr>
              <a:t> </a:t>
            </a:r>
            <a:r>
              <a:rPr lang="en-US" sz="2000" dirty="0" err="1">
                <a:solidFill>
                  <a:srgbClr val="0070C0"/>
                </a:solidFill>
              </a:rPr>
              <a:t>stratificată</a:t>
            </a:r>
            <a:r>
              <a:rPr lang="en-US" sz="2000" dirty="0">
                <a:solidFill>
                  <a:srgbClr val="0070C0"/>
                </a:solidFill>
              </a:rPr>
              <a:t> </a:t>
            </a:r>
            <a:r>
              <a:rPr lang="en-US" sz="2000" dirty="0" err="1">
                <a:solidFill>
                  <a:srgbClr val="0070C0"/>
                </a:solidFill>
              </a:rPr>
              <a:t>și</a:t>
            </a:r>
            <a:r>
              <a:rPr lang="en-US" sz="2000" dirty="0">
                <a:solidFill>
                  <a:srgbClr val="0070C0"/>
                </a:solidFill>
              </a:rPr>
              <a:t> </a:t>
            </a:r>
            <a:r>
              <a:rPr lang="en-US" sz="2000" dirty="0" err="1">
                <a:solidFill>
                  <a:srgbClr val="0070C0"/>
                </a:solidFill>
              </a:rPr>
              <a:t>este</a:t>
            </a:r>
            <a:r>
              <a:rPr lang="en-US" sz="2000" dirty="0">
                <a:solidFill>
                  <a:srgbClr val="0070C0"/>
                </a:solidFill>
              </a:rPr>
              <a:t> </a:t>
            </a:r>
            <a:r>
              <a:rPr lang="en-US" sz="2000" dirty="0" err="1">
                <a:solidFill>
                  <a:srgbClr val="0070C0"/>
                </a:solidFill>
              </a:rPr>
              <a:t>formată</a:t>
            </a:r>
            <a:r>
              <a:rPr lang="en-US" sz="2000" dirty="0">
                <a:solidFill>
                  <a:srgbClr val="0070C0"/>
                </a:solidFill>
              </a:rPr>
              <a:t> din </a:t>
            </a:r>
            <a:r>
              <a:rPr lang="en-US" sz="2000" dirty="0" err="1">
                <a:solidFill>
                  <a:srgbClr val="0070C0"/>
                </a:solidFill>
              </a:rPr>
              <a:t>troposferă</a:t>
            </a:r>
            <a:r>
              <a:rPr lang="en-US" sz="2000" dirty="0">
                <a:solidFill>
                  <a:srgbClr val="0070C0"/>
                </a:solidFill>
              </a:rPr>
              <a:t>, </a:t>
            </a:r>
            <a:r>
              <a:rPr lang="en-US" sz="2000" dirty="0" err="1">
                <a:solidFill>
                  <a:srgbClr val="0070C0"/>
                </a:solidFill>
              </a:rPr>
              <a:t>stratosferă</a:t>
            </a:r>
            <a:r>
              <a:rPr lang="en-US" sz="2000" dirty="0">
                <a:solidFill>
                  <a:srgbClr val="0070C0"/>
                </a:solidFill>
              </a:rPr>
              <a:t> </a:t>
            </a:r>
            <a:r>
              <a:rPr lang="en-US" sz="2000" dirty="0" err="1">
                <a:solidFill>
                  <a:srgbClr val="0070C0"/>
                </a:solidFill>
              </a:rPr>
              <a:t>și</a:t>
            </a:r>
            <a:r>
              <a:rPr lang="en-US" sz="2000" dirty="0">
                <a:solidFill>
                  <a:srgbClr val="0070C0"/>
                </a:solidFill>
              </a:rPr>
              <a:t> </a:t>
            </a:r>
            <a:r>
              <a:rPr lang="en-US" sz="2000" dirty="0" err="1">
                <a:solidFill>
                  <a:srgbClr val="0070C0"/>
                </a:solidFill>
              </a:rPr>
              <a:t>straturile</a:t>
            </a:r>
            <a:r>
              <a:rPr lang="en-US" sz="2000" dirty="0">
                <a:solidFill>
                  <a:srgbClr val="0070C0"/>
                </a:solidFill>
              </a:rPr>
              <a:t> </a:t>
            </a:r>
            <a:r>
              <a:rPr lang="en-US" sz="2000" dirty="0" err="1">
                <a:solidFill>
                  <a:srgbClr val="0070C0"/>
                </a:solidFill>
              </a:rPr>
              <a:t>superioare</a:t>
            </a:r>
            <a:r>
              <a:rPr lang="en-US" sz="2000" dirty="0">
                <a:solidFill>
                  <a:srgbClr val="0070C0"/>
                </a:solidFill>
              </a:rPr>
              <a:t> ale </a:t>
            </a:r>
            <a:r>
              <a:rPr lang="en-US" sz="2000" dirty="0" err="1">
                <a:solidFill>
                  <a:srgbClr val="0070C0"/>
                </a:solidFill>
              </a:rPr>
              <a:t>atmosferei</a:t>
            </a:r>
            <a:r>
              <a:rPr lang="en-US" sz="2000" dirty="0">
                <a:solidFill>
                  <a:srgbClr val="0070C0"/>
                </a:solidFill>
              </a:rPr>
              <a:t>. </a:t>
            </a:r>
            <a:r>
              <a:rPr lang="en-US" sz="2000" dirty="0" err="1">
                <a:solidFill>
                  <a:srgbClr val="0070C0"/>
                </a:solidFill>
              </a:rPr>
              <a:t>Fiecare</a:t>
            </a:r>
            <a:r>
              <a:rPr lang="en-US" sz="2000" dirty="0">
                <a:solidFill>
                  <a:srgbClr val="0070C0"/>
                </a:solidFill>
              </a:rPr>
              <a:t> </a:t>
            </a:r>
            <a:r>
              <a:rPr lang="en-US" sz="2000" dirty="0" err="1">
                <a:solidFill>
                  <a:srgbClr val="0070C0"/>
                </a:solidFill>
              </a:rPr>
              <a:t>strat</a:t>
            </a:r>
            <a:r>
              <a:rPr lang="en-US" sz="2000" dirty="0">
                <a:solidFill>
                  <a:srgbClr val="0070C0"/>
                </a:solidFill>
              </a:rPr>
              <a:t> </a:t>
            </a:r>
            <a:r>
              <a:rPr lang="en-US" sz="2000" dirty="0" err="1">
                <a:solidFill>
                  <a:srgbClr val="0070C0"/>
                </a:solidFill>
              </a:rPr>
              <a:t>diferă</a:t>
            </a:r>
            <a:r>
              <a:rPr lang="en-US" sz="2000" dirty="0">
                <a:solidFill>
                  <a:srgbClr val="0070C0"/>
                </a:solidFill>
              </a:rPr>
              <a:t> </a:t>
            </a:r>
            <a:r>
              <a:rPr lang="en-US" sz="2000" dirty="0" err="1">
                <a:solidFill>
                  <a:srgbClr val="0070C0"/>
                </a:solidFill>
              </a:rPr>
              <a:t>unul</a:t>
            </a:r>
            <a:r>
              <a:rPr lang="en-US" sz="2000" dirty="0">
                <a:solidFill>
                  <a:srgbClr val="0070C0"/>
                </a:solidFill>
              </a:rPr>
              <a:t> de </a:t>
            </a:r>
            <a:r>
              <a:rPr lang="en-US" sz="2000" dirty="0" err="1">
                <a:solidFill>
                  <a:srgbClr val="0070C0"/>
                </a:solidFill>
              </a:rPr>
              <a:t>celălalt</a:t>
            </a:r>
            <a:r>
              <a:rPr lang="en-US" sz="2000" dirty="0">
                <a:solidFill>
                  <a:srgbClr val="0070C0"/>
                </a:solidFill>
              </a:rPr>
              <a:t> </a:t>
            </a:r>
            <a:r>
              <a:rPr lang="en-US" sz="2000" dirty="0" err="1">
                <a:solidFill>
                  <a:srgbClr val="0070C0"/>
                </a:solidFill>
              </a:rPr>
              <a:t>prin</a:t>
            </a:r>
            <a:r>
              <a:rPr lang="en-US" sz="2000" dirty="0">
                <a:solidFill>
                  <a:srgbClr val="0070C0"/>
                </a:solidFill>
              </a:rPr>
              <a:t> </a:t>
            </a:r>
            <a:r>
              <a:rPr lang="en-US" sz="2000" dirty="0" err="1">
                <a:solidFill>
                  <a:srgbClr val="0070C0"/>
                </a:solidFill>
              </a:rPr>
              <a:t>densitatea</a:t>
            </a:r>
            <a:r>
              <a:rPr lang="en-US" sz="2000" dirty="0">
                <a:solidFill>
                  <a:srgbClr val="0070C0"/>
                </a:solidFill>
              </a:rPr>
              <a:t> </a:t>
            </a:r>
            <a:r>
              <a:rPr lang="en-US" sz="2000" dirty="0" err="1">
                <a:solidFill>
                  <a:srgbClr val="0070C0"/>
                </a:solidFill>
              </a:rPr>
              <a:t>aerului</a:t>
            </a:r>
            <a:r>
              <a:rPr lang="en-US" sz="2000" dirty="0">
                <a:solidFill>
                  <a:srgbClr val="0070C0"/>
                </a:solidFill>
              </a:rPr>
              <a:t>, </a:t>
            </a:r>
            <a:r>
              <a:rPr lang="en-US" sz="2000" dirty="0" err="1">
                <a:solidFill>
                  <a:srgbClr val="0070C0"/>
                </a:solidFill>
              </a:rPr>
              <a:t>conținutul</a:t>
            </a:r>
            <a:r>
              <a:rPr lang="en-US" sz="2000" dirty="0">
                <a:solidFill>
                  <a:srgbClr val="0070C0"/>
                </a:solidFill>
              </a:rPr>
              <a:t> de </a:t>
            </a:r>
            <a:r>
              <a:rPr lang="en-US" sz="2000" dirty="0" err="1">
                <a:solidFill>
                  <a:srgbClr val="0070C0"/>
                </a:solidFill>
              </a:rPr>
              <a:t>vapori</a:t>
            </a:r>
            <a:r>
              <a:rPr lang="en-US" sz="2000" dirty="0">
                <a:solidFill>
                  <a:srgbClr val="0070C0"/>
                </a:solidFill>
              </a:rPr>
              <a:t> de </a:t>
            </a:r>
            <a:r>
              <a:rPr lang="en-US" sz="2000" dirty="0" err="1">
                <a:solidFill>
                  <a:srgbClr val="0070C0"/>
                </a:solidFill>
              </a:rPr>
              <a:t>apă</a:t>
            </a:r>
            <a:r>
              <a:rPr lang="en-US" sz="2000" dirty="0">
                <a:solidFill>
                  <a:srgbClr val="0070C0"/>
                </a:solidFill>
              </a:rPr>
              <a:t> </a:t>
            </a:r>
            <a:r>
              <a:rPr lang="en-US" sz="2000" dirty="0" err="1">
                <a:solidFill>
                  <a:srgbClr val="0070C0"/>
                </a:solidFill>
              </a:rPr>
              <a:t>și</a:t>
            </a:r>
            <a:r>
              <a:rPr lang="en-US" sz="2000" dirty="0">
                <a:solidFill>
                  <a:srgbClr val="0070C0"/>
                </a:solidFill>
              </a:rPr>
              <a:t> </a:t>
            </a:r>
            <a:r>
              <a:rPr lang="en-US" sz="2000" dirty="0" err="1">
                <a:solidFill>
                  <a:srgbClr val="0070C0"/>
                </a:solidFill>
              </a:rPr>
              <a:t>temperatură</a:t>
            </a:r>
            <a:r>
              <a:rPr lang="en-US" sz="2000" dirty="0">
                <a:solidFill>
                  <a:srgbClr val="0070C0"/>
                </a:solidFill>
              </a:rPr>
              <a:t>.</a:t>
            </a:r>
            <a:endParaRPr lang="ro-MD" sz="2000" dirty="0">
              <a:solidFill>
                <a:srgbClr val="0070C0"/>
              </a:solidFill>
            </a:endParaRPr>
          </a:p>
          <a:p>
            <a:pPr algn="just"/>
            <a:r>
              <a:rPr lang="en-US" sz="2000" dirty="0">
                <a:solidFill>
                  <a:srgbClr val="0070C0"/>
                </a:solidFill>
              </a:rPr>
              <a:t>80% din </a:t>
            </a:r>
            <a:r>
              <a:rPr lang="en-US" sz="2000" dirty="0" err="1">
                <a:solidFill>
                  <a:srgbClr val="0070C0"/>
                </a:solidFill>
              </a:rPr>
              <a:t>aer</a:t>
            </a:r>
            <a:r>
              <a:rPr lang="en-US" sz="2000" dirty="0">
                <a:solidFill>
                  <a:srgbClr val="0070C0"/>
                </a:solidFill>
              </a:rPr>
              <a:t> </a:t>
            </a:r>
            <a:r>
              <a:rPr lang="en-US" sz="2000" dirty="0" err="1">
                <a:solidFill>
                  <a:srgbClr val="0070C0"/>
                </a:solidFill>
              </a:rPr>
              <a:t>și</a:t>
            </a:r>
            <a:r>
              <a:rPr lang="en-US" sz="2000" dirty="0">
                <a:solidFill>
                  <a:srgbClr val="0070C0"/>
                </a:solidFill>
              </a:rPr>
              <a:t> </a:t>
            </a:r>
            <a:r>
              <a:rPr lang="en-US" sz="2000" dirty="0" err="1">
                <a:solidFill>
                  <a:srgbClr val="0070C0"/>
                </a:solidFill>
              </a:rPr>
              <a:t>toată</a:t>
            </a:r>
            <a:r>
              <a:rPr lang="en-US" sz="2000" dirty="0">
                <a:solidFill>
                  <a:srgbClr val="0070C0"/>
                </a:solidFill>
              </a:rPr>
              <a:t> </a:t>
            </a:r>
            <a:r>
              <a:rPr lang="en-US" sz="2000" dirty="0" err="1">
                <a:solidFill>
                  <a:srgbClr val="0070C0"/>
                </a:solidFill>
              </a:rPr>
              <a:t>umiditatea</a:t>
            </a:r>
            <a:r>
              <a:rPr lang="en-US" sz="2000" dirty="0">
                <a:solidFill>
                  <a:srgbClr val="0070C0"/>
                </a:solidFill>
              </a:rPr>
              <a:t> </a:t>
            </a:r>
            <a:r>
              <a:rPr lang="en-US" sz="2000" dirty="0" err="1">
                <a:solidFill>
                  <a:srgbClr val="0070C0"/>
                </a:solidFill>
              </a:rPr>
              <a:t>atmosferică</a:t>
            </a:r>
            <a:r>
              <a:rPr lang="en-US" sz="2000" dirty="0">
                <a:solidFill>
                  <a:srgbClr val="0070C0"/>
                </a:solidFill>
              </a:rPr>
              <a:t> </a:t>
            </a:r>
            <a:r>
              <a:rPr lang="en-US" sz="2000" dirty="0" err="1">
                <a:solidFill>
                  <a:srgbClr val="0070C0"/>
                </a:solidFill>
              </a:rPr>
              <a:t>este</a:t>
            </a:r>
            <a:r>
              <a:rPr lang="en-US" sz="2000" dirty="0">
                <a:solidFill>
                  <a:srgbClr val="0070C0"/>
                </a:solidFill>
              </a:rPr>
              <a:t> </a:t>
            </a:r>
            <a:r>
              <a:rPr lang="en-US" sz="2000" dirty="0" err="1">
                <a:solidFill>
                  <a:srgbClr val="0070C0"/>
                </a:solidFill>
              </a:rPr>
              <a:t>concentrată</a:t>
            </a:r>
            <a:r>
              <a:rPr lang="en-US" sz="2000" dirty="0">
                <a:solidFill>
                  <a:srgbClr val="0070C0"/>
                </a:solidFill>
              </a:rPr>
              <a:t> </a:t>
            </a:r>
            <a:r>
              <a:rPr lang="en-US" sz="2000" dirty="0" err="1">
                <a:solidFill>
                  <a:srgbClr val="0070C0"/>
                </a:solidFill>
              </a:rPr>
              <a:t>în</a:t>
            </a:r>
            <a:r>
              <a:rPr lang="en-US" sz="2000" dirty="0">
                <a:solidFill>
                  <a:srgbClr val="0070C0"/>
                </a:solidFill>
              </a:rPr>
              <a:t> </a:t>
            </a:r>
            <a:r>
              <a:rPr lang="en-US" sz="2000" dirty="0" err="1">
                <a:solidFill>
                  <a:srgbClr val="0070C0"/>
                </a:solidFill>
              </a:rPr>
              <a:t>troposferă</a:t>
            </a:r>
            <a:r>
              <a:rPr lang="en-US" sz="2000" dirty="0">
                <a:solidFill>
                  <a:srgbClr val="0070C0"/>
                </a:solidFill>
              </a:rPr>
              <a:t>. </a:t>
            </a:r>
            <a:r>
              <a:rPr lang="en-US" sz="2000" dirty="0" err="1">
                <a:solidFill>
                  <a:srgbClr val="0070C0"/>
                </a:solidFill>
              </a:rPr>
              <a:t>Aerul</a:t>
            </a:r>
            <a:r>
              <a:rPr lang="en-US" sz="2000" dirty="0">
                <a:solidFill>
                  <a:srgbClr val="0070C0"/>
                </a:solidFill>
              </a:rPr>
              <a:t> </a:t>
            </a:r>
            <a:r>
              <a:rPr lang="en-US" sz="2000" dirty="0" err="1">
                <a:solidFill>
                  <a:srgbClr val="0070C0"/>
                </a:solidFill>
              </a:rPr>
              <a:t>atmosferic</a:t>
            </a:r>
            <a:r>
              <a:rPr lang="en-US" sz="2000" dirty="0">
                <a:solidFill>
                  <a:srgbClr val="0070C0"/>
                </a:solidFill>
              </a:rPr>
              <a:t> </a:t>
            </a:r>
            <a:r>
              <a:rPr lang="en-US" sz="2000" dirty="0" err="1">
                <a:solidFill>
                  <a:srgbClr val="0070C0"/>
                </a:solidFill>
              </a:rPr>
              <a:t>este</a:t>
            </a:r>
            <a:r>
              <a:rPr lang="en-US" sz="2000" dirty="0">
                <a:solidFill>
                  <a:srgbClr val="0070C0"/>
                </a:solidFill>
              </a:rPr>
              <a:t> un </a:t>
            </a:r>
            <a:r>
              <a:rPr lang="en-US" sz="2000" dirty="0" err="1">
                <a:solidFill>
                  <a:srgbClr val="0070C0"/>
                </a:solidFill>
              </a:rPr>
              <a:t>amestec</a:t>
            </a:r>
            <a:r>
              <a:rPr lang="en-US" sz="2000" dirty="0">
                <a:solidFill>
                  <a:srgbClr val="0070C0"/>
                </a:solidFill>
              </a:rPr>
              <a:t> de </a:t>
            </a:r>
            <a:r>
              <a:rPr lang="en-US" sz="2000" dirty="0" err="1">
                <a:solidFill>
                  <a:srgbClr val="0070C0"/>
                </a:solidFill>
              </a:rPr>
              <a:t>multe</a:t>
            </a:r>
            <a:r>
              <a:rPr lang="en-US" sz="2000" dirty="0">
                <a:solidFill>
                  <a:srgbClr val="0070C0"/>
                </a:solidFill>
              </a:rPr>
              <a:t> gaze. </a:t>
            </a:r>
            <a:r>
              <a:rPr lang="en-US" sz="2000" dirty="0" err="1">
                <a:solidFill>
                  <a:srgbClr val="0070C0"/>
                </a:solidFill>
              </a:rPr>
              <a:t>Principalele</a:t>
            </a:r>
            <a:r>
              <a:rPr lang="en-US" sz="2000" dirty="0">
                <a:solidFill>
                  <a:srgbClr val="0070C0"/>
                </a:solidFill>
              </a:rPr>
              <a:t> sunt </a:t>
            </a:r>
            <a:r>
              <a:rPr lang="en-US" sz="2000" dirty="0" err="1">
                <a:solidFill>
                  <a:srgbClr val="0070C0"/>
                </a:solidFill>
              </a:rPr>
              <a:t>azotul</a:t>
            </a:r>
            <a:r>
              <a:rPr lang="en-US" sz="2000" dirty="0">
                <a:solidFill>
                  <a:srgbClr val="0070C0"/>
                </a:solidFill>
              </a:rPr>
              <a:t> (78%) </a:t>
            </a:r>
            <a:r>
              <a:rPr lang="en-US" sz="2000" dirty="0" err="1">
                <a:solidFill>
                  <a:srgbClr val="0070C0"/>
                </a:solidFill>
              </a:rPr>
              <a:t>și</a:t>
            </a:r>
            <a:r>
              <a:rPr lang="en-US" sz="2000" dirty="0">
                <a:solidFill>
                  <a:srgbClr val="0070C0"/>
                </a:solidFill>
              </a:rPr>
              <a:t> </a:t>
            </a:r>
            <a:r>
              <a:rPr lang="en-US" sz="2000" dirty="0" err="1">
                <a:solidFill>
                  <a:srgbClr val="0070C0"/>
                </a:solidFill>
              </a:rPr>
              <a:t>oxigenul</a:t>
            </a:r>
            <a:r>
              <a:rPr lang="en-US" sz="2000" dirty="0">
                <a:solidFill>
                  <a:srgbClr val="0070C0"/>
                </a:solidFill>
              </a:rPr>
              <a:t> (21%).</a:t>
            </a:r>
            <a:endParaRPr lang="ro-MD" sz="2000" dirty="0">
              <a:solidFill>
                <a:srgbClr val="0070C0"/>
              </a:solidFill>
            </a:endParaRPr>
          </a:p>
          <a:p>
            <a:r>
              <a:rPr lang="en-US" sz="2000" dirty="0" err="1">
                <a:solidFill>
                  <a:srgbClr val="0070C0"/>
                </a:solidFill>
              </a:rPr>
              <a:t>Aerul</a:t>
            </a:r>
            <a:r>
              <a:rPr lang="en-US" sz="2000" dirty="0">
                <a:solidFill>
                  <a:srgbClr val="0070C0"/>
                </a:solidFill>
              </a:rPr>
              <a:t> </a:t>
            </a:r>
            <a:r>
              <a:rPr lang="en-US" sz="2000" dirty="0" err="1">
                <a:solidFill>
                  <a:srgbClr val="0070C0"/>
                </a:solidFill>
              </a:rPr>
              <a:t>atmosferic</a:t>
            </a:r>
            <a:r>
              <a:rPr lang="en-US" sz="2000" dirty="0">
                <a:solidFill>
                  <a:srgbClr val="0070C0"/>
                </a:solidFill>
              </a:rPr>
              <a:t> </a:t>
            </a:r>
            <a:r>
              <a:rPr lang="en-US" sz="2000" dirty="0" err="1">
                <a:solidFill>
                  <a:srgbClr val="0070C0"/>
                </a:solidFill>
              </a:rPr>
              <a:t>este</a:t>
            </a:r>
            <a:r>
              <a:rPr lang="en-US" sz="2000" dirty="0">
                <a:solidFill>
                  <a:srgbClr val="0070C0"/>
                </a:solidFill>
              </a:rPr>
              <a:t> </a:t>
            </a:r>
            <a:r>
              <a:rPr lang="en-US" sz="2000" dirty="0" err="1">
                <a:solidFill>
                  <a:srgbClr val="0070C0"/>
                </a:solidFill>
              </a:rPr>
              <a:t>cea</a:t>
            </a:r>
            <a:r>
              <a:rPr lang="en-US" sz="2000" dirty="0">
                <a:solidFill>
                  <a:srgbClr val="0070C0"/>
                </a:solidFill>
              </a:rPr>
              <a:t> </a:t>
            </a:r>
            <a:r>
              <a:rPr lang="en-US" sz="2000" dirty="0" err="1">
                <a:solidFill>
                  <a:srgbClr val="0070C0"/>
                </a:solidFill>
              </a:rPr>
              <a:t>mai</a:t>
            </a:r>
            <a:r>
              <a:rPr lang="en-US" sz="2000" dirty="0">
                <a:solidFill>
                  <a:srgbClr val="0070C0"/>
                </a:solidFill>
              </a:rPr>
              <a:t> </a:t>
            </a:r>
            <a:r>
              <a:rPr lang="en-US" sz="2000" dirty="0" err="1">
                <a:solidFill>
                  <a:srgbClr val="0070C0"/>
                </a:solidFill>
              </a:rPr>
              <a:t>importantă</a:t>
            </a:r>
            <a:r>
              <a:rPr lang="en-US" sz="2000" dirty="0">
                <a:solidFill>
                  <a:srgbClr val="0070C0"/>
                </a:solidFill>
              </a:rPr>
              <a:t> </a:t>
            </a:r>
            <a:r>
              <a:rPr lang="en-US" sz="2000" dirty="0" err="1">
                <a:solidFill>
                  <a:srgbClr val="0070C0"/>
                </a:solidFill>
              </a:rPr>
              <a:t>parte</a:t>
            </a:r>
            <a:r>
              <a:rPr lang="en-US" sz="2000" dirty="0">
                <a:solidFill>
                  <a:srgbClr val="0070C0"/>
                </a:solidFill>
              </a:rPr>
              <a:t> a </a:t>
            </a:r>
            <a:r>
              <a:rPr lang="en-US" sz="2000" dirty="0" err="1">
                <a:solidFill>
                  <a:srgbClr val="0070C0"/>
                </a:solidFill>
              </a:rPr>
              <a:t>mediului</a:t>
            </a:r>
            <a:r>
              <a:rPr lang="en-US" sz="2000" dirty="0">
                <a:solidFill>
                  <a:srgbClr val="0070C0"/>
                </a:solidFill>
              </a:rPr>
              <a:t>. A</a:t>
            </a:r>
            <a:r>
              <a:rPr lang="ro-MD" sz="2000" dirty="0">
                <a:solidFill>
                  <a:srgbClr val="0070C0"/>
                </a:solidFill>
              </a:rPr>
              <a:t>e</a:t>
            </a:r>
            <a:r>
              <a:rPr lang="en-US" sz="2000" dirty="0">
                <a:solidFill>
                  <a:srgbClr val="0070C0"/>
                </a:solidFill>
              </a:rPr>
              <a:t>r</a:t>
            </a:r>
            <a:r>
              <a:rPr lang="ro-MD" sz="2000" dirty="0" err="1">
                <a:solidFill>
                  <a:srgbClr val="0070C0"/>
                </a:solidFill>
              </a:rPr>
              <a:t>ul</a:t>
            </a:r>
            <a:r>
              <a:rPr lang="en-US" sz="2000" dirty="0">
                <a:solidFill>
                  <a:srgbClr val="0070C0"/>
                </a:solidFill>
              </a:rPr>
              <a:t> </a:t>
            </a:r>
            <a:r>
              <a:rPr lang="en-US" sz="2000" dirty="0" err="1">
                <a:solidFill>
                  <a:srgbClr val="0070C0"/>
                </a:solidFill>
              </a:rPr>
              <a:t>trebu</a:t>
            </a:r>
            <a:r>
              <a:rPr lang="ro-RO" sz="2000" dirty="0">
                <a:solidFill>
                  <a:srgbClr val="0070C0"/>
                </a:solidFill>
              </a:rPr>
              <a:t>ie</a:t>
            </a:r>
            <a:r>
              <a:rPr lang="en-US" sz="2000" dirty="0">
                <a:solidFill>
                  <a:srgbClr val="0070C0"/>
                </a:solidFill>
              </a:rPr>
              <a:t> </a:t>
            </a:r>
            <a:r>
              <a:rPr lang="en-US" sz="2000" dirty="0" err="1">
                <a:solidFill>
                  <a:srgbClr val="0070C0"/>
                </a:solidFill>
              </a:rPr>
              <a:t>protejat</a:t>
            </a:r>
            <a:r>
              <a:rPr lang="ro-MD" sz="2000" dirty="0">
                <a:solidFill>
                  <a:srgbClr val="0070C0"/>
                </a:solidFill>
              </a:rPr>
              <a:t>.</a:t>
            </a:r>
            <a:endParaRPr lang="ru-RU" sz="2000" dirty="0">
              <a:solidFill>
                <a:srgbClr val="0070C0"/>
              </a:solidFill>
            </a:endParaRPr>
          </a:p>
        </p:txBody>
      </p:sp>
    </p:spTree>
    <p:extLst>
      <p:ext uri="{BB962C8B-B14F-4D97-AF65-F5344CB8AC3E}">
        <p14:creationId xmlns:p14="http://schemas.microsoft.com/office/powerpoint/2010/main" val="3780362396"/>
      </p:ext>
    </p:extLst>
  </p:cSld>
  <p:clrMapOvr>
    <a:masterClrMapping/>
  </p:clrMapOvr>
</p:sld>
</file>

<file path=ppt/theme/theme1.xml><?xml version="1.0" encoding="utf-8"?>
<a:theme xmlns:a="http://schemas.openxmlformats.org/drawingml/2006/main" name="4_aksesuar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provalStatus xmlns="9d035d7d-02e5-4a00-8b62-9a556aabc7b5">InProgress</ApprovalStatus>
    <EditorialTags xmlns="9d035d7d-02e5-4a00-8b62-9a556aabc7b5" xsi:nil="true"/>
    <MarketSpecific xmlns="9d035d7d-02e5-4a00-8b62-9a556aabc7b5">true</MarketSpecific>
    <TPLaunchHelpLinkType xmlns="9d035d7d-02e5-4a00-8b62-9a556aabc7b5">Template</TPLaunchHelpLinkType>
    <TPNamespace xmlns="9d035d7d-02e5-4a00-8b62-9a556aabc7b5" xsi:nil="true"/>
    <TemplateTemplateType xmlns="9d035d7d-02e5-4a00-8b62-9a556aabc7b5">PowerPoint 12 Default</TemplateTemplateType>
    <UANotes xmlns="9d035d7d-02e5-4a00-8b62-9a556aabc7b5" xsi:nil="true"/>
    <VoteCount xmlns="9d035d7d-02e5-4a00-8b62-9a556aabc7b5" xsi:nil="true"/>
    <HandoffToMSDN xmlns="9d035d7d-02e5-4a00-8b62-9a556aabc7b5" xsi:nil="true"/>
    <OriginAsset xmlns="9d035d7d-02e5-4a00-8b62-9a556aabc7b5" xsi:nil="true"/>
    <PublishTargets xmlns="9d035d7d-02e5-4a00-8b62-9a556aabc7b5">OfficeOnline</PublishTargets>
    <AssetType xmlns="9d035d7d-02e5-4a00-8b62-9a556aabc7b5">TP</AssetType>
    <IntlLangReview xmlns="9d035d7d-02e5-4a00-8b62-9a556aabc7b5" xsi:nil="true"/>
    <NumericId xmlns="9d035d7d-02e5-4a00-8b62-9a556aabc7b5" xsi:nil="true"/>
    <OOCacheId xmlns="9d035d7d-02e5-4a00-8b62-9a556aabc7b5" xsi:nil="true"/>
    <ClipArtFilename xmlns="9d035d7d-02e5-4a00-8b62-9a556aabc7b5" xsi:nil="true"/>
    <OpenTemplate xmlns="9d035d7d-02e5-4a00-8b62-9a556aabc7b5">true</OpenTemplate>
    <TPExecutable xmlns="9d035d7d-02e5-4a00-8b62-9a556aabc7b5" xsi:nil="true"/>
    <LastHandOff xmlns="9d035d7d-02e5-4a00-8b62-9a556aabc7b5" xsi:nil="true"/>
    <TPLaunchHelpLink xmlns="9d035d7d-02e5-4a00-8b62-9a556aabc7b5" xsi:nil="true"/>
    <Providers xmlns="9d035d7d-02e5-4a00-8b62-9a556aabc7b5" xsi:nil="true"/>
    <TPAppVersion xmlns="9d035d7d-02e5-4a00-8b62-9a556aabc7b5" xsi:nil="true"/>
    <IsSearchable xmlns="9d035d7d-02e5-4a00-8b62-9a556aabc7b5">true</IsSearchable>
    <EditorialStatus xmlns="9d035d7d-02e5-4a00-8b62-9a556aabc7b5">Complete</EditorialStatus>
    <UALocComments xmlns="9d035d7d-02e5-4a00-8b62-9a556aabc7b5" xsi:nil="true"/>
    <CSXHash xmlns="9d035d7d-02e5-4a00-8b62-9a556aabc7b5" xsi:nil="true"/>
    <DirectSourceMarket xmlns="9d035d7d-02e5-4a00-8b62-9a556aabc7b5" xsi:nil="true"/>
    <DSATActionTaken xmlns="9d035d7d-02e5-4a00-8b62-9a556aabc7b5" xsi:nil="true"/>
    <PolicheckWords xmlns="9d035d7d-02e5-4a00-8b62-9a556aabc7b5" xsi:nil="true"/>
    <BugNumber xmlns="9d035d7d-02e5-4a00-8b62-9a556aabc7b5" xsi:nil="true"/>
    <Downloads xmlns="9d035d7d-02e5-4a00-8b62-9a556aabc7b5">0</Downloads>
    <ThumbnailAssetId xmlns="9d035d7d-02e5-4a00-8b62-9a556aabc7b5" xsi:nil="true"/>
    <TrustLevel xmlns="9d035d7d-02e5-4a00-8b62-9a556aabc7b5">1 Microsoft Managed Content</TrustLevel>
    <UALocRecommendation xmlns="9d035d7d-02e5-4a00-8b62-9a556aabc7b5">Localize</UALocRecommendation>
    <TPApplication xmlns="9d035d7d-02e5-4a00-8b62-9a556aabc7b5" xsi:nil="true"/>
    <AssetId xmlns="9d035d7d-02e5-4a00-8b62-9a556aabc7b5">TP101908688</AssetId>
    <APEditor xmlns="9d035d7d-02e5-4a00-8b62-9a556aabc7b5">
      <UserInfo>
        <DisplayName/>
        <AccountId xsi:nil="true"/>
        <AccountType/>
      </UserInfo>
    </APEditor>
    <PrimaryImageGen xmlns="9d035d7d-02e5-4a00-8b62-9a556aabc7b5">true</PrimaryImageGen>
    <TPInstallLocation xmlns="9d035d7d-02e5-4a00-8b62-9a556aabc7b5" xsi:nil="true"/>
    <Manager xmlns="9d035d7d-02e5-4a00-8b62-9a556aabc7b5" xsi:nil="true"/>
    <ParentAssetId xmlns="9d035d7d-02e5-4a00-8b62-9a556aabc7b5" xsi:nil="true"/>
    <SubmitterId xmlns="9d035d7d-02e5-4a00-8b62-9a556aabc7b5" xsi:nil="true"/>
    <TemplateStatus xmlns="9d035d7d-02e5-4a00-8b62-9a556aabc7b5">Complete</TemplateStatus>
    <APAuthor xmlns="9d035d7d-02e5-4a00-8b62-9a556aabc7b5">
      <UserInfo>
        <DisplayName>FAREAST\v-thjoth</DisplayName>
        <AccountId>39</AccountId>
        <AccountType/>
      </UserInfo>
    </APAuthor>
    <TPCommandLine xmlns="9d035d7d-02e5-4a00-8b62-9a556aabc7b5" xsi:nil="true"/>
    <APDescription xmlns="9d035d7d-02e5-4a00-8b62-9a556aabc7b5" xsi:nil="true"/>
    <UAProjectedTotalWords xmlns="9d035d7d-02e5-4a00-8b62-9a556aabc7b5" xsi:nil="true"/>
    <Provider xmlns="9d035d7d-02e5-4a00-8b62-9a556aabc7b5" xsi:nil="true"/>
    <ApprovalLog xmlns="9d035d7d-02e5-4a00-8b62-9a556aabc7b5" xsi:nil="true"/>
    <Component xmlns="91e8d559-4d54-460d-ba58-5d5027f88b4d" xsi:nil="true"/>
    <LastPublishResultLookup xmlns="9d035d7d-02e5-4a00-8b62-9a556aabc7b5" xsi:nil="true"/>
    <BusinessGroup xmlns="9d035d7d-02e5-4a00-8b62-9a556aabc7b5" xsi:nil="true"/>
    <PublishStatusLookup xmlns="9d035d7d-02e5-4a00-8b62-9a556aabc7b5">
      <Value>267184</Value>
      <Value>407223</Value>
    </PublishStatusLookup>
    <SourceTitle xmlns="9d035d7d-02e5-4a00-8b62-9a556aabc7b5" xsi:nil="true"/>
    <AcquiredFrom xmlns="9d035d7d-02e5-4a00-8b62-9a556aabc7b5">Internal MS</AcquiredFrom>
    <CSXSubmissionMarket xmlns="9d035d7d-02e5-4a00-8b62-9a556aabc7b5" xsi:nil="true"/>
    <Markets xmlns="9d035d7d-02e5-4a00-8b62-9a556aabc7b5"/>
    <OriginalSourceMarket xmlns="9d035d7d-02e5-4a00-8b62-9a556aabc7b5" xsi:nil="true"/>
    <ArtSampleDocs xmlns="9d035d7d-02e5-4a00-8b62-9a556aabc7b5" xsi:nil="true"/>
    <ShowIn xmlns="9d035d7d-02e5-4a00-8b62-9a556aabc7b5">Show everywhere</ShowIn>
    <TPClientViewer xmlns="9d035d7d-02e5-4a00-8b62-9a556aabc7b5" xsi:nil="true"/>
    <IntlLangReviewDate xmlns="9d035d7d-02e5-4a00-8b62-9a556aabc7b5" xsi:nil="true"/>
    <TPFriendlyName xmlns="9d035d7d-02e5-4a00-8b62-9a556aabc7b5" xsi:nil="true"/>
    <AverageRating xmlns="9d035d7d-02e5-4a00-8b62-9a556aabc7b5" xsi:nil="true"/>
    <AssetStart xmlns="9d035d7d-02e5-4a00-8b62-9a556aabc7b5">2010-06-18T10:05:00+00:00</AssetStart>
    <TPComponent xmlns="9d035d7d-02e5-4a00-8b62-9a556aabc7b5" xsi:nil="true"/>
    <CrawlForDependencies xmlns="9d035d7d-02e5-4a00-8b62-9a556aabc7b5">false</CrawlForDependencies>
    <FriendlyTitle xmlns="9d035d7d-02e5-4a00-8b62-9a556aabc7b5" xsi:nil="true"/>
    <LastModifiedDateTime xmlns="9d035d7d-02e5-4a00-8b62-9a556aabc7b5" xsi:nil="true"/>
    <LegacyData xmlns="9d035d7d-02e5-4a00-8b62-9a556aabc7b5" xsi:nil="true"/>
    <Milestone xmlns="9d035d7d-02e5-4a00-8b62-9a556aabc7b5" xsi:nil="true"/>
    <TimesCloned xmlns="9d035d7d-02e5-4a00-8b62-9a556aabc7b5" xsi:nil="true"/>
    <ContentItem xmlns="9d035d7d-02e5-4a00-8b62-9a556aabc7b5" xsi:nil="true"/>
    <IsDeleted xmlns="9d035d7d-02e5-4a00-8b62-9a556aabc7b5">false</IsDeleted>
    <UACurrentWords xmlns="9d035d7d-02e5-4a00-8b62-9a556aabc7b5" xsi:nil="true"/>
    <AssetExpire xmlns="9d035d7d-02e5-4a00-8b62-9a556aabc7b5">2100-01-01T08:00:00+00:00</AssetExpire>
    <Description0 xmlns="91e8d559-4d54-460d-ba58-5d5027f88b4d" xsi:nil="true"/>
    <MachineTranslated xmlns="9d035d7d-02e5-4a00-8b62-9a556aabc7b5">false</MachineTranslated>
    <OutputCachingOn xmlns="9d035d7d-02e5-4a00-8b62-9a556aabc7b5">true</OutputCachingOn>
    <PlannedPubDate xmlns="9d035d7d-02e5-4a00-8b62-9a556aabc7b5" xsi:nil="true"/>
    <CSXUpdate xmlns="9d035d7d-02e5-4a00-8b62-9a556aabc7b5">false</CSXUpdate>
    <IntlLangReviewer xmlns="9d035d7d-02e5-4a00-8b62-9a556aabc7b5" xsi:nil="true"/>
    <IntlLocPriority xmlns="9d035d7d-02e5-4a00-8b62-9a556aabc7b5" xsi:nil="true"/>
    <CSXSubmissionDate xmlns="9d035d7d-02e5-4a00-8b62-9a556aabc7b5" xsi:nil="true"/>
    <BlockPublish xmlns="9d035d7d-02e5-4a00-8b62-9a556aabc7b5" xsi:nil="true"/>
    <InternalTagsTaxHTField0 xmlns="9d035d7d-02e5-4a00-8b62-9a556aabc7b5">
      <Terms xmlns="http://schemas.microsoft.com/office/infopath/2007/PartnerControls"/>
    </InternalTagsTaxHTField0>
    <LocComments xmlns="9d035d7d-02e5-4a00-8b62-9a556aabc7b5" xsi:nil="true"/>
    <OriginalRelease xmlns="9d035d7d-02e5-4a00-8b62-9a556aabc7b5">14</OriginalRelease>
    <LocLastLocAttemptVersionLookup xmlns="9d035d7d-02e5-4a00-8b62-9a556aabc7b5">184642</LocLastLocAttemptVersionLookup>
    <CampaignTagsTaxHTField0 xmlns="9d035d7d-02e5-4a00-8b62-9a556aabc7b5">
      <Terms xmlns="http://schemas.microsoft.com/office/infopath/2007/PartnerControls"/>
    </CampaignTagsTaxHTField0>
    <TaxCatchAll xmlns="9d035d7d-02e5-4a00-8b62-9a556aabc7b5"/>
    <LocRecommendedHandoff xmlns="9d035d7d-02e5-4a00-8b62-9a556aabc7b5" xsi:nil="true"/>
    <LocalizationTagsTaxHTField0 xmlns="9d035d7d-02e5-4a00-8b62-9a556aabc7b5">
      <Terms xmlns="http://schemas.microsoft.com/office/infopath/2007/PartnerControls"/>
    </LocalizationTagsTaxHTField0>
    <RecommendationsModifier xmlns="9d035d7d-02e5-4a00-8b62-9a556aabc7b5" xsi:nil="true"/>
    <LocManualTestRequired xmlns="9d035d7d-02e5-4a00-8b62-9a556aabc7b5">false</LocManualTestRequired>
    <ScenarioTagsTaxHTField0 xmlns="9d035d7d-02e5-4a00-8b62-9a556aabc7b5">
      <Terms xmlns="http://schemas.microsoft.com/office/infopath/2007/PartnerControls"/>
    </ScenarioTagsTaxHTField0>
    <FeatureTagsTaxHTField0 xmlns="9d035d7d-02e5-4a00-8b62-9a556aabc7b5">
      <Terms xmlns="http://schemas.microsoft.com/office/infopath/2007/PartnerControls"/>
    </FeatureTagsTaxHTField0>
    <LocMarketGroupTiers2 xmlns="9d035d7d-02e5-4a00-8b62-9a556aabc7b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BB2780C3CC07BD4BAA623FF9571645580400D1570604EA743043A2641365C0E91715" ma:contentTypeVersion="55" ma:contentTypeDescription="Create a new document." ma:contentTypeScope="" ma:versionID="2c496a0f341a72d7e8cbd42eb499a6d4">
  <xsd:schema xmlns:xsd="http://www.w3.org/2001/XMLSchema" xmlns:xs="http://www.w3.org/2001/XMLSchema" xmlns:p="http://schemas.microsoft.com/office/2006/metadata/properties" xmlns:ns2="9d035d7d-02e5-4a00-8b62-9a556aabc7b5" xmlns:ns3="91e8d559-4d54-460d-ba58-5d5027f88b4d" targetNamespace="http://schemas.microsoft.com/office/2006/metadata/properties" ma:root="true" ma:fieldsID="2bcea688bd265da693c2f253e50f4ab0" ns2:_="" ns3:_="">
    <xsd:import namespace="9d035d7d-02e5-4a00-8b62-9a556aabc7b5"/>
    <xsd:import namespace="91e8d559-4d54-460d-ba58-5d5027f88b4d"/>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element ref="ns3:Description0" minOccurs="0"/>
                <xsd:element ref="ns3:Compon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035d7d-02e5-4a00-8b62-9a556aabc7b5"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dc117081-80f4-4e10-b46d-e6dc6854316c}"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41FC7ADF-4C62-4413-95B2-CDE72C4AD396}" ma:internalName="CSXSubmissionMarket" ma:readOnly="false" ma:showField="MarketName" ma:web="9d035d7d-02e5-4a00-8b62-9a556aabc7b5">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5e663266-dbf1-446f-b076-28feab654dae}"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CD722278-12DA-4BA9-B56C-2624CA46C480}" ma:internalName="InProjectListLookup" ma:readOnly="true" ma:showField="InProjectList"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65226a81-6f17-445b-9321-8ea42e2eee04}"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CD722278-12DA-4BA9-B56C-2624CA46C480}" ma:internalName="LastCompleteVersionLookup" ma:readOnly="true" ma:showField="LastCompleteVersion"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CD722278-12DA-4BA9-B56C-2624CA46C480}" ma:internalName="LastPreviewErrorLookup" ma:readOnly="true" ma:showField="LastPreviewError"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CD722278-12DA-4BA9-B56C-2624CA46C480}" ma:internalName="LastPreviewResultLookup" ma:readOnly="true" ma:showField="LastPreviewResult"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CD722278-12DA-4BA9-B56C-2624CA46C480}" ma:internalName="LastPreviewAttemptDateLookup" ma:readOnly="true" ma:showField="LastPreviewAttemptDate"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CD722278-12DA-4BA9-B56C-2624CA46C480}" ma:internalName="LastPreviewedByLookup" ma:readOnly="true" ma:showField="LastPreviewedBy"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CD722278-12DA-4BA9-B56C-2624CA46C480}" ma:internalName="LastPreviewTimeLookup" ma:readOnly="true" ma:showField="LastPreviewTime"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CD722278-12DA-4BA9-B56C-2624CA46C480}" ma:internalName="LastPreviewVersionLookup" ma:readOnly="true" ma:showField="LastPreviewVersion"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CD722278-12DA-4BA9-B56C-2624CA46C480}" ma:internalName="LastPublishErrorLookup" ma:readOnly="true" ma:showField="LastPublishError"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CD722278-12DA-4BA9-B56C-2624CA46C480}" ma:internalName="LastPublishResultLookup" ma:readOnly="true" ma:showField="LastPublishResult"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CD722278-12DA-4BA9-B56C-2624CA46C480}" ma:internalName="LastPublishAttemptDateLookup" ma:readOnly="true" ma:showField="LastPublishAttemptDate"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CD722278-12DA-4BA9-B56C-2624CA46C480}" ma:internalName="LastPublishedByLookup" ma:readOnly="true" ma:showField="LastPublishedBy"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CD722278-12DA-4BA9-B56C-2624CA46C480}" ma:internalName="LastPublishTimeLookup" ma:readOnly="true" ma:showField="LastPublishTime"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CD722278-12DA-4BA9-B56C-2624CA46C480}" ma:internalName="LastPublishVersionLookup" ma:readOnly="true" ma:showField="LastPublishVersion"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B116CC8E-FCD3-4331-849C-1BF4DB8052AE}" ma:internalName="LocLastLocAttemptVersionLookup" ma:readOnly="false" ma:showField="LastLocAttemptVersion" ma:web="9d035d7d-02e5-4a00-8b62-9a556aabc7b5">
      <xsd:simpleType>
        <xsd:restriction base="dms:Lookup"/>
      </xsd:simpleType>
    </xsd:element>
    <xsd:element name="LocLastLocAttemptVersionTypeLookup" ma:index="72" nillable="true" ma:displayName="Loc Last Loc Attempt Version Type" ma:default="" ma:list="{B116CC8E-FCD3-4331-849C-1BF4DB8052AE}" ma:internalName="LocLastLocAttemptVersionTypeLookup" ma:readOnly="true" ma:showField="LastLocAttemptVersionType" ma:web="9d035d7d-02e5-4a00-8b62-9a556aabc7b5">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B116CC8E-FCD3-4331-849C-1BF4DB8052AE}" ma:internalName="LocNewPublishedVersionLookup" ma:readOnly="true" ma:showField="NewPublishedVersion" ma:web="9d035d7d-02e5-4a00-8b62-9a556aabc7b5">
      <xsd:simpleType>
        <xsd:restriction base="dms:Lookup"/>
      </xsd:simpleType>
    </xsd:element>
    <xsd:element name="LocOverallHandbackStatusLookup" ma:index="76" nillable="true" ma:displayName="Loc Overall Handback Status" ma:default="" ma:list="{B116CC8E-FCD3-4331-849C-1BF4DB8052AE}" ma:internalName="LocOverallHandbackStatusLookup" ma:readOnly="true" ma:showField="OverallHandbackStatus" ma:web="9d035d7d-02e5-4a00-8b62-9a556aabc7b5">
      <xsd:simpleType>
        <xsd:restriction base="dms:Lookup"/>
      </xsd:simpleType>
    </xsd:element>
    <xsd:element name="LocOverallLocStatusLookup" ma:index="77" nillable="true" ma:displayName="Loc Overall Localize Status" ma:default="" ma:list="{B116CC8E-FCD3-4331-849C-1BF4DB8052AE}" ma:internalName="LocOverallLocStatusLookup" ma:readOnly="true" ma:showField="OverallLocStatus" ma:web="9d035d7d-02e5-4a00-8b62-9a556aabc7b5">
      <xsd:simpleType>
        <xsd:restriction base="dms:Lookup"/>
      </xsd:simpleType>
    </xsd:element>
    <xsd:element name="LocOverallPreviewStatusLookup" ma:index="78" nillable="true" ma:displayName="Loc Overall Preview Status" ma:default="" ma:list="{B116CC8E-FCD3-4331-849C-1BF4DB8052AE}" ma:internalName="LocOverallPreviewStatusLookup" ma:readOnly="true" ma:showField="OverallPreviewStatus" ma:web="9d035d7d-02e5-4a00-8b62-9a556aabc7b5">
      <xsd:simpleType>
        <xsd:restriction base="dms:Lookup"/>
      </xsd:simpleType>
    </xsd:element>
    <xsd:element name="LocOverallPublishStatusLookup" ma:index="79" nillable="true" ma:displayName="Loc Overall Publish Status" ma:default="" ma:list="{B116CC8E-FCD3-4331-849C-1BF4DB8052AE}" ma:internalName="LocOverallPublishStatusLookup" ma:readOnly="true" ma:showField="OverallPublishStatus" ma:web="9d035d7d-02e5-4a00-8b62-9a556aabc7b5">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B116CC8E-FCD3-4331-849C-1BF4DB8052AE}" ma:internalName="LocProcessedForHandoffsLookup" ma:readOnly="true" ma:showField="ProcessedForHandoffs" ma:web="9d035d7d-02e5-4a00-8b62-9a556aabc7b5">
      <xsd:simpleType>
        <xsd:restriction base="dms:Lookup"/>
      </xsd:simpleType>
    </xsd:element>
    <xsd:element name="LocProcessedForMarketsLookup" ma:index="82" nillable="true" ma:displayName="Loc Processed For Markets" ma:default="" ma:list="{B116CC8E-FCD3-4331-849C-1BF4DB8052AE}" ma:internalName="LocProcessedForMarketsLookup" ma:readOnly="true" ma:showField="ProcessedForMarkets" ma:web="9d035d7d-02e5-4a00-8b62-9a556aabc7b5">
      <xsd:simpleType>
        <xsd:restriction base="dms:Lookup"/>
      </xsd:simpleType>
    </xsd:element>
    <xsd:element name="LocPublishedDependentAssetsLookup" ma:index="83" nillable="true" ma:displayName="Loc Published Dependent Assets" ma:default="" ma:list="{B116CC8E-FCD3-4331-849C-1BF4DB8052AE}" ma:internalName="LocPublishedDependentAssetsLookup" ma:readOnly="true" ma:showField="PublishedDependentAssets" ma:web="9d035d7d-02e5-4a00-8b62-9a556aabc7b5">
      <xsd:simpleType>
        <xsd:restriction base="dms:Lookup"/>
      </xsd:simpleType>
    </xsd:element>
    <xsd:element name="LocPublishedLinkedAssetsLookup" ma:index="84" nillable="true" ma:displayName="Loc Published Linked Assets" ma:default="" ma:list="{B116CC8E-FCD3-4331-849C-1BF4DB8052AE}" ma:internalName="LocPublishedLinkedAssetsLookup" ma:readOnly="true" ma:showField="PublishedLinkedAssets" ma:web="9d035d7d-02e5-4a00-8b62-9a556aabc7b5">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c95181ba-569f-436f-adb3-78c3831fea54}"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41FC7ADF-4C62-4413-95B2-CDE72C4AD396}" ma:internalName="Markets" ma:readOnly="false" ma:showField="MarketName"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CD722278-12DA-4BA9-B56C-2624CA46C480}" ma:internalName="NumOfRatingsLookup" ma:readOnly="true" ma:showField="NumOfRatings"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CD722278-12DA-4BA9-B56C-2624CA46C480}" ma:internalName="PublishStatusLookup" ma:readOnly="false" ma:showField="PublishStatus"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a34c0026-7bf6-479c-b6e7-24710140ce31}"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0ef119a3-9350-4d50-81f0-e824a5745f43}" ma:internalName="TaxCatchAll" ma:showField="CatchAllData"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0ef119a3-9350-4d50-81f0-e824a5745f43}" ma:internalName="TaxCatchAllLabel" ma:readOnly="true" ma:showField="CatchAllDataLabel"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1e8d559-4d54-460d-ba58-5d5027f88b4d" elementFormDefault="qualified">
    <xsd:import namespace="http://schemas.microsoft.com/office/2006/documentManagement/types"/>
    <xsd:import namespace="http://schemas.microsoft.com/office/infopath/2007/PartnerControls"/>
    <xsd:element name="Description0" ma:index="134" nillable="true" ma:displayName="Description" ma:internalName="Description0">
      <xsd:simpleType>
        <xsd:restriction base="dms:Note"/>
      </xsd:simpleType>
    </xsd:element>
    <xsd:element name="Component" ma:index="135" nillable="true" ma:displayName="Component" ma:internalName="Componen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5783FE-50CA-484F-AF57-29198C702E48}">
  <ds:schemaRefs>
    <ds:schemaRef ds:uri="http://schemas.microsoft.com/sharepoint/v3/contenttype/forms"/>
  </ds:schemaRefs>
</ds:datastoreItem>
</file>

<file path=customXml/itemProps2.xml><?xml version="1.0" encoding="utf-8"?>
<ds:datastoreItem xmlns:ds="http://schemas.openxmlformats.org/officeDocument/2006/customXml" ds:itemID="{402C614C-32F0-4E99-98B1-0567D4414F16}">
  <ds:schemaRefs>
    <ds:schemaRef ds:uri="http://schemas.microsoft.com/office/2006/metadata/properties"/>
    <ds:schemaRef ds:uri="http://schemas.microsoft.com/office/infopath/2007/PartnerControls"/>
    <ds:schemaRef ds:uri="9d035d7d-02e5-4a00-8b62-9a556aabc7b5"/>
    <ds:schemaRef ds:uri="91e8d559-4d54-460d-ba58-5d5027f88b4d"/>
  </ds:schemaRefs>
</ds:datastoreItem>
</file>

<file path=customXml/itemProps3.xml><?xml version="1.0" encoding="utf-8"?>
<ds:datastoreItem xmlns:ds="http://schemas.openxmlformats.org/officeDocument/2006/customXml" ds:itemID="{0737D900-9D33-4998-A61E-A8083EE9D4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035d7d-02e5-4a00-8b62-9a556aabc7b5"/>
    <ds:schemaRef ds:uri="91e8d559-4d54-460d-ba58-5d5027f88b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Шаблон оформления в клетку с канцелярскими принадлежностями</Template>
  <TotalTime>4549</TotalTime>
  <Words>411</Words>
  <Application>Microsoft Office PowerPoint</Application>
  <PresentationFormat>Экран (4:3)</PresentationFormat>
  <Paragraphs>32</Paragraphs>
  <Slides>7</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7</vt:i4>
      </vt:variant>
    </vt:vector>
  </HeadingPairs>
  <TitlesOfParts>
    <vt:vector size="10" baseType="lpstr">
      <vt:lpstr>Arial</vt:lpstr>
      <vt:lpstr>Calibri</vt:lpstr>
      <vt:lpstr>4_aksesuary</vt:lpstr>
      <vt:lpstr>Geografia  clasa 6</vt:lpstr>
      <vt:lpstr> </vt:lpstr>
      <vt:lpstr>Azotul face parte din proteine, substanțele care alcătuiesc toate ființele vii. În corpul animalelor, al plantelor și al oamenilor intră cu ajutorul bacteriilor din sol,  care o absorb din aer.</vt:lpstr>
      <vt:lpstr>Structura atmosferei</vt:lpstr>
      <vt:lpstr>Pe parcursul multor ani de cercetare în atmosferă s-a constatat, că învelișul de aer este format din mai multe straturi, care sunt numite sfere. Nu există limite clare între straturi, ele trec treptat unul în celălalt.</vt:lpstr>
      <vt:lpstr>     Stratosfera se află deasupra troposferei, până la înălțimea de 55 km. Acolo, aerul este foarte rarificat. În el aproape că lipsesc vaporii. De aceea, lipsesc și norii. La înălțimea de 20-30 km se concentreză gazul ozon, alcătuind stratul de ozon. El împiedică pătrunderea radiației ultraviolete a Soarelui, dăunătoare pentru tot ce e viu pe Pământ.</vt:lpstr>
      <vt:lpstr>Concluzii</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Geografia  clasa 6A</dc:title>
  <dc:subject>Шаблон оформления</dc:subject>
  <dc:creator>ПК</dc:creator>
  <cp:keywords>Шаблон оформления</cp:keywords>
  <dc:description>Шаблон оформления
Корпорация Майкрософт</dc:description>
  <cp:lastModifiedBy>Лилия Говорнян</cp:lastModifiedBy>
  <cp:revision>3</cp:revision>
  <dcterms:created xsi:type="dcterms:W3CDTF">2023-03-31T08:09:39Z</dcterms:created>
  <dcterms:modified xsi:type="dcterms:W3CDTF">2023-04-06T15:00:52Z</dcterms:modified>
  <cp:category>Шаблон оформления</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0x010100BB2780C3CC07BD4BAA623FF9571645580400D1570604EA743043A2641365C0E91715</vt:lpwstr>
  </property>
</Properties>
</file>