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FF99"/>
    <a:srgbClr val="FF2D2D"/>
    <a:srgbClr val="FF8B8B"/>
    <a:srgbClr val="66FFCC"/>
    <a:srgbClr val="F6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A2979F-2137-4F3B-A23C-B40A3F277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1AFE0F11-B699-4736-B5F3-125917ED0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D9ECDD5-2464-4E0B-8877-C8C67E98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F9C9526-3081-4876-8301-FE336778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62135D1-F40F-4BC5-8501-0FBE7D64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66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B68409-881D-4B21-A6FE-8A21E4A8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D48CE53-85A1-4C48-94F6-A01CEC582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B4BDB92-6087-44BC-AAA3-A48CB5BA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31007FD-9D34-434B-9710-08F0DF8A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BE1277-0E7E-47A4-98C3-7706EBCB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06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89F0288-7DDE-4A96-8312-5F6D2D9A7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3E75663-D7FA-4A7A-847A-A39556C22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9562FC4-6651-4D68-AE09-D90AF076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E3EB10-460F-469E-A61E-C0691C96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02236A9-7D5C-49C0-A1AF-A970D302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24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084C5CA-6B94-44DE-B8ED-D1BF310A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DA2B1EA-118E-46D8-8B83-E30AB84F2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623A175-2B8C-42C3-8469-929C8E7B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E5734-D8E2-4104-A8CC-1B176F4C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B821A3C-6C06-4265-B486-5D2BF02F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366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5AF58D3-DC1A-4E76-A0D4-4D86A1DF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1E44C0D-7855-465E-BAAE-8D41819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8E0BC40-1D7F-4530-B785-178FA4CA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3A0F458-752E-4009-BB17-4CEF1600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5969349-398F-4C72-B8C5-46368260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792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C08B3C-2420-4402-A9DE-E175458F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265EE6-1350-405F-87F6-1F274A1A9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BC0AE83-4E22-432A-AB02-B482CBF63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99FE82B-2100-4691-9638-1F7A1938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0C7D9FD-DCD7-4CEF-96B7-02179731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533E04B-C283-4F23-9A74-1488753D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24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9D440F-B3A6-4CDB-8EEE-3539946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3CDE0D2-E842-4567-BF6D-5005394FD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D395D09-BC1B-434C-BEA3-5EB1E25A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A187034-561F-4407-8961-0F5EBAC86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D8FC65F-3F49-47F8-9E2F-250BF1135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DF6272C-9CC0-42EB-BF9F-4EB8F075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24BD6A7-A454-48C1-A3E1-943156EE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38A1622-4C58-4FAD-9DFF-11778907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027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9075EF-98A0-4312-8672-C440F115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2DC25A91-3E00-4FBC-9EF9-CAC51C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585240F-9C9D-4F17-BB33-CB89B505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BFB7476-31C2-4FE3-B251-67E240C7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722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BC7F4746-99B6-44A3-99D4-EAE6D729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1524980D-738D-44C0-AEBE-E1827AD7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8AB6612-DA45-4022-8698-7B16D478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41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9380F19-6175-4E80-B593-9983ACDE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CA79F5D-2272-441D-A36D-BB096B2C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8F8B0FB-D39C-4649-A4E3-A127E565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700CD4A-D6BC-428B-93BD-9D5F2D93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9BC4099-9F2D-4BB0-8FF6-0406457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AD3579D-4D5A-4DE5-A7A0-3A63B6AD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535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6D9F4F-E715-47FC-96D5-65EBA328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9C8AFB7-6BDF-4FB9-9C5D-556ADE8BA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6191619-4034-4B7B-BAB7-46FC978B6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9148339-909B-4E5D-8CFC-3C97F99E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A1A9DE9-008A-41D4-9F4A-C45D166C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F416A44-5BB0-4338-918D-9ECB23C7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058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E31BFB10-9716-4933-8EE3-C9DA2387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037AD1D-65BA-4617-93AE-AC269259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0859EF1-7B0C-4237-ADD0-8C4DF1D28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A99A-6D11-41BD-AA1A-CA92F8F4AAFB}" type="datetimeFigureOut">
              <a:rPr lang="ro-RO" smtClean="0"/>
              <a:t>28.09.2023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E270AB0-A63D-4F6C-B32E-CEDD98BF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CACE583-8CEC-4286-9A8B-536CF31A3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66AA-8DF0-40A5-9F06-D191DB3959B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1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Num%C4%83r_atomic" TargetMode="External"/><Relationship Id="rId2" Type="http://schemas.openxmlformats.org/officeDocument/2006/relationships/hyperlink" Target="https://ro.wikipedia.org/wiki/Element_chim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Perioad%C4%83_(tabelul_periodic_al_elementelor)" TargetMode="External"/><Relationship Id="rId4" Type="http://schemas.openxmlformats.org/officeDocument/2006/relationships/hyperlink" Target="https://ro.wikipedia.org/wiki/Grup%C4%83_(tabelul_periodic_al_elementelor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Rus" TargetMode="External"/><Relationship Id="rId3" Type="http://schemas.openxmlformats.org/officeDocument/2006/relationships/hyperlink" Target="https://ro.wikipedia.org/wiki/Dimitri_Mendeleev" TargetMode="External"/><Relationship Id="rId7" Type="http://schemas.openxmlformats.org/officeDocument/2006/relationships/hyperlink" Target="https://ro.wikipedia.org/wiki/Stanislao_Cannizzaro" TargetMode="External"/><Relationship Id="rId2" Type="http://schemas.openxmlformats.org/officeDocument/2006/relationships/hyperlink" Target="https://ro.wikipedia.org/w/index.php?title=Tabel_periodi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iki/Antoine-Laurent_de_Lavoisier" TargetMode="External"/><Relationship Id="rId5" Type="http://schemas.openxmlformats.org/officeDocument/2006/relationships/hyperlink" Target="https://ro.wikipedia.org/wiki/Istoria_tabelului_periodic#cite_note-1" TargetMode="External"/><Relationship Id="rId4" Type="http://schemas.openxmlformats.org/officeDocument/2006/relationships/hyperlink" Target="https://ro.wikipedia.org/wiki/1869" TargetMode="Externa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Istoria_tabelului_periodic#cite_note-2" TargetMode="External"/><Relationship Id="rId13" Type="http://schemas.openxmlformats.org/officeDocument/2006/relationships/hyperlink" Target="https://ro.wikipedia.org/wiki/Empedocles" TargetMode="External"/><Relationship Id="rId3" Type="http://schemas.openxmlformats.org/officeDocument/2006/relationships/hyperlink" Target="https://ro.wikipedia.org/wiki/Element_chimic" TargetMode="External"/><Relationship Id="rId7" Type="http://schemas.openxmlformats.org/officeDocument/2006/relationships/hyperlink" Target="https://ro.wikipedia.org/wiki/Antichitate" TargetMode="External"/><Relationship Id="rId12" Type="http://schemas.openxmlformats.org/officeDocument/2006/relationships/hyperlink" Target="https://ro.wikipedia.org/wiki/Sicilia" TargetMode="External"/><Relationship Id="rId2" Type="http://schemas.openxmlformats.org/officeDocument/2006/relationships/image" Target="../media/image6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.wikipedia.org/w/index.php?title=Cuprul&amp;action=edit&amp;redlink=1" TargetMode="External"/><Relationship Id="rId11" Type="http://schemas.openxmlformats.org/officeDocument/2006/relationships/hyperlink" Target="https://ro.wikipedia.org/wiki/Aristotel" TargetMode="External"/><Relationship Id="rId5" Type="http://schemas.openxmlformats.org/officeDocument/2006/relationships/hyperlink" Target="https://ro.wikipedia.org/wiki/Argint" TargetMode="External"/><Relationship Id="rId15" Type="http://schemas.openxmlformats.org/officeDocument/2006/relationships/hyperlink" Target="https://ro.wikipedia.org/wiki/Platon" TargetMode="External"/><Relationship Id="rId10" Type="http://schemas.openxmlformats.org/officeDocument/2006/relationships/hyperlink" Target="https://ro.wikipedia.org/wiki/Greci" TargetMode="External"/><Relationship Id="rId4" Type="http://schemas.openxmlformats.org/officeDocument/2006/relationships/hyperlink" Target="https://ro.wikipedia.org/wiki/Aur" TargetMode="External"/><Relationship Id="rId9" Type="http://schemas.openxmlformats.org/officeDocument/2006/relationships/hyperlink" Target="https://ro.wikipedia.org/wiki/Filozof" TargetMode="External"/><Relationship Id="rId14" Type="http://schemas.openxmlformats.org/officeDocument/2006/relationships/hyperlink" Target="https://ro.wikipedia.org/wiki/Element_clasi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4000">
              <a:srgbClr val="FF0000"/>
            </a:gs>
            <a:gs pos="89000">
              <a:srgbClr val="FFC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3835B66-F1CE-496F-8B59-2C39FA165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639" y="0"/>
            <a:ext cx="9568721" cy="413543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Engravers MT" panose="02090707080505020304" pitchFamily="18" charset="0"/>
              </a:rPr>
              <a:t>Istoricul</a:t>
            </a:r>
            <a:r>
              <a:rPr lang="en-US" dirty="0">
                <a:latin typeface="Engravers MT" panose="02090707080505020304" pitchFamily="18" charset="0"/>
              </a:rPr>
              <a:t> </a:t>
            </a:r>
            <a:r>
              <a:rPr lang="en-US" dirty="0" err="1">
                <a:latin typeface="Engravers MT" panose="02090707080505020304" pitchFamily="18" charset="0"/>
              </a:rPr>
              <a:t>sistemului</a:t>
            </a:r>
            <a:r>
              <a:rPr lang="en-US" dirty="0">
                <a:latin typeface="Engravers MT" panose="02090707080505020304" pitchFamily="18" charset="0"/>
              </a:rPr>
              <a:t> periodic al </a:t>
            </a:r>
            <a:r>
              <a:rPr lang="en-US" dirty="0" err="1">
                <a:latin typeface="Engravers MT" panose="02090707080505020304" pitchFamily="18" charset="0"/>
              </a:rPr>
              <a:t>elementelor</a:t>
            </a:r>
            <a:endParaRPr lang="ro-RO" dirty="0"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1ED3F7-931D-47F7-9C2A-FB5E2959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568"/>
            <a:ext cx="12192000" cy="4002374"/>
          </a:xfrm>
        </p:spPr>
        <p:txBody>
          <a:bodyPr>
            <a:noAutofit/>
          </a:bodyPr>
          <a:lstStyle/>
          <a:p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Fără știrea lui Mendeleev, </a:t>
            </a:r>
            <a:r>
              <a:rPr lang="ro-RO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Lothar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 Meyer lucra de asemenea la un tabel periodic. Deși lucrarea acestuia a fost publicată în 1864, și a fost realizată independent de Mendeleev, puțini istorici ai științei îl privesc ca pe un </a:t>
            </a:r>
            <a:r>
              <a:rPr lang="ro-RO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-autor al tabelului periodic. Tabelul lui Meyer cuprindea numai 28 de elemente. De asemenea, Meyer a clasificat elementele doar în funcție de valență și nu după masa atomică. De asemenea, Meyer nu a ajuns la ideea prezicerii unor elemente necunoscute și nici corectarea maselor atomice. La doar câteva luni după ce Mendeleev a publicat tabelul periodic al tuturor elementelor cunoscute (și a prezis și descoperirea unora noi în completarea tabelului), plus corectarea câtorva mase atomice, Meyer a publicat un tabel aproape identic. </a:t>
            </a:r>
          </a:p>
        </p:txBody>
      </p:sp>
    </p:spTree>
    <p:extLst>
      <p:ext uri="{BB962C8B-B14F-4D97-AF65-F5344CB8AC3E}">
        <p14:creationId xmlns:p14="http://schemas.microsoft.com/office/powerpoint/2010/main" val="13508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1D84D5BC-9187-4A6C-BE75-3DEDB145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100"/>
            </a:gs>
            <a:gs pos="29000">
              <a:srgbClr val="FFC000"/>
            </a:gs>
            <a:gs pos="88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E6C14CC-8962-45A5-8AA2-6475EB43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86" y="419725"/>
            <a:ext cx="10479375" cy="4916774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Tabelul însuși este o reprezentare vizuală a legii periodicității, care afirmă că unele proprietăți ale 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2" tooltip="Element chimic"/>
              </a:rPr>
              <a:t>elementelor chimice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 se repetă </a:t>
            </a:r>
            <a:r>
              <a:rPr lang="ro-RO" i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periodic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 atunci când acestea sunt aranjate după 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3" tooltip="Număr atomic"/>
              </a:rPr>
              <a:t>număr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3" tooltip="Număr atomic"/>
              </a:rPr>
              <a:t>ul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3" tooltip="Număr atomic"/>
              </a:rPr>
              <a:t> atomic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. Pentru a afișa aceste trăsături comune, tabelul dispune elementele în coloane verticale (numite 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4" tooltip="Grupă (tabelul periodic al elementelor)"/>
              </a:rPr>
              <a:t>grupe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și în rânduri orizontale (numite 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hlinkClick r:id="rId5" tooltip="Perioadă (tabelul periodic al elementelor)"/>
              </a:rPr>
              <a:t>perioade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604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00FF99"/>
            </a:gs>
            <a:gs pos="11000">
              <a:srgbClr val="66FFCC"/>
            </a:gs>
            <a:gs pos="96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D28C419-9234-465D-8347-8A9095F3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23" y="344773"/>
            <a:ext cx="8815466" cy="6310859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Istoria tabelului periodic</a:t>
            </a:r>
            <a:r>
              <a:rPr lang="ro-RO" dirty="0"/>
              <a:t> reflectă cel puțin un secol de progres în înțelegerea proprietăților chimice și culminează cu publicarea primului </a:t>
            </a:r>
            <a:r>
              <a:rPr lang="ro-RO" dirty="0">
                <a:hlinkClick r:id="rId2" tooltip="Tabel periodic — pagină inexistentă"/>
              </a:rPr>
              <a:t>tabel periodic</a:t>
            </a:r>
            <a:r>
              <a:rPr lang="ro-RO" dirty="0"/>
              <a:t> actual de către </a:t>
            </a:r>
            <a:r>
              <a:rPr lang="ro-RO" dirty="0">
                <a:hlinkClick r:id="rId3" tooltip="Dimitri Mendeleev"/>
              </a:rPr>
              <a:t>Dimitri Mendeleev</a:t>
            </a:r>
            <a:r>
              <a:rPr lang="ro-RO" dirty="0"/>
              <a:t> în anul </a:t>
            </a:r>
            <a:r>
              <a:rPr lang="ro-RO" dirty="0">
                <a:hlinkClick r:id="rId4" tooltip="1869"/>
              </a:rPr>
              <a:t>1869</a:t>
            </a:r>
            <a:r>
              <a:rPr lang="ro-RO" dirty="0"/>
              <a:t>.</a:t>
            </a:r>
            <a:r>
              <a:rPr lang="ro-RO" baseline="30000" dirty="0">
                <a:hlinkClick r:id="rId5"/>
              </a:rPr>
              <a:t>[1]</a:t>
            </a:r>
            <a:r>
              <a:rPr lang="ro-RO" dirty="0"/>
              <a:t> Cu toate că Mendeleev s-a bazat pe descoperirile timpurii ale unor savanți ca </a:t>
            </a:r>
            <a:r>
              <a:rPr lang="ro-RO" dirty="0">
                <a:hlinkClick r:id="rId6" tooltip="Antoine-Laurent de Lavoisier"/>
              </a:rPr>
              <a:t>Antoine-Laurent de Lavoisier</a:t>
            </a:r>
            <a:r>
              <a:rPr lang="ro-RO" dirty="0"/>
              <a:t> și </a:t>
            </a:r>
            <a:r>
              <a:rPr lang="ro-RO" dirty="0">
                <a:hlinkClick r:id="rId7" tooltip="Stanislao Cannizzaro"/>
              </a:rPr>
              <a:t>Stanislao Cannizzaro</a:t>
            </a:r>
            <a:r>
              <a:rPr lang="ro-RO" dirty="0"/>
              <a:t>, savantul </a:t>
            </a:r>
            <a:r>
              <a:rPr lang="ro-RO" dirty="0">
                <a:hlinkClick r:id="rId8" tooltip="Rus"/>
              </a:rPr>
              <a:t>rus</a:t>
            </a:r>
            <a:r>
              <a:rPr lang="ro-RO" dirty="0"/>
              <a:t> a adus, la modul general, doar un mic aport dezvoltării tabelului periodic actual.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0D4615F-419D-46B3-BF48-A2E636536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4516" y="854438"/>
            <a:ext cx="3295759" cy="3567660"/>
          </a:xfrm>
          <a:prstGeom prst="rect">
            <a:avLst/>
          </a:prstGeom>
          <a:effectLst>
            <a:outerShdw blurRad="50800" dist="50800" dir="5400000" sx="57000" sy="57000" algn="ctr" rotWithShape="0">
              <a:srgbClr val="000000">
                <a:alpha val="91000"/>
              </a:srgbClr>
            </a:outerShdw>
          </a:effectLst>
        </p:spPr>
      </p:pic>
      <p:cxnSp>
        <p:nvCxnSpPr>
          <p:cNvPr id="6" name="Conector drept cu săgeată 5">
            <a:extLst>
              <a:ext uri="{FF2B5EF4-FFF2-40B4-BE49-F238E27FC236}">
                <a16:creationId xmlns:a16="http://schemas.microsoft.com/office/drawing/2014/main" id="{91772FC3-B106-45FA-A252-6D23F30B86DA}"/>
              </a:ext>
            </a:extLst>
          </p:cNvPr>
          <p:cNvCxnSpPr/>
          <p:nvPr/>
        </p:nvCxnSpPr>
        <p:spPr>
          <a:xfrm flipV="1">
            <a:off x="10363200" y="4678017"/>
            <a:ext cx="0" cy="636105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Dreptunghi 6">
            <a:extLst>
              <a:ext uri="{FF2B5EF4-FFF2-40B4-BE49-F238E27FC236}">
                <a16:creationId xmlns:a16="http://schemas.microsoft.com/office/drawing/2014/main" id="{B51D3C18-68CB-4AC2-B76F-BB1502CD907C}"/>
              </a:ext>
            </a:extLst>
          </p:cNvPr>
          <p:cNvSpPr/>
          <p:nvPr/>
        </p:nvSpPr>
        <p:spPr>
          <a:xfrm>
            <a:off x="9605835" y="5570041"/>
            <a:ext cx="220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Arial Black" panose="020B0A04020102020204" pitchFamily="34" charset="0"/>
              </a:rPr>
              <a:t>Dimitri Mendeleev</a:t>
            </a:r>
          </a:p>
        </p:txBody>
      </p:sp>
    </p:spTree>
    <p:extLst>
      <p:ext uri="{BB962C8B-B14F-4D97-AF65-F5344CB8AC3E}">
        <p14:creationId xmlns:p14="http://schemas.microsoft.com/office/powerpoint/2010/main" val="72579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7030A0"/>
            </a:gs>
            <a:gs pos="70000">
              <a:srgbClr val="7030A0"/>
            </a:gs>
            <a:gs pos="7000">
              <a:srgbClr val="66FFCC"/>
            </a:gs>
            <a:gs pos="96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4F00BD96-998E-4B69-AD1B-89272E16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9" y="490458"/>
            <a:ext cx="3726540" cy="3911022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6D62650-17D3-4245-9F6D-50982FF3A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34" y="490458"/>
            <a:ext cx="3868790" cy="3870741"/>
          </a:xfrm>
          <a:prstGeom prst="rect">
            <a:avLst/>
          </a:prstGeom>
        </p:spPr>
      </p:pic>
      <p:pic>
        <p:nvPicPr>
          <p:cNvPr id="7" name="Grafic 6" descr="Pahar Erlenmeyer">
            <a:extLst>
              <a:ext uri="{FF2B5EF4-FFF2-40B4-BE49-F238E27FC236}">
                <a16:creationId xmlns:a16="http://schemas.microsoft.com/office/drawing/2014/main" id="{4093C455-A67B-4AA3-9B83-396FDF3B8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700010"/>
            <a:ext cx="914400" cy="914400"/>
          </a:xfrm>
          <a:prstGeom prst="rect">
            <a:avLst/>
          </a:prstGeom>
        </p:spPr>
      </p:pic>
      <p:cxnSp>
        <p:nvCxnSpPr>
          <p:cNvPr id="10" name="Conector drept cu săgeată 9">
            <a:extLst>
              <a:ext uri="{FF2B5EF4-FFF2-40B4-BE49-F238E27FC236}">
                <a16:creationId xmlns:a16="http://schemas.microsoft.com/office/drawing/2014/main" id="{12294FDF-75A2-4FBA-A9AD-46FC8A5F5C30}"/>
              </a:ext>
            </a:extLst>
          </p:cNvPr>
          <p:cNvCxnSpPr/>
          <p:nvPr/>
        </p:nvCxnSpPr>
        <p:spPr>
          <a:xfrm flipV="1">
            <a:off x="2653259" y="4826833"/>
            <a:ext cx="0" cy="58461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DFD13D87-22E4-4039-B6B1-17371EEEEC33}"/>
              </a:ext>
            </a:extLst>
          </p:cNvPr>
          <p:cNvCxnSpPr/>
          <p:nvPr/>
        </p:nvCxnSpPr>
        <p:spPr>
          <a:xfrm flipV="1">
            <a:off x="8247089" y="4559509"/>
            <a:ext cx="0" cy="58461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Dreptunghi 11">
            <a:extLst>
              <a:ext uri="{FF2B5EF4-FFF2-40B4-BE49-F238E27FC236}">
                <a16:creationId xmlns:a16="http://schemas.microsoft.com/office/drawing/2014/main" id="{9BE42B50-9A16-4F31-8F22-2D5EC636DE36}"/>
              </a:ext>
            </a:extLst>
          </p:cNvPr>
          <p:cNvSpPr/>
          <p:nvPr/>
        </p:nvSpPr>
        <p:spPr>
          <a:xfrm>
            <a:off x="670082" y="5652136"/>
            <a:ext cx="4313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Arial Black" panose="020B0A04020102020204" pitchFamily="34" charset="0"/>
              </a:rPr>
              <a:t> Antoine-Laurent de Lavoisier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55348C19-AD2E-40EC-B5E0-818F0F503F68}"/>
              </a:ext>
            </a:extLst>
          </p:cNvPr>
          <p:cNvSpPr/>
          <p:nvPr/>
        </p:nvSpPr>
        <p:spPr>
          <a:xfrm>
            <a:off x="6459434" y="5652136"/>
            <a:ext cx="312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>
                <a:latin typeface="Arial Black" panose="020B0A04020102020204" pitchFamily="34" charset="0"/>
              </a:rPr>
              <a:t>Stanislao Cannizzaro</a:t>
            </a:r>
          </a:p>
        </p:txBody>
      </p:sp>
    </p:spTree>
    <p:extLst>
      <p:ext uri="{BB962C8B-B14F-4D97-AF65-F5344CB8AC3E}">
        <p14:creationId xmlns:p14="http://schemas.microsoft.com/office/powerpoint/2010/main" val="29620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6A1E50-1BF3-4590-8E6A-49F66259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52" y="35658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Oamenii au știut despre câteva </a:t>
            </a:r>
            <a:r>
              <a:rPr lang="ro-RO" dirty="0">
                <a:hlinkClick r:id="rId3" tooltip="Element chimic"/>
              </a:rPr>
              <a:t>elemente chimice</a:t>
            </a:r>
            <a:r>
              <a:rPr lang="ro-RO" dirty="0"/>
              <a:t> ca </a:t>
            </a:r>
            <a:r>
              <a:rPr lang="ro-RO" dirty="0">
                <a:hlinkClick r:id="rId4" tooltip="Aur"/>
              </a:rPr>
              <a:t>aurul</a:t>
            </a:r>
            <a:r>
              <a:rPr lang="ro-RO" dirty="0"/>
              <a:t>, </a:t>
            </a:r>
            <a:r>
              <a:rPr lang="ro-RO" dirty="0">
                <a:hlinkClick r:id="rId5" tooltip="Argint"/>
              </a:rPr>
              <a:t>argintul</a:t>
            </a:r>
            <a:r>
              <a:rPr lang="ro-RO" dirty="0"/>
              <a:t> și </a:t>
            </a:r>
            <a:r>
              <a:rPr lang="ro-RO" dirty="0">
                <a:hlinkClick r:id="rId6" tooltip="Cuprul — pagină inexistentă"/>
              </a:rPr>
              <a:t>cuprul</a:t>
            </a:r>
            <a:r>
              <a:rPr lang="ro-RO" dirty="0"/>
              <a:t> din </a:t>
            </a:r>
            <a:r>
              <a:rPr lang="ro-RO" dirty="0">
                <a:hlinkClick r:id="rId7" tooltip="Antichitate"/>
              </a:rPr>
              <a:t>Antichitate</a:t>
            </a:r>
            <a:r>
              <a:rPr lang="ro-RO" dirty="0"/>
              <a:t>, deoarece acestea pot fi găsite în natură în stare nativă și sunt relativ simplu de extras cu unelte primitive.</a:t>
            </a:r>
            <a:r>
              <a:rPr lang="ro-RO" baseline="30000" dirty="0">
                <a:hlinkClick r:id="rId8"/>
              </a:rPr>
              <a:t>[2]</a:t>
            </a:r>
            <a:r>
              <a:rPr lang="ro-RO" dirty="0"/>
              <a:t> Totuși, conceptul că există în lume un număr limitat de elemente din care este compus totul a fost propus prima dată de către </a:t>
            </a:r>
            <a:r>
              <a:rPr lang="ro-RO" dirty="0">
                <a:hlinkClick r:id="rId9" tooltip="Filozof"/>
              </a:rPr>
              <a:t>filozoful</a:t>
            </a:r>
            <a:r>
              <a:rPr lang="ro-RO" dirty="0"/>
              <a:t> </a:t>
            </a:r>
            <a:r>
              <a:rPr lang="ro-RO" dirty="0">
                <a:hlinkClick r:id="rId10" tooltip="Greci"/>
              </a:rPr>
              <a:t>grec</a:t>
            </a:r>
            <a:r>
              <a:rPr lang="en-US" dirty="0"/>
              <a:t> ,</a:t>
            </a:r>
            <a:r>
              <a:rPr lang="ro-RO" dirty="0">
                <a:hlinkClick r:id="rId11" tooltip="Aristotel"/>
              </a:rPr>
              <a:t>Aristotel</a:t>
            </a:r>
            <a:r>
              <a:rPr lang="ro-RO" dirty="0"/>
              <a:t>. În jurul anului 330 î.Hr., Aristotel a sugerat că totul este făcut dintr-un amestec de una sau mai multe din cele patru "rădăcini" (idee propusă prima oară de filozoful </a:t>
            </a:r>
            <a:r>
              <a:rPr lang="ro-RO" dirty="0">
                <a:hlinkClick r:id="rId12" tooltip="Sicilia"/>
              </a:rPr>
              <a:t>sicilian</a:t>
            </a:r>
            <a:r>
              <a:rPr lang="ro-RO" dirty="0"/>
              <a:t> </a:t>
            </a:r>
            <a:r>
              <a:rPr lang="ro-RO" dirty="0" err="1">
                <a:hlinkClick r:id="rId13" tooltip="Empedocles"/>
              </a:rPr>
              <a:t>Empedocles</a:t>
            </a:r>
            <a:r>
              <a:rPr lang="ro-RO" dirty="0"/>
              <a:t>), dar a redenumit mai târziu </a:t>
            </a:r>
            <a:r>
              <a:rPr lang="ro-RO" dirty="0">
                <a:hlinkClick r:id="rId14" tooltip="Element clasic"/>
              </a:rPr>
              <a:t>elementele</a:t>
            </a:r>
            <a:r>
              <a:rPr lang="ro-RO" dirty="0"/>
              <a:t> după </a:t>
            </a:r>
            <a:r>
              <a:rPr lang="ro-RO" dirty="0">
                <a:hlinkClick r:id="rId15" tooltip="Platon"/>
              </a:rPr>
              <a:t>Platon</a:t>
            </a:r>
            <a:r>
              <a:rPr lang="ro-RO" dirty="0"/>
              <a:t>. Cele patru elemente au fost pământul, apa, aerul și focul. În timp ce </a:t>
            </a:r>
            <a:r>
              <a:rPr lang="ro-RO" i="1" dirty="0"/>
              <a:t>conceptul</a:t>
            </a:r>
            <a:r>
              <a:rPr lang="ro-RO" dirty="0"/>
              <a:t> unui element a fost astfel introdus, ideile lui Aristotel și ale lui Platon nu au ajutat la avansarea în înțelegere a naturii materiei.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50A21DB-FEE5-4493-A9C1-83AEDADC75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1764" y="4049295"/>
            <a:ext cx="2893101" cy="2808705"/>
          </a:xfrm>
          <a:prstGeom prst="rect">
            <a:avLst/>
          </a:prstGeom>
        </p:spPr>
      </p:pic>
      <p:cxnSp>
        <p:nvCxnSpPr>
          <p:cNvPr id="6" name="Conector drept cu săgeată 5">
            <a:extLst>
              <a:ext uri="{FF2B5EF4-FFF2-40B4-BE49-F238E27FC236}">
                <a16:creationId xmlns:a16="http://schemas.microsoft.com/office/drawing/2014/main" id="{628F554D-4C4E-4EFA-9E43-C8876EB35EF9}"/>
              </a:ext>
            </a:extLst>
          </p:cNvPr>
          <p:cNvCxnSpPr/>
          <p:nvPr/>
        </p:nvCxnSpPr>
        <p:spPr>
          <a:xfrm>
            <a:off x="8184630" y="5201587"/>
            <a:ext cx="5846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reptunghi 6">
            <a:extLst>
              <a:ext uri="{FF2B5EF4-FFF2-40B4-BE49-F238E27FC236}">
                <a16:creationId xmlns:a16="http://schemas.microsoft.com/office/drawing/2014/main" id="{B3AB8537-D62C-4FE0-8856-1BB218D96AD6}"/>
              </a:ext>
            </a:extLst>
          </p:cNvPr>
          <p:cNvSpPr/>
          <p:nvPr/>
        </p:nvSpPr>
        <p:spPr>
          <a:xfrm>
            <a:off x="8769246" y="4878421"/>
            <a:ext cx="2899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oudy Stout" panose="0202090407030B020401" pitchFamily="18" charset="0"/>
              </a:rPr>
              <a:t>A</a:t>
            </a:r>
            <a:r>
              <a:rPr lang="ro-RO" dirty="0" err="1">
                <a:latin typeface="Goudy Stout" panose="0202090407030B020401" pitchFamily="18" charset="0"/>
              </a:rPr>
              <a:t>ristotel</a:t>
            </a:r>
            <a:r>
              <a:rPr lang="ro-RO" dirty="0">
                <a:latin typeface="Goudy Stout" panose="0202090407030B020401" pitchFamily="18" charset="0"/>
              </a:rPr>
              <a:t> si </a:t>
            </a:r>
            <a:r>
              <a:rPr lang="en-US" dirty="0">
                <a:latin typeface="Goudy Stout" panose="0202090407030B020401" pitchFamily="18" charset="0"/>
              </a:rPr>
              <a:t>P</a:t>
            </a:r>
            <a:r>
              <a:rPr lang="ro-RO" dirty="0" err="1">
                <a:latin typeface="Goudy Stout" panose="0202090407030B020401" pitchFamily="18" charset="0"/>
              </a:rPr>
              <a:t>laton</a:t>
            </a:r>
            <a:endParaRPr lang="ro-RO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9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B33518"/>
            </a:gs>
            <a:gs pos="100000">
              <a:srgbClr val="FF0000"/>
            </a:gs>
            <a:gs pos="20000">
              <a:srgbClr val="0070C0"/>
            </a:gs>
            <a:gs pos="100000">
              <a:srgbClr val="FFFF00"/>
            </a:gs>
            <a:gs pos="54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E7E3CE78-3BB2-49B7-8035-56D5B767FCB1}"/>
              </a:ext>
            </a:extLst>
          </p:cNvPr>
          <p:cNvSpPr/>
          <p:nvPr/>
        </p:nvSpPr>
        <p:spPr>
          <a:xfrm>
            <a:off x="0" y="276282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Anii iluminismului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8B400C8B-7664-4375-B5A7-F147A83D2E6D}"/>
              </a:ext>
            </a:extLst>
          </p:cNvPr>
          <p:cNvSpPr/>
          <p:nvPr/>
        </p:nvSpPr>
        <p:spPr>
          <a:xfrm>
            <a:off x="0" y="861057"/>
            <a:ext cx="12022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ro-RO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Hennig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 Brand a fost prima persoană consemnată pentru descoperirea unui nou element.</a:t>
            </a:r>
            <a:r>
              <a:rPr lang="ro-RO" dirty="0"/>
              <a:t> 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El a experimentat prin distilarea urinei de om până în 1649 când a obținut o substanță albă luminoasă pe care a denumit-o </a:t>
            </a:r>
            <a:r>
              <a:rPr lang="ro-RO" sz="2800" u="sng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fosfor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9C7C2957-AF2A-431B-AF69-99C7739CFC09}"/>
              </a:ext>
            </a:extLst>
          </p:cNvPr>
          <p:cNvSpPr/>
          <p:nvPr/>
        </p:nvSpPr>
        <p:spPr>
          <a:xfrm>
            <a:off x="0" y="2551837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Lucrarea lui Lavoisier, </a:t>
            </a:r>
            <a:r>
              <a:rPr lang="ro-RO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Traité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o-RO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Élémentaire</a:t>
            </a:r>
            <a:r>
              <a:rPr lang="ro-RO" sz="2800" dirty="0">
                <a:latin typeface="Aharoni" panose="02010803020104030203" pitchFamily="2" charset="-79"/>
                <a:cs typeface="Aharoni" panose="02010803020104030203" pitchFamily="2" charset="-79"/>
              </a:rPr>
              <a:t> de Chimie (Tratat Elementar de Chimie) este considerată a fi primul manual modern de chimie. El conținea o listă de elemente, sau substanțe care nu pot fi dezbinate în unele mai simple, printre care </a:t>
            </a:r>
            <a:r>
              <a:rPr lang="ro-RO" sz="2800" u="sng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oxigenul, azotul, hidrogenul, fosforul, mercurul, zincul și sulful. 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D30180DF-DC25-4D4C-8AF5-9CB0B13FDCF2}"/>
              </a:ext>
            </a:extLst>
          </p:cNvPr>
          <p:cNvSpPr/>
          <p:nvPr/>
        </p:nvSpPr>
        <p:spPr>
          <a:xfrm>
            <a:off x="0" y="479860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În 181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, Johann Wolfgang </a:t>
            </a:r>
            <a:r>
              <a:rPr lang="ro-RO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Döbereiner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 a început formularea uneia dintre cele mai timpurii încercări de clasificare a elementelor. În 1828, el și-a dat seama că unele elemente formează grupe cu proprietăți asociate. El a denumit aceste grupe "triade". Unele dintre triadele clasificate de </a:t>
            </a:r>
            <a:r>
              <a:rPr lang="ro-RO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Döbereiner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ro-RO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sunt:clor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, brom și iod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calciu, stronțiu și bariu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sulf, seleniu și telur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;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litiu, sodiu și potasiu</a:t>
            </a:r>
          </a:p>
        </p:txBody>
      </p:sp>
    </p:spTree>
    <p:extLst>
      <p:ext uri="{BB962C8B-B14F-4D97-AF65-F5344CB8AC3E}">
        <p14:creationId xmlns:p14="http://schemas.microsoft.com/office/powerpoint/2010/main" val="422336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94000">
              <a:srgbClr val="0070C0"/>
            </a:gs>
            <a:gs pos="41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9229BA6A-8797-49E2-9ED1-05BFDA41BC7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r>
              <a:rPr lang="ro-RO" sz="2400" dirty="0">
                <a:latin typeface="Aharoni" panose="02010803020104030203" pitchFamily="2" charset="-79"/>
                <a:cs typeface="Aharoni" panose="02010803020104030203" pitchFamily="2" charset="-79"/>
              </a:rPr>
              <a:t>Din 1869 un total de 63  de elemente au fost descoperite. Pentru că numărul de elemente cunoscute a crescut, savanții au început să recunoască modele în modul în care reacționează substanțele chimice. De asemenea, au început să conceapă căi pentru clasificarea elementelor.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71397252-D410-4B19-A8AE-190AABE28ED9}"/>
              </a:ext>
            </a:extLst>
          </p:cNvPr>
          <p:cNvSpPr/>
          <p:nvPr/>
        </p:nvSpPr>
        <p:spPr>
          <a:xfrm>
            <a:off x="0" y="156966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Alexandre-Emile </a:t>
            </a:r>
            <a:r>
              <a:rPr lang="ro-RO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Béguyer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ro-RO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Chancourtois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, un geolog francez, a fost primul care a perceput periodicitatea elementelor — elemente similare păreau să se repete la intervale regulate când erau ordonate după masele atomice. El a creat o formă timpurie a tabelului periodic, pe care a denumit-o 'spirală telurică. Cu elementele aranjate în spirală pe un cilindru după masa atomică, de </a:t>
            </a:r>
            <a:r>
              <a:rPr lang="ro-RO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Chancourtois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 a observat să elementele cu proprietăți similare se aliniau vertical. Graficul său a inclus câțiva ioni și compuși în adiție elementelor. Documentul a fost publicat în 1862, dar conținea mai mult termeni geologici decât chimici și nu includea nicio diagramă; ca rezultat, el a primit puțină atenție până la lucrarea lui Dimitri Mendeleev.[5]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BA1774F6-6705-496D-A263-CECE5C44ED09}"/>
              </a:ext>
            </a:extLst>
          </p:cNvPr>
          <p:cNvSpPr/>
          <p:nvPr/>
        </p:nvSpPr>
        <p:spPr>
          <a:xfrm>
            <a:off x="0" y="412420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6.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John </a:t>
            </a:r>
            <a:r>
              <a:rPr lang="ro-RO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Newlands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 a fost un chimist englez care în 1865 a aranjat  cele 56 de elemente care au fost descoperite atunci în unsprezece grupe care au fost bazate pe aceleași proprietăți fizice.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E6BB6BD-61AC-432D-9C69-814ACF42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256" y="4752699"/>
            <a:ext cx="2788170" cy="2105301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B62AC079-B5E7-4956-8899-BCC39358B8A9}"/>
              </a:ext>
            </a:extLst>
          </p:cNvPr>
          <p:cNvSpPr/>
          <p:nvPr/>
        </p:nvSpPr>
        <p:spPr>
          <a:xfrm>
            <a:off x="0" y="4866374"/>
            <a:ext cx="88891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Newlands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 a remarcat că existau multe perechi de elemente asemănătoare care difereau printr-un multiplu de opt în numărul atomic. Totuși, a sa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lege a octavelor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, asemănând această periodicitate a numărului opt cu scara muzicală, a fost ridiculizată de către contemporanii săi.</a:t>
            </a:r>
          </a:p>
        </p:txBody>
      </p:sp>
    </p:spTree>
    <p:extLst>
      <p:ext uri="{BB962C8B-B14F-4D97-AF65-F5344CB8AC3E}">
        <p14:creationId xmlns:p14="http://schemas.microsoft.com/office/powerpoint/2010/main" val="306218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8B8B"/>
            </a:gs>
            <a:gs pos="74000">
              <a:srgbClr val="FF2D2D"/>
            </a:gs>
            <a:gs pos="100000">
              <a:srgbClr val="7030A0"/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1ED27A9-0F03-4665-B590-AD054CBF73CB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Dimitri Mendeleev, un chimist rus, a fost primul savant care a făcut un tabel periodic foarte asemănător cu cel actual. El a aranjat elementele într-un tabel ordonat de masa atomică, care este corespunzătoare cu masa molară știută în prezent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0847EE32-3A57-4EC1-8D31-BC4D50BF0E65}"/>
              </a:ext>
            </a:extLst>
          </p:cNvPr>
          <p:cNvSpPr/>
          <p:nvPr/>
        </p:nvSpPr>
        <p:spPr>
          <a:xfrm>
            <a:off x="0" y="917912"/>
            <a:ext cx="1219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El a stabilit că: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Elementele, dacă sunt aranjate după masa atomică, prezintă o aparentă periodicitate a proprietăților.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Elementele care sunt similare cu privire la proprietățile lor chimice au greutăți atomice care sunt asemănătoare ca valoare (de exemplu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platina, iridiul și osmiul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) sau care cresc regulat (de exemplu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potasiul, rubidiul și cesiul.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Aranjamentul elementelor sau al grupelor de elemente după masele lor atomice corespunde așa-ziselor valențe, precum și, într-o oarecare măsură, proprietăților lor chimice distinctive; așa cum este aparent și în alte serii ca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Li, Be, Ba, C, N, O 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și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Sn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 (ar trebui să fie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Li, Be, B, C, N, O și F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Elementele care sunt foarte răspândite au mase atomice mici.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Mărimea greutății atomice determină caracterul elementului, așa cum și mărimea unei molecule determină caracterul corpului unui compus.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6.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Trebuie să așteptăm descoperirea multor elemente necunoscute încă - de exemplu, elementele analoage </a:t>
            </a:r>
            <a:r>
              <a:rPr lang="ro-RO" sz="2000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aluminiului și siliciului 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-a căror greutate atomică ar trebui să fie între 65 și 75.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7.</a:t>
            </a:r>
            <a:r>
              <a:rPr lang="ro-RO" sz="2000" dirty="0">
                <a:latin typeface="Aharoni" panose="02010803020104030203" pitchFamily="2" charset="-79"/>
                <a:cs typeface="Aharoni" panose="02010803020104030203" pitchFamily="2" charset="-79"/>
              </a:rPr>
              <a:t>Masa atomică a unui element poate fi corectată uneori în funcție de poziția sa în tabelul periodic. Astfel, masa atomică a telurului ar trebui să fie între 123 și 126, și nu poate să fie 128. Anumite proprietăți caracteristice unor elemente pot fi prezise pornind de la masele lor atomice.</a:t>
            </a:r>
          </a:p>
        </p:txBody>
      </p:sp>
    </p:spTree>
    <p:extLst>
      <p:ext uri="{BB962C8B-B14F-4D97-AF65-F5344CB8AC3E}">
        <p14:creationId xmlns:p14="http://schemas.microsoft.com/office/powerpoint/2010/main" val="60486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FF99"/>
            </a:gs>
            <a:gs pos="100000">
              <a:srgbClr val="FF2D2D"/>
            </a:gs>
            <a:gs pos="100000">
              <a:srgbClr val="00B050"/>
            </a:gs>
            <a:gs pos="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79C3B9AD-F9AF-45CE-85C8-86880F7A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9503" cy="6858000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89C99D52-FA1A-4D6C-B622-35C2F4067C51}"/>
              </a:ext>
            </a:extLst>
          </p:cNvPr>
          <p:cNvSpPr/>
          <p:nvPr/>
        </p:nvSpPr>
        <p:spPr>
          <a:xfrm>
            <a:off x="5911121" y="79735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Aceasta este o versiune a tabelului periodic al lui Mendeleev din 1891. Lipsesc gazele nobile.</a:t>
            </a:r>
          </a:p>
        </p:txBody>
      </p:sp>
    </p:spTree>
    <p:extLst>
      <p:ext uri="{BB962C8B-B14F-4D97-AF65-F5344CB8AC3E}">
        <p14:creationId xmlns:p14="http://schemas.microsoft.com/office/powerpoint/2010/main" val="8872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1189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Agency FB</vt:lpstr>
      <vt:lpstr>Aharoni</vt:lpstr>
      <vt:lpstr>Arial</vt:lpstr>
      <vt:lpstr>Arial Black</vt:lpstr>
      <vt:lpstr>Calibri</vt:lpstr>
      <vt:lpstr>Calibri Light</vt:lpstr>
      <vt:lpstr>Engravers MT</vt:lpstr>
      <vt:lpstr>Goudy Stout</vt:lpstr>
      <vt:lpstr>Temă Office</vt:lpstr>
      <vt:lpstr>Istoricul sistemului periodic al elementelor</vt:lpstr>
      <vt:lpstr>Tabelul însuși este o reprezentare vizuală a legii periodicității, care afirmă că unele proprietăți ale elementelor chimice se repetă periodic atunci când acestea sunt aranjate după numărul atomic. Pentru a afișa aceste trăsături comune, tabelul dispune elementele în coloane verticale (numite grupe )și în rânduri orizontale (numite perioade).</vt:lpstr>
      <vt:lpstr>Istoria tabelului periodic reflectă cel puțin un secol de progres în înțelegerea proprietăților chimice și culminează cu publicarea primului tabel periodic actual de către Dimitri Mendeleev în anul 1869.[1] Cu toate că Mendeleev s-a bazat pe descoperirile timpurii ale unor savanți ca Antoine-Laurent de Lavoisier și Stanislao Cannizzaro, savantul rus a adus, la modul general, doar un mic aport dezvoltării tabelului periodic actual.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Fără știrea lui Mendeleev, Lothar Meyer lucra de asemenea la un tabel periodic. Deși lucrarea acestuia a fost publicată în 1864, și a fost realizată independent de Mendeleev, puțini istorici ai științei îl privesc ca pe un co-autor al tabelului periodic. Tabelul lui Meyer cuprindea numai 28 de elemente. De asemenea, Meyer a clasificat elementele doar în funcție de valență și nu după masa atomică. De asemenea, Meyer nu a ajuns la ideea prezicerii unor elemente necunoscute și nici corectarea maselor atomice. La doar câteva luni după ce Mendeleev a publicat tabelul periodic al tuturor elementelor cunoscute (și a prezis și descoperirea unora noi în completarea tabelului), plus corectarea câtorva mase atomice, Meyer a publicat un tabel aproape identic.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Istoricul sistemului periodic al elementelor</dc:title>
  <dc:creator>Andreea</dc:creator>
  <cp:lastModifiedBy>Лилия</cp:lastModifiedBy>
  <cp:revision>10</cp:revision>
  <dcterms:created xsi:type="dcterms:W3CDTF">2017-10-19T19:31:55Z</dcterms:created>
  <dcterms:modified xsi:type="dcterms:W3CDTF">2023-09-28T14:02:49Z</dcterms:modified>
</cp:coreProperties>
</file>