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  <p:sldMasterId id="2147484128" r:id="rId2"/>
    <p:sldMasterId id="2147484176" r:id="rId3"/>
    <p:sldMasterId id="2147484188" r:id="rId4"/>
    <p:sldMasterId id="2147484212" r:id="rId5"/>
    <p:sldMasterId id="2147484224" r:id="rId6"/>
    <p:sldMasterId id="2147484236" r:id="rId7"/>
  </p:sldMasterIdLst>
  <p:handoutMasterIdLst>
    <p:handoutMasterId r:id="rId35"/>
  </p:handoutMasterIdLst>
  <p:sldIdLst>
    <p:sldId id="256" r:id="rId8"/>
    <p:sldId id="257" r:id="rId9"/>
    <p:sldId id="259" r:id="rId10"/>
    <p:sldId id="258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60"/>
  </p:normalViewPr>
  <p:slideViewPr>
    <p:cSldViewPr>
      <p:cViewPr varScale="1">
        <p:scale>
          <a:sx n="100" d="100"/>
          <a:sy n="100" d="100"/>
        </p:scale>
        <p:origin x="28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F315F-E999-40DA-984D-51E938EA42E8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2DA58-626C-4CD2-B0AD-33823EEAB7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085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0373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5044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6154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429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3087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5440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3991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422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5581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4576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3087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4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021238"/>
            <a:ext cx="8458200" cy="10545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614653"/>
            <a:ext cx="3816424" cy="2304257"/>
          </a:xfrm>
        </p:spPr>
        <p:txBody>
          <a:bodyPr/>
          <a:lstStyle/>
          <a:p>
            <a:pPr algn="ctr"/>
            <a:r>
              <a:rPr lang="ro-RO" b="1" dirty="0"/>
              <a:t> </a:t>
            </a:r>
            <a:r>
              <a:rPr lang="ro-RO" sz="4000" b="1" dirty="0">
                <a:latin typeface="Times New Roman" pitchFamily="18" charset="0"/>
                <a:cs typeface="Times New Roman" pitchFamily="18" charset="0"/>
              </a:rPr>
              <a:t>Ion Druță,</a:t>
            </a:r>
          </a:p>
          <a:p>
            <a:pPr algn="ctr"/>
            <a:r>
              <a:rPr lang="ro-RO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4000" b="1" dirty="0">
                <a:latin typeface="Times New Roman" pitchFamily="18" charset="0"/>
                <a:cs typeface="Times New Roman" pitchFamily="18" charset="0"/>
              </a:rPr>
              <a:t>nuvela „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Sania”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Маричика\Desktop\pr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7"/>
            <a:ext cx="4392488" cy="561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Маричика\Desktop\pr\fhd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9040"/>
            <a:ext cx="3384376" cy="244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21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gela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61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varst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95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o-RO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00808"/>
            <a:ext cx="7818072" cy="4547592"/>
          </a:xfrm>
        </p:spPr>
        <p:txBody>
          <a:bodyPr/>
          <a:lstStyle/>
          <a:p>
            <a:pPr marL="82296" indent="0" algn="ctr">
              <a:buNone/>
            </a:pPr>
            <a:r>
              <a:rPr lang="ro-RO" b="1" dirty="0"/>
              <a:t>Brainstorming</a:t>
            </a:r>
          </a:p>
          <a:p>
            <a:pPr marL="82296" indent="0" algn="ctr">
              <a:buNone/>
            </a:pPr>
            <a:endParaRPr lang="ro-RO" dirty="0"/>
          </a:p>
          <a:p>
            <a:r>
              <a:rPr lang="ro-RO" dirty="0"/>
              <a:t>Cum înțelegeți expresia: </a:t>
            </a:r>
            <a:r>
              <a:rPr lang="en-US" dirty="0"/>
              <a:t>“</a:t>
            </a:r>
            <a:r>
              <a:rPr lang="ro-RO" dirty="0"/>
              <a:t>Erau pe lumea asta numai el și sania</a:t>
            </a:r>
            <a:r>
              <a:rPr lang="en-US" dirty="0"/>
              <a:t>”</a:t>
            </a:r>
            <a:r>
              <a:rPr lang="ro-RO" dirty="0"/>
              <a:t> ?</a:t>
            </a:r>
          </a:p>
          <a:p>
            <a:endParaRPr lang="ro-RO" dirty="0"/>
          </a:p>
          <a:p>
            <a:pPr marL="82296" indent="0">
              <a:buNone/>
            </a:pPr>
            <a:endParaRPr lang="ro-RO" dirty="0"/>
          </a:p>
          <a:p>
            <a:pPr marL="82296" indent="0">
              <a:buNone/>
            </a:pPr>
            <a:endParaRPr lang="ro-RO" dirty="0"/>
          </a:p>
          <a:p>
            <a:pPr marL="82296" indent="0" algn="ctr">
              <a:buNone/>
            </a:pPr>
            <a:endParaRPr lang="ro-RO" dirty="0"/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6146" name="Picture 2" descr="C:\Users\Маричика\Desktop\pr\3d_thinking_man_with_question_cloud_powerpoint_templates_question_ppt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8640"/>
            <a:ext cx="21336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96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аричика\Desktop\pr\dsfhsf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r>
              <a:rPr lang="en-US" b="1" dirty="0" err="1"/>
              <a:t>Lucrul</a:t>
            </a:r>
            <a:r>
              <a:rPr lang="en-US" b="1" dirty="0"/>
              <a:t> cu </a:t>
            </a:r>
            <a:r>
              <a:rPr lang="en-US" b="1" dirty="0" err="1"/>
              <a:t>manualul</a:t>
            </a:r>
            <a:endParaRPr lang="ro-RO" b="1" dirty="0"/>
          </a:p>
          <a:p>
            <a:pPr marL="82296" indent="0" algn="ctr">
              <a:buNone/>
            </a:pPr>
            <a:endParaRPr lang="en-US" dirty="0"/>
          </a:p>
          <a:p>
            <a:r>
              <a:rPr lang="en-US" dirty="0"/>
              <a:t>Selecta</a:t>
            </a:r>
            <a:r>
              <a:rPr lang="ro-RO" dirty="0"/>
              <a:t>ți din operă sintagme, enunțuri care ne vorbesc  despre dăruire totală muncii.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38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>
                <a:effectLst/>
              </a:rPr>
              <a:t>Exprimați-vă părerea!</a:t>
            </a:r>
            <a:br>
              <a:rPr lang="vi-VN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 algn="ctr">
              <a:buNone/>
            </a:pPr>
            <a:endParaRPr lang="ro-RO" b="1" dirty="0"/>
          </a:p>
          <a:p>
            <a:pPr marL="82296" indent="0" algn="ctr">
              <a:buNone/>
            </a:pPr>
            <a:r>
              <a:rPr lang="ro-RO" b="1" dirty="0"/>
              <a:t>Problematizare</a:t>
            </a:r>
          </a:p>
          <a:p>
            <a:endParaRPr lang="ro-RO" dirty="0"/>
          </a:p>
          <a:p>
            <a:r>
              <a:rPr lang="ro-RO" dirty="0"/>
              <a:t>Care sunt relațiile dintre moș Mihail și baba lui?</a:t>
            </a:r>
          </a:p>
          <a:p>
            <a:pPr marL="82296" indent="0" algn="ctr">
              <a:buNone/>
            </a:pPr>
            <a:r>
              <a:rPr lang="ro-RO" dirty="0"/>
              <a:t>(Înscenare)</a:t>
            </a:r>
          </a:p>
          <a:p>
            <a:r>
              <a:rPr lang="ro-RO" dirty="0"/>
              <a:t>Ce părere au consătenii despre lucrul meșterului?</a:t>
            </a:r>
          </a:p>
          <a:p>
            <a:pPr marL="82296" indent="0" algn="ctr">
              <a:buNone/>
            </a:pPr>
            <a:r>
              <a:rPr lang="ro-RO" dirty="0"/>
              <a:t>(Citirea expresivă pe roluri)</a:t>
            </a:r>
            <a:endParaRPr lang="ru-RU" dirty="0"/>
          </a:p>
        </p:txBody>
      </p:sp>
      <p:pic>
        <p:nvPicPr>
          <p:cNvPr id="16386" name="Picture 2" descr="C:\Users\Маричика\Desktop\pr\3d_thinking_man_with_question_cloud_powerpoint_templates_question_ppt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42163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10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922114"/>
          </a:xfrm>
        </p:spPr>
        <p:txBody>
          <a:bodyPr/>
          <a:lstStyle/>
          <a:p>
            <a:r>
              <a:rPr lang="vi-VN" dirty="0">
                <a:effectLst/>
              </a:rPr>
              <a:t>Exprimați-vă părerea!</a:t>
            </a:r>
            <a:endParaRPr lang="ru-RU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endParaRPr lang="ro-RO" b="1" dirty="0"/>
          </a:p>
          <a:p>
            <a:pPr marL="82296" indent="0" algn="ctr">
              <a:buNone/>
            </a:pPr>
            <a:r>
              <a:rPr lang="ro-RO" b="1" dirty="0"/>
              <a:t>Descoperire inductivă prin investigare</a:t>
            </a:r>
          </a:p>
          <a:p>
            <a:pPr marL="82296" indent="0" algn="ctr">
              <a:buNone/>
            </a:pPr>
            <a:endParaRPr lang="ro-RO" b="1" dirty="0"/>
          </a:p>
          <a:p>
            <a:r>
              <a:rPr lang="ro-RO" dirty="0"/>
              <a:t>Care este rolul dialogurilor?</a:t>
            </a:r>
          </a:p>
          <a:p>
            <a:pPr marL="82296" indent="0">
              <a:buNone/>
            </a:pPr>
            <a:endParaRPr lang="ro-RO" dirty="0"/>
          </a:p>
          <a:p>
            <a:r>
              <a:rPr lang="ro-RO" dirty="0"/>
              <a:t>Dar ce e cu omul surd? E vorba de auz? </a:t>
            </a:r>
            <a:endParaRPr lang="ru-RU" dirty="0"/>
          </a:p>
        </p:txBody>
      </p:sp>
      <p:pic>
        <p:nvPicPr>
          <p:cNvPr id="17410" name="Picture 2" descr="C:\Users\Маричика\Desktop\pr\3d_thinking_man_with_question_cloud_powerpoint_templates_question_ppt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54864"/>
            <a:ext cx="2088232" cy="137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00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r>
              <a:rPr lang="ro-RO" dirty="0">
                <a:effectLst/>
              </a:rPr>
              <a:t>Valorificarea textului!</a:t>
            </a:r>
            <a:endParaRPr lang="ru-RU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r>
              <a:rPr lang="ro-RO" b="1" dirty="0"/>
              <a:t>Audiere cognitivă</a:t>
            </a:r>
          </a:p>
          <a:p>
            <a:pPr marL="82296" indent="0">
              <a:buNone/>
            </a:pPr>
            <a:endParaRPr lang="ru-RU" b="1" dirty="0"/>
          </a:p>
        </p:txBody>
      </p:sp>
      <p:pic>
        <p:nvPicPr>
          <p:cNvPr id="5" name="Ion Druta - Sania2222 (mp3cut.net)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427984" y="2563076"/>
            <a:ext cx="1296144" cy="90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9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r>
              <a:rPr lang="ro-RO" b="1" dirty="0"/>
              <a:t>Brainstorming</a:t>
            </a:r>
          </a:p>
          <a:p>
            <a:pPr marL="82296" indent="0" algn="ctr">
              <a:buNone/>
            </a:pPr>
            <a:endParaRPr lang="ro-RO" b="1" dirty="0"/>
          </a:p>
          <a:p>
            <a:r>
              <a:rPr lang="ro-RO" dirty="0"/>
              <a:t>Ce semnificație are finalul nuvelei?</a:t>
            </a:r>
            <a:endParaRPr lang="ru-RU" dirty="0"/>
          </a:p>
        </p:txBody>
      </p:sp>
      <p:pic>
        <p:nvPicPr>
          <p:cNvPr id="8194" name="Picture 2" descr="C:\Users\Маричика\Desktop\pr\3d_thinking_man_with_question_cloud_powerpoint_templates_question_ppt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2656"/>
            <a:ext cx="21336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95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o-RO" dirty="0"/>
              <a:t>Îmbogățiți-vă cunoștințele!</a:t>
            </a:r>
          </a:p>
          <a:p>
            <a:pPr marL="82296" indent="0">
              <a:buNone/>
            </a:pPr>
            <a:endParaRPr lang="ro-RO" dirty="0"/>
          </a:p>
          <a:p>
            <a:pPr marL="82296" indent="0" algn="ctr">
              <a:buNone/>
            </a:pPr>
            <a:r>
              <a:rPr lang="ro-RO" b="1" dirty="0"/>
              <a:t>Descoperire prin analogie</a:t>
            </a:r>
          </a:p>
          <a:p>
            <a:endParaRPr lang="ro-RO" dirty="0"/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92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466144" cy="6264696"/>
          </a:xfrm>
        </p:spPr>
        <p:txBody>
          <a:bodyPr>
            <a:normAutofit lnSpcReduction="10000"/>
          </a:bodyPr>
          <a:lstStyle/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pPr marL="82296" indent="0" algn="ctr">
              <a:buNone/>
            </a:pPr>
            <a:endParaRPr lang="ro-RO" dirty="0"/>
          </a:p>
          <a:p>
            <a:pPr marL="82296" indent="0" algn="ctr">
              <a:buNone/>
            </a:pPr>
            <a:r>
              <a:rPr lang="ro-RO" dirty="0"/>
              <a:t>Mitul  </a:t>
            </a:r>
            <a:r>
              <a:rPr lang="en-US" dirty="0"/>
              <a:t>“</a:t>
            </a:r>
            <a:r>
              <a:rPr lang="ro-RO" dirty="0"/>
              <a:t>Dedal și Icar</a:t>
            </a:r>
            <a:r>
              <a:rPr lang="en-US" dirty="0"/>
              <a:t>”, </a:t>
            </a:r>
            <a:r>
              <a:rPr lang="en-US" dirty="0" err="1"/>
              <a:t>clasa</a:t>
            </a:r>
            <a:r>
              <a:rPr lang="en-US" dirty="0"/>
              <a:t> a 5-a</a:t>
            </a:r>
            <a:endParaRPr lang="ro-RO" dirty="0"/>
          </a:p>
        </p:txBody>
      </p:sp>
      <p:pic>
        <p:nvPicPr>
          <p:cNvPr id="9218" name="Picture 2" descr="C:\Users\Маричика\Desktop\pr\dedal si icar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741682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8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dirty="0"/>
              <a:t>OBIECTIVE OPERAȚIONALE: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o-RO" b="1" dirty="0"/>
              <a:t>O</a:t>
            </a:r>
            <a:r>
              <a:rPr lang="ro-RO" sz="1800" b="1" dirty="0"/>
              <a:t>1 – să redeiei conținutul de idei al nuvelei;</a:t>
            </a:r>
          </a:p>
          <a:p>
            <a:r>
              <a:rPr lang="ro-RO" b="1" dirty="0"/>
              <a:t>O</a:t>
            </a:r>
            <a:r>
              <a:rPr lang="ro-RO" sz="1800" b="1" dirty="0"/>
              <a:t>2 – să explice sensul regionalismelor și al expresiilor frazeologice;</a:t>
            </a:r>
            <a:endParaRPr lang="ru-RU" sz="1800" dirty="0"/>
          </a:p>
          <a:p>
            <a:r>
              <a:rPr lang="ro-RO" b="1" dirty="0"/>
              <a:t>O</a:t>
            </a:r>
            <a:r>
              <a:rPr lang="ro-RO" sz="1800" b="1" dirty="0"/>
              <a:t>3 – să comenteze semnificația titlului;</a:t>
            </a:r>
            <a:endParaRPr lang="ru-RU" sz="1800" dirty="0"/>
          </a:p>
          <a:p>
            <a:r>
              <a:rPr lang="ro-RO" b="1" dirty="0"/>
              <a:t>O</a:t>
            </a:r>
            <a:r>
              <a:rPr lang="ro-RO" sz="1800" b="1" dirty="0"/>
              <a:t>4 – să identifice modalitățile de expunere;</a:t>
            </a:r>
            <a:endParaRPr lang="ru-RU" sz="1800" dirty="0"/>
          </a:p>
          <a:p>
            <a:r>
              <a:rPr lang="ro-RO" b="1" dirty="0"/>
              <a:t>O</a:t>
            </a:r>
            <a:r>
              <a:rPr lang="ro-RO" sz="1800" b="1" dirty="0"/>
              <a:t>5 – să argumenteze importanța dialogului în operă;</a:t>
            </a:r>
            <a:endParaRPr lang="ru-RU" sz="1800" dirty="0"/>
          </a:p>
          <a:p>
            <a:r>
              <a:rPr lang="ro-RO" b="1" dirty="0"/>
              <a:t>O</a:t>
            </a:r>
            <a:r>
              <a:rPr lang="ro-RO" sz="1800" b="1" dirty="0"/>
              <a:t>6 – să dezvăluie sensul finalului nuvelei;</a:t>
            </a:r>
            <a:endParaRPr lang="ru-RU" sz="1800" dirty="0"/>
          </a:p>
          <a:p>
            <a:r>
              <a:rPr lang="ro-RO" b="1" dirty="0"/>
              <a:t>O</a:t>
            </a:r>
            <a:r>
              <a:rPr lang="ro-RO" sz="1800" b="1" dirty="0"/>
              <a:t>7 -  să sesizeze locul muncii în viața omului;</a:t>
            </a:r>
            <a:endParaRPr lang="ru-RU" sz="1800" dirty="0"/>
          </a:p>
          <a:p>
            <a:r>
              <a:rPr lang="ro-RO" b="1" dirty="0"/>
              <a:t>O</a:t>
            </a:r>
            <a:r>
              <a:rPr lang="ro-RO" sz="1800" b="1" dirty="0"/>
              <a:t>8  -  să îmbogățească tematica operei cu alte creații literare;</a:t>
            </a:r>
            <a:endParaRPr lang="ru-RU" sz="1800" dirty="0"/>
          </a:p>
          <a:p>
            <a:r>
              <a:rPr lang="ro-RO" sz="3500" b="1" dirty="0"/>
              <a:t>O</a:t>
            </a:r>
            <a:r>
              <a:rPr lang="ro-RO" sz="1800" b="1" dirty="0"/>
              <a:t>9 – să-și exprime părerile clar , să-și motiveze răspunsurile, respectând normele limbii       	literare.</a:t>
            </a:r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1258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466144" cy="6048672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82296" indent="0">
              <a:buNone/>
            </a:pPr>
            <a:endParaRPr lang="ro-RO" dirty="0"/>
          </a:p>
          <a:p>
            <a:pPr marL="82296" indent="0">
              <a:buNone/>
            </a:pPr>
            <a:r>
              <a:rPr lang="en-US" dirty="0" err="1"/>
              <a:t>Schi</a:t>
            </a:r>
            <a:r>
              <a:rPr lang="ro-RO" dirty="0"/>
              <a:t>ța</a:t>
            </a:r>
            <a:r>
              <a:rPr lang="en-US" dirty="0"/>
              <a:t>  “</a:t>
            </a:r>
            <a:r>
              <a:rPr lang="ro-RO" dirty="0"/>
              <a:t>Gândăcelul</a:t>
            </a:r>
            <a:r>
              <a:rPr lang="en-US" dirty="0"/>
              <a:t>”</a:t>
            </a:r>
            <a:r>
              <a:rPr lang="ro-RO" dirty="0"/>
              <a:t> de E. Gârleanu, clasa a 5-a</a:t>
            </a:r>
            <a:endParaRPr lang="ru-RU" dirty="0"/>
          </a:p>
        </p:txBody>
      </p:sp>
      <p:pic>
        <p:nvPicPr>
          <p:cNvPr id="10242" name="Picture 2" descr="C:\Users\Маричика\Desktop\pr\gandacelu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01824"/>
            <a:ext cx="7416824" cy="521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48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3" y="260648"/>
            <a:ext cx="8034095" cy="6192688"/>
          </a:xfrm>
        </p:spPr>
        <p:txBody>
          <a:bodyPr>
            <a:normAutofit fontScale="92500" lnSpcReduction="10000"/>
          </a:bodyPr>
          <a:lstStyle/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pPr marL="82296" indent="0">
              <a:buNone/>
            </a:pPr>
            <a:endParaRPr lang="ro-RO" dirty="0"/>
          </a:p>
          <a:p>
            <a:pPr marL="82296" indent="0">
              <a:buNone/>
            </a:pPr>
            <a:endParaRPr lang="ro-RO" dirty="0"/>
          </a:p>
          <a:p>
            <a:pPr marL="82296" indent="0">
              <a:buNone/>
            </a:pPr>
            <a:r>
              <a:rPr lang="en-US" dirty="0"/>
              <a:t>“</a:t>
            </a:r>
            <a:r>
              <a:rPr lang="ro-RO" dirty="0"/>
              <a:t>Povestea furnicii</a:t>
            </a:r>
            <a:r>
              <a:rPr lang="en-US" dirty="0"/>
              <a:t>” de </a:t>
            </a:r>
            <a:r>
              <a:rPr lang="ro-RO" dirty="0"/>
              <a:t>I. Druță, clasa a 5-a</a:t>
            </a:r>
            <a:endParaRPr lang="ru-RU" dirty="0"/>
          </a:p>
        </p:txBody>
      </p:sp>
      <p:pic>
        <p:nvPicPr>
          <p:cNvPr id="11266" name="Picture 2" descr="C:\Users\Маричика\Desktop\pr\povestea furnic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21504"/>
            <a:ext cx="7704855" cy="519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30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4162"/>
            <a:ext cx="8740080" cy="5303838"/>
          </a:xfrm>
        </p:spPr>
        <p:txBody>
          <a:bodyPr>
            <a:normAutofit/>
          </a:bodyPr>
          <a:lstStyle/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pPr marL="0" indent="0">
              <a:buNone/>
            </a:pPr>
            <a:r>
              <a:rPr lang="en-US" dirty="0"/>
              <a:t>      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ro-RO" dirty="0"/>
              <a:t>Balada </a:t>
            </a:r>
            <a:r>
              <a:rPr lang="en-US" dirty="0"/>
              <a:t>“</a:t>
            </a:r>
            <a:r>
              <a:rPr lang="ro-RO" dirty="0"/>
              <a:t>Șalul verde</a:t>
            </a:r>
            <a:r>
              <a:rPr lang="en-US" dirty="0"/>
              <a:t>” de S</a:t>
            </a:r>
            <a:r>
              <a:rPr lang="ro-RO" dirty="0"/>
              <a:t>p.</a:t>
            </a:r>
            <a:r>
              <a:rPr lang="en-US" dirty="0"/>
              <a:t> </a:t>
            </a:r>
            <a:r>
              <a:rPr lang="en-US" dirty="0" err="1"/>
              <a:t>Vangheli</a:t>
            </a:r>
            <a:r>
              <a:rPr lang="en-US" dirty="0"/>
              <a:t>,  </a:t>
            </a:r>
            <a:r>
              <a:rPr lang="en-US" dirty="0" err="1"/>
              <a:t>clasa</a:t>
            </a:r>
            <a:r>
              <a:rPr lang="en-US" dirty="0"/>
              <a:t> a 6-a</a:t>
            </a:r>
            <a:endParaRPr lang="ru-RU" dirty="0"/>
          </a:p>
        </p:txBody>
      </p:sp>
      <p:pic>
        <p:nvPicPr>
          <p:cNvPr id="12292" name="Picture 4" descr="C:\Users\Маричика\Desktop\pr\salul verde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088905" cy="55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Маричика\Desktop\pr\salul ver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9"/>
            <a:ext cx="4104456" cy="554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60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60648"/>
            <a:ext cx="7498080" cy="6192688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\</a:t>
            </a:r>
          </a:p>
          <a:p>
            <a:endParaRPr lang="en-US" dirty="0"/>
          </a:p>
          <a:p>
            <a:r>
              <a:rPr lang="en-US" dirty="0"/>
              <a:t>\</a:t>
            </a:r>
          </a:p>
          <a:p>
            <a:endParaRPr lang="en-US" dirty="0"/>
          </a:p>
          <a:p>
            <a:endParaRPr lang="en-US" dirty="0"/>
          </a:p>
          <a:p>
            <a:pPr marL="82296" indent="0">
              <a:buNone/>
            </a:pPr>
            <a:endParaRPr lang="ro-RO" dirty="0"/>
          </a:p>
          <a:p>
            <a:pPr marL="82296" indent="0">
              <a:buNone/>
            </a:pPr>
            <a:endParaRPr lang="ro-RO" dirty="0"/>
          </a:p>
          <a:p>
            <a:pPr marL="82296" indent="0">
              <a:buNone/>
            </a:pPr>
            <a:endParaRPr lang="ro-RO" dirty="0"/>
          </a:p>
          <a:p>
            <a:pPr marL="82296" indent="0">
              <a:buNone/>
            </a:pPr>
            <a:endParaRPr lang="ro-RO" dirty="0"/>
          </a:p>
          <a:p>
            <a:pPr marL="82296" indent="0">
              <a:buNone/>
            </a:pPr>
            <a:endParaRPr lang="ro-RO" dirty="0"/>
          </a:p>
          <a:p>
            <a:pPr marL="82296" indent="0">
              <a:buNone/>
            </a:pPr>
            <a:r>
              <a:rPr lang="en-US" dirty="0" err="1"/>
              <a:t>Poezia</a:t>
            </a:r>
            <a:r>
              <a:rPr lang="en-US" dirty="0"/>
              <a:t> “</a:t>
            </a:r>
            <a:r>
              <a:rPr lang="ro-RO" dirty="0"/>
              <a:t>Fântânile</a:t>
            </a:r>
            <a:r>
              <a:rPr lang="en-US" dirty="0"/>
              <a:t>”</a:t>
            </a:r>
            <a:r>
              <a:rPr lang="ro-RO" dirty="0"/>
              <a:t> de L. Blaga, clasa a 7-a</a:t>
            </a:r>
            <a:endParaRPr lang="ru-RU" dirty="0"/>
          </a:p>
        </p:txBody>
      </p:sp>
      <p:pic>
        <p:nvPicPr>
          <p:cNvPr id="13314" name="Picture 2" descr="C:\Users\Маричика\Desktop\pr\jdgj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56084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28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o-RO" dirty="0"/>
              <a:t>Folosiți-vă cunoștințele!</a:t>
            </a:r>
          </a:p>
          <a:p>
            <a:pPr marL="82296" indent="0">
              <a:buNone/>
            </a:pPr>
            <a:endParaRPr lang="ro-RO" dirty="0"/>
          </a:p>
          <a:p>
            <a:pPr marL="82296" indent="0" algn="ctr">
              <a:buNone/>
            </a:pPr>
            <a:r>
              <a:rPr lang="ro-RO" b="1" dirty="0"/>
              <a:t>Metoda selecției</a:t>
            </a:r>
          </a:p>
          <a:p>
            <a:r>
              <a:rPr lang="ro-RO" dirty="0"/>
              <a:t>Selectați proverbe despre muncă </a:t>
            </a:r>
            <a:r>
              <a:rPr lang="ro-RO"/>
              <a:t>și perseverență.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14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610160" cy="6336704"/>
          </a:xfrm>
        </p:spPr>
        <p:txBody>
          <a:bodyPr/>
          <a:lstStyle/>
          <a:p>
            <a:pPr marL="82296" indent="0">
              <a:buNone/>
            </a:pPr>
            <a:r>
              <a:rPr lang="vi-VN" dirty="0"/>
              <a:t>Folosiți-vă </a:t>
            </a:r>
            <a:r>
              <a:rPr lang="ro-RO" dirty="0"/>
              <a:t>cunoștințele!</a:t>
            </a:r>
          </a:p>
          <a:p>
            <a:pPr marL="82296" indent="0">
              <a:buNone/>
            </a:pPr>
            <a:r>
              <a:rPr lang="ro-RO" b="1" dirty="0"/>
              <a:t>Jocuri didactice:</a:t>
            </a:r>
          </a:p>
          <a:p>
            <a:pPr marL="82296" indent="0" algn="ctr">
              <a:buNone/>
            </a:pPr>
            <a:r>
              <a:rPr lang="ro-RO" dirty="0"/>
              <a:t>1.Explozia stelară</a:t>
            </a:r>
          </a:p>
          <a:p>
            <a:pPr marL="82296" indent="0" algn="ctr">
              <a:buNone/>
            </a:pPr>
            <a:endParaRPr lang="ro-RO" b="1" dirty="0"/>
          </a:p>
          <a:p>
            <a:pPr marL="82296" indent="0" algn="ctr">
              <a:buNone/>
            </a:pPr>
            <a:endParaRPr lang="ro-RO" b="1" dirty="0"/>
          </a:p>
          <a:p>
            <a:pPr marL="82296" indent="0" algn="ctr">
              <a:buNone/>
            </a:pPr>
            <a:endParaRPr lang="ro-RO" b="1" dirty="0"/>
          </a:p>
          <a:p>
            <a:pPr marL="82296" indent="0" algn="ctr">
              <a:buNone/>
            </a:pPr>
            <a:endParaRPr lang="ro-RO" b="1" dirty="0"/>
          </a:p>
          <a:p>
            <a:pPr marL="82296" indent="0" algn="ctr">
              <a:buNone/>
            </a:pPr>
            <a:endParaRPr lang="ro-RO" b="1" dirty="0"/>
          </a:p>
          <a:p>
            <a:pPr marL="82296" indent="0" algn="ctr">
              <a:buNone/>
            </a:pPr>
            <a:endParaRPr lang="ro-RO" b="1" dirty="0"/>
          </a:p>
          <a:p>
            <a:pPr marL="82296" indent="0" algn="ctr">
              <a:buNone/>
            </a:pPr>
            <a:r>
              <a:rPr lang="ro-RO" dirty="0"/>
              <a:t>II. Hârtia de un minut</a:t>
            </a:r>
            <a:endParaRPr lang="ru-RU" dirty="0"/>
          </a:p>
        </p:txBody>
      </p:sp>
      <p:pic>
        <p:nvPicPr>
          <p:cNvPr id="14338" name="Picture 2" descr="C:\Users\Маричика\Desktop\pr\fdr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60848"/>
            <a:ext cx="405415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93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o-RO" b="1" dirty="0"/>
              <a:t>Evaluarea cunoștințelor, a priceperilor și deprinderilor</a:t>
            </a:r>
          </a:p>
          <a:p>
            <a:pPr marL="82296" indent="0" algn="ctr">
              <a:buNone/>
            </a:pPr>
            <a:endParaRPr lang="ro-RO" b="1" dirty="0"/>
          </a:p>
          <a:p>
            <a:pPr marL="82296" indent="0">
              <a:buNone/>
            </a:pPr>
            <a:r>
              <a:rPr lang="ro-RO" b="1" dirty="0"/>
              <a:t>Temă pentru acasă</a:t>
            </a:r>
          </a:p>
          <a:p>
            <a:r>
              <a:rPr lang="ro-RO" dirty="0"/>
              <a:t>De scris o compunere în baza proverbului</a:t>
            </a:r>
            <a:r>
              <a:rPr lang="en-US" dirty="0"/>
              <a:t> “</a:t>
            </a:r>
            <a:r>
              <a:rPr lang="ro-RO" dirty="0"/>
              <a:t>Munca e legea vieții și rodul ei cel mai bun</a:t>
            </a:r>
            <a:r>
              <a:rPr lang="en-US" dirty="0"/>
              <a:t>”</a:t>
            </a:r>
            <a:endParaRPr lang="ro-RO" dirty="0"/>
          </a:p>
          <a:p>
            <a:r>
              <a:rPr lang="ro-RO" dirty="0"/>
              <a:t>De efectuat un plan simplu de idei al nuvelei</a:t>
            </a:r>
          </a:p>
          <a:p>
            <a:r>
              <a:rPr lang="ro-RO" dirty="0"/>
              <a:t>De identificat imaginile care-l prezintă pe moș Mihail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98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Маричика\Desktop\pr\spring-ppt-template-green-blue-nature-plants--backgrounds-wallpap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3065"/>
            <a:ext cx="925252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8933688" cy="497964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o-RO" sz="6600" dirty="0"/>
              <a:t>Vă muțumim </a:t>
            </a:r>
          </a:p>
          <a:p>
            <a:pPr marL="82296" indent="0">
              <a:buNone/>
            </a:pPr>
            <a:r>
              <a:rPr lang="ro-RO" sz="6600" dirty="0"/>
              <a:t>pentru atenție și</a:t>
            </a:r>
          </a:p>
          <a:p>
            <a:pPr marL="82296" indent="0">
              <a:buNone/>
            </a:pPr>
            <a:r>
              <a:rPr lang="ro-RO" sz="6600" dirty="0"/>
              <a:t>receptivitate!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62867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5603453"/>
          </a:xfrm>
        </p:spPr>
        <p:txBody>
          <a:bodyPr/>
          <a:lstStyle/>
          <a:p>
            <a:pPr marL="0" indent="0" algn="ctr">
              <a:buNone/>
            </a:pPr>
            <a:r>
              <a:rPr lang="ro-RO" b="1" dirty="0"/>
              <a:t>Cuvântul profesorului</a:t>
            </a:r>
            <a:br>
              <a:rPr lang="ro-RO" b="1" dirty="0"/>
            </a:br>
            <a:r>
              <a:rPr lang="ro-RO" dirty="0"/>
              <a:t>ADEVĂRATA COMOARĂ</a:t>
            </a:r>
            <a:endParaRPr lang="ru-RU" dirty="0"/>
          </a:p>
        </p:txBody>
      </p:sp>
      <p:pic>
        <p:nvPicPr>
          <p:cNvPr id="3074" name="Picture 2" descr="G:\poa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8488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87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чика\Desktop\pr\gse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107704"/>
          </a:xfrm>
        </p:spPr>
        <p:txBody>
          <a:bodyPr/>
          <a:lstStyle/>
          <a:p>
            <a:pPr algn="ctr"/>
            <a:r>
              <a:rPr lang="ro-RO" b="1" dirty="0"/>
              <a:t>TEMA MUNCII ȘI FRUMUSEȚEA EI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068960"/>
            <a:ext cx="8686800" cy="3011165"/>
          </a:xfrm>
        </p:spPr>
        <p:txBody>
          <a:bodyPr>
            <a:normAutofit/>
          </a:bodyPr>
          <a:lstStyle/>
          <a:p>
            <a:pPr marL="1371600" lvl="3" indent="0" algn="r">
              <a:buNone/>
            </a:pPr>
            <a:r>
              <a:rPr lang="ro-RO" sz="2800" b="1" i="1" dirty="0"/>
              <a:t>Motto</a:t>
            </a:r>
            <a:r>
              <a:rPr lang="ro-RO" sz="2800" i="1" dirty="0"/>
              <a:t>: </a:t>
            </a:r>
            <a:r>
              <a:rPr lang="en-US" sz="2800" i="1" dirty="0"/>
              <a:t>“</a:t>
            </a:r>
            <a:r>
              <a:rPr lang="ro-RO" sz="2800" i="1" dirty="0"/>
              <a:t>Bogăția unui popor </a:t>
            </a:r>
          </a:p>
          <a:p>
            <a:pPr marL="1371600" lvl="3" indent="0" algn="r">
              <a:buNone/>
            </a:pPr>
            <a:r>
              <a:rPr lang="ro-RO" sz="2800" i="1" dirty="0"/>
              <a:t>nu stă în bani, ci în muncă</a:t>
            </a:r>
            <a:r>
              <a:rPr lang="en-US" sz="2800" i="1" dirty="0"/>
              <a:t>”</a:t>
            </a:r>
            <a:r>
              <a:rPr lang="ro-RO" sz="2800" i="1" dirty="0"/>
              <a:t>.</a:t>
            </a:r>
          </a:p>
          <a:p>
            <a:pPr marL="1371600" lvl="3" indent="0" algn="r">
              <a:buNone/>
            </a:pPr>
            <a:r>
              <a:rPr lang="ro-RO" sz="2800" i="1" dirty="0"/>
              <a:t>M. Eminescu</a:t>
            </a:r>
          </a:p>
          <a:p>
            <a:pPr lvl="3" algn="r"/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41472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чика\Desktop\pr\b23f6de876ab79209cb3685c3e07a5d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115816"/>
          </a:xfrm>
        </p:spPr>
        <p:txBody>
          <a:bodyPr>
            <a:normAutofit/>
          </a:bodyPr>
          <a:lstStyle/>
          <a:p>
            <a:br>
              <a:rPr lang="ro-RO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6632"/>
            <a:ext cx="8686800" cy="5963493"/>
          </a:xfrm>
        </p:spPr>
        <p:txBody>
          <a:bodyPr/>
          <a:lstStyle/>
          <a:p>
            <a:pPr algn="ctr">
              <a:buFontTx/>
              <a:buChar char="-"/>
            </a:pPr>
            <a:endParaRPr lang="ro-RO" b="1" dirty="0"/>
          </a:p>
          <a:p>
            <a:pPr algn="ctr">
              <a:buFontTx/>
              <a:buChar char="-"/>
            </a:pPr>
            <a:r>
              <a:rPr lang="ro-RO" dirty="0"/>
              <a:t>INTERPRETAREA TEXTULUI</a:t>
            </a:r>
          </a:p>
          <a:p>
            <a:pPr marL="0" indent="0" algn="ctr">
              <a:buNone/>
            </a:pPr>
            <a:r>
              <a:rPr lang="ro-RO" b="1" dirty="0"/>
              <a:t>ACTIVITATE ÎN GRUP</a:t>
            </a:r>
          </a:p>
          <a:p>
            <a:pPr marL="0" indent="0">
              <a:buNone/>
            </a:pPr>
            <a:r>
              <a:rPr lang="ro-RO" sz="2800" b="1" dirty="0"/>
              <a:t>I grup</a:t>
            </a:r>
            <a:r>
              <a:rPr lang="ro-RO" sz="2800" dirty="0"/>
              <a:t>: realizați o descriere a nucului în stil artistic și științific.</a:t>
            </a:r>
          </a:p>
          <a:p>
            <a:pPr marL="0" indent="0">
              <a:buNone/>
            </a:pPr>
            <a:r>
              <a:rPr lang="ro-RO" sz="2800" b="1" dirty="0"/>
              <a:t>II grup</a:t>
            </a:r>
            <a:r>
              <a:rPr lang="ro-RO" sz="2800" dirty="0"/>
              <a:t>: stabiliți tema și ideea nuvelei.</a:t>
            </a:r>
          </a:p>
          <a:p>
            <a:pPr marL="0" indent="0">
              <a:buNone/>
            </a:pPr>
            <a:r>
              <a:rPr lang="ro-RO" sz="2800" b="1" dirty="0"/>
              <a:t>III grup</a:t>
            </a:r>
            <a:r>
              <a:rPr lang="ro-RO" sz="2800" dirty="0"/>
              <a:t>: scrieți câteva regionalisme  și expresii frazeologice din operă. Alcătuiți un enunț cu o expresie.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782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pPr algn="l"/>
            <a:r>
              <a:rPr lang="ro-RO" dirty="0"/>
              <a:t>    </a:t>
            </a:r>
            <a:r>
              <a:rPr lang="vi-VN" dirty="0"/>
              <a:t>Exprimați-vă părerea!</a:t>
            </a:r>
            <a:br>
              <a:rPr lang="vi-VN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12776"/>
            <a:ext cx="7704856" cy="4667350"/>
          </a:xfrm>
        </p:spPr>
        <p:txBody>
          <a:bodyPr/>
          <a:lstStyle/>
          <a:p>
            <a:pPr marL="0" indent="0" algn="ctr">
              <a:buNone/>
            </a:pPr>
            <a:endParaRPr lang="ro-RO" b="1" dirty="0"/>
          </a:p>
          <a:p>
            <a:pPr marL="0" indent="0" algn="ctr">
              <a:buNone/>
            </a:pPr>
            <a:r>
              <a:rPr lang="ro-RO" b="1" dirty="0"/>
              <a:t>Conversație euristică</a:t>
            </a:r>
          </a:p>
          <a:p>
            <a:r>
              <a:rPr lang="ro-RO" dirty="0"/>
              <a:t>Cât timp i-a trebuit moșului pentru a face sania?</a:t>
            </a:r>
          </a:p>
          <a:p>
            <a:r>
              <a:rPr lang="ro-RO" dirty="0"/>
              <a:t>Ce instrumente și-a pregătit moșul?</a:t>
            </a:r>
            <a:endParaRPr lang="en-US" dirty="0"/>
          </a:p>
          <a:p>
            <a:r>
              <a:rPr lang="ro-RO" dirty="0"/>
              <a:t>Cum interpretați cuvintele: </a:t>
            </a:r>
            <a:r>
              <a:rPr lang="en-US" dirty="0"/>
              <a:t>“</a:t>
            </a:r>
            <a:r>
              <a:rPr lang="ro-RO" dirty="0"/>
              <a:t>și așa le-a ascuțiț că părul se desprindea în două pe tăișul lor</a:t>
            </a:r>
            <a:r>
              <a:rPr lang="en-US" dirty="0"/>
              <a:t>”</a:t>
            </a:r>
            <a:r>
              <a:rPr lang="ro-RO" dirty="0"/>
              <a:t>?</a:t>
            </a: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5124" name="Picture 4" descr="C:\Users\Маричика\Desktop\pr\3d_thinking_man_with_question_cloud_powerpoint_templates_question_ppt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0720"/>
            <a:ext cx="2925688" cy="15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11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bar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34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dal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38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cutitoa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531" cy="685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08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477</Words>
  <Application>Microsoft Office PowerPoint</Application>
  <PresentationFormat>Экран (4:3)</PresentationFormat>
  <Paragraphs>144</Paragraphs>
  <Slides>27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27</vt:i4>
      </vt:variant>
    </vt:vector>
  </HeadingPairs>
  <TitlesOfParts>
    <vt:vector size="44" baseType="lpstr">
      <vt:lpstr>Arial</vt:lpstr>
      <vt:lpstr>Calibri</vt:lpstr>
      <vt:lpstr>Corbel</vt:lpstr>
      <vt:lpstr>Franklin Gothic Book</vt:lpstr>
      <vt:lpstr>Franklin Gothic Medium</vt:lpstr>
      <vt:lpstr>Gill Sans MT</vt:lpstr>
      <vt:lpstr>Tahoma</vt:lpstr>
      <vt:lpstr>Times New Roman</vt:lpstr>
      <vt:lpstr>Verdana</vt:lpstr>
      <vt:lpstr>Wingdings 2</vt:lpstr>
      <vt:lpstr>Трек</vt:lpstr>
      <vt:lpstr>Солнцестояние</vt:lpstr>
      <vt:lpstr>1_Солнцестояние</vt:lpstr>
      <vt:lpstr>2_Солнцестояние</vt:lpstr>
      <vt:lpstr>3_Солнцестояние</vt:lpstr>
      <vt:lpstr>Тема Office</vt:lpstr>
      <vt:lpstr>1_Трек</vt:lpstr>
      <vt:lpstr>Презентация PowerPoint</vt:lpstr>
      <vt:lpstr>OBIECTIVE OPERAȚIONALE:</vt:lpstr>
      <vt:lpstr>Презентация PowerPoint</vt:lpstr>
      <vt:lpstr>TEMA MUNCII ȘI FRUMUSEȚEA EI</vt:lpstr>
      <vt:lpstr> </vt:lpstr>
      <vt:lpstr>    Exprimați-vă părerea!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Exprimați-vă părerea! </vt:lpstr>
      <vt:lpstr>Exprimați-vă părerea!</vt:lpstr>
      <vt:lpstr>Valorificarea textului!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Маричика Карч</dc:creator>
  <cp:lastModifiedBy>Лилия</cp:lastModifiedBy>
  <cp:revision>38</cp:revision>
  <dcterms:created xsi:type="dcterms:W3CDTF">2017-03-04T10:34:49Z</dcterms:created>
  <dcterms:modified xsi:type="dcterms:W3CDTF">2023-09-20T09:11:58Z</dcterms:modified>
</cp:coreProperties>
</file>