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65" r:id="rId4"/>
    <p:sldId id="267" r:id="rId5"/>
    <p:sldId id="258" r:id="rId6"/>
    <p:sldId id="259" r:id="rId7"/>
    <p:sldId id="266" r:id="rId8"/>
    <p:sldId id="260" r:id="rId9"/>
    <p:sldId id="261" r:id="rId10"/>
    <p:sldId id="262" r:id="rId11"/>
    <p:sldId id="263" r:id="rId12"/>
    <p:sldId id="264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4628" autoAdjust="0"/>
  </p:normalViewPr>
  <p:slideViewPr>
    <p:cSldViewPr>
      <p:cViewPr varScale="1">
        <p:scale>
          <a:sx n="100" d="100"/>
          <a:sy n="100" d="100"/>
        </p:scale>
        <p:origin x="2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D0C94C1-B6F5-4243-8042-DC9921B51A45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o-RO"/>
        </a:p>
      </dgm:t>
    </dgm:pt>
    <dgm:pt modelId="{B9927772-E7B1-45EE-823F-01C63DE71747}">
      <dgm:prSet phldrT="[Text]"/>
      <dgm:spPr/>
      <dgm:t>
        <a:bodyPr/>
        <a:lstStyle/>
        <a:p>
          <a:r>
            <a:rPr lang="ro-RO" dirty="0"/>
            <a:t>Reacția de</a:t>
          </a:r>
        </a:p>
      </dgm:t>
    </dgm:pt>
    <dgm:pt modelId="{1BF650C9-8854-44F4-A088-1FD8A9B124B0}" type="parTrans" cxnId="{CEC194DB-8001-4845-A53A-0A21706EF6FB}">
      <dgm:prSet/>
      <dgm:spPr/>
      <dgm:t>
        <a:bodyPr/>
        <a:lstStyle/>
        <a:p>
          <a:endParaRPr lang="ro-RO"/>
        </a:p>
      </dgm:t>
    </dgm:pt>
    <dgm:pt modelId="{21E0AF0C-5C30-4292-82C3-A66BD7D45252}" type="sibTrans" cxnId="{CEC194DB-8001-4845-A53A-0A21706EF6FB}">
      <dgm:prSet/>
      <dgm:spPr/>
      <dgm:t>
        <a:bodyPr/>
        <a:lstStyle/>
        <a:p>
          <a:endParaRPr lang="ro-RO"/>
        </a:p>
      </dgm:t>
    </dgm:pt>
    <dgm:pt modelId="{873828A8-4F1A-4AA0-833D-FBD4F324CD3F}">
      <dgm:prSet phldrT="[Text]" custT="1"/>
      <dgm:spPr>
        <a:solidFill>
          <a:srgbClr val="FF0000"/>
        </a:solidFill>
      </dgm:spPr>
      <dgm:t>
        <a:bodyPr/>
        <a:lstStyle/>
        <a:p>
          <a:r>
            <a:rPr lang="ro-RO" sz="3200" b="1" dirty="0"/>
            <a:t>combinare</a:t>
          </a:r>
        </a:p>
      </dgm:t>
    </dgm:pt>
    <dgm:pt modelId="{3327B21C-C48B-4D53-8AA3-493965F66DBD}" type="parTrans" cxnId="{7BF98D98-7ABE-48BC-82C7-8A36B4CE711E}">
      <dgm:prSet/>
      <dgm:spPr/>
      <dgm:t>
        <a:bodyPr/>
        <a:lstStyle/>
        <a:p>
          <a:endParaRPr lang="ro-RO"/>
        </a:p>
      </dgm:t>
    </dgm:pt>
    <dgm:pt modelId="{0571CB49-0B92-4074-919F-F31654AA6A51}" type="sibTrans" cxnId="{7BF98D98-7ABE-48BC-82C7-8A36B4CE711E}">
      <dgm:prSet/>
      <dgm:spPr/>
      <dgm:t>
        <a:bodyPr/>
        <a:lstStyle/>
        <a:p>
          <a:endParaRPr lang="ro-RO"/>
        </a:p>
      </dgm:t>
    </dgm:pt>
    <dgm:pt modelId="{927998B0-BD3B-4B44-84CD-142655FEA0E7}">
      <dgm:prSet phldrT="[Text]" custT="1"/>
      <dgm:spPr/>
      <dgm:t>
        <a:bodyPr/>
        <a:lstStyle/>
        <a:p>
          <a:r>
            <a:rPr lang="ro-RO" sz="3200" b="1" dirty="0"/>
            <a:t>descompunere</a:t>
          </a:r>
        </a:p>
        <a:p>
          <a:r>
            <a:rPr lang="ro-RO" sz="1900" dirty="0" err="1"/>
            <a:t>-termică</a:t>
          </a:r>
          <a:endParaRPr lang="ro-RO" sz="1900" dirty="0"/>
        </a:p>
        <a:p>
          <a:r>
            <a:rPr lang="ro-RO" sz="1900" dirty="0" err="1"/>
            <a:t>-fotohimică</a:t>
          </a:r>
          <a:endParaRPr lang="ro-RO" sz="1900" dirty="0"/>
        </a:p>
        <a:p>
          <a:r>
            <a:rPr lang="ro-RO" sz="1900" dirty="0"/>
            <a:t> </a:t>
          </a:r>
          <a:r>
            <a:rPr lang="ro-RO" sz="1900" dirty="0" err="1"/>
            <a:t>-prin</a:t>
          </a:r>
          <a:r>
            <a:rPr lang="ro-RO" sz="1900" dirty="0"/>
            <a:t> electroliză</a:t>
          </a:r>
        </a:p>
      </dgm:t>
    </dgm:pt>
    <dgm:pt modelId="{DF551F09-233A-4B06-8BA0-BBEAB22AF94C}" type="parTrans" cxnId="{60C67D4A-43A7-4998-8655-220595F50ABB}">
      <dgm:prSet/>
      <dgm:spPr/>
      <dgm:t>
        <a:bodyPr/>
        <a:lstStyle/>
        <a:p>
          <a:endParaRPr lang="ro-RO"/>
        </a:p>
      </dgm:t>
    </dgm:pt>
    <dgm:pt modelId="{92706B1A-1204-4E2C-BBD1-139C9B786424}" type="sibTrans" cxnId="{60C67D4A-43A7-4998-8655-220595F50ABB}">
      <dgm:prSet/>
      <dgm:spPr/>
      <dgm:t>
        <a:bodyPr/>
        <a:lstStyle/>
        <a:p>
          <a:endParaRPr lang="ro-RO"/>
        </a:p>
      </dgm:t>
    </dgm:pt>
    <dgm:pt modelId="{085437EB-61D2-4E96-880F-77442D124300}">
      <dgm:prSet phldrT="[Text]" custT="1"/>
      <dgm:spPr>
        <a:solidFill>
          <a:srgbClr val="92D050"/>
        </a:solidFill>
      </dgm:spPr>
      <dgm:t>
        <a:bodyPr/>
        <a:lstStyle/>
        <a:p>
          <a:r>
            <a:rPr lang="ro-RO" sz="3200" b="1" dirty="0"/>
            <a:t>înlocuire</a:t>
          </a:r>
        </a:p>
        <a:p>
          <a:r>
            <a:rPr lang="ro-RO" sz="3200" b="1" dirty="0"/>
            <a:t>(substituție)</a:t>
          </a:r>
        </a:p>
      </dgm:t>
    </dgm:pt>
    <dgm:pt modelId="{778E4BAA-8B61-4C32-AE6F-5F8309B784D9}" type="parTrans" cxnId="{76239147-08E8-4DBA-BE61-8C2F1AB96AF0}">
      <dgm:prSet/>
      <dgm:spPr/>
      <dgm:t>
        <a:bodyPr/>
        <a:lstStyle/>
        <a:p>
          <a:endParaRPr lang="ro-RO"/>
        </a:p>
      </dgm:t>
    </dgm:pt>
    <dgm:pt modelId="{C7875EDD-94DB-4A1B-865B-A9CB7FAC450C}" type="sibTrans" cxnId="{76239147-08E8-4DBA-BE61-8C2F1AB96AF0}">
      <dgm:prSet/>
      <dgm:spPr/>
      <dgm:t>
        <a:bodyPr/>
        <a:lstStyle/>
        <a:p>
          <a:endParaRPr lang="ro-RO"/>
        </a:p>
      </dgm:t>
    </dgm:pt>
    <dgm:pt modelId="{9E80932A-E953-4F82-B4D3-581201EBFB9C}">
      <dgm:prSet phldrT="[Text]"/>
      <dgm:spPr>
        <a:solidFill>
          <a:schemeClr val="tx2">
            <a:lumMod val="75000"/>
          </a:schemeClr>
        </a:solidFill>
      </dgm:spPr>
      <dgm:t>
        <a:bodyPr/>
        <a:lstStyle/>
        <a:p>
          <a:r>
            <a:rPr lang="ro-RO" dirty="0"/>
            <a:t>schimb</a:t>
          </a:r>
        </a:p>
        <a:p>
          <a:r>
            <a:rPr lang="ro-RO" dirty="0"/>
            <a:t>(dublă înlocuire)</a:t>
          </a:r>
        </a:p>
      </dgm:t>
    </dgm:pt>
    <dgm:pt modelId="{9E2DCA09-E9E2-4B17-AD9A-87ABB52B15FB}" type="parTrans" cxnId="{7624970D-4493-40E3-A18E-A9FFFE3A8BE8}">
      <dgm:prSet/>
      <dgm:spPr/>
      <dgm:t>
        <a:bodyPr/>
        <a:lstStyle/>
        <a:p>
          <a:endParaRPr lang="ro-RO"/>
        </a:p>
      </dgm:t>
    </dgm:pt>
    <dgm:pt modelId="{F9859550-A24A-41F0-9685-D96D0B59D220}" type="sibTrans" cxnId="{7624970D-4493-40E3-A18E-A9FFFE3A8BE8}">
      <dgm:prSet/>
      <dgm:spPr/>
      <dgm:t>
        <a:bodyPr/>
        <a:lstStyle/>
        <a:p>
          <a:endParaRPr lang="ro-RO"/>
        </a:p>
      </dgm:t>
    </dgm:pt>
    <dgm:pt modelId="{00C2FAF0-C59C-47C2-8374-74A97AC9A0D8}" type="pres">
      <dgm:prSet presAssocID="{FD0C94C1-B6F5-4243-8042-DC9921B51A45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BBC5A349-2204-4E30-A5A0-5B461F455474}" type="pres">
      <dgm:prSet presAssocID="{FD0C94C1-B6F5-4243-8042-DC9921B51A45}" presName="matrix" presStyleCnt="0"/>
      <dgm:spPr/>
    </dgm:pt>
    <dgm:pt modelId="{351233AF-AD23-4739-A354-D13AB7849C68}" type="pres">
      <dgm:prSet presAssocID="{FD0C94C1-B6F5-4243-8042-DC9921B51A45}" presName="tile1" presStyleLbl="node1" presStyleIdx="0" presStyleCnt="4"/>
      <dgm:spPr/>
    </dgm:pt>
    <dgm:pt modelId="{1056DC6D-8851-42F3-A324-401ABCD3CAB3}" type="pres">
      <dgm:prSet presAssocID="{FD0C94C1-B6F5-4243-8042-DC9921B51A45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4728B0E4-5951-4205-8784-FCA107CF1D26}" type="pres">
      <dgm:prSet presAssocID="{FD0C94C1-B6F5-4243-8042-DC9921B51A45}" presName="tile2" presStyleLbl="node1" presStyleIdx="1" presStyleCnt="4"/>
      <dgm:spPr/>
    </dgm:pt>
    <dgm:pt modelId="{92F17E49-4CBB-407B-9AFA-4BDF931E41EF}" type="pres">
      <dgm:prSet presAssocID="{FD0C94C1-B6F5-4243-8042-DC9921B51A45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9B463E37-D6A5-439B-A8D9-1844898FE76D}" type="pres">
      <dgm:prSet presAssocID="{FD0C94C1-B6F5-4243-8042-DC9921B51A45}" presName="tile3" presStyleLbl="node1" presStyleIdx="2" presStyleCnt="4"/>
      <dgm:spPr/>
    </dgm:pt>
    <dgm:pt modelId="{1B50F306-DD6F-4810-9100-57B3E54BCCF5}" type="pres">
      <dgm:prSet presAssocID="{FD0C94C1-B6F5-4243-8042-DC9921B51A45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8465706-09BE-42C8-B024-6D65F6B339BE}" type="pres">
      <dgm:prSet presAssocID="{FD0C94C1-B6F5-4243-8042-DC9921B51A45}" presName="tile4" presStyleLbl="node1" presStyleIdx="3" presStyleCnt="4"/>
      <dgm:spPr/>
    </dgm:pt>
    <dgm:pt modelId="{344861B6-945C-4E93-84FD-240E354B613D}" type="pres">
      <dgm:prSet presAssocID="{FD0C94C1-B6F5-4243-8042-DC9921B51A45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DF275727-7989-4B6A-A64A-F791781B30A3}" type="pres">
      <dgm:prSet presAssocID="{FD0C94C1-B6F5-4243-8042-DC9921B51A45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7624970D-4493-40E3-A18E-A9FFFE3A8BE8}" srcId="{B9927772-E7B1-45EE-823F-01C63DE71747}" destId="{9E80932A-E953-4F82-B4D3-581201EBFB9C}" srcOrd="3" destOrd="0" parTransId="{9E2DCA09-E9E2-4B17-AD9A-87ABB52B15FB}" sibTransId="{F9859550-A24A-41F0-9685-D96D0B59D220}"/>
    <dgm:cxn modelId="{E756382C-1A95-4E2A-9478-C3A13C3D3E18}" type="presOf" srcId="{9E80932A-E953-4F82-B4D3-581201EBFB9C}" destId="{88465706-09BE-42C8-B024-6D65F6B339BE}" srcOrd="0" destOrd="0" presId="urn:microsoft.com/office/officeart/2005/8/layout/matrix1"/>
    <dgm:cxn modelId="{B23FFA33-B0E4-4256-9907-AD6B3F18658F}" type="presOf" srcId="{B9927772-E7B1-45EE-823F-01C63DE71747}" destId="{DF275727-7989-4B6A-A64A-F791781B30A3}" srcOrd="0" destOrd="0" presId="urn:microsoft.com/office/officeart/2005/8/layout/matrix1"/>
    <dgm:cxn modelId="{CE76C45E-9A68-4126-A214-8E7675CC47D9}" type="presOf" srcId="{873828A8-4F1A-4AA0-833D-FBD4F324CD3F}" destId="{351233AF-AD23-4739-A354-D13AB7849C68}" srcOrd="0" destOrd="0" presId="urn:microsoft.com/office/officeart/2005/8/layout/matrix1"/>
    <dgm:cxn modelId="{3F6E6660-C381-4335-AA18-6925F152C960}" type="presOf" srcId="{873828A8-4F1A-4AA0-833D-FBD4F324CD3F}" destId="{1056DC6D-8851-42F3-A324-401ABCD3CAB3}" srcOrd="1" destOrd="0" presId="urn:microsoft.com/office/officeart/2005/8/layout/matrix1"/>
    <dgm:cxn modelId="{76239147-08E8-4DBA-BE61-8C2F1AB96AF0}" srcId="{B9927772-E7B1-45EE-823F-01C63DE71747}" destId="{085437EB-61D2-4E96-880F-77442D124300}" srcOrd="2" destOrd="0" parTransId="{778E4BAA-8B61-4C32-AE6F-5F8309B784D9}" sibTransId="{C7875EDD-94DB-4A1B-865B-A9CB7FAC450C}"/>
    <dgm:cxn modelId="{60C67D4A-43A7-4998-8655-220595F50ABB}" srcId="{B9927772-E7B1-45EE-823F-01C63DE71747}" destId="{927998B0-BD3B-4B44-84CD-142655FEA0E7}" srcOrd="1" destOrd="0" parTransId="{DF551F09-233A-4B06-8BA0-BBEAB22AF94C}" sibTransId="{92706B1A-1204-4E2C-BBD1-139C9B786424}"/>
    <dgm:cxn modelId="{81B5B383-05B4-4631-85DD-BF148C051B76}" type="presOf" srcId="{9E80932A-E953-4F82-B4D3-581201EBFB9C}" destId="{344861B6-945C-4E93-84FD-240E354B613D}" srcOrd="1" destOrd="0" presId="urn:microsoft.com/office/officeart/2005/8/layout/matrix1"/>
    <dgm:cxn modelId="{49E21D8E-961B-430B-8AA3-9FB25DF2DBBF}" type="presOf" srcId="{927998B0-BD3B-4B44-84CD-142655FEA0E7}" destId="{92F17E49-4CBB-407B-9AFA-4BDF931E41EF}" srcOrd="1" destOrd="0" presId="urn:microsoft.com/office/officeart/2005/8/layout/matrix1"/>
    <dgm:cxn modelId="{7BF98D98-7ABE-48BC-82C7-8A36B4CE711E}" srcId="{B9927772-E7B1-45EE-823F-01C63DE71747}" destId="{873828A8-4F1A-4AA0-833D-FBD4F324CD3F}" srcOrd="0" destOrd="0" parTransId="{3327B21C-C48B-4D53-8AA3-493965F66DBD}" sibTransId="{0571CB49-0B92-4074-919F-F31654AA6A51}"/>
    <dgm:cxn modelId="{105218A2-77F2-4063-B6F3-67A39C96658C}" type="presOf" srcId="{FD0C94C1-B6F5-4243-8042-DC9921B51A45}" destId="{00C2FAF0-C59C-47C2-8374-74A97AC9A0D8}" srcOrd="0" destOrd="0" presId="urn:microsoft.com/office/officeart/2005/8/layout/matrix1"/>
    <dgm:cxn modelId="{FD3D40CC-C22E-4D8A-AD93-DCD1BD6E7D9A}" type="presOf" srcId="{085437EB-61D2-4E96-880F-77442D124300}" destId="{9B463E37-D6A5-439B-A8D9-1844898FE76D}" srcOrd="0" destOrd="0" presId="urn:microsoft.com/office/officeart/2005/8/layout/matrix1"/>
    <dgm:cxn modelId="{D89FB6D5-DEB7-4292-9E6A-021BEF076EE4}" type="presOf" srcId="{085437EB-61D2-4E96-880F-77442D124300}" destId="{1B50F306-DD6F-4810-9100-57B3E54BCCF5}" srcOrd="1" destOrd="0" presId="urn:microsoft.com/office/officeart/2005/8/layout/matrix1"/>
    <dgm:cxn modelId="{CEC194DB-8001-4845-A53A-0A21706EF6FB}" srcId="{FD0C94C1-B6F5-4243-8042-DC9921B51A45}" destId="{B9927772-E7B1-45EE-823F-01C63DE71747}" srcOrd="0" destOrd="0" parTransId="{1BF650C9-8854-44F4-A088-1FD8A9B124B0}" sibTransId="{21E0AF0C-5C30-4292-82C3-A66BD7D45252}"/>
    <dgm:cxn modelId="{A6960EDF-43FB-4509-AD63-A7E4F8F4552A}" type="presOf" srcId="{927998B0-BD3B-4B44-84CD-142655FEA0E7}" destId="{4728B0E4-5951-4205-8784-FCA107CF1D26}" srcOrd="0" destOrd="0" presId="urn:microsoft.com/office/officeart/2005/8/layout/matrix1"/>
    <dgm:cxn modelId="{67AFC736-ED3C-41CB-A7C7-C85F582FA834}" type="presParOf" srcId="{00C2FAF0-C59C-47C2-8374-74A97AC9A0D8}" destId="{BBC5A349-2204-4E30-A5A0-5B461F455474}" srcOrd="0" destOrd="0" presId="urn:microsoft.com/office/officeart/2005/8/layout/matrix1"/>
    <dgm:cxn modelId="{1648E2B7-F3E9-4CE9-AB1C-2EA3BEEB0019}" type="presParOf" srcId="{BBC5A349-2204-4E30-A5A0-5B461F455474}" destId="{351233AF-AD23-4739-A354-D13AB7849C68}" srcOrd="0" destOrd="0" presId="urn:microsoft.com/office/officeart/2005/8/layout/matrix1"/>
    <dgm:cxn modelId="{48271417-98A8-40C9-A0A4-72E1D1407F5D}" type="presParOf" srcId="{BBC5A349-2204-4E30-A5A0-5B461F455474}" destId="{1056DC6D-8851-42F3-A324-401ABCD3CAB3}" srcOrd="1" destOrd="0" presId="urn:microsoft.com/office/officeart/2005/8/layout/matrix1"/>
    <dgm:cxn modelId="{DCA9A9DE-38AD-4C47-B825-0EC7339E11B1}" type="presParOf" srcId="{BBC5A349-2204-4E30-A5A0-5B461F455474}" destId="{4728B0E4-5951-4205-8784-FCA107CF1D26}" srcOrd="2" destOrd="0" presId="urn:microsoft.com/office/officeart/2005/8/layout/matrix1"/>
    <dgm:cxn modelId="{9D724920-F2B3-4035-90E9-5B4526F123F9}" type="presParOf" srcId="{BBC5A349-2204-4E30-A5A0-5B461F455474}" destId="{92F17E49-4CBB-407B-9AFA-4BDF931E41EF}" srcOrd="3" destOrd="0" presId="urn:microsoft.com/office/officeart/2005/8/layout/matrix1"/>
    <dgm:cxn modelId="{E97669B3-B89A-4D95-A7C0-24A685CE203F}" type="presParOf" srcId="{BBC5A349-2204-4E30-A5A0-5B461F455474}" destId="{9B463E37-D6A5-439B-A8D9-1844898FE76D}" srcOrd="4" destOrd="0" presId="urn:microsoft.com/office/officeart/2005/8/layout/matrix1"/>
    <dgm:cxn modelId="{763C8D48-B78B-41CC-8563-83CCF925FBFA}" type="presParOf" srcId="{BBC5A349-2204-4E30-A5A0-5B461F455474}" destId="{1B50F306-DD6F-4810-9100-57B3E54BCCF5}" srcOrd="5" destOrd="0" presId="urn:microsoft.com/office/officeart/2005/8/layout/matrix1"/>
    <dgm:cxn modelId="{BBA838B6-D2E8-455D-A7C2-44D302880DB0}" type="presParOf" srcId="{BBC5A349-2204-4E30-A5A0-5B461F455474}" destId="{88465706-09BE-42C8-B024-6D65F6B339BE}" srcOrd="6" destOrd="0" presId="urn:microsoft.com/office/officeart/2005/8/layout/matrix1"/>
    <dgm:cxn modelId="{891832FB-2868-40F1-BE4E-483DDAFD1D1B}" type="presParOf" srcId="{BBC5A349-2204-4E30-A5A0-5B461F455474}" destId="{344861B6-945C-4E93-84FD-240E354B613D}" srcOrd="7" destOrd="0" presId="urn:microsoft.com/office/officeart/2005/8/layout/matrix1"/>
    <dgm:cxn modelId="{8657D330-4B00-41E3-83C2-68AAFF8D5B9E}" type="presParOf" srcId="{00C2FAF0-C59C-47C2-8374-74A97AC9A0D8}" destId="{DF275727-7989-4B6A-A64A-F791781B30A3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1233AF-AD23-4739-A354-D13AB7849C68}">
      <dsp:nvSpPr>
        <dsp:cNvPr id="0" name=""/>
        <dsp:cNvSpPr/>
      </dsp:nvSpPr>
      <dsp:spPr>
        <a:xfrm rot="16200000">
          <a:off x="960040" y="-960040"/>
          <a:ext cx="2194718" cy="4114800"/>
        </a:xfrm>
        <a:prstGeom prst="round1Rect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3200" b="1" kern="1200" dirty="0"/>
            <a:t>combinare</a:t>
          </a:r>
        </a:p>
      </dsp:txBody>
      <dsp:txXfrm rot="5400000">
        <a:off x="-1" y="1"/>
        <a:ext cx="4114800" cy="1646038"/>
      </dsp:txXfrm>
    </dsp:sp>
    <dsp:sp modelId="{4728B0E4-5951-4205-8784-FCA107CF1D26}">
      <dsp:nvSpPr>
        <dsp:cNvPr id="0" name=""/>
        <dsp:cNvSpPr/>
      </dsp:nvSpPr>
      <dsp:spPr>
        <a:xfrm>
          <a:off x="4114800" y="0"/>
          <a:ext cx="4114800" cy="2194718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3200" b="1" kern="1200" dirty="0"/>
            <a:t>descompunere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900" kern="1200" dirty="0" err="1"/>
            <a:t>-termică</a:t>
          </a:r>
          <a:endParaRPr lang="ro-RO" sz="1900" kern="1200" dirty="0"/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900" kern="1200" dirty="0" err="1"/>
            <a:t>-fotohimică</a:t>
          </a:r>
          <a:endParaRPr lang="ro-RO" sz="1900" kern="1200" dirty="0"/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1900" kern="1200" dirty="0"/>
            <a:t> </a:t>
          </a:r>
          <a:r>
            <a:rPr lang="ro-RO" sz="1900" kern="1200" dirty="0" err="1"/>
            <a:t>-prin</a:t>
          </a:r>
          <a:r>
            <a:rPr lang="ro-RO" sz="1900" kern="1200" dirty="0"/>
            <a:t> electroliză</a:t>
          </a:r>
        </a:p>
      </dsp:txBody>
      <dsp:txXfrm>
        <a:off x="4114800" y="0"/>
        <a:ext cx="4114800" cy="1646038"/>
      </dsp:txXfrm>
    </dsp:sp>
    <dsp:sp modelId="{9B463E37-D6A5-439B-A8D9-1844898FE76D}">
      <dsp:nvSpPr>
        <dsp:cNvPr id="0" name=""/>
        <dsp:cNvSpPr/>
      </dsp:nvSpPr>
      <dsp:spPr>
        <a:xfrm rot="10800000">
          <a:off x="0" y="2194718"/>
          <a:ext cx="4114800" cy="2194718"/>
        </a:xfrm>
        <a:prstGeom prst="round1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3200" b="1" kern="1200" dirty="0"/>
            <a:t>înlocuire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3200" b="1" kern="1200" dirty="0"/>
            <a:t>(substituție)</a:t>
          </a:r>
        </a:p>
      </dsp:txBody>
      <dsp:txXfrm rot="10800000">
        <a:off x="0" y="2743398"/>
        <a:ext cx="4114800" cy="1646038"/>
      </dsp:txXfrm>
    </dsp:sp>
    <dsp:sp modelId="{88465706-09BE-42C8-B024-6D65F6B339BE}">
      <dsp:nvSpPr>
        <dsp:cNvPr id="0" name=""/>
        <dsp:cNvSpPr/>
      </dsp:nvSpPr>
      <dsp:spPr>
        <a:xfrm rot="5400000">
          <a:off x="5074840" y="1234677"/>
          <a:ext cx="2194718" cy="4114800"/>
        </a:xfrm>
        <a:prstGeom prst="round1Rect">
          <a:avLst/>
        </a:prstGeom>
        <a:solidFill>
          <a:schemeClr val="tx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3400" kern="1200" dirty="0"/>
            <a:t>schimb</a:t>
          </a:r>
        </a:p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3400" kern="1200" dirty="0"/>
            <a:t>(dublă înlocuire)</a:t>
          </a:r>
        </a:p>
      </dsp:txBody>
      <dsp:txXfrm rot="-5400000">
        <a:off x="4114799" y="2743398"/>
        <a:ext cx="4114800" cy="1646038"/>
      </dsp:txXfrm>
    </dsp:sp>
    <dsp:sp modelId="{DF275727-7989-4B6A-A64A-F791781B30A3}">
      <dsp:nvSpPr>
        <dsp:cNvPr id="0" name=""/>
        <dsp:cNvSpPr/>
      </dsp:nvSpPr>
      <dsp:spPr>
        <a:xfrm>
          <a:off x="2880359" y="1646038"/>
          <a:ext cx="2468880" cy="1097359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3400" kern="1200" dirty="0"/>
            <a:t>Reacția de</a:t>
          </a:r>
        </a:p>
      </dsp:txBody>
      <dsp:txXfrm>
        <a:off x="2933928" y="1699607"/>
        <a:ext cx="2361742" cy="9902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0564F-66E6-48B3-8DF1-D850CB9C6BBC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C82E62-F771-4081-9127-F6E363D01F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696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BA215-6F42-46C4-995E-6EF81538A1F2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6B269-AB34-4407-B1B7-BE70D8F09E5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BA215-6F42-46C4-995E-6EF81538A1F2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6B269-AB34-4407-B1B7-BE70D8F09E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BA215-6F42-46C4-995E-6EF81538A1F2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6B269-AB34-4407-B1B7-BE70D8F09E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BA215-6F42-46C4-995E-6EF81538A1F2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6B269-AB34-4407-B1B7-BE70D8F09E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BA215-6F42-46C4-995E-6EF81538A1F2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6B269-AB34-4407-B1B7-BE70D8F09E53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BA215-6F42-46C4-995E-6EF81538A1F2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6B269-AB34-4407-B1B7-BE70D8F09E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BA215-6F42-46C4-995E-6EF81538A1F2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6B269-AB34-4407-B1B7-BE70D8F09E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BA215-6F42-46C4-995E-6EF81538A1F2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6B269-AB34-4407-B1B7-BE70D8F09E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BA215-6F42-46C4-995E-6EF81538A1F2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6B269-AB34-4407-B1B7-BE70D8F09E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BA215-6F42-46C4-995E-6EF81538A1F2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76B269-AB34-4407-B1B7-BE70D8F09E5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BA215-6F42-46C4-995E-6EF81538A1F2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F76B269-AB34-4407-B1B7-BE70D8F09E53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3DBA215-6F42-46C4-995E-6EF81538A1F2}" type="datetimeFigureOut">
              <a:rPr lang="en-US" smtClean="0"/>
              <a:t>9/28/2023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F76B269-AB34-4407-B1B7-BE70D8F09E53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u 7"/>
          <p:cNvSpPr>
            <a:spLocks noGrp="1"/>
          </p:cNvSpPr>
          <p:nvPr>
            <p:ph type="title"/>
          </p:nvPr>
        </p:nvSpPr>
        <p:spPr>
          <a:xfrm>
            <a:off x="609600" y="533401"/>
            <a:ext cx="3048000" cy="2209800"/>
          </a:xfrm>
        </p:spPr>
        <p:txBody>
          <a:bodyPr>
            <a:normAutofit/>
          </a:bodyPr>
          <a:lstStyle/>
          <a:p>
            <a:endParaRPr lang="ro-RO" dirty="0"/>
          </a:p>
        </p:txBody>
      </p:sp>
      <p:pic>
        <p:nvPicPr>
          <p:cNvPr id="12" name="Substituent imagine 11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47" r="14147"/>
          <a:stretch>
            <a:fillRect/>
          </a:stretch>
        </p:blipFill>
        <p:spPr>
          <a:xfrm rot="420000">
            <a:off x="4419600" y="2635250"/>
            <a:ext cx="3552825" cy="3313113"/>
          </a:xfrm>
        </p:spPr>
      </p:pic>
      <p:sp>
        <p:nvSpPr>
          <p:cNvPr id="11" name="Dreptunghi 10"/>
          <p:cNvSpPr/>
          <p:nvPr/>
        </p:nvSpPr>
        <p:spPr>
          <a:xfrm>
            <a:off x="990600" y="609600"/>
            <a:ext cx="6480428" cy="1754326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o-RO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Principalele tipuri </a:t>
            </a:r>
            <a:br>
              <a:rPr lang="ro-RO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o-RO" sz="5400" b="1" cap="none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de reacții chimice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05000" y="457200"/>
            <a:ext cx="29100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Exerci</a:t>
            </a:r>
            <a:r>
              <a:rPr lang="ro-RO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ț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ii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10607" y="2133600"/>
            <a:ext cx="33390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Mg+</a:t>
            </a:r>
            <a:r>
              <a:rPr lang="ro-RO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  <a:r>
              <a:rPr lang="en-US" sz="5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HCl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768565" y="2133600"/>
            <a:ext cx="51648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</a:t>
            </a: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H2 </a:t>
            </a:r>
            <a:r>
              <a:rPr lang="ro-RO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 MgCl2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43157" y="3352800"/>
            <a:ext cx="36279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H2SO4+Zn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61831" y="3352800"/>
            <a:ext cx="44534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</a:t>
            </a: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H2</a:t>
            </a:r>
            <a:r>
              <a:rPr lang="ro-RO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</a:t>
            </a: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+ZnSO4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cxnSp>
        <p:nvCxnSpPr>
          <p:cNvPr id="3" name="Conector drept cu săgeată 2"/>
          <p:cNvCxnSpPr/>
          <p:nvPr/>
        </p:nvCxnSpPr>
        <p:spPr>
          <a:xfrm flipV="1">
            <a:off x="5029200" y="2306832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drept cu săgeată 11"/>
          <p:cNvCxnSpPr/>
          <p:nvPr/>
        </p:nvCxnSpPr>
        <p:spPr>
          <a:xfrm flipV="1">
            <a:off x="5715000" y="3531296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ăgeată la dreapta 12"/>
          <p:cNvSpPr/>
          <p:nvPr/>
        </p:nvSpPr>
        <p:spPr>
          <a:xfrm>
            <a:off x="3360013" y="2595265"/>
            <a:ext cx="611059" cy="1120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4" name="Săgeată la dreapta 13"/>
          <p:cNvSpPr/>
          <p:nvPr/>
        </p:nvSpPr>
        <p:spPr>
          <a:xfrm>
            <a:off x="4023892" y="3850333"/>
            <a:ext cx="611059" cy="1120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5" name="CasetăText 14"/>
          <p:cNvSpPr txBox="1"/>
          <p:nvPr/>
        </p:nvSpPr>
        <p:spPr>
          <a:xfrm>
            <a:off x="1625917" y="2041267"/>
            <a:ext cx="55816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6000" dirty="0"/>
              <a:t>2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6456" y="1451511"/>
            <a:ext cx="473075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15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91630" y="609600"/>
            <a:ext cx="67503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o-RO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4.Reacția de schimb</a:t>
            </a:r>
          </a:p>
        </p:txBody>
      </p:sp>
      <p:sp>
        <p:nvSpPr>
          <p:cNvPr id="8" name="Rectangle 7"/>
          <p:cNvSpPr/>
          <p:nvPr/>
        </p:nvSpPr>
        <p:spPr>
          <a:xfrm>
            <a:off x="1241345" y="3962400"/>
            <a:ext cx="6472847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o-RO" sz="4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NaOH</a:t>
            </a:r>
            <a:r>
              <a:rPr lang="ro-RO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+ </a:t>
            </a:r>
            <a:r>
              <a:rPr lang="ro-RO" sz="4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HCl</a:t>
            </a:r>
            <a:r>
              <a:rPr lang="ro-RO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    </a:t>
            </a:r>
            <a:r>
              <a:rPr lang="ro-RO" sz="4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NaCl</a:t>
            </a:r>
            <a:r>
              <a:rPr lang="ro-RO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+H2O</a:t>
            </a:r>
            <a:endParaRPr lang="en-US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8450" y="5334000"/>
            <a:ext cx="86187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2NaOH+CuSO4    Na2SO4+Cu(OH)2</a:t>
            </a:r>
            <a:endParaRPr lang="en-US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3" name="Dreptunghi 2"/>
          <p:cNvSpPr/>
          <p:nvPr/>
        </p:nvSpPr>
        <p:spPr>
          <a:xfrm>
            <a:off x="457200" y="1532930"/>
            <a:ext cx="93968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8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A</a:t>
            </a:r>
          </a:p>
        </p:txBody>
      </p:sp>
      <p:sp>
        <p:nvSpPr>
          <p:cNvPr id="4" name="Dreptunghi 3"/>
          <p:cNvSpPr/>
          <p:nvPr/>
        </p:nvSpPr>
        <p:spPr>
          <a:xfrm>
            <a:off x="1205876" y="1532930"/>
            <a:ext cx="93006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8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B</a:t>
            </a:r>
          </a:p>
        </p:txBody>
      </p:sp>
      <p:sp>
        <p:nvSpPr>
          <p:cNvPr id="10" name="Dreptunghi 9"/>
          <p:cNvSpPr/>
          <p:nvPr/>
        </p:nvSpPr>
        <p:spPr>
          <a:xfrm>
            <a:off x="2135939" y="1497821"/>
            <a:ext cx="806632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8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+</a:t>
            </a:r>
          </a:p>
        </p:txBody>
      </p:sp>
      <p:sp>
        <p:nvSpPr>
          <p:cNvPr id="11" name="Dreptunghi 10"/>
          <p:cNvSpPr/>
          <p:nvPr/>
        </p:nvSpPr>
        <p:spPr>
          <a:xfrm>
            <a:off x="2842719" y="1497821"/>
            <a:ext cx="95891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8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effectLst/>
              </a:rPr>
              <a:t>X</a:t>
            </a:r>
          </a:p>
        </p:txBody>
      </p:sp>
      <p:sp>
        <p:nvSpPr>
          <p:cNvPr id="12" name="Dreptunghi 11"/>
          <p:cNvSpPr/>
          <p:nvPr/>
        </p:nvSpPr>
        <p:spPr>
          <a:xfrm>
            <a:off x="7930186" y="1532930"/>
            <a:ext cx="88197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8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Y</a:t>
            </a:r>
          </a:p>
        </p:txBody>
      </p:sp>
      <p:cxnSp>
        <p:nvCxnSpPr>
          <p:cNvPr id="19" name="Conector drept cu săgeată 18"/>
          <p:cNvCxnSpPr/>
          <p:nvPr/>
        </p:nvCxnSpPr>
        <p:spPr>
          <a:xfrm>
            <a:off x="8812159" y="5486400"/>
            <a:ext cx="0" cy="304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ăgeată la dreapta 19"/>
          <p:cNvSpPr/>
          <p:nvPr/>
        </p:nvSpPr>
        <p:spPr>
          <a:xfrm>
            <a:off x="4607802" y="2323475"/>
            <a:ext cx="573798" cy="500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1" name="Săgeată la dreapta 20"/>
          <p:cNvSpPr/>
          <p:nvPr/>
        </p:nvSpPr>
        <p:spPr>
          <a:xfrm>
            <a:off x="4415892" y="4320205"/>
            <a:ext cx="421398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" name="Săgeată la dreapta 21"/>
          <p:cNvSpPr/>
          <p:nvPr/>
        </p:nvSpPr>
        <p:spPr>
          <a:xfrm>
            <a:off x="4121557" y="5745481"/>
            <a:ext cx="294335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" name="Dreptunghi 22"/>
          <p:cNvSpPr/>
          <p:nvPr/>
        </p:nvSpPr>
        <p:spPr>
          <a:xfrm>
            <a:off x="5181600" y="1552679"/>
            <a:ext cx="95891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8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C000"/>
                </a:solidFill>
                <a:effectLst/>
              </a:rPr>
              <a:t>X</a:t>
            </a:r>
          </a:p>
        </p:txBody>
      </p:sp>
      <p:sp>
        <p:nvSpPr>
          <p:cNvPr id="24" name="Dreptunghi 23"/>
          <p:cNvSpPr/>
          <p:nvPr/>
        </p:nvSpPr>
        <p:spPr>
          <a:xfrm>
            <a:off x="5943600" y="1532930"/>
            <a:ext cx="93006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8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B</a:t>
            </a:r>
          </a:p>
        </p:txBody>
      </p:sp>
      <p:sp>
        <p:nvSpPr>
          <p:cNvPr id="26" name="Dreptunghi 25"/>
          <p:cNvSpPr/>
          <p:nvPr/>
        </p:nvSpPr>
        <p:spPr>
          <a:xfrm>
            <a:off x="6735372" y="1532930"/>
            <a:ext cx="806632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8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+</a:t>
            </a:r>
          </a:p>
        </p:txBody>
      </p:sp>
      <p:sp>
        <p:nvSpPr>
          <p:cNvPr id="27" name="Dreptunghi 26"/>
          <p:cNvSpPr/>
          <p:nvPr/>
        </p:nvSpPr>
        <p:spPr>
          <a:xfrm>
            <a:off x="7244353" y="1552679"/>
            <a:ext cx="93968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8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A</a:t>
            </a:r>
          </a:p>
        </p:txBody>
      </p:sp>
      <p:sp>
        <p:nvSpPr>
          <p:cNvPr id="28" name="Dreptunghi 27"/>
          <p:cNvSpPr/>
          <p:nvPr/>
        </p:nvSpPr>
        <p:spPr>
          <a:xfrm>
            <a:off x="3708465" y="1496777"/>
            <a:ext cx="88197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8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Y</a:t>
            </a:r>
          </a:p>
        </p:txBody>
      </p:sp>
      <p:sp>
        <p:nvSpPr>
          <p:cNvPr id="2" name="CasetăText 1"/>
          <p:cNvSpPr txBox="1"/>
          <p:nvPr/>
        </p:nvSpPr>
        <p:spPr>
          <a:xfrm>
            <a:off x="1343248" y="2999229"/>
            <a:ext cx="6038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>
                <a:solidFill>
                  <a:srgbClr val="FF0000"/>
                </a:solidFill>
              </a:rPr>
              <a:t>Exemple</a:t>
            </a:r>
            <a:r>
              <a:rPr lang="ro-RO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169682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25 0 E" pathEditMode="relative" ptsTypes="">
                                      <p:cBhvr>
                                        <p:cTn id="3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25 0 E" pathEditMode="relative" ptsTypes="">
                                      <p:cBhvr>
                                        <p:cTn id="4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ntr" presetSubtype="0" fill="hold" grpId="0" nodeType="click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42" presetClass="entr" presetSubtype="0" fill="hold" grpId="0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6500"/>
                            </p:stCondLst>
                            <p:childTnLst>
                              <p:par>
                                <p:cTn id="122" presetID="42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95 -0.0444 L 1.94444E-6 -3.27475E-6 " pathEditMode="fixed" rAng="0" ptsTypes="AA">
                                      <p:cBhvr>
                                        <p:cTn id="123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9" y="22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3" grpId="0"/>
      <p:bldP spid="3" grpId="1"/>
      <p:bldP spid="3" grpId="2"/>
      <p:bldP spid="4" grpId="0"/>
      <p:bldP spid="4" grpId="1"/>
      <p:bldP spid="10" grpId="0"/>
      <p:bldP spid="10" grpId="1"/>
      <p:bldP spid="11" grpId="0"/>
      <p:bldP spid="11" grpId="1"/>
      <p:bldP spid="11" grpId="2"/>
      <p:bldP spid="12" grpId="0"/>
      <p:bldP spid="20" grpId="0" animBg="1"/>
      <p:bldP spid="21" grpId="0" animBg="1"/>
      <p:bldP spid="22" grpId="0" animBg="1"/>
      <p:bldP spid="23" grpId="0"/>
      <p:bldP spid="24" grpId="0"/>
      <p:bldP spid="26" grpId="0"/>
      <p:bldP spid="27" grpId="0"/>
      <p:bldP spid="28" grpId="0"/>
      <p:bldP spid="28" grpId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743117" y="533400"/>
            <a:ext cx="291002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Exerciții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75867" y="2042429"/>
            <a:ext cx="3608039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40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NaOH</a:t>
            </a:r>
            <a:r>
              <a:rPr lang="ro-RO" sz="4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+H2SO4</a:t>
            </a:r>
            <a:endParaRPr lang="en-US" sz="4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401778" y="1982921"/>
            <a:ext cx="3678572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40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H2O + Na2SO4</a:t>
            </a:r>
            <a:endParaRPr lang="en-US" sz="40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7085" y="3352800"/>
            <a:ext cx="383951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4400" b="1" dirty="0" err="1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HCl</a:t>
            </a:r>
            <a:r>
              <a:rPr lang="ro-RO" sz="4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+Ca(OH)2</a:t>
            </a:r>
            <a:endParaRPr lang="en-US" sz="4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800600" y="3403475"/>
            <a:ext cx="388439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4400" b="1" dirty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CaCl2  +   H2O</a:t>
            </a:r>
            <a:endParaRPr lang="en-US" sz="4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2" name="Săgeată la dreapta 1"/>
          <p:cNvSpPr/>
          <p:nvPr/>
        </p:nvSpPr>
        <p:spPr>
          <a:xfrm>
            <a:off x="4483906" y="2410606"/>
            <a:ext cx="45848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o-RO" dirty="0"/>
              <a:t> </a:t>
            </a:r>
          </a:p>
        </p:txBody>
      </p:sp>
      <p:sp>
        <p:nvSpPr>
          <p:cNvPr id="3" name="Săgeată la dreapta 2"/>
          <p:cNvSpPr/>
          <p:nvPr/>
        </p:nvSpPr>
        <p:spPr>
          <a:xfrm>
            <a:off x="4412278" y="3742477"/>
            <a:ext cx="241821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" name="CasetăText 3"/>
          <p:cNvSpPr txBox="1"/>
          <p:nvPr/>
        </p:nvSpPr>
        <p:spPr>
          <a:xfrm>
            <a:off x="4961715" y="1736227"/>
            <a:ext cx="4745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6000" dirty="0"/>
              <a:t>2</a:t>
            </a:r>
          </a:p>
        </p:txBody>
      </p:sp>
      <p:sp>
        <p:nvSpPr>
          <p:cNvPr id="16" name="CasetăText 15"/>
          <p:cNvSpPr txBox="1"/>
          <p:nvPr/>
        </p:nvSpPr>
        <p:spPr>
          <a:xfrm>
            <a:off x="457200" y="1829032"/>
            <a:ext cx="4745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6000" dirty="0"/>
              <a:t>2</a:t>
            </a:r>
          </a:p>
        </p:txBody>
      </p:sp>
      <p:sp>
        <p:nvSpPr>
          <p:cNvPr id="17" name="CasetăText 16"/>
          <p:cNvSpPr txBox="1"/>
          <p:nvPr/>
        </p:nvSpPr>
        <p:spPr>
          <a:xfrm>
            <a:off x="6934200" y="3229687"/>
            <a:ext cx="4745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6000" dirty="0"/>
              <a:t>2</a:t>
            </a:r>
          </a:p>
        </p:txBody>
      </p:sp>
      <p:sp>
        <p:nvSpPr>
          <p:cNvPr id="18" name="CasetăText 17"/>
          <p:cNvSpPr txBox="1"/>
          <p:nvPr/>
        </p:nvSpPr>
        <p:spPr>
          <a:xfrm>
            <a:off x="0" y="3193858"/>
            <a:ext cx="4745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6000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4725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5" grpId="0"/>
      <p:bldP spid="4" grpId="0"/>
      <p:bldP spid="16" grpId="0"/>
      <p:bldP spid="17" grpId="0"/>
      <p:bldP spid="1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o-RO" dirty="0"/>
              <a:t>Care sunt cele 4 tipuri de reacții învățate?</a:t>
            </a:r>
          </a:p>
        </p:txBody>
      </p:sp>
      <p:graphicFrame>
        <p:nvGraphicFramePr>
          <p:cNvPr id="4" name="Substituent conținut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1949764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96636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o-RO" sz="900" dirty="0"/>
              <a:t>Prof. Malița C. </a:t>
            </a:r>
            <a:br>
              <a:rPr lang="ro-RO" sz="900" dirty="0"/>
            </a:br>
            <a:endParaRPr lang="ro-RO" sz="900" dirty="0"/>
          </a:p>
        </p:txBody>
      </p:sp>
    </p:spTree>
    <p:extLst>
      <p:ext uri="{BB962C8B-B14F-4D97-AF65-F5344CB8AC3E}">
        <p14:creationId xmlns:p14="http://schemas.microsoft.com/office/powerpoint/2010/main" val="1147584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670851" y="4419600"/>
            <a:ext cx="688789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o-RO" sz="5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Fe + S     </a:t>
            </a:r>
            <a:r>
              <a:rPr lang="ro-RO" sz="5400" b="1" dirty="0" err="1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</a:rPr>
              <a:t>FeS</a:t>
            </a:r>
            <a:endParaRPr lang="en-US" sz="54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effectLst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04800" y="685800"/>
            <a:ext cx="780220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70C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1. </a:t>
            </a:r>
            <a:r>
              <a:rPr lang="en-US" sz="5400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70C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Reac</a:t>
            </a:r>
            <a:r>
              <a:rPr lang="ro-RO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70C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ț</a:t>
            </a:r>
            <a:r>
              <a:rPr lang="en-US" sz="5400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70C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ia</a:t>
            </a:r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70C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de </a:t>
            </a:r>
            <a:r>
              <a:rPr lang="en-US" sz="5400" b="1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0070C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combinare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0070C0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Dreptunghi 1"/>
          <p:cNvSpPr/>
          <p:nvPr/>
        </p:nvSpPr>
        <p:spPr>
          <a:xfrm>
            <a:off x="1752600" y="1667212"/>
            <a:ext cx="21336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o-RO" sz="8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A</a:t>
            </a:r>
          </a:p>
        </p:txBody>
      </p:sp>
      <p:sp>
        <p:nvSpPr>
          <p:cNvPr id="3" name="Dreptunghi 2"/>
          <p:cNvSpPr/>
          <p:nvPr/>
        </p:nvSpPr>
        <p:spPr>
          <a:xfrm>
            <a:off x="3434319" y="1903645"/>
            <a:ext cx="5661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+</a:t>
            </a:r>
          </a:p>
        </p:txBody>
      </p:sp>
      <p:sp>
        <p:nvSpPr>
          <p:cNvPr id="5" name="Dreptunghi 4"/>
          <p:cNvSpPr/>
          <p:nvPr/>
        </p:nvSpPr>
        <p:spPr>
          <a:xfrm>
            <a:off x="4164439" y="1678094"/>
            <a:ext cx="93006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8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B</a:t>
            </a:r>
          </a:p>
        </p:txBody>
      </p:sp>
      <p:sp>
        <p:nvSpPr>
          <p:cNvPr id="7" name="Dreptunghi 6"/>
          <p:cNvSpPr/>
          <p:nvPr/>
        </p:nvSpPr>
        <p:spPr>
          <a:xfrm>
            <a:off x="5968190" y="1678094"/>
            <a:ext cx="928459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8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C</a:t>
            </a:r>
          </a:p>
        </p:txBody>
      </p:sp>
      <p:sp>
        <p:nvSpPr>
          <p:cNvPr id="11" name="CasetăText 10"/>
          <p:cNvSpPr txBox="1"/>
          <p:nvPr/>
        </p:nvSpPr>
        <p:spPr>
          <a:xfrm>
            <a:off x="1484648" y="3810000"/>
            <a:ext cx="533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000" b="1" dirty="0">
                <a:solidFill>
                  <a:srgbClr val="FF0000"/>
                </a:solidFill>
              </a:rPr>
              <a:t>Exemplu</a:t>
            </a:r>
            <a:r>
              <a:rPr lang="ro-RO" sz="2000" b="1" dirty="0"/>
              <a:t>: reacția  ferului  cu  sulful</a:t>
            </a:r>
          </a:p>
        </p:txBody>
      </p:sp>
      <p:pic>
        <p:nvPicPr>
          <p:cNvPr id="20" name="Imagin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4069554"/>
            <a:ext cx="2466975" cy="1847850"/>
          </a:xfrm>
          <a:prstGeom prst="rect">
            <a:avLst/>
          </a:prstGeom>
        </p:spPr>
      </p:pic>
      <p:sp>
        <p:nvSpPr>
          <p:cNvPr id="4" name="Săgeată la dreapta 3"/>
          <p:cNvSpPr/>
          <p:nvPr/>
        </p:nvSpPr>
        <p:spPr>
          <a:xfrm flipV="1">
            <a:off x="5372099" y="2390487"/>
            <a:ext cx="489981" cy="13451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" name="Săgeată la dreapta 7"/>
          <p:cNvSpPr/>
          <p:nvPr/>
        </p:nvSpPr>
        <p:spPr>
          <a:xfrm>
            <a:off x="4419600" y="4881265"/>
            <a:ext cx="1524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8" grpId="0"/>
      <p:bldP spid="2" grpId="0"/>
      <p:bldP spid="3" grpId="0"/>
      <p:bldP spid="5" grpId="0"/>
      <p:bldP spid="7" grpId="0"/>
      <p:bldP spid="11" grpId="0"/>
      <p:bldP spid="4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 rot="4571410">
            <a:off x="2838275" y="2535877"/>
            <a:ext cx="1447800" cy="1320676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 rot="3533156">
            <a:off x="3490669" y="3102030"/>
            <a:ext cx="1447800" cy="1329194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lus 5"/>
          <p:cNvSpPr/>
          <p:nvPr/>
        </p:nvSpPr>
        <p:spPr>
          <a:xfrm>
            <a:off x="2286851" y="3211326"/>
            <a:ext cx="609600" cy="609600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11"/>
          <p:cNvSpPr/>
          <p:nvPr/>
        </p:nvSpPr>
        <p:spPr>
          <a:xfrm>
            <a:off x="5122579" y="3457949"/>
            <a:ext cx="685800" cy="1524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18"/>
          <p:cNvGrpSpPr/>
          <p:nvPr/>
        </p:nvGrpSpPr>
        <p:grpSpPr>
          <a:xfrm rot="10800000">
            <a:off x="5810467" y="2133600"/>
            <a:ext cx="2209800" cy="1323805"/>
            <a:chOff x="5867400" y="2057400"/>
            <a:chExt cx="2209800" cy="1143000"/>
          </a:xfrm>
        </p:grpSpPr>
        <p:sp>
          <p:nvSpPr>
            <p:cNvPr id="11" name="Oval 10"/>
            <p:cNvSpPr/>
            <p:nvPr/>
          </p:nvSpPr>
          <p:spPr>
            <a:xfrm>
              <a:off x="5867400" y="2057400"/>
              <a:ext cx="1447800" cy="114300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7315200" y="2362200"/>
              <a:ext cx="762000" cy="685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8"/>
          <p:cNvGrpSpPr/>
          <p:nvPr/>
        </p:nvGrpSpPr>
        <p:grpSpPr>
          <a:xfrm rot="10800000">
            <a:off x="5975398" y="3820926"/>
            <a:ext cx="2209800" cy="1360674"/>
            <a:chOff x="5867400" y="2057400"/>
            <a:chExt cx="2209800" cy="1143000"/>
          </a:xfrm>
        </p:grpSpPr>
        <p:sp>
          <p:nvSpPr>
            <p:cNvPr id="14" name="Oval 13"/>
            <p:cNvSpPr/>
            <p:nvPr/>
          </p:nvSpPr>
          <p:spPr>
            <a:xfrm>
              <a:off x="5867400" y="2057400"/>
              <a:ext cx="1447800" cy="1143000"/>
            </a:xfrm>
            <a:prstGeom prst="ellipse">
              <a:avLst/>
            </a:prstGeom>
          </p:spPr>
          <p:style>
            <a:lnRef idx="1">
              <a:schemeClr val="accent5"/>
            </a:lnRef>
            <a:fillRef idx="3">
              <a:schemeClr val="accent5"/>
            </a:fillRef>
            <a:effectRef idx="2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7315200" y="2362200"/>
              <a:ext cx="762000" cy="6858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Dreptunghi 17"/>
          <p:cNvSpPr/>
          <p:nvPr/>
        </p:nvSpPr>
        <p:spPr>
          <a:xfrm>
            <a:off x="1571856" y="687050"/>
            <a:ext cx="529023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H2+</a:t>
            </a:r>
            <a:r>
              <a:rPr lang="ro-RO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/>
                </a:solidFill>
                <a:effectLst/>
              </a:rPr>
              <a:t>Cl2     </a:t>
            </a:r>
            <a:r>
              <a:rPr lang="ro-RO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ro-RO" sz="8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2</a:t>
            </a:r>
            <a:r>
              <a:rPr lang="ro-RO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H</a:t>
            </a:r>
            <a:r>
              <a:rPr lang="ro-RO" sz="5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5"/>
                </a:solidFill>
              </a:rPr>
              <a:t>Cl</a:t>
            </a:r>
            <a:endParaRPr lang="ro-RO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5"/>
              </a:solidFill>
              <a:effectLst/>
            </a:endParaRPr>
          </a:p>
        </p:txBody>
      </p:sp>
      <p:sp>
        <p:nvSpPr>
          <p:cNvPr id="21" name="Oval 20"/>
          <p:cNvSpPr/>
          <p:nvPr/>
        </p:nvSpPr>
        <p:spPr>
          <a:xfrm>
            <a:off x="1014608" y="2695294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551146" y="2234220"/>
            <a:ext cx="762000" cy="685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CasetăText 25"/>
          <p:cNvSpPr txBox="1"/>
          <p:nvPr/>
        </p:nvSpPr>
        <p:spPr>
          <a:xfrm>
            <a:off x="1082652" y="457200"/>
            <a:ext cx="6842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Reacția hidrogenului cu clorul duce la formarea acidului clorhidric:</a:t>
            </a:r>
          </a:p>
        </p:txBody>
      </p:sp>
      <p:sp>
        <p:nvSpPr>
          <p:cNvPr id="2" name="Săgeată la dreapta 1"/>
          <p:cNvSpPr/>
          <p:nvPr/>
        </p:nvSpPr>
        <p:spPr>
          <a:xfrm>
            <a:off x="4216971" y="1524000"/>
            <a:ext cx="58362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094585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9" grpId="0" animBg="1"/>
      <p:bldP spid="18" grpId="0"/>
      <p:bldP spid="21" grpId="0" animBg="1"/>
      <p:bldP spid="22" grpId="0" animBg="1"/>
      <p:bldP spid="26" grpId="0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reptunghi 1"/>
          <p:cNvSpPr/>
          <p:nvPr/>
        </p:nvSpPr>
        <p:spPr>
          <a:xfrm>
            <a:off x="1371600" y="1447800"/>
            <a:ext cx="6324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dirty="0"/>
              <a:t>Reacția de ardere a hidrogenului este o reacție de combinare, care duce la formare de apă:</a:t>
            </a:r>
          </a:p>
        </p:txBody>
      </p:sp>
      <p:pic>
        <p:nvPicPr>
          <p:cNvPr id="3" name="Imagin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3710465"/>
            <a:ext cx="6019800" cy="2671286"/>
          </a:xfrm>
          <a:prstGeom prst="rect">
            <a:avLst/>
          </a:prstGeom>
        </p:spPr>
      </p:pic>
      <p:sp>
        <p:nvSpPr>
          <p:cNvPr id="4" name="Dreptunghi 3"/>
          <p:cNvSpPr/>
          <p:nvPr/>
        </p:nvSpPr>
        <p:spPr>
          <a:xfrm>
            <a:off x="1747721" y="2362200"/>
            <a:ext cx="5572359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8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2</a:t>
            </a:r>
            <a:r>
              <a:rPr lang="ro-RO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H2+ O2= </a:t>
            </a:r>
            <a:r>
              <a:rPr lang="ro-RO" sz="80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2</a:t>
            </a:r>
            <a:r>
              <a:rPr lang="ro-RO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H2O</a:t>
            </a:r>
          </a:p>
        </p:txBody>
      </p:sp>
    </p:spTree>
    <p:extLst>
      <p:ext uri="{BB962C8B-B14F-4D97-AF65-F5344CB8AC3E}">
        <p14:creationId xmlns:p14="http://schemas.microsoft.com/office/powerpoint/2010/main" val="1859993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1981200" y="381000"/>
            <a:ext cx="29100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Exerci</a:t>
            </a:r>
            <a:r>
              <a:rPr lang="ro-RO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ț</a:t>
            </a: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ii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747175" y="1716923"/>
            <a:ext cx="314405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Mg+O2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747174" y="2772832"/>
            <a:ext cx="337807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Zn+Cl2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594302" y="1714866"/>
            <a:ext cx="189314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MgO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5330663" y="2753257"/>
            <a:ext cx="2247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ZnCl2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52400" y="2133600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962231" y="2533709"/>
            <a:ext cx="2667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o-RO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    </a:t>
            </a:r>
            <a:r>
              <a:rPr lang="ro-RO" sz="88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ro-RO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3" name="Dreptunghi 2"/>
          <p:cNvSpPr/>
          <p:nvPr/>
        </p:nvSpPr>
        <p:spPr>
          <a:xfrm>
            <a:off x="1272744" y="1316099"/>
            <a:ext cx="73129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8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2</a:t>
            </a:r>
          </a:p>
        </p:txBody>
      </p:sp>
      <p:sp>
        <p:nvSpPr>
          <p:cNvPr id="4" name="Dreptunghi 3"/>
          <p:cNvSpPr/>
          <p:nvPr/>
        </p:nvSpPr>
        <p:spPr>
          <a:xfrm>
            <a:off x="4930086" y="1362701"/>
            <a:ext cx="731290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8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2</a:t>
            </a:r>
          </a:p>
        </p:txBody>
      </p:sp>
      <p:sp>
        <p:nvSpPr>
          <p:cNvPr id="5" name="CasetăText 4"/>
          <p:cNvSpPr txBox="1"/>
          <p:nvPr/>
        </p:nvSpPr>
        <p:spPr>
          <a:xfrm>
            <a:off x="2017882" y="1172201"/>
            <a:ext cx="5562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b="1" dirty="0"/>
              <a:t>Completați ecuațiile reacțiilor de mai jos:</a:t>
            </a:r>
          </a:p>
        </p:txBody>
      </p:sp>
      <p:sp>
        <p:nvSpPr>
          <p:cNvPr id="6" name="Dreptunghi 5"/>
          <p:cNvSpPr/>
          <p:nvPr/>
        </p:nvSpPr>
        <p:spPr>
          <a:xfrm>
            <a:off x="1773866" y="3672483"/>
            <a:ext cx="58097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o-RO" sz="7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6" name="Rectangle 23"/>
          <p:cNvSpPr/>
          <p:nvPr/>
        </p:nvSpPr>
        <p:spPr>
          <a:xfrm>
            <a:off x="1511937" y="3912546"/>
            <a:ext cx="359476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N2</a:t>
            </a:r>
            <a:r>
              <a:rPr lang="ro-RO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</a:t>
            </a:r>
            <a:r>
              <a:rPr 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+</a:t>
            </a:r>
            <a:r>
              <a:rPr lang="ro-RO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  </a:t>
            </a:r>
            <a:r>
              <a:rPr lang="en-US" sz="5400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H2</a:t>
            </a:r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17" name="Rectangle 24"/>
          <p:cNvSpPr/>
          <p:nvPr/>
        </p:nvSpPr>
        <p:spPr>
          <a:xfrm>
            <a:off x="5748492" y="3967098"/>
            <a:ext cx="2667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NH3</a:t>
            </a:r>
          </a:p>
        </p:txBody>
      </p:sp>
      <p:sp>
        <p:nvSpPr>
          <p:cNvPr id="18" name="Dreptunghi 17"/>
          <p:cNvSpPr/>
          <p:nvPr/>
        </p:nvSpPr>
        <p:spPr>
          <a:xfrm>
            <a:off x="3225360" y="3635547"/>
            <a:ext cx="58097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o-RO" sz="7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3</a:t>
            </a:r>
            <a:endParaRPr lang="ro-RO" sz="72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21" name="Dreptunghi 20"/>
          <p:cNvSpPr/>
          <p:nvPr/>
        </p:nvSpPr>
        <p:spPr>
          <a:xfrm>
            <a:off x="5282817" y="3666325"/>
            <a:ext cx="618046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o-RO" sz="8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2</a:t>
            </a:r>
          </a:p>
        </p:txBody>
      </p:sp>
      <p:sp>
        <p:nvSpPr>
          <p:cNvPr id="8" name="CasetăText 7"/>
          <p:cNvSpPr txBox="1"/>
          <p:nvPr/>
        </p:nvSpPr>
        <p:spPr>
          <a:xfrm>
            <a:off x="6519107" y="1714866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>
                <a:solidFill>
                  <a:srgbClr val="FF0000"/>
                </a:solidFill>
              </a:rPr>
              <a:t>II</a:t>
            </a:r>
          </a:p>
        </p:txBody>
      </p:sp>
      <p:sp>
        <p:nvSpPr>
          <p:cNvPr id="27" name="CasetăText 26"/>
          <p:cNvSpPr txBox="1"/>
          <p:nvPr/>
        </p:nvSpPr>
        <p:spPr>
          <a:xfrm>
            <a:off x="7296949" y="1714866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>
                <a:solidFill>
                  <a:srgbClr val="FF0000"/>
                </a:solidFill>
              </a:rPr>
              <a:t>II</a:t>
            </a:r>
          </a:p>
        </p:txBody>
      </p:sp>
      <p:sp>
        <p:nvSpPr>
          <p:cNvPr id="28" name="CasetăText 27"/>
          <p:cNvSpPr txBox="1"/>
          <p:nvPr/>
        </p:nvSpPr>
        <p:spPr>
          <a:xfrm>
            <a:off x="6073528" y="2753257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>
                <a:solidFill>
                  <a:srgbClr val="FF0000"/>
                </a:solidFill>
              </a:rPr>
              <a:t>II</a:t>
            </a:r>
          </a:p>
        </p:txBody>
      </p:sp>
      <p:sp>
        <p:nvSpPr>
          <p:cNvPr id="29" name="CasetăText 28"/>
          <p:cNvSpPr txBox="1"/>
          <p:nvPr/>
        </p:nvSpPr>
        <p:spPr>
          <a:xfrm>
            <a:off x="7081992" y="2699743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>
                <a:solidFill>
                  <a:srgbClr val="FF0000"/>
                </a:solidFill>
              </a:rPr>
              <a:t>I</a:t>
            </a:r>
          </a:p>
        </p:txBody>
      </p:sp>
      <p:sp>
        <p:nvSpPr>
          <p:cNvPr id="2" name="Săgeată la dreapta 1"/>
          <p:cNvSpPr/>
          <p:nvPr/>
        </p:nvSpPr>
        <p:spPr>
          <a:xfrm>
            <a:off x="4799182" y="2201447"/>
            <a:ext cx="234024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" name="Săgeată la dreapta 21"/>
          <p:cNvSpPr/>
          <p:nvPr/>
        </p:nvSpPr>
        <p:spPr>
          <a:xfrm>
            <a:off x="4891227" y="3266271"/>
            <a:ext cx="39159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4" name="Săgeată la dreapta 23"/>
          <p:cNvSpPr/>
          <p:nvPr/>
        </p:nvSpPr>
        <p:spPr>
          <a:xfrm>
            <a:off x="5029289" y="4465407"/>
            <a:ext cx="39159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7" name="CasetăText 6"/>
          <p:cNvSpPr txBox="1"/>
          <p:nvPr/>
        </p:nvSpPr>
        <p:spPr>
          <a:xfrm>
            <a:off x="6264028" y="3912546"/>
            <a:ext cx="6360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>
                <a:solidFill>
                  <a:srgbClr val="FF0000"/>
                </a:solidFill>
              </a:rPr>
              <a:t>III</a:t>
            </a:r>
          </a:p>
        </p:txBody>
      </p:sp>
      <p:sp>
        <p:nvSpPr>
          <p:cNvPr id="9" name="CasetăText 8"/>
          <p:cNvSpPr txBox="1"/>
          <p:nvPr/>
        </p:nvSpPr>
        <p:spPr>
          <a:xfrm>
            <a:off x="6900107" y="3903315"/>
            <a:ext cx="396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>
                <a:solidFill>
                  <a:srgbClr val="FF0000"/>
                </a:solidFill>
              </a:rPr>
              <a:t>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1" nodeType="click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3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1" nodeType="click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grpId="0" nodeType="click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000"/>
                            </p:stCondLst>
                            <p:childTnLst>
                              <p:par>
                                <p:cTn id="6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4" fill="hold" grpId="0" nodeType="click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70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5000"/>
                            </p:stCondLst>
                            <p:childTnLst>
                              <p:par>
                                <p:cTn id="9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7000"/>
                            </p:stCondLst>
                            <p:childTnLst>
                              <p:par>
                                <p:cTn id="10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4" fill="hold" grpId="0" nodeType="click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grpId="0" nodeType="clickEffect">
                                  <p:stCondLst>
                                    <p:cond delay="95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1"/>
      <p:bldP spid="15" grpId="0"/>
      <p:bldP spid="19" grpId="1"/>
      <p:bldP spid="20" grpId="0"/>
      <p:bldP spid="25" grpId="0"/>
      <p:bldP spid="3" grpId="0"/>
      <p:bldP spid="4" grpId="0"/>
      <p:bldP spid="4" grpId="1"/>
      <p:bldP spid="5" grpId="0"/>
      <p:bldP spid="16" grpId="0"/>
      <p:bldP spid="17" grpId="0"/>
      <p:bldP spid="18" grpId="0"/>
      <p:bldP spid="21" grpId="0"/>
      <p:bldP spid="8" grpId="0"/>
      <p:bldP spid="27" grpId="0"/>
      <p:bldP spid="28" grpId="0"/>
      <p:bldP spid="29" grpId="0"/>
      <p:bldP spid="2" grpId="0" animBg="1"/>
      <p:bldP spid="22" grpId="0" animBg="1"/>
      <p:bldP spid="24" grpId="0" animBg="1"/>
      <p:bldP spid="7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1617644" y="3429000"/>
            <a:ext cx="544892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b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</a:br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</a:t>
            </a:r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HgO</a:t>
            </a:r>
            <a:r>
              <a:rPr lang="ro-RO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    </a:t>
            </a:r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2</a:t>
            </a:r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1">
                    <a:lumMod val="6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Hg</a:t>
            </a:r>
            <a:r>
              <a:rPr lang="en-US" sz="54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+O2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2" name="Dreptunghi 1"/>
          <p:cNvSpPr/>
          <p:nvPr/>
        </p:nvSpPr>
        <p:spPr>
          <a:xfrm>
            <a:off x="502251" y="990600"/>
            <a:ext cx="8063298" cy="830997"/>
          </a:xfrm>
          <a:prstGeom prst="rect">
            <a:avLst/>
          </a:prstGeom>
          <a:noFill/>
          <a:effectLst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4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2</a:t>
            </a:r>
            <a:r>
              <a:rPr lang="ro-RO" sz="4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.</a:t>
            </a:r>
            <a:r>
              <a:rPr lang="en-US" sz="48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Reac</a:t>
            </a:r>
            <a:r>
              <a:rPr lang="ro-RO" sz="4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ț</a:t>
            </a:r>
            <a:r>
              <a:rPr lang="en-US" sz="48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ia</a:t>
            </a:r>
            <a:r>
              <a:rPr lang="en-US" sz="4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de </a:t>
            </a:r>
            <a:r>
              <a:rPr lang="en-US" sz="48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descompunere</a:t>
            </a:r>
            <a:endParaRPr lang="ro-RO" sz="4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Dreptunghi 2"/>
          <p:cNvSpPr/>
          <p:nvPr/>
        </p:nvSpPr>
        <p:spPr>
          <a:xfrm>
            <a:off x="2490551" y="2073532"/>
            <a:ext cx="109084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o-RO" sz="8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W</a:t>
            </a:r>
          </a:p>
        </p:txBody>
      </p:sp>
      <p:sp>
        <p:nvSpPr>
          <p:cNvPr id="10" name="Dreptunghi 9"/>
          <p:cNvSpPr/>
          <p:nvPr/>
        </p:nvSpPr>
        <p:spPr>
          <a:xfrm>
            <a:off x="5029200" y="2073532"/>
            <a:ext cx="230704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8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A+B</a:t>
            </a:r>
          </a:p>
        </p:txBody>
      </p:sp>
      <p:sp>
        <p:nvSpPr>
          <p:cNvPr id="19" name="CasetăText 18"/>
          <p:cNvSpPr txBox="1"/>
          <p:nvPr/>
        </p:nvSpPr>
        <p:spPr>
          <a:xfrm>
            <a:off x="685800" y="3520082"/>
            <a:ext cx="769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b="1" dirty="0">
                <a:solidFill>
                  <a:srgbClr val="FF0000"/>
                </a:solidFill>
              </a:rPr>
              <a:t>Exemplu</a:t>
            </a:r>
            <a:r>
              <a:rPr lang="ro-RO" b="1" dirty="0"/>
              <a:t>: descompunerea termică a oxidului roșu de mercur</a:t>
            </a:r>
          </a:p>
        </p:txBody>
      </p:sp>
      <p:sp>
        <p:nvSpPr>
          <p:cNvPr id="22" name="Săgeată la dreapta 21"/>
          <p:cNvSpPr/>
          <p:nvPr/>
        </p:nvSpPr>
        <p:spPr>
          <a:xfrm>
            <a:off x="3923007" y="2630691"/>
            <a:ext cx="838200" cy="3322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4" name="Săgeată la dreapta 3"/>
          <p:cNvSpPr/>
          <p:nvPr/>
        </p:nvSpPr>
        <p:spPr>
          <a:xfrm>
            <a:off x="3657600" y="4724400"/>
            <a:ext cx="533400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cxnSp>
        <p:nvCxnSpPr>
          <p:cNvPr id="6" name="Conector drept cu săgeată 5"/>
          <p:cNvCxnSpPr/>
          <p:nvPr/>
        </p:nvCxnSpPr>
        <p:spPr>
          <a:xfrm flipV="1">
            <a:off x="7066573" y="4495800"/>
            <a:ext cx="0" cy="381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" grpId="0"/>
      <p:bldP spid="3" grpId="0"/>
      <p:bldP spid="10" grpId="0"/>
      <p:bldP spid="19" grpId="0"/>
      <p:bldP spid="22" grpId="0" animBg="1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/>
          <p:nvPr/>
        </p:nvGrpSpPr>
        <p:grpSpPr>
          <a:xfrm>
            <a:off x="616907" y="2019300"/>
            <a:ext cx="1828800" cy="1752600"/>
            <a:chOff x="990600" y="3505200"/>
            <a:chExt cx="1828800" cy="1752600"/>
          </a:xfrm>
        </p:grpSpPr>
        <p:sp>
          <p:nvSpPr>
            <p:cNvPr id="3" name="Oval 2"/>
            <p:cNvSpPr/>
            <p:nvPr/>
          </p:nvSpPr>
          <p:spPr>
            <a:xfrm>
              <a:off x="1447800" y="3962400"/>
              <a:ext cx="1371600" cy="1143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Oval 3"/>
            <p:cNvSpPr/>
            <p:nvPr/>
          </p:nvSpPr>
          <p:spPr>
            <a:xfrm>
              <a:off x="1447800" y="3505200"/>
              <a:ext cx="609600" cy="5334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990600" y="4724400"/>
              <a:ext cx="609600" cy="5334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Right Arrow 10"/>
          <p:cNvSpPr/>
          <p:nvPr/>
        </p:nvSpPr>
        <p:spPr>
          <a:xfrm>
            <a:off x="2590800" y="4009373"/>
            <a:ext cx="685800" cy="1524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16"/>
          <p:cNvGrpSpPr/>
          <p:nvPr/>
        </p:nvGrpSpPr>
        <p:grpSpPr>
          <a:xfrm>
            <a:off x="3733801" y="3505200"/>
            <a:ext cx="1219200" cy="533400"/>
            <a:chOff x="3886200" y="4267200"/>
            <a:chExt cx="1219200" cy="533400"/>
          </a:xfrm>
        </p:grpSpPr>
        <p:sp>
          <p:nvSpPr>
            <p:cNvPr id="8" name="Oval 7"/>
            <p:cNvSpPr/>
            <p:nvPr/>
          </p:nvSpPr>
          <p:spPr>
            <a:xfrm>
              <a:off x="3886200" y="4267200"/>
              <a:ext cx="609600" cy="5334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4495800" y="4267200"/>
              <a:ext cx="609600" cy="5334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Plus 9"/>
          <p:cNvSpPr/>
          <p:nvPr/>
        </p:nvSpPr>
        <p:spPr>
          <a:xfrm>
            <a:off x="5243186" y="3601755"/>
            <a:ext cx="609600" cy="609600"/>
          </a:xfrm>
          <a:prstGeom prst="mathPlus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5867400" y="3772944"/>
            <a:ext cx="13716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5"/>
          <p:cNvGrpSpPr/>
          <p:nvPr/>
        </p:nvGrpSpPr>
        <p:grpSpPr>
          <a:xfrm>
            <a:off x="762000" y="4009373"/>
            <a:ext cx="1828800" cy="1752600"/>
            <a:chOff x="990600" y="3505200"/>
            <a:chExt cx="1828800" cy="1752600"/>
          </a:xfrm>
        </p:grpSpPr>
        <p:sp>
          <p:nvSpPr>
            <p:cNvPr id="13" name="Oval 12"/>
            <p:cNvSpPr/>
            <p:nvPr/>
          </p:nvSpPr>
          <p:spPr>
            <a:xfrm>
              <a:off x="1447800" y="3962400"/>
              <a:ext cx="1371600" cy="1143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1447800" y="3505200"/>
              <a:ext cx="609600" cy="5334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990600" y="4724400"/>
              <a:ext cx="609600" cy="5334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Oval 15"/>
          <p:cNvSpPr/>
          <p:nvPr/>
        </p:nvSpPr>
        <p:spPr>
          <a:xfrm>
            <a:off x="6781800" y="3323573"/>
            <a:ext cx="1371600" cy="1143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reptunghi 17"/>
          <p:cNvSpPr/>
          <p:nvPr/>
        </p:nvSpPr>
        <p:spPr>
          <a:xfrm>
            <a:off x="921707" y="838200"/>
            <a:ext cx="6698293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o-RO" sz="7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2</a:t>
            </a:r>
            <a:r>
              <a:rPr lang="ro-RO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6"/>
                </a:solidFill>
                <a:effectLst/>
              </a:rPr>
              <a:t>H2</a:t>
            </a:r>
            <a:r>
              <a:rPr lang="ro-RO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O       </a:t>
            </a:r>
            <a:r>
              <a:rPr lang="en-US" sz="7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effectLst/>
              </a:rPr>
              <a:t>2</a:t>
            </a:r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6"/>
                </a:solidFill>
                <a:effectLst/>
              </a:rPr>
              <a:t>H2</a:t>
            </a:r>
            <a:r>
              <a:rPr lang="ro-RO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accent6"/>
                </a:solidFill>
                <a:effectLst/>
              </a:rPr>
              <a:t> </a:t>
            </a:r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+</a:t>
            </a:r>
            <a:r>
              <a:rPr lang="ro-RO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</a:t>
            </a:r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O2</a:t>
            </a:r>
            <a:endParaRPr lang="ro-RO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9" name="CasetăText 18"/>
          <p:cNvSpPr txBox="1"/>
          <p:nvPr/>
        </p:nvSpPr>
        <p:spPr>
          <a:xfrm>
            <a:off x="381001" y="457200"/>
            <a:ext cx="79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b="1" dirty="0"/>
              <a:t>Descompunerea apei cu ajutorul curentului electric ( electroliza apei):</a:t>
            </a:r>
          </a:p>
        </p:txBody>
      </p:sp>
      <p:grpSp>
        <p:nvGrpSpPr>
          <p:cNvPr id="20" name="Group 16"/>
          <p:cNvGrpSpPr/>
          <p:nvPr/>
        </p:nvGrpSpPr>
        <p:grpSpPr>
          <a:xfrm>
            <a:off x="3886201" y="4398202"/>
            <a:ext cx="1219200" cy="533400"/>
            <a:chOff x="3886200" y="4267200"/>
            <a:chExt cx="1219200" cy="533400"/>
          </a:xfrm>
        </p:grpSpPr>
        <p:sp>
          <p:nvSpPr>
            <p:cNvPr id="21" name="Oval 20"/>
            <p:cNvSpPr/>
            <p:nvPr/>
          </p:nvSpPr>
          <p:spPr>
            <a:xfrm>
              <a:off x="3886200" y="4267200"/>
              <a:ext cx="609600" cy="5334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4495800" y="4267200"/>
              <a:ext cx="609600" cy="533400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ight Arrow 10"/>
          <p:cNvSpPr/>
          <p:nvPr/>
        </p:nvSpPr>
        <p:spPr>
          <a:xfrm>
            <a:off x="3390901" y="1440974"/>
            <a:ext cx="685800" cy="1524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Conector drept cu săgeată 24"/>
          <p:cNvCxnSpPr/>
          <p:nvPr/>
        </p:nvCxnSpPr>
        <p:spPr>
          <a:xfrm flipV="1">
            <a:off x="5791200" y="12954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drept cu săgeată 25"/>
          <p:cNvCxnSpPr/>
          <p:nvPr/>
        </p:nvCxnSpPr>
        <p:spPr>
          <a:xfrm flipV="1">
            <a:off x="7315200" y="12954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800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  <p:bldP spid="16" grpId="0" animBg="1"/>
      <p:bldP spid="18" grpId="0"/>
      <p:bldP spid="19" grpId="0"/>
      <p:bldP spid="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66800" y="533400"/>
            <a:ext cx="29100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err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5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Exerci</a:t>
            </a:r>
            <a:r>
              <a:rPr lang="ro-RO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5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ț</a:t>
            </a:r>
            <a:r>
              <a:rPr lang="en-US" sz="5400" b="1" dirty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5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ii</a:t>
            </a:r>
            <a:endParaRPr lang="en-US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5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402635" y="3402440"/>
            <a:ext cx="233467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Ca</a:t>
            </a: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CO3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343400" y="3360686"/>
            <a:ext cx="330930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Ca</a:t>
            </a:r>
            <a:r>
              <a:rPr lang="en-US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O+CO2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00421" y="1981200"/>
            <a:ext cx="17497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54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NaCl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590800" y="3200400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810000" y="1981200"/>
            <a:ext cx="311021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5400" b="1" cap="none" spc="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Na  +  Cl2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" name="Dreptunghi 1"/>
          <p:cNvSpPr/>
          <p:nvPr/>
        </p:nvSpPr>
        <p:spPr>
          <a:xfrm>
            <a:off x="1309358" y="1431058"/>
            <a:ext cx="653924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o-RO" b="1" dirty="0"/>
              <a:t>Completați ecuațiile reacțiilor de mai jos:</a:t>
            </a:r>
          </a:p>
        </p:txBody>
      </p:sp>
      <p:sp>
        <p:nvSpPr>
          <p:cNvPr id="10" name="Dreptunghi 9"/>
          <p:cNvSpPr/>
          <p:nvPr/>
        </p:nvSpPr>
        <p:spPr>
          <a:xfrm>
            <a:off x="3330423" y="1800390"/>
            <a:ext cx="63190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72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2</a:t>
            </a:r>
          </a:p>
        </p:txBody>
      </p:sp>
      <p:sp>
        <p:nvSpPr>
          <p:cNvPr id="12" name="Dreptunghi 11"/>
          <p:cNvSpPr/>
          <p:nvPr/>
        </p:nvSpPr>
        <p:spPr>
          <a:xfrm>
            <a:off x="568517" y="1781212"/>
            <a:ext cx="63190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ro-RO" sz="72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0F6FC6">
                        <a:tint val="40000"/>
                        <a:satMod val="250000"/>
                      </a:srgbClr>
                    </a:gs>
                    <a:gs pos="9000">
                      <a:srgbClr val="0F6FC6">
                        <a:tint val="52000"/>
                        <a:satMod val="300000"/>
                      </a:srgbClr>
                    </a:gs>
                    <a:gs pos="50000">
                      <a:srgbClr val="0F6FC6">
                        <a:shade val="20000"/>
                        <a:satMod val="300000"/>
                      </a:srgbClr>
                    </a:gs>
                    <a:gs pos="79000">
                      <a:srgbClr val="0F6FC6">
                        <a:tint val="52000"/>
                        <a:satMod val="300000"/>
                      </a:srgbClr>
                    </a:gs>
                    <a:gs pos="100000">
                      <a:srgbClr val="0F6FC6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2</a:t>
            </a:r>
          </a:p>
        </p:txBody>
      </p:sp>
      <p:sp>
        <p:nvSpPr>
          <p:cNvPr id="13" name="Right Arrow 10"/>
          <p:cNvSpPr/>
          <p:nvPr/>
        </p:nvSpPr>
        <p:spPr>
          <a:xfrm>
            <a:off x="2950194" y="2400554"/>
            <a:ext cx="380230" cy="1524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0"/>
          <p:cNvSpPr/>
          <p:nvPr/>
        </p:nvSpPr>
        <p:spPr>
          <a:xfrm>
            <a:off x="3946077" y="3856973"/>
            <a:ext cx="342900" cy="1524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Conector drept cu săgeată 15"/>
          <p:cNvCxnSpPr/>
          <p:nvPr/>
        </p:nvCxnSpPr>
        <p:spPr>
          <a:xfrm flipV="1">
            <a:off x="6920211" y="2209801"/>
            <a:ext cx="0" cy="3431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drept cu săgeată 17"/>
          <p:cNvCxnSpPr/>
          <p:nvPr/>
        </p:nvCxnSpPr>
        <p:spPr>
          <a:xfrm flipV="1">
            <a:off x="7623057" y="3590020"/>
            <a:ext cx="0" cy="34315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grpId="0" nodeType="click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9" grpId="0"/>
      <p:bldP spid="2" grpId="0"/>
      <p:bldP spid="10" grpId="0"/>
      <p:bldP spid="12" grpId="0"/>
      <p:bldP spid="13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50315" y="762000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72285" y="1752600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24172" y="3886200"/>
            <a:ext cx="713830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Zn</a:t>
            </a:r>
            <a:r>
              <a:rPr lang="en-US" sz="540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+</a:t>
            </a:r>
            <a:r>
              <a:rPr lang="en-US" sz="800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2</a:t>
            </a:r>
            <a:r>
              <a:rPr lang="en-US" sz="540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HCl </a:t>
            </a:r>
            <a:r>
              <a:rPr lang="ro-RO" sz="540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en-US" sz="540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Zn</a:t>
            </a:r>
            <a:r>
              <a:rPr lang="en-US" sz="5400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Cl2 + H2</a:t>
            </a:r>
            <a:endParaRPr lang="en-US" sz="5400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1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75976" y="5029200"/>
            <a:ext cx="82440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Fe</a:t>
            </a:r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+ CuSO4</a:t>
            </a:r>
            <a:r>
              <a:rPr lang="ro-RO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  </a:t>
            </a:r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o-RO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Cu</a:t>
            </a:r>
            <a:r>
              <a:rPr lang="ro-RO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+</a:t>
            </a:r>
            <a:r>
              <a:rPr lang="ro-RO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0000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Fe</a:t>
            </a:r>
            <a:r>
              <a:rPr lang="en-US" sz="5400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1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SO4</a:t>
            </a:r>
            <a:endParaRPr lang="en-US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1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Dreptunghi 1"/>
          <p:cNvSpPr/>
          <p:nvPr/>
        </p:nvSpPr>
        <p:spPr>
          <a:xfrm>
            <a:off x="1015560" y="748140"/>
            <a:ext cx="71817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3.Reac</a:t>
            </a:r>
            <a:r>
              <a:rPr lang="ro-RO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ț</a:t>
            </a:r>
            <a:r>
              <a:rPr lang="en-US" sz="5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ia</a:t>
            </a:r>
            <a:r>
              <a:rPr lang="en-US" sz="54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 de </a:t>
            </a:r>
            <a:r>
              <a:rPr lang="ro-RO" sz="5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î</a:t>
            </a:r>
            <a:r>
              <a:rPr lang="en-US" sz="5400" b="1" cap="none" spc="0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nlocuire</a:t>
            </a:r>
            <a:endParaRPr lang="ro-RO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3" name="Dreptunghi 2"/>
          <p:cNvSpPr/>
          <p:nvPr/>
        </p:nvSpPr>
        <p:spPr>
          <a:xfrm>
            <a:off x="1981200" y="2014881"/>
            <a:ext cx="806632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8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+</a:t>
            </a:r>
            <a:endParaRPr lang="ro-RO" sz="8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0" name="Dreptunghi 9"/>
          <p:cNvSpPr/>
          <p:nvPr/>
        </p:nvSpPr>
        <p:spPr>
          <a:xfrm>
            <a:off x="1015560" y="2037918"/>
            <a:ext cx="93968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8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A</a:t>
            </a:r>
          </a:p>
        </p:txBody>
      </p:sp>
      <p:sp>
        <p:nvSpPr>
          <p:cNvPr id="12" name="Dreptunghi 11"/>
          <p:cNvSpPr/>
          <p:nvPr/>
        </p:nvSpPr>
        <p:spPr>
          <a:xfrm>
            <a:off x="2787832" y="2085397"/>
            <a:ext cx="95891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8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X</a:t>
            </a:r>
          </a:p>
        </p:txBody>
      </p:sp>
      <p:sp>
        <p:nvSpPr>
          <p:cNvPr id="13" name="Dreptunghi 12"/>
          <p:cNvSpPr/>
          <p:nvPr/>
        </p:nvSpPr>
        <p:spPr>
          <a:xfrm>
            <a:off x="3716028" y="2091660"/>
            <a:ext cx="88197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8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Y</a:t>
            </a:r>
          </a:p>
        </p:txBody>
      </p:sp>
      <p:sp>
        <p:nvSpPr>
          <p:cNvPr id="15" name="Dreptunghi 14"/>
          <p:cNvSpPr/>
          <p:nvPr/>
        </p:nvSpPr>
        <p:spPr>
          <a:xfrm>
            <a:off x="5233008" y="2014881"/>
            <a:ext cx="93968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8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FF0000"/>
                </a:solidFill>
                <a:effectLst/>
              </a:rPr>
              <a:t>A</a:t>
            </a:r>
          </a:p>
        </p:txBody>
      </p:sp>
      <p:sp>
        <p:nvSpPr>
          <p:cNvPr id="16" name="Dreptunghi 15"/>
          <p:cNvSpPr/>
          <p:nvPr/>
        </p:nvSpPr>
        <p:spPr>
          <a:xfrm>
            <a:off x="5867400" y="2037918"/>
            <a:ext cx="881973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8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Y</a:t>
            </a:r>
          </a:p>
        </p:txBody>
      </p:sp>
      <p:sp>
        <p:nvSpPr>
          <p:cNvPr id="17" name="Dreptunghi 16"/>
          <p:cNvSpPr/>
          <p:nvPr/>
        </p:nvSpPr>
        <p:spPr>
          <a:xfrm>
            <a:off x="6480067" y="1972849"/>
            <a:ext cx="806632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8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+</a:t>
            </a:r>
            <a:endParaRPr lang="ro-RO" sz="8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8" name="Dreptunghi 17"/>
          <p:cNvSpPr/>
          <p:nvPr/>
        </p:nvSpPr>
        <p:spPr>
          <a:xfrm>
            <a:off x="7359703" y="2037918"/>
            <a:ext cx="958917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o-RO" sz="8800" b="1" cap="none" spc="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X</a:t>
            </a:r>
          </a:p>
        </p:txBody>
      </p:sp>
      <p:sp>
        <p:nvSpPr>
          <p:cNvPr id="21" name="Săgeată la dreapta 20"/>
          <p:cNvSpPr/>
          <p:nvPr/>
        </p:nvSpPr>
        <p:spPr>
          <a:xfrm>
            <a:off x="4449681" y="2738156"/>
            <a:ext cx="783327" cy="17414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2" name="Săgeată la dreapta 21"/>
          <p:cNvSpPr/>
          <p:nvPr/>
        </p:nvSpPr>
        <p:spPr>
          <a:xfrm flipV="1">
            <a:off x="3960477" y="4575247"/>
            <a:ext cx="489204" cy="190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23" name="Săgeată la dreapta 22"/>
          <p:cNvSpPr/>
          <p:nvPr/>
        </p:nvSpPr>
        <p:spPr>
          <a:xfrm flipV="1">
            <a:off x="4308764" y="5395615"/>
            <a:ext cx="489204" cy="1905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cxnSp>
        <p:nvCxnSpPr>
          <p:cNvPr id="25" name="Conector drept cu săgeată 24"/>
          <p:cNvCxnSpPr/>
          <p:nvPr/>
        </p:nvCxnSpPr>
        <p:spPr>
          <a:xfrm flipV="1">
            <a:off x="7962473" y="44196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29 0.00694 L 0.1934 0.00162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35" y="-27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4.12581E-6 L -0.21146 0.01017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73" y="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6" presetClass="exit" presetSubtype="3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4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6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" grpId="0"/>
      <p:bldP spid="3" grpId="0"/>
      <p:bldP spid="3" grpId="1"/>
      <p:bldP spid="10" grpId="0"/>
      <p:bldP spid="10" grpId="1"/>
      <p:bldP spid="10" grpId="2"/>
      <p:bldP spid="12" grpId="0"/>
      <p:bldP spid="12" grpId="1"/>
      <p:bldP spid="12" grpId="2"/>
      <p:bldP spid="13" grpId="0"/>
      <p:bldP spid="13" grpId="1"/>
      <p:bldP spid="15" grpId="0"/>
      <p:bldP spid="16" grpId="0"/>
      <p:bldP spid="17" grpId="0"/>
      <p:bldP spid="18" grpId="0"/>
      <p:bldP spid="21" grpId="0" animBg="1"/>
      <p:bldP spid="22" grpId="0" animBg="1"/>
      <p:bldP spid="2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502</TotalTime>
  <Words>295</Words>
  <Application>Microsoft Office PowerPoint</Application>
  <PresentationFormat>Экран (4:3)</PresentationFormat>
  <Paragraphs>99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Calibri</vt:lpstr>
      <vt:lpstr>Constantia</vt:lpstr>
      <vt:lpstr>Wingdings 2</vt:lpstr>
      <vt:lpstr>Flow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Care sunt cele 4 tipuri de reacții învățate?</vt:lpstr>
      <vt:lpstr>Prof. Malița C.  </vt:lpstr>
    </vt:vector>
  </TitlesOfParts>
  <Company>z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Elev</dc:creator>
  <cp:lastModifiedBy>Лилия</cp:lastModifiedBy>
  <cp:revision>51</cp:revision>
  <dcterms:created xsi:type="dcterms:W3CDTF">2016-11-03T12:58:11Z</dcterms:created>
  <dcterms:modified xsi:type="dcterms:W3CDTF">2023-09-28T14:36:51Z</dcterms:modified>
</cp:coreProperties>
</file>