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0" d="100"/>
          <a:sy n="70" d="100"/>
        </p:scale>
        <p:origin x="605"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640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23370" y="-2858"/>
            <a:ext cx="14630400" cy="8232458"/>
          </a:xfrm>
          <a:prstGeom prst="rect">
            <a:avLst/>
          </a:prstGeom>
          <a:solidFill>
            <a:srgbClr val="FBFAFF"/>
          </a:solidFill>
          <a:ln/>
        </p:spPr>
      </p:sp>
      <p:pic>
        <p:nvPicPr>
          <p:cNvPr id="4" name="Image 0" descr="preencoded.png"/>
          <p:cNvPicPr>
            <a:picLocks noChangeAspect="1"/>
          </p:cNvPicPr>
          <p:nvPr/>
        </p:nvPicPr>
        <p:blipFill>
          <a:blip r:embed="rId3"/>
          <a:stretch>
            <a:fillRect/>
          </a:stretch>
        </p:blipFill>
        <p:spPr>
          <a:xfrm>
            <a:off x="9151620" y="0"/>
            <a:ext cx="5486400" cy="8232458"/>
          </a:xfrm>
          <a:prstGeom prst="rect">
            <a:avLst/>
          </a:prstGeom>
        </p:spPr>
      </p:pic>
      <p:sp>
        <p:nvSpPr>
          <p:cNvPr id="5" name="Text 2"/>
          <p:cNvSpPr/>
          <p:nvPr/>
        </p:nvSpPr>
        <p:spPr>
          <a:xfrm>
            <a:off x="829389" y="608171"/>
            <a:ext cx="7485221" cy="1907619"/>
          </a:xfrm>
          <a:prstGeom prst="rect">
            <a:avLst/>
          </a:prstGeom>
          <a:noFill/>
          <a:ln/>
        </p:spPr>
        <p:txBody>
          <a:bodyPr wrap="square" rtlCol="0" anchor="t"/>
          <a:lstStyle/>
          <a:p>
            <a:pPr marL="0" indent="0">
              <a:lnSpc>
                <a:spcPts val="7510"/>
              </a:lnSpc>
              <a:buNone/>
            </a:pPr>
            <a:r>
              <a:rPr lang="ro-RO" sz="6008" dirty="0">
                <a:solidFill>
                  <a:srgbClr val="5955EB"/>
                </a:solidFill>
                <a:latin typeface="Libre Baskerville" pitchFamily="34" charset="0"/>
                <a:ea typeface="Libre Baskerville" pitchFamily="34" charset="-122"/>
                <a:cs typeface="Libre Baskerville" pitchFamily="34" charset="-120"/>
              </a:rPr>
              <a:t>R</a:t>
            </a:r>
            <a:r>
              <a:rPr lang="en-US" sz="6008" dirty="0" err="1">
                <a:solidFill>
                  <a:srgbClr val="5955EB"/>
                </a:solidFill>
                <a:latin typeface="Libre Baskerville" pitchFamily="34" charset="0"/>
                <a:ea typeface="Libre Baskerville" pitchFamily="34" charset="-122"/>
                <a:cs typeface="Libre Baskerville" pitchFamily="34" charset="-120"/>
              </a:rPr>
              <a:t>eacțiile</a:t>
            </a:r>
            <a:r>
              <a:rPr lang="en-US" sz="6008" dirty="0">
                <a:solidFill>
                  <a:srgbClr val="5955EB"/>
                </a:solidFill>
                <a:latin typeface="Libre Baskerville" pitchFamily="34" charset="0"/>
                <a:ea typeface="Libre Baskerville" pitchFamily="34" charset="-122"/>
                <a:cs typeface="Libre Baskerville" pitchFamily="34" charset="-120"/>
              </a:rPr>
              <a:t> chimice</a:t>
            </a:r>
            <a:endParaRPr lang="en-US" sz="6008" dirty="0"/>
          </a:p>
        </p:txBody>
      </p:sp>
      <p:sp>
        <p:nvSpPr>
          <p:cNvPr id="6" name="Text 3"/>
          <p:cNvSpPr/>
          <p:nvPr/>
        </p:nvSpPr>
        <p:spPr>
          <a:xfrm>
            <a:off x="829389" y="2847499"/>
            <a:ext cx="7485221" cy="1769269"/>
          </a:xfrm>
          <a:prstGeom prst="rect">
            <a:avLst/>
          </a:prstGeom>
          <a:noFill/>
          <a:ln/>
        </p:spPr>
        <p:txBody>
          <a:bodyPr wrap="square" rtlCol="0" anchor="t"/>
          <a:lstStyle/>
          <a:p>
            <a:pPr marL="0" indent="0">
              <a:lnSpc>
                <a:spcPts val="2786"/>
              </a:lnSpc>
              <a:buNone/>
            </a:pPr>
            <a:r>
              <a:rPr lang="en-US" sz="1742" dirty="0">
                <a:solidFill>
                  <a:srgbClr val="49495A"/>
                </a:solidFill>
                <a:latin typeface="Open Sans" pitchFamily="34" charset="0"/>
                <a:ea typeface="Open Sans" pitchFamily="34" charset="-122"/>
                <a:cs typeface="Open Sans" pitchFamily="34" charset="-120"/>
              </a:rPr>
              <a:t>Reacțiile chimice reprezintă procesele fundamentale ale lumii materiale, în care substanțele se transformă în altele noi, cu proprietăți diferite. Aceste transformări sunt la baza întregii noastre existențe, de la procesele biologice din corpul uman, la fenomenele naturale din jurul nostru, precum arderea, fotosinteza sau precipitarea ploii.</a:t>
            </a:r>
            <a:endParaRPr lang="en-US" sz="1742" dirty="0"/>
          </a:p>
        </p:txBody>
      </p:sp>
      <p:sp>
        <p:nvSpPr>
          <p:cNvPr id="7" name="Text 4"/>
          <p:cNvSpPr/>
          <p:nvPr/>
        </p:nvSpPr>
        <p:spPr>
          <a:xfrm>
            <a:off x="829389" y="4865489"/>
            <a:ext cx="7485221" cy="2123122"/>
          </a:xfrm>
          <a:prstGeom prst="rect">
            <a:avLst/>
          </a:prstGeom>
          <a:noFill/>
          <a:ln/>
        </p:spPr>
        <p:txBody>
          <a:bodyPr wrap="square" rtlCol="0" anchor="t"/>
          <a:lstStyle/>
          <a:p>
            <a:pPr marL="0" indent="0">
              <a:lnSpc>
                <a:spcPts val="2786"/>
              </a:lnSpc>
              <a:buNone/>
            </a:pPr>
            <a:r>
              <a:rPr lang="en-US" sz="1742" dirty="0">
                <a:solidFill>
                  <a:srgbClr val="49495A"/>
                </a:solidFill>
                <a:latin typeface="Open Sans" pitchFamily="34" charset="0"/>
                <a:ea typeface="Open Sans" pitchFamily="34" charset="-122"/>
                <a:cs typeface="Open Sans" pitchFamily="34" charset="-120"/>
              </a:rPr>
              <a:t>Înțelegerea mecanismelor reacțiilor chimice este esențială pentru a putea controla și utiliza aceste procese în mod eficient, în domenii precum chimia, fizica, biologia, ingineria sau medicina. Studiul reacțiilor chimice implică analiza factorilor care le influențează, a condițiilor optime pentru desfășurarea lor, precum și a produșilor și transformărilor care au loc.</a:t>
            </a:r>
            <a:endParaRPr lang="en-US" sz="1742" dirty="0"/>
          </a:p>
        </p:txBody>
      </p:sp>
      <p:sp>
        <p:nvSpPr>
          <p:cNvPr id="9" name="Text 6"/>
          <p:cNvSpPr/>
          <p:nvPr/>
        </p:nvSpPr>
        <p:spPr>
          <a:xfrm>
            <a:off x="919996" y="7357586"/>
            <a:ext cx="172522" cy="146328"/>
          </a:xfrm>
          <a:prstGeom prst="rect">
            <a:avLst/>
          </a:prstGeom>
          <a:noFill/>
          <a:ln/>
        </p:spPr>
        <p:txBody>
          <a:bodyPr wrap="none" rtlCol="0" anchor="t"/>
          <a:lstStyle/>
          <a:p>
            <a:pPr marL="0" indent="0" algn="ctr">
              <a:lnSpc>
                <a:spcPts val="1152"/>
              </a:lnSpc>
              <a:buNone/>
            </a:pPr>
            <a:endParaRPr lang="en-US" sz="1152" dirty="0"/>
          </a:p>
        </p:txBody>
      </p:sp>
      <p:sp>
        <p:nvSpPr>
          <p:cNvPr id="10" name="Text 7"/>
          <p:cNvSpPr/>
          <p:nvPr/>
        </p:nvSpPr>
        <p:spPr>
          <a:xfrm>
            <a:off x="1293733" y="7237333"/>
            <a:ext cx="2575441" cy="386953"/>
          </a:xfrm>
          <a:prstGeom prst="rect">
            <a:avLst/>
          </a:prstGeom>
          <a:noFill/>
          <a:ln/>
        </p:spPr>
        <p:txBody>
          <a:bodyPr wrap="none" rtlCol="0" anchor="t"/>
          <a:lstStyle/>
          <a:p>
            <a:pPr marL="0" indent="0" algn="l">
              <a:lnSpc>
                <a:spcPts val="3048"/>
              </a:lnSpc>
              <a:buNone/>
            </a:pPr>
            <a:endParaRPr lang="en-US" sz="2177"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
        <p:nvSpPr>
          <p:cNvPr id="4" name="Text 2"/>
          <p:cNvSpPr/>
          <p:nvPr/>
        </p:nvSpPr>
        <p:spPr>
          <a:xfrm>
            <a:off x="2037993" y="985361"/>
            <a:ext cx="8603575" cy="694373"/>
          </a:xfrm>
          <a:prstGeom prst="rect">
            <a:avLst/>
          </a:prstGeom>
          <a:noFill/>
          <a:ln/>
        </p:spPr>
        <p:txBody>
          <a:bodyPr wrap="none" rtlCol="0" anchor="t"/>
          <a:lstStyle/>
          <a:p>
            <a:pPr marL="0" indent="0">
              <a:lnSpc>
                <a:spcPts val="5468"/>
              </a:lnSpc>
              <a:buNone/>
            </a:pPr>
            <a:r>
              <a:rPr lang="en-US" sz="4374" dirty="0">
                <a:solidFill>
                  <a:srgbClr val="5955EB"/>
                </a:solidFill>
                <a:latin typeface="Libre Baskerville" pitchFamily="34" charset="0"/>
                <a:ea typeface="Libre Baskerville" pitchFamily="34" charset="-122"/>
                <a:cs typeface="Libre Baskerville" pitchFamily="34" charset="-120"/>
              </a:rPr>
              <a:t>Concluzii și considerații finale</a:t>
            </a:r>
            <a:endParaRPr lang="en-US" sz="4374" dirty="0"/>
          </a:p>
        </p:txBody>
      </p:sp>
      <p:sp>
        <p:nvSpPr>
          <p:cNvPr id="5" name="Text 3"/>
          <p:cNvSpPr/>
          <p:nvPr/>
        </p:nvSpPr>
        <p:spPr>
          <a:xfrm>
            <a:off x="2037993" y="2124075"/>
            <a:ext cx="10554414" cy="1777008"/>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În această prezentare, am explorat în detaliu complexitatea și diversitatea reacțiilor chimice, o temelie esențială pentru înțelegerea și progresul în științele naturii. Am trecut în revistă tipurile principale de reacții, principiile echilibrului chimic, rolul energiei și vitezei în procesele chimice, abordarea acido-bazică și de oxidare-reducere, precum și numeroasele aplicații practice ale reacțiilor chimice în industrie, medicină și viața de zi cu zi.</a:t>
            </a:r>
            <a:endParaRPr lang="en-US" sz="1750" dirty="0"/>
          </a:p>
        </p:txBody>
      </p:sp>
      <p:sp>
        <p:nvSpPr>
          <p:cNvPr id="6" name="Text 4"/>
          <p:cNvSpPr/>
          <p:nvPr/>
        </p:nvSpPr>
        <p:spPr>
          <a:xfrm>
            <a:off x="2037993" y="4150995"/>
            <a:ext cx="10554414" cy="1421606"/>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Pe lângă aprofundarea cunoștințelor teoretice, am evidențiat modul în care aceste concepte se transpun în realitate, cu impact semnificativ asupra lumii în care trăim. De la catalizatorii care accelerează reacțiile critice, la înțelegerea echilibrelor care stau la baza sistemelor biologice, studiul reacțiilor chimice ne oferă o perspectivă holistică asupra funcționării universului material.</a:t>
            </a:r>
            <a:endParaRPr lang="en-US" sz="1750" dirty="0"/>
          </a:p>
        </p:txBody>
      </p:sp>
      <p:sp>
        <p:nvSpPr>
          <p:cNvPr id="7" name="Text 5"/>
          <p:cNvSpPr/>
          <p:nvPr/>
        </p:nvSpPr>
        <p:spPr>
          <a:xfrm>
            <a:off x="2037993" y="5822513"/>
            <a:ext cx="10554414" cy="1421606"/>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În concluzie, reacțiile chimice reprezintă un domeniu viu și în continuă evoluție, care ne permite să descifrăm tainele naturii și să aplicăm aceste cunoștințe în dezvoltarea tehnologică și inovarea științifică. Prin aprofundarea și explorarea acestui subiect fascinant, vom putea să contribuim la o mai bună înțelegere a lumii înconjurătoare și să concepem soluții inovatoare pentru provocările viitorului.</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
        <p:nvSpPr>
          <p:cNvPr id="4" name="Text 2"/>
          <p:cNvSpPr/>
          <p:nvPr/>
        </p:nvSpPr>
        <p:spPr>
          <a:xfrm>
            <a:off x="3023473" y="496967"/>
            <a:ext cx="5720120" cy="564594"/>
          </a:xfrm>
          <a:prstGeom prst="rect">
            <a:avLst/>
          </a:prstGeom>
          <a:noFill/>
          <a:ln/>
        </p:spPr>
        <p:txBody>
          <a:bodyPr wrap="none" rtlCol="0" anchor="t"/>
          <a:lstStyle/>
          <a:p>
            <a:pPr marL="0" indent="0">
              <a:lnSpc>
                <a:spcPts val="4446"/>
              </a:lnSpc>
              <a:buNone/>
            </a:pPr>
            <a:r>
              <a:rPr lang="en-US" sz="3557" dirty="0">
                <a:solidFill>
                  <a:srgbClr val="5955EB"/>
                </a:solidFill>
                <a:latin typeface="Libre Baskerville" pitchFamily="34" charset="0"/>
                <a:ea typeface="Libre Baskerville" pitchFamily="34" charset="-122"/>
                <a:cs typeface="Libre Baskerville" pitchFamily="34" charset="-120"/>
              </a:rPr>
              <a:t>Tipuri de reacții chimice</a:t>
            </a:r>
            <a:endParaRPr lang="en-US" sz="3557" dirty="0"/>
          </a:p>
        </p:txBody>
      </p:sp>
      <p:sp>
        <p:nvSpPr>
          <p:cNvPr id="5" name="Shape 3"/>
          <p:cNvSpPr/>
          <p:nvPr/>
        </p:nvSpPr>
        <p:spPr>
          <a:xfrm>
            <a:off x="3023473" y="1422916"/>
            <a:ext cx="4201358" cy="3064550"/>
          </a:xfrm>
          <a:prstGeom prst="roundRect">
            <a:avLst>
              <a:gd name="adj" fmla="val 3538"/>
            </a:avLst>
          </a:prstGeom>
          <a:solidFill>
            <a:srgbClr val="DED6FF"/>
          </a:solidFill>
          <a:ln/>
        </p:spPr>
      </p:sp>
      <p:sp>
        <p:nvSpPr>
          <p:cNvPr id="6" name="Text 4"/>
          <p:cNvSpPr/>
          <p:nvPr/>
        </p:nvSpPr>
        <p:spPr>
          <a:xfrm>
            <a:off x="3204091" y="1603534"/>
            <a:ext cx="2452926" cy="282297"/>
          </a:xfrm>
          <a:prstGeom prst="rect">
            <a:avLst/>
          </a:prstGeom>
          <a:noFill/>
          <a:ln/>
        </p:spPr>
        <p:txBody>
          <a:bodyPr wrap="none" rtlCol="0" anchor="t"/>
          <a:lstStyle/>
          <a:p>
            <a:pPr marL="0" indent="0">
              <a:lnSpc>
                <a:spcPts val="2223"/>
              </a:lnSpc>
              <a:buNone/>
            </a:pPr>
            <a:r>
              <a:rPr lang="en-US" sz="1779" dirty="0">
                <a:solidFill>
                  <a:srgbClr val="5955EB"/>
                </a:solidFill>
                <a:latin typeface="Libre Baskerville" pitchFamily="34" charset="0"/>
                <a:ea typeface="Libre Baskerville" pitchFamily="34" charset="-122"/>
                <a:cs typeface="Libre Baskerville" pitchFamily="34" charset="-120"/>
              </a:rPr>
              <a:t>Reacții de combinare</a:t>
            </a:r>
            <a:endParaRPr lang="en-US" sz="1779" dirty="0"/>
          </a:p>
        </p:txBody>
      </p:sp>
      <p:sp>
        <p:nvSpPr>
          <p:cNvPr id="7" name="Text 5"/>
          <p:cNvSpPr/>
          <p:nvPr/>
        </p:nvSpPr>
        <p:spPr>
          <a:xfrm>
            <a:off x="3204091" y="1994178"/>
            <a:ext cx="3840123" cy="2312670"/>
          </a:xfrm>
          <a:prstGeom prst="rect">
            <a:avLst/>
          </a:prstGeom>
          <a:noFill/>
          <a:ln/>
        </p:spPr>
        <p:txBody>
          <a:bodyPr wrap="square" rtlCol="0" anchor="t"/>
          <a:lstStyle/>
          <a:p>
            <a:pPr marL="0" indent="0">
              <a:lnSpc>
                <a:spcPts val="2277"/>
              </a:lnSpc>
              <a:buNone/>
            </a:pPr>
            <a:r>
              <a:rPr lang="en-US" sz="1423" dirty="0">
                <a:solidFill>
                  <a:srgbClr val="49495A"/>
                </a:solidFill>
                <a:latin typeface="Open Sans" pitchFamily="34" charset="0"/>
                <a:ea typeface="Open Sans" pitchFamily="34" charset="-122"/>
                <a:cs typeface="Open Sans" pitchFamily="34" charset="-120"/>
              </a:rPr>
              <a:t>În aceste reacții, două sau mai multe substanțe se combină pentru a forma o nouă substanță. Un exemplu comun este arderea lemnului, în care oxigenul din aer se combină cu carbonul și hidrogenul din lemn pentru a forma dioxid de carbon și apă. Aceste reacții sunt adesea exotermice, ceea ce înseamnă că eliberează energie sub formă de căldură.</a:t>
            </a:r>
            <a:endParaRPr lang="en-US" sz="1423" dirty="0"/>
          </a:p>
        </p:txBody>
      </p:sp>
      <p:sp>
        <p:nvSpPr>
          <p:cNvPr id="8" name="Shape 6"/>
          <p:cNvSpPr/>
          <p:nvPr/>
        </p:nvSpPr>
        <p:spPr>
          <a:xfrm>
            <a:off x="7405449" y="1422916"/>
            <a:ext cx="4201358" cy="3064550"/>
          </a:xfrm>
          <a:prstGeom prst="roundRect">
            <a:avLst>
              <a:gd name="adj" fmla="val 3538"/>
            </a:avLst>
          </a:prstGeom>
          <a:solidFill>
            <a:srgbClr val="DED6FF"/>
          </a:solidFill>
          <a:ln/>
        </p:spPr>
      </p:sp>
      <p:sp>
        <p:nvSpPr>
          <p:cNvPr id="9" name="Text 7"/>
          <p:cNvSpPr/>
          <p:nvPr/>
        </p:nvSpPr>
        <p:spPr>
          <a:xfrm>
            <a:off x="7586067" y="1603534"/>
            <a:ext cx="2921437" cy="282297"/>
          </a:xfrm>
          <a:prstGeom prst="rect">
            <a:avLst/>
          </a:prstGeom>
          <a:noFill/>
          <a:ln/>
        </p:spPr>
        <p:txBody>
          <a:bodyPr wrap="none" rtlCol="0" anchor="t"/>
          <a:lstStyle/>
          <a:p>
            <a:pPr marL="0" indent="0">
              <a:lnSpc>
                <a:spcPts val="2223"/>
              </a:lnSpc>
              <a:buNone/>
            </a:pPr>
            <a:r>
              <a:rPr lang="en-US" sz="1779" dirty="0">
                <a:solidFill>
                  <a:srgbClr val="5955EB"/>
                </a:solidFill>
                <a:latin typeface="Libre Baskerville" pitchFamily="34" charset="0"/>
                <a:ea typeface="Libre Baskerville" pitchFamily="34" charset="-122"/>
                <a:cs typeface="Libre Baskerville" pitchFamily="34" charset="-120"/>
              </a:rPr>
              <a:t>Reacții de descompunere</a:t>
            </a:r>
            <a:endParaRPr lang="en-US" sz="1779" dirty="0"/>
          </a:p>
        </p:txBody>
      </p:sp>
      <p:sp>
        <p:nvSpPr>
          <p:cNvPr id="10" name="Text 8"/>
          <p:cNvSpPr/>
          <p:nvPr/>
        </p:nvSpPr>
        <p:spPr>
          <a:xfrm>
            <a:off x="7586067" y="1994178"/>
            <a:ext cx="3840123" cy="2023586"/>
          </a:xfrm>
          <a:prstGeom prst="rect">
            <a:avLst/>
          </a:prstGeom>
          <a:noFill/>
          <a:ln/>
        </p:spPr>
        <p:txBody>
          <a:bodyPr wrap="square" rtlCol="0" anchor="t"/>
          <a:lstStyle/>
          <a:p>
            <a:pPr marL="0" indent="0">
              <a:lnSpc>
                <a:spcPts val="2277"/>
              </a:lnSpc>
              <a:buNone/>
            </a:pPr>
            <a:r>
              <a:rPr lang="en-US" sz="1423" dirty="0">
                <a:solidFill>
                  <a:srgbClr val="49495A"/>
                </a:solidFill>
                <a:latin typeface="Open Sans" pitchFamily="34" charset="0"/>
                <a:ea typeface="Open Sans" pitchFamily="34" charset="-122"/>
                <a:cs typeface="Open Sans" pitchFamily="34" charset="-120"/>
              </a:rPr>
              <a:t>În acest tip de reacție, o singură substanță se divide în două sau mai multe substanțe mai simple. De exemplu, electroliza apei descompune apa în hidrogen și oxigen. Aceste reacții pot fi endotermice, ceea ce înseamnă că necesită aporturi de energie pentru a avea loc.</a:t>
            </a:r>
            <a:endParaRPr lang="en-US" sz="1423" dirty="0"/>
          </a:p>
        </p:txBody>
      </p:sp>
      <p:sp>
        <p:nvSpPr>
          <p:cNvPr id="11" name="Shape 9"/>
          <p:cNvSpPr/>
          <p:nvPr/>
        </p:nvSpPr>
        <p:spPr>
          <a:xfrm>
            <a:off x="3023473" y="4668083"/>
            <a:ext cx="4201358" cy="3064550"/>
          </a:xfrm>
          <a:prstGeom prst="roundRect">
            <a:avLst>
              <a:gd name="adj" fmla="val 3538"/>
            </a:avLst>
          </a:prstGeom>
          <a:solidFill>
            <a:srgbClr val="DED6FF"/>
          </a:solidFill>
          <a:ln/>
        </p:spPr>
      </p:sp>
      <p:sp>
        <p:nvSpPr>
          <p:cNvPr id="12" name="Text 10"/>
          <p:cNvSpPr/>
          <p:nvPr/>
        </p:nvSpPr>
        <p:spPr>
          <a:xfrm>
            <a:off x="3204091" y="4848701"/>
            <a:ext cx="2396728" cy="282297"/>
          </a:xfrm>
          <a:prstGeom prst="rect">
            <a:avLst/>
          </a:prstGeom>
          <a:noFill/>
          <a:ln/>
        </p:spPr>
        <p:txBody>
          <a:bodyPr wrap="none" rtlCol="0" anchor="t"/>
          <a:lstStyle/>
          <a:p>
            <a:pPr marL="0" indent="0">
              <a:lnSpc>
                <a:spcPts val="2223"/>
              </a:lnSpc>
              <a:buNone/>
            </a:pPr>
            <a:r>
              <a:rPr lang="en-US" sz="1779" dirty="0">
                <a:solidFill>
                  <a:srgbClr val="5955EB"/>
                </a:solidFill>
                <a:latin typeface="Libre Baskerville" pitchFamily="34" charset="0"/>
                <a:ea typeface="Libre Baskerville" pitchFamily="34" charset="-122"/>
                <a:cs typeface="Libre Baskerville" pitchFamily="34" charset="-120"/>
              </a:rPr>
              <a:t>Reacții de substituție</a:t>
            </a:r>
            <a:endParaRPr lang="en-US" sz="1779" dirty="0"/>
          </a:p>
        </p:txBody>
      </p:sp>
      <p:sp>
        <p:nvSpPr>
          <p:cNvPr id="13" name="Text 11"/>
          <p:cNvSpPr/>
          <p:nvPr/>
        </p:nvSpPr>
        <p:spPr>
          <a:xfrm>
            <a:off x="3204091" y="5239345"/>
            <a:ext cx="3840123" cy="2312670"/>
          </a:xfrm>
          <a:prstGeom prst="rect">
            <a:avLst/>
          </a:prstGeom>
          <a:noFill/>
          <a:ln/>
        </p:spPr>
        <p:txBody>
          <a:bodyPr wrap="square" rtlCol="0" anchor="t"/>
          <a:lstStyle/>
          <a:p>
            <a:pPr marL="0" indent="0">
              <a:lnSpc>
                <a:spcPts val="2277"/>
              </a:lnSpc>
              <a:buNone/>
            </a:pPr>
            <a:r>
              <a:rPr lang="en-US" sz="1423" dirty="0">
                <a:solidFill>
                  <a:srgbClr val="49495A"/>
                </a:solidFill>
                <a:latin typeface="Open Sans" pitchFamily="34" charset="0"/>
                <a:ea typeface="Open Sans" pitchFamily="34" charset="-122"/>
                <a:cs typeface="Open Sans" pitchFamily="34" charset="-120"/>
              </a:rPr>
              <a:t>În aceste reacții, un element dintr-o substanță este înlocuit de un alt element. Un exemplu este reacția dintre sodiu și acid clorhidric, în care sodiul este înlocuit de hidrogen, formând clorură de sodiu și hidrogen gazos. Aceste reacții pot fi fie exotermice, fie endotermice, în funcție de natura substanțelor implicate.</a:t>
            </a:r>
            <a:endParaRPr lang="en-US" sz="1423" dirty="0"/>
          </a:p>
        </p:txBody>
      </p:sp>
      <p:sp>
        <p:nvSpPr>
          <p:cNvPr id="14" name="Shape 12"/>
          <p:cNvSpPr/>
          <p:nvPr/>
        </p:nvSpPr>
        <p:spPr>
          <a:xfrm>
            <a:off x="7405449" y="4668083"/>
            <a:ext cx="4201358" cy="3064550"/>
          </a:xfrm>
          <a:prstGeom prst="roundRect">
            <a:avLst>
              <a:gd name="adj" fmla="val 3538"/>
            </a:avLst>
          </a:prstGeom>
          <a:solidFill>
            <a:srgbClr val="DED6FF"/>
          </a:solidFill>
          <a:ln/>
        </p:spPr>
      </p:sp>
      <p:sp>
        <p:nvSpPr>
          <p:cNvPr id="15" name="Text 13"/>
          <p:cNvSpPr/>
          <p:nvPr/>
        </p:nvSpPr>
        <p:spPr>
          <a:xfrm>
            <a:off x="7586067" y="4848701"/>
            <a:ext cx="2690932" cy="282297"/>
          </a:xfrm>
          <a:prstGeom prst="rect">
            <a:avLst/>
          </a:prstGeom>
          <a:noFill/>
          <a:ln/>
        </p:spPr>
        <p:txBody>
          <a:bodyPr wrap="none" rtlCol="0" anchor="t"/>
          <a:lstStyle/>
          <a:p>
            <a:pPr marL="0" indent="0">
              <a:lnSpc>
                <a:spcPts val="2223"/>
              </a:lnSpc>
              <a:buNone/>
            </a:pPr>
            <a:r>
              <a:rPr lang="en-US" sz="1779" dirty="0">
                <a:solidFill>
                  <a:srgbClr val="5955EB"/>
                </a:solidFill>
                <a:latin typeface="Libre Baskerville" pitchFamily="34" charset="0"/>
                <a:ea typeface="Libre Baskerville" pitchFamily="34" charset="-122"/>
                <a:cs typeface="Libre Baskerville" pitchFamily="34" charset="-120"/>
              </a:rPr>
              <a:t>Reacții de schimb ionic</a:t>
            </a:r>
            <a:endParaRPr lang="en-US" sz="1779" dirty="0"/>
          </a:p>
        </p:txBody>
      </p:sp>
      <p:sp>
        <p:nvSpPr>
          <p:cNvPr id="16" name="Text 14"/>
          <p:cNvSpPr/>
          <p:nvPr/>
        </p:nvSpPr>
        <p:spPr>
          <a:xfrm>
            <a:off x="7586067" y="5239345"/>
            <a:ext cx="3840123" cy="2023586"/>
          </a:xfrm>
          <a:prstGeom prst="rect">
            <a:avLst/>
          </a:prstGeom>
          <a:noFill/>
          <a:ln/>
        </p:spPr>
        <p:txBody>
          <a:bodyPr wrap="square" rtlCol="0" anchor="t"/>
          <a:lstStyle/>
          <a:p>
            <a:pPr marL="0" indent="0">
              <a:lnSpc>
                <a:spcPts val="2277"/>
              </a:lnSpc>
              <a:buNone/>
            </a:pPr>
            <a:r>
              <a:rPr lang="en-US" sz="1423" dirty="0">
                <a:solidFill>
                  <a:srgbClr val="49495A"/>
                </a:solidFill>
                <a:latin typeface="Open Sans" pitchFamily="34" charset="0"/>
                <a:ea typeface="Open Sans" pitchFamily="34" charset="-122"/>
                <a:cs typeface="Open Sans" pitchFamily="34" charset="-120"/>
              </a:rPr>
              <a:t>În acest tip de reacție, are loc un schimb de ioni între două sau mai multe substanțe. De exemplu, când o soluție de clorură de sodiu este amestecată cu o soluție de nitrat de argint, se formează clorură de argint și nitrat de sodiu. Aceste reacții sunt adesea utilizate în procese industriale și în chimia analitică.</a:t>
            </a:r>
            <a:endParaRPr lang="en-US" sz="1423"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30195"/>
          </a:xfrm>
          <a:prstGeom prst="rect">
            <a:avLst/>
          </a:prstGeom>
          <a:solidFill>
            <a:srgbClr val="FBFAFF"/>
          </a:solidFill>
          <a:ln/>
        </p:spPr>
      </p:sp>
      <p:pic>
        <p:nvPicPr>
          <p:cNvPr id="4" name="Image 0" descr="preencoded.png"/>
          <p:cNvPicPr>
            <a:picLocks noChangeAspect="1"/>
          </p:cNvPicPr>
          <p:nvPr/>
        </p:nvPicPr>
        <p:blipFill>
          <a:blip r:embed="rId3"/>
          <a:stretch>
            <a:fillRect/>
          </a:stretch>
        </p:blipFill>
        <p:spPr>
          <a:xfrm>
            <a:off x="9151620" y="0"/>
            <a:ext cx="5486400" cy="8230195"/>
          </a:xfrm>
          <a:prstGeom prst="rect">
            <a:avLst/>
          </a:prstGeom>
        </p:spPr>
      </p:pic>
      <p:sp>
        <p:nvSpPr>
          <p:cNvPr id="5" name="Text 2"/>
          <p:cNvSpPr/>
          <p:nvPr/>
        </p:nvSpPr>
        <p:spPr>
          <a:xfrm>
            <a:off x="779740" y="571857"/>
            <a:ext cx="5198745" cy="649724"/>
          </a:xfrm>
          <a:prstGeom prst="rect">
            <a:avLst/>
          </a:prstGeom>
          <a:noFill/>
          <a:ln/>
        </p:spPr>
        <p:txBody>
          <a:bodyPr wrap="none" rtlCol="0" anchor="t"/>
          <a:lstStyle/>
          <a:p>
            <a:pPr marL="0" indent="0">
              <a:lnSpc>
                <a:spcPts val="5117"/>
              </a:lnSpc>
              <a:buNone/>
            </a:pPr>
            <a:r>
              <a:rPr lang="en-US" sz="4094" dirty="0">
                <a:solidFill>
                  <a:srgbClr val="5955EB"/>
                </a:solidFill>
                <a:latin typeface="Libre Baskerville" pitchFamily="34" charset="0"/>
                <a:ea typeface="Libre Baskerville" pitchFamily="34" charset="-122"/>
                <a:cs typeface="Libre Baskerville" pitchFamily="34" charset="-120"/>
              </a:rPr>
              <a:t>Echilibrul chimic</a:t>
            </a:r>
            <a:endParaRPr lang="en-US" sz="4094" dirty="0"/>
          </a:p>
        </p:txBody>
      </p:sp>
      <p:sp>
        <p:nvSpPr>
          <p:cNvPr id="6" name="Text 3"/>
          <p:cNvSpPr/>
          <p:nvPr/>
        </p:nvSpPr>
        <p:spPr>
          <a:xfrm>
            <a:off x="779740" y="1533406"/>
            <a:ext cx="7584519" cy="1663898"/>
          </a:xfrm>
          <a:prstGeom prst="rect">
            <a:avLst/>
          </a:prstGeom>
          <a:noFill/>
          <a:ln/>
        </p:spPr>
        <p:txBody>
          <a:bodyPr wrap="square" rtlCol="0" anchor="t"/>
          <a:lstStyle/>
          <a:p>
            <a:pPr marL="0" indent="0">
              <a:lnSpc>
                <a:spcPts val="2620"/>
              </a:lnSpc>
              <a:buNone/>
            </a:pPr>
            <a:r>
              <a:rPr lang="en-US" sz="1637" dirty="0">
                <a:solidFill>
                  <a:srgbClr val="49495A"/>
                </a:solidFill>
                <a:latin typeface="Open Sans" pitchFamily="34" charset="0"/>
                <a:ea typeface="Open Sans" pitchFamily="34" charset="-122"/>
                <a:cs typeface="Open Sans" pitchFamily="34" charset="-120"/>
              </a:rPr>
              <a:t>Echilibrul chimic reprezintă o stare de stabilitate în care vitezele reacțiilor directe și inverse sunt egale, iar concentrațiile substanțelor participante rămân constante în timp. Acest fenomen este fundamental în chimie, deoarece multe reacții chimice ajung într-o stare de echilibru dinamic, în care produșii și reactivii coexistă în anumite proporții.</a:t>
            </a:r>
            <a:endParaRPr lang="en-US" sz="1637" dirty="0"/>
          </a:p>
        </p:txBody>
      </p:sp>
      <p:sp>
        <p:nvSpPr>
          <p:cNvPr id="7" name="Text 4"/>
          <p:cNvSpPr/>
          <p:nvPr/>
        </p:nvSpPr>
        <p:spPr>
          <a:xfrm>
            <a:off x="779740" y="3431143"/>
            <a:ext cx="7584519" cy="1996678"/>
          </a:xfrm>
          <a:prstGeom prst="rect">
            <a:avLst/>
          </a:prstGeom>
          <a:noFill/>
          <a:ln/>
        </p:spPr>
        <p:txBody>
          <a:bodyPr wrap="square" rtlCol="0" anchor="t"/>
          <a:lstStyle/>
          <a:p>
            <a:pPr marL="0" indent="0">
              <a:lnSpc>
                <a:spcPts val="2620"/>
              </a:lnSpc>
              <a:buNone/>
            </a:pPr>
            <a:r>
              <a:rPr lang="en-US" sz="1637" dirty="0">
                <a:solidFill>
                  <a:srgbClr val="49495A"/>
                </a:solidFill>
                <a:latin typeface="Open Sans" pitchFamily="34" charset="0"/>
                <a:ea typeface="Open Sans" pitchFamily="34" charset="-122"/>
                <a:cs typeface="Open Sans" pitchFamily="34" charset="-120"/>
              </a:rPr>
              <a:t>Factori precum presiunea, temperatura și catalizatorii pot influența starea de echilibru, deplasând-o în direcția favorizării uneia dintre reacții. Principiul Le Chatelier descrie modul în care sistemul tinde să se opună modificărilor din exterior pentru a menține echilibrul. De exemplu, creșterea temperaturii va deplasa echilibrul în direcția reacției endoterme, pentru a absorbi această energie suplimentară.</a:t>
            </a:r>
            <a:endParaRPr lang="en-US" sz="1637" dirty="0"/>
          </a:p>
        </p:txBody>
      </p:sp>
      <p:sp>
        <p:nvSpPr>
          <p:cNvPr id="8" name="Text 5"/>
          <p:cNvSpPr/>
          <p:nvPr/>
        </p:nvSpPr>
        <p:spPr>
          <a:xfrm>
            <a:off x="779740" y="5661660"/>
            <a:ext cx="7584519" cy="1996678"/>
          </a:xfrm>
          <a:prstGeom prst="rect">
            <a:avLst/>
          </a:prstGeom>
          <a:noFill/>
          <a:ln/>
        </p:spPr>
        <p:txBody>
          <a:bodyPr wrap="square" rtlCol="0" anchor="t"/>
          <a:lstStyle/>
          <a:p>
            <a:pPr marL="0" indent="0">
              <a:lnSpc>
                <a:spcPts val="2620"/>
              </a:lnSpc>
              <a:buNone/>
            </a:pPr>
            <a:r>
              <a:rPr lang="en-US" sz="1637" dirty="0">
                <a:solidFill>
                  <a:srgbClr val="49495A"/>
                </a:solidFill>
                <a:latin typeface="Open Sans" pitchFamily="34" charset="0"/>
                <a:ea typeface="Open Sans" pitchFamily="34" charset="-122"/>
                <a:cs typeface="Open Sans" pitchFamily="34" charset="-120"/>
              </a:rPr>
              <a:t>Constanta de echilibru este o măsură a poziției echilibrului, exprimând raportul concentrațiilor produșilor și reactivilor la un anumit moment. Valoarea acestei constante permite predicția evoluției sistemului și a modelării proceselor chimice complexe. Înțelegerea și controlul echilibrului chimic sunt esențiale în domenii precum industria chimică, medicina și protecția mediului.</a:t>
            </a:r>
            <a:endParaRPr lang="en-US" sz="1637"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pic>
        <p:nvPicPr>
          <p:cNvPr id="4" name="Image 0" descr="preencoded.png"/>
          <p:cNvPicPr>
            <a:picLocks noChangeAspect="1"/>
          </p:cNvPicPr>
          <p:nvPr/>
        </p:nvPicPr>
        <p:blipFill>
          <a:blip r:embed="rId3"/>
          <a:stretch>
            <a:fillRect/>
          </a:stretch>
        </p:blipFill>
        <p:spPr>
          <a:xfrm>
            <a:off x="10980420" y="0"/>
            <a:ext cx="3657600" cy="8229600"/>
          </a:xfrm>
          <a:prstGeom prst="rect">
            <a:avLst/>
          </a:prstGeom>
        </p:spPr>
      </p:pic>
      <p:sp>
        <p:nvSpPr>
          <p:cNvPr id="5" name="Text 2"/>
          <p:cNvSpPr/>
          <p:nvPr/>
        </p:nvSpPr>
        <p:spPr>
          <a:xfrm>
            <a:off x="1792367" y="514707"/>
            <a:ext cx="5019080" cy="486013"/>
          </a:xfrm>
          <a:prstGeom prst="rect">
            <a:avLst/>
          </a:prstGeom>
          <a:noFill/>
          <a:ln/>
        </p:spPr>
        <p:txBody>
          <a:bodyPr wrap="none" rtlCol="0" anchor="t"/>
          <a:lstStyle/>
          <a:p>
            <a:pPr marL="0" indent="0">
              <a:lnSpc>
                <a:spcPts val="3827"/>
              </a:lnSpc>
              <a:buNone/>
            </a:pPr>
            <a:r>
              <a:rPr lang="en-US" sz="3062" dirty="0">
                <a:solidFill>
                  <a:srgbClr val="5955EB"/>
                </a:solidFill>
                <a:latin typeface="Libre Baskerville" pitchFamily="34" charset="0"/>
                <a:ea typeface="Libre Baskerville" pitchFamily="34" charset="-122"/>
                <a:cs typeface="Libre Baskerville" pitchFamily="34" charset="-120"/>
              </a:rPr>
              <a:t>Energie și reacții chimice</a:t>
            </a:r>
            <a:endParaRPr lang="en-US" sz="3062" dirty="0"/>
          </a:p>
        </p:txBody>
      </p:sp>
      <p:sp>
        <p:nvSpPr>
          <p:cNvPr id="6" name="Shape 3"/>
          <p:cNvSpPr/>
          <p:nvPr/>
        </p:nvSpPr>
        <p:spPr>
          <a:xfrm>
            <a:off x="2010132" y="1233964"/>
            <a:ext cx="31075" cy="6480929"/>
          </a:xfrm>
          <a:prstGeom prst="rect">
            <a:avLst/>
          </a:prstGeom>
          <a:solidFill>
            <a:srgbClr val="B8B7E0"/>
          </a:solidFill>
          <a:ln/>
        </p:spPr>
      </p:sp>
      <p:sp>
        <p:nvSpPr>
          <p:cNvPr id="7" name="Shape 4"/>
          <p:cNvSpPr/>
          <p:nvPr/>
        </p:nvSpPr>
        <p:spPr>
          <a:xfrm>
            <a:off x="2200573" y="1514773"/>
            <a:ext cx="544354" cy="31075"/>
          </a:xfrm>
          <a:prstGeom prst="rect">
            <a:avLst/>
          </a:prstGeom>
          <a:solidFill>
            <a:srgbClr val="B8B7E0"/>
          </a:solidFill>
          <a:ln/>
        </p:spPr>
      </p:sp>
      <p:sp>
        <p:nvSpPr>
          <p:cNvPr id="8" name="Shape 5"/>
          <p:cNvSpPr/>
          <p:nvPr/>
        </p:nvSpPr>
        <p:spPr>
          <a:xfrm>
            <a:off x="1850648" y="1355408"/>
            <a:ext cx="349925" cy="349925"/>
          </a:xfrm>
          <a:prstGeom prst="roundRect">
            <a:avLst>
              <a:gd name="adj" fmla="val 26670"/>
            </a:avLst>
          </a:prstGeom>
          <a:solidFill>
            <a:srgbClr val="DED6FF"/>
          </a:solidFill>
          <a:ln/>
        </p:spPr>
      </p:sp>
      <p:sp>
        <p:nvSpPr>
          <p:cNvPr id="9" name="Text 6"/>
          <p:cNvSpPr/>
          <p:nvPr/>
        </p:nvSpPr>
        <p:spPr>
          <a:xfrm>
            <a:off x="1973520" y="1384459"/>
            <a:ext cx="104061" cy="291703"/>
          </a:xfrm>
          <a:prstGeom prst="rect">
            <a:avLst/>
          </a:prstGeom>
          <a:noFill/>
          <a:ln/>
        </p:spPr>
        <p:txBody>
          <a:bodyPr wrap="none" rtlCol="0" anchor="t"/>
          <a:lstStyle/>
          <a:p>
            <a:pPr marL="0" indent="0" algn="ctr">
              <a:lnSpc>
                <a:spcPts val="2296"/>
              </a:lnSpc>
              <a:buNone/>
            </a:pPr>
            <a:r>
              <a:rPr lang="en-US" sz="1837" dirty="0">
                <a:solidFill>
                  <a:srgbClr val="5955EB"/>
                </a:solidFill>
                <a:latin typeface="Libre Baskerville" pitchFamily="34" charset="0"/>
                <a:ea typeface="Libre Baskerville" pitchFamily="34" charset="-122"/>
                <a:cs typeface="Libre Baskerville" pitchFamily="34" charset="-120"/>
              </a:rPr>
              <a:t>1</a:t>
            </a:r>
            <a:endParaRPr lang="en-US" sz="1837" dirty="0"/>
          </a:p>
        </p:txBody>
      </p:sp>
      <p:sp>
        <p:nvSpPr>
          <p:cNvPr id="10" name="Text 7"/>
          <p:cNvSpPr/>
          <p:nvPr/>
        </p:nvSpPr>
        <p:spPr>
          <a:xfrm>
            <a:off x="2881074" y="1389459"/>
            <a:ext cx="3016091" cy="243007"/>
          </a:xfrm>
          <a:prstGeom prst="rect">
            <a:avLst/>
          </a:prstGeom>
          <a:noFill/>
          <a:ln/>
        </p:spPr>
        <p:txBody>
          <a:bodyPr wrap="none" rtlCol="0" anchor="t"/>
          <a:lstStyle/>
          <a:p>
            <a:pPr marL="0" indent="0" algn="l">
              <a:lnSpc>
                <a:spcPts val="1914"/>
              </a:lnSpc>
              <a:buNone/>
            </a:pPr>
            <a:r>
              <a:rPr lang="en-US" sz="1531" dirty="0">
                <a:solidFill>
                  <a:srgbClr val="5955EB"/>
                </a:solidFill>
                <a:latin typeface="Libre Baskerville" pitchFamily="34" charset="0"/>
                <a:ea typeface="Libre Baskerville" pitchFamily="34" charset="-122"/>
                <a:cs typeface="Libre Baskerville" pitchFamily="34" charset="-120"/>
              </a:rPr>
              <a:t>Principiul conservării energiei</a:t>
            </a:r>
            <a:endParaRPr lang="en-US" sz="1531" dirty="0"/>
          </a:p>
        </p:txBody>
      </p:sp>
      <p:sp>
        <p:nvSpPr>
          <p:cNvPr id="11" name="Text 8"/>
          <p:cNvSpPr/>
          <p:nvPr/>
        </p:nvSpPr>
        <p:spPr>
          <a:xfrm>
            <a:off x="2881074" y="1725692"/>
            <a:ext cx="6299359" cy="1243608"/>
          </a:xfrm>
          <a:prstGeom prst="rect">
            <a:avLst/>
          </a:prstGeom>
          <a:noFill/>
          <a:ln/>
        </p:spPr>
        <p:txBody>
          <a:bodyPr wrap="square" rtlCol="0" anchor="t"/>
          <a:lstStyle/>
          <a:p>
            <a:pPr marL="0" indent="0" algn="l">
              <a:lnSpc>
                <a:spcPts val="1960"/>
              </a:lnSpc>
              <a:buNone/>
            </a:pPr>
            <a:r>
              <a:rPr lang="en-US" sz="1225" dirty="0">
                <a:solidFill>
                  <a:srgbClr val="49495A"/>
                </a:solidFill>
                <a:latin typeface="Open Sans" pitchFamily="34" charset="0"/>
                <a:ea typeface="Open Sans" pitchFamily="34" charset="-122"/>
                <a:cs typeface="Open Sans" pitchFamily="34" charset="-120"/>
              </a:rPr>
              <a:t>În reacțiile chimice, energia nu se creează, nici nu se distruge, ci doar se transformă dintr-o formă în alta. Acest principiu fundamental al fizicii, cunoscut sub numele de "Principiul Conservării Energiei", se aplică și în domeniul chimiei. Când reactanții se transformă în produși, o parte din energia chimică stocată în legăturile moleculare se eliberează în formă de căldură sau de energie electrică.</a:t>
            </a:r>
            <a:endParaRPr lang="en-US" sz="1225" dirty="0"/>
          </a:p>
        </p:txBody>
      </p:sp>
      <p:sp>
        <p:nvSpPr>
          <p:cNvPr id="12" name="Shape 9"/>
          <p:cNvSpPr/>
          <p:nvPr/>
        </p:nvSpPr>
        <p:spPr>
          <a:xfrm>
            <a:off x="2200573" y="3561100"/>
            <a:ext cx="544354" cy="31075"/>
          </a:xfrm>
          <a:prstGeom prst="rect">
            <a:avLst/>
          </a:prstGeom>
          <a:solidFill>
            <a:srgbClr val="B8B7E0"/>
          </a:solidFill>
          <a:ln/>
        </p:spPr>
      </p:sp>
      <p:sp>
        <p:nvSpPr>
          <p:cNvPr id="13" name="Shape 10"/>
          <p:cNvSpPr/>
          <p:nvPr/>
        </p:nvSpPr>
        <p:spPr>
          <a:xfrm>
            <a:off x="1850648" y="3401735"/>
            <a:ext cx="349925" cy="349925"/>
          </a:xfrm>
          <a:prstGeom prst="roundRect">
            <a:avLst>
              <a:gd name="adj" fmla="val 26670"/>
            </a:avLst>
          </a:prstGeom>
          <a:solidFill>
            <a:srgbClr val="DED6FF"/>
          </a:solidFill>
          <a:ln/>
        </p:spPr>
      </p:sp>
      <p:sp>
        <p:nvSpPr>
          <p:cNvPr id="14" name="Text 11"/>
          <p:cNvSpPr/>
          <p:nvPr/>
        </p:nvSpPr>
        <p:spPr>
          <a:xfrm>
            <a:off x="1953756" y="3430786"/>
            <a:ext cx="143708" cy="291703"/>
          </a:xfrm>
          <a:prstGeom prst="rect">
            <a:avLst/>
          </a:prstGeom>
          <a:noFill/>
          <a:ln/>
        </p:spPr>
        <p:txBody>
          <a:bodyPr wrap="none" rtlCol="0" anchor="t"/>
          <a:lstStyle/>
          <a:p>
            <a:pPr marL="0" indent="0" algn="ctr">
              <a:lnSpc>
                <a:spcPts val="2296"/>
              </a:lnSpc>
              <a:buNone/>
            </a:pPr>
            <a:r>
              <a:rPr lang="en-US" sz="1837" dirty="0">
                <a:solidFill>
                  <a:srgbClr val="5955EB"/>
                </a:solidFill>
                <a:latin typeface="Libre Baskerville" pitchFamily="34" charset="0"/>
                <a:ea typeface="Libre Baskerville" pitchFamily="34" charset="-122"/>
                <a:cs typeface="Libre Baskerville" pitchFamily="34" charset="-120"/>
              </a:rPr>
              <a:t>2</a:t>
            </a:r>
            <a:endParaRPr lang="en-US" sz="1837" dirty="0"/>
          </a:p>
        </p:txBody>
      </p:sp>
      <p:sp>
        <p:nvSpPr>
          <p:cNvPr id="15" name="Text 12"/>
          <p:cNvSpPr/>
          <p:nvPr/>
        </p:nvSpPr>
        <p:spPr>
          <a:xfrm>
            <a:off x="2881074" y="3435787"/>
            <a:ext cx="2558177" cy="243007"/>
          </a:xfrm>
          <a:prstGeom prst="rect">
            <a:avLst/>
          </a:prstGeom>
          <a:noFill/>
          <a:ln/>
        </p:spPr>
        <p:txBody>
          <a:bodyPr wrap="none" rtlCol="0" anchor="t"/>
          <a:lstStyle/>
          <a:p>
            <a:pPr marL="0" indent="0" algn="l">
              <a:lnSpc>
                <a:spcPts val="1914"/>
              </a:lnSpc>
              <a:buNone/>
            </a:pPr>
            <a:r>
              <a:rPr lang="en-US" sz="1531" dirty="0">
                <a:solidFill>
                  <a:srgbClr val="5955EB"/>
                </a:solidFill>
                <a:latin typeface="Libre Baskerville" pitchFamily="34" charset="0"/>
                <a:ea typeface="Libre Baskerville" pitchFamily="34" charset="-122"/>
                <a:cs typeface="Libre Baskerville" pitchFamily="34" charset="-120"/>
              </a:rPr>
              <a:t>Entalpia și Energia Liberă</a:t>
            </a:r>
            <a:endParaRPr lang="en-US" sz="1531" dirty="0"/>
          </a:p>
        </p:txBody>
      </p:sp>
      <p:sp>
        <p:nvSpPr>
          <p:cNvPr id="16" name="Text 13"/>
          <p:cNvSpPr/>
          <p:nvPr/>
        </p:nvSpPr>
        <p:spPr>
          <a:xfrm>
            <a:off x="2881074" y="3772019"/>
            <a:ext cx="6299359" cy="1492329"/>
          </a:xfrm>
          <a:prstGeom prst="rect">
            <a:avLst/>
          </a:prstGeom>
          <a:noFill/>
          <a:ln/>
        </p:spPr>
        <p:txBody>
          <a:bodyPr wrap="square" rtlCol="0" anchor="t"/>
          <a:lstStyle/>
          <a:p>
            <a:pPr marL="0" indent="0" algn="l">
              <a:lnSpc>
                <a:spcPts val="1960"/>
              </a:lnSpc>
              <a:buNone/>
            </a:pPr>
            <a:r>
              <a:rPr lang="en-US" sz="1225" dirty="0">
                <a:solidFill>
                  <a:srgbClr val="49495A"/>
                </a:solidFill>
                <a:latin typeface="Open Sans" pitchFamily="34" charset="0"/>
                <a:ea typeface="Open Sans" pitchFamily="34" charset="-122"/>
                <a:cs typeface="Open Sans" pitchFamily="34" charset="-120"/>
              </a:rPr>
              <a:t>Schimbările de energie care au loc în timpul unei reacții chimice sunt măsurate prin două mărimi fundamentale: entalpia (ΔH) și energia liberă (ΔG). Entalpia reprezintă schimbarea de energie în formă de căldură, în timp ce energia liberă ia în considerare și încorporarea unui ordin sau dezordine în sistem (entropie). Aceste concepte sunt esențiale pentru a înțelege dacă o reacție este exotermică (eliberează energie) sau endotermică (absoarbe energie).</a:t>
            </a:r>
            <a:endParaRPr lang="en-US" sz="1225" dirty="0"/>
          </a:p>
        </p:txBody>
      </p:sp>
      <p:sp>
        <p:nvSpPr>
          <p:cNvPr id="17" name="Shape 14"/>
          <p:cNvSpPr/>
          <p:nvPr/>
        </p:nvSpPr>
        <p:spPr>
          <a:xfrm>
            <a:off x="2200573" y="5856149"/>
            <a:ext cx="544354" cy="31075"/>
          </a:xfrm>
          <a:prstGeom prst="rect">
            <a:avLst/>
          </a:prstGeom>
          <a:solidFill>
            <a:srgbClr val="B8B7E0"/>
          </a:solidFill>
          <a:ln/>
        </p:spPr>
      </p:sp>
      <p:sp>
        <p:nvSpPr>
          <p:cNvPr id="18" name="Shape 15"/>
          <p:cNvSpPr/>
          <p:nvPr/>
        </p:nvSpPr>
        <p:spPr>
          <a:xfrm>
            <a:off x="1850648" y="5696783"/>
            <a:ext cx="349925" cy="349925"/>
          </a:xfrm>
          <a:prstGeom prst="roundRect">
            <a:avLst>
              <a:gd name="adj" fmla="val 26670"/>
            </a:avLst>
          </a:prstGeom>
          <a:solidFill>
            <a:srgbClr val="DED6FF"/>
          </a:solidFill>
          <a:ln/>
        </p:spPr>
      </p:sp>
      <p:sp>
        <p:nvSpPr>
          <p:cNvPr id="19" name="Text 16"/>
          <p:cNvSpPr/>
          <p:nvPr/>
        </p:nvSpPr>
        <p:spPr>
          <a:xfrm>
            <a:off x="1953756" y="5725835"/>
            <a:ext cx="143708" cy="291703"/>
          </a:xfrm>
          <a:prstGeom prst="rect">
            <a:avLst/>
          </a:prstGeom>
          <a:noFill/>
          <a:ln/>
        </p:spPr>
        <p:txBody>
          <a:bodyPr wrap="none" rtlCol="0" anchor="t"/>
          <a:lstStyle/>
          <a:p>
            <a:pPr marL="0" indent="0" algn="ctr">
              <a:lnSpc>
                <a:spcPts val="2296"/>
              </a:lnSpc>
              <a:buNone/>
            </a:pPr>
            <a:r>
              <a:rPr lang="en-US" sz="1837" dirty="0">
                <a:solidFill>
                  <a:srgbClr val="5955EB"/>
                </a:solidFill>
                <a:latin typeface="Libre Baskerville" pitchFamily="34" charset="0"/>
                <a:ea typeface="Libre Baskerville" pitchFamily="34" charset="-122"/>
                <a:cs typeface="Libre Baskerville" pitchFamily="34" charset="-120"/>
              </a:rPr>
              <a:t>3</a:t>
            </a:r>
            <a:endParaRPr lang="en-US" sz="1837" dirty="0"/>
          </a:p>
        </p:txBody>
      </p:sp>
      <p:sp>
        <p:nvSpPr>
          <p:cNvPr id="20" name="Text 17"/>
          <p:cNvSpPr/>
          <p:nvPr/>
        </p:nvSpPr>
        <p:spPr>
          <a:xfrm>
            <a:off x="2881074" y="5730835"/>
            <a:ext cx="3453765" cy="243007"/>
          </a:xfrm>
          <a:prstGeom prst="rect">
            <a:avLst/>
          </a:prstGeom>
          <a:noFill/>
          <a:ln/>
        </p:spPr>
        <p:txBody>
          <a:bodyPr wrap="none" rtlCol="0" anchor="t"/>
          <a:lstStyle/>
          <a:p>
            <a:pPr marL="0" indent="0" algn="l">
              <a:lnSpc>
                <a:spcPts val="1914"/>
              </a:lnSpc>
              <a:buNone/>
            </a:pPr>
            <a:r>
              <a:rPr lang="en-US" sz="1531" dirty="0">
                <a:solidFill>
                  <a:srgbClr val="5955EB"/>
                </a:solidFill>
                <a:latin typeface="Libre Baskerville" pitchFamily="34" charset="0"/>
                <a:ea typeface="Libre Baskerville" pitchFamily="34" charset="-122"/>
                <a:cs typeface="Libre Baskerville" pitchFamily="34" charset="-120"/>
              </a:rPr>
              <a:t>Reacții Exotermice și Endotermice</a:t>
            </a:r>
            <a:endParaRPr lang="en-US" sz="1531" dirty="0"/>
          </a:p>
        </p:txBody>
      </p:sp>
      <p:sp>
        <p:nvSpPr>
          <p:cNvPr id="21" name="Text 18"/>
          <p:cNvSpPr/>
          <p:nvPr/>
        </p:nvSpPr>
        <p:spPr>
          <a:xfrm>
            <a:off x="2881074" y="6067068"/>
            <a:ext cx="6299359" cy="1492329"/>
          </a:xfrm>
          <a:prstGeom prst="rect">
            <a:avLst/>
          </a:prstGeom>
          <a:noFill/>
          <a:ln/>
        </p:spPr>
        <p:txBody>
          <a:bodyPr wrap="square" rtlCol="0" anchor="t"/>
          <a:lstStyle/>
          <a:p>
            <a:pPr marL="0" indent="0" algn="l">
              <a:lnSpc>
                <a:spcPts val="1960"/>
              </a:lnSpc>
              <a:buNone/>
            </a:pPr>
            <a:r>
              <a:rPr lang="en-US" sz="1225" dirty="0">
                <a:solidFill>
                  <a:srgbClr val="49495A"/>
                </a:solidFill>
                <a:latin typeface="Open Sans" pitchFamily="34" charset="0"/>
                <a:ea typeface="Open Sans" pitchFamily="34" charset="-122"/>
                <a:cs typeface="Open Sans" pitchFamily="34" charset="-120"/>
              </a:rPr>
              <a:t>În reacțiile exotermice, energia este eliberată în mediul înconjurător sub formă de căldură, în timp ce în reacțiile endotermice, energia este absorbită din mediul înconjurător. Aceste proprietăți energetice ale reacțiilor chimice au o importanță crucială în numeroase procese industriale, de la producția de energie electrică până la procesarea alimentelor. Înțelegerea și controlul acestor transformări energetice sunt esențiale pentru optimizarea și eficientizarea proceselor chimice.</a:t>
            </a:r>
            <a:endParaRPr lang="en-US" sz="1225"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pic>
        <p:nvPicPr>
          <p:cNvPr id="4" name="Image 0" descr="preencoded.png"/>
          <p:cNvPicPr>
            <a:picLocks noChangeAspect="1"/>
          </p:cNvPicPr>
          <p:nvPr/>
        </p:nvPicPr>
        <p:blipFill>
          <a:blip r:embed="rId3"/>
          <a:stretch>
            <a:fillRect/>
          </a:stretch>
        </p:blipFill>
        <p:spPr>
          <a:xfrm>
            <a:off x="9151620" y="0"/>
            <a:ext cx="5486400" cy="8229600"/>
          </a:xfrm>
          <a:prstGeom prst="rect">
            <a:avLst/>
          </a:prstGeom>
        </p:spPr>
      </p:pic>
      <p:sp>
        <p:nvSpPr>
          <p:cNvPr id="5" name="Text 2"/>
          <p:cNvSpPr/>
          <p:nvPr/>
        </p:nvSpPr>
        <p:spPr>
          <a:xfrm>
            <a:off x="684252" y="1364694"/>
            <a:ext cx="5092541" cy="511493"/>
          </a:xfrm>
          <a:prstGeom prst="rect">
            <a:avLst/>
          </a:prstGeom>
          <a:noFill/>
          <a:ln/>
        </p:spPr>
        <p:txBody>
          <a:bodyPr wrap="none" rtlCol="0" anchor="t"/>
          <a:lstStyle/>
          <a:p>
            <a:pPr marL="0" indent="0">
              <a:lnSpc>
                <a:spcPts val="4028"/>
              </a:lnSpc>
              <a:buNone/>
            </a:pPr>
            <a:r>
              <a:rPr lang="en-US" sz="3222" dirty="0">
                <a:solidFill>
                  <a:srgbClr val="5955EB"/>
                </a:solidFill>
                <a:latin typeface="Libre Baskerville" pitchFamily="34" charset="0"/>
                <a:ea typeface="Libre Baskerville" pitchFamily="34" charset="-122"/>
                <a:cs typeface="Libre Baskerville" pitchFamily="34" charset="-120"/>
              </a:rPr>
              <a:t>Viteza reacțiilor chimice</a:t>
            </a:r>
            <a:endParaRPr lang="en-US" sz="3222" dirty="0"/>
          </a:p>
        </p:txBody>
      </p:sp>
      <p:sp>
        <p:nvSpPr>
          <p:cNvPr id="6" name="Text 3"/>
          <p:cNvSpPr/>
          <p:nvPr/>
        </p:nvSpPr>
        <p:spPr>
          <a:xfrm>
            <a:off x="684252" y="2121694"/>
            <a:ext cx="7775377" cy="785813"/>
          </a:xfrm>
          <a:prstGeom prst="rect">
            <a:avLst/>
          </a:prstGeom>
          <a:noFill/>
          <a:ln/>
        </p:spPr>
        <p:txBody>
          <a:bodyPr wrap="square" rtlCol="0" anchor="t"/>
          <a:lstStyle/>
          <a:p>
            <a:pPr marL="0" indent="0">
              <a:lnSpc>
                <a:spcPts val="2062"/>
              </a:lnSpc>
              <a:buNone/>
            </a:pPr>
            <a:r>
              <a:rPr lang="en-US" sz="1289" dirty="0">
                <a:solidFill>
                  <a:srgbClr val="49495A"/>
                </a:solidFill>
                <a:latin typeface="Open Sans" pitchFamily="34" charset="0"/>
                <a:ea typeface="Open Sans" pitchFamily="34" charset="-122"/>
                <a:cs typeface="Open Sans" pitchFamily="34" charset="-120"/>
              </a:rPr>
              <a:t>Viteza reacțiilor chimice reprezintă o caracteristică importantă a proceselor chimice și are o influență semnificativă asupra eficienței și aplicabilității acestor procese. Viteza unei reacții chimice depinde de mai mulți factori, inclusiv concentrația reactanților, temperatura, presiunea și prezența catalizatorilor.</a:t>
            </a:r>
            <a:endParaRPr lang="en-US" sz="1289" dirty="0"/>
          </a:p>
        </p:txBody>
      </p:sp>
      <p:sp>
        <p:nvSpPr>
          <p:cNvPr id="7" name="Text 4"/>
          <p:cNvSpPr/>
          <p:nvPr/>
        </p:nvSpPr>
        <p:spPr>
          <a:xfrm>
            <a:off x="684252" y="3091577"/>
            <a:ext cx="7775377" cy="1309688"/>
          </a:xfrm>
          <a:prstGeom prst="rect">
            <a:avLst/>
          </a:prstGeom>
          <a:noFill/>
          <a:ln/>
        </p:spPr>
        <p:txBody>
          <a:bodyPr wrap="square" rtlCol="0" anchor="t"/>
          <a:lstStyle/>
          <a:p>
            <a:pPr marL="0" indent="0">
              <a:lnSpc>
                <a:spcPts val="2062"/>
              </a:lnSpc>
              <a:buNone/>
            </a:pPr>
            <a:r>
              <a:rPr lang="en-US" sz="1289" dirty="0">
                <a:solidFill>
                  <a:srgbClr val="49495A"/>
                </a:solidFill>
                <a:latin typeface="Open Sans" pitchFamily="34" charset="0"/>
                <a:ea typeface="Open Sans" pitchFamily="34" charset="-122"/>
                <a:cs typeface="Open Sans" pitchFamily="34" charset="-120"/>
              </a:rPr>
              <a:t>Temperatura este unul dintre cei mai importanți factori care influențează viteza reacțiilor chimice. Pe măsură ce temperatura crește, energia cinetică a moleculelor crește, ceea ce duce la o creștere exponențială a numărului de ciocniri productive între moleculele reactante. Acest fenomen este descris de legea lui Arrhenius, care stabilește că viteza reacției crește exponențial cu creșterea temperaturii.</a:t>
            </a:r>
            <a:endParaRPr lang="en-US" sz="1289" dirty="0"/>
          </a:p>
        </p:txBody>
      </p:sp>
      <p:sp>
        <p:nvSpPr>
          <p:cNvPr id="8" name="Text 5"/>
          <p:cNvSpPr/>
          <p:nvPr/>
        </p:nvSpPr>
        <p:spPr>
          <a:xfrm>
            <a:off x="684252" y="4585335"/>
            <a:ext cx="7775377" cy="1047750"/>
          </a:xfrm>
          <a:prstGeom prst="rect">
            <a:avLst/>
          </a:prstGeom>
          <a:noFill/>
          <a:ln/>
        </p:spPr>
        <p:txBody>
          <a:bodyPr wrap="square" rtlCol="0" anchor="t"/>
          <a:lstStyle/>
          <a:p>
            <a:pPr marL="0" indent="0">
              <a:lnSpc>
                <a:spcPts val="2062"/>
              </a:lnSpc>
              <a:buNone/>
            </a:pPr>
            <a:r>
              <a:rPr lang="en-US" sz="1289" dirty="0">
                <a:solidFill>
                  <a:srgbClr val="49495A"/>
                </a:solidFill>
                <a:latin typeface="Open Sans" pitchFamily="34" charset="0"/>
                <a:ea typeface="Open Sans" pitchFamily="34" charset="-122"/>
                <a:cs typeface="Open Sans" pitchFamily="34" charset="-120"/>
              </a:rPr>
              <a:t>Concentrația reactanților este, de asemenea, un factor crucial. Cu cât concentrația reactanților este mai mare, cu atât mai multe ciocniri productive vor avea loc în unitatea de timp, ducând la o viteză de reacție mai mare. Acest lucru explică de ce, în anumite cazuri, una dintre strategiile pentru a accelera o reacție chimică este creșterea concentrației reactanților.</a:t>
            </a:r>
            <a:endParaRPr lang="en-US" sz="1289" dirty="0"/>
          </a:p>
        </p:txBody>
      </p:sp>
      <p:sp>
        <p:nvSpPr>
          <p:cNvPr id="9" name="Text 6"/>
          <p:cNvSpPr/>
          <p:nvPr/>
        </p:nvSpPr>
        <p:spPr>
          <a:xfrm>
            <a:off x="684252" y="5817156"/>
            <a:ext cx="7775377" cy="1047750"/>
          </a:xfrm>
          <a:prstGeom prst="rect">
            <a:avLst/>
          </a:prstGeom>
          <a:noFill/>
          <a:ln/>
        </p:spPr>
        <p:txBody>
          <a:bodyPr wrap="square" rtlCol="0" anchor="t"/>
          <a:lstStyle/>
          <a:p>
            <a:pPr marL="0" indent="0">
              <a:lnSpc>
                <a:spcPts val="2062"/>
              </a:lnSpc>
              <a:buNone/>
            </a:pPr>
            <a:r>
              <a:rPr lang="en-US" sz="1289" dirty="0">
                <a:solidFill>
                  <a:srgbClr val="49495A"/>
                </a:solidFill>
                <a:latin typeface="Open Sans" pitchFamily="34" charset="0"/>
                <a:ea typeface="Open Sans" pitchFamily="34" charset="-122"/>
                <a:cs typeface="Open Sans" pitchFamily="34" charset="-120"/>
              </a:rPr>
              <a:t>Prezența unui catalizator poate avea, de asemenea, un impact semnificativ asupra vitezei reacțiilor chimice. Catalizatorii sunt substanțe care facilitează reacția prin reducerea energiei de activare necesare, fără a fi ei înșiși consumați în proces. Utilizarea catalizatorilor este esențială în multe aplicații industriale și tehnologice, permițând desfășurarea eficientă a proceselor chimice.</a:t>
            </a:r>
            <a:endParaRPr lang="en-US" sz="1289"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
        <p:nvSpPr>
          <p:cNvPr id="4" name="Text 2"/>
          <p:cNvSpPr/>
          <p:nvPr/>
        </p:nvSpPr>
        <p:spPr>
          <a:xfrm>
            <a:off x="3445907" y="449104"/>
            <a:ext cx="4962882" cy="509111"/>
          </a:xfrm>
          <a:prstGeom prst="rect">
            <a:avLst/>
          </a:prstGeom>
          <a:noFill/>
          <a:ln/>
        </p:spPr>
        <p:txBody>
          <a:bodyPr wrap="none" rtlCol="0" anchor="t"/>
          <a:lstStyle/>
          <a:p>
            <a:pPr marL="0" indent="0">
              <a:lnSpc>
                <a:spcPts val="4009"/>
              </a:lnSpc>
              <a:buNone/>
            </a:pPr>
            <a:r>
              <a:rPr lang="en-US" sz="3207" dirty="0">
                <a:solidFill>
                  <a:srgbClr val="5955EB"/>
                </a:solidFill>
                <a:latin typeface="Libre Baskerville" pitchFamily="34" charset="0"/>
                <a:ea typeface="Libre Baskerville" pitchFamily="34" charset="-122"/>
                <a:cs typeface="Libre Baskerville" pitchFamily="34" charset="-120"/>
              </a:rPr>
              <a:t>Catalizatori și inhibitori</a:t>
            </a:r>
            <a:endParaRPr lang="en-US" sz="3207" dirty="0"/>
          </a:p>
        </p:txBody>
      </p:sp>
      <p:sp>
        <p:nvSpPr>
          <p:cNvPr id="5" name="Text 3"/>
          <p:cNvSpPr/>
          <p:nvPr/>
        </p:nvSpPr>
        <p:spPr>
          <a:xfrm>
            <a:off x="3445907" y="1349097"/>
            <a:ext cx="3670459" cy="2344579"/>
          </a:xfrm>
          <a:prstGeom prst="rect">
            <a:avLst/>
          </a:prstGeom>
          <a:noFill/>
          <a:ln/>
        </p:spPr>
        <p:txBody>
          <a:bodyPr wrap="square" rtlCol="0" anchor="t"/>
          <a:lstStyle/>
          <a:p>
            <a:pPr marL="0" indent="0">
              <a:lnSpc>
                <a:spcPts val="2052"/>
              </a:lnSpc>
              <a:buNone/>
            </a:pPr>
            <a:r>
              <a:rPr lang="en-US" sz="1283" dirty="0">
                <a:solidFill>
                  <a:srgbClr val="49495A"/>
                </a:solidFill>
                <a:latin typeface="Open Sans" pitchFamily="34" charset="0"/>
                <a:ea typeface="Open Sans" pitchFamily="34" charset="-122"/>
                <a:cs typeface="Open Sans" pitchFamily="34" charset="-120"/>
              </a:rPr>
              <a:t>Catalizatorii sunt substanțe chimice care accelerează viteza unei reacții chimice fără a fi consumate în procesul respectiv. Ei facilitează trecerea reactanților prin activarea energiei de activare, reducând astfel energia necesară pentru ca reacția să aibă loc. În multe cazuri, catalizatorii pot crește semnificativ viteza unei reacții, permițând efectuarea acesteia în condiții mai ușoare.</a:t>
            </a:r>
            <a:endParaRPr lang="en-US" sz="1283" dirty="0"/>
          </a:p>
        </p:txBody>
      </p:sp>
      <p:sp>
        <p:nvSpPr>
          <p:cNvPr id="6" name="Text 4"/>
          <p:cNvSpPr/>
          <p:nvPr/>
        </p:nvSpPr>
        <p:spPr>
          <a:xfrm>
            <a:off x="3445907" y="3840242"/>
            <a:ext cx="3670459" cy="2344579"/>
          </a:xfrm>
          <a:prstGeom prst="rect">
            <a:avLst/>
          </a:prstGeom>
          <a:noFill/>
          <a:ln/>
        </p:spPr>
        <p:txBody>
          <a:bodyPr wrap="square" rtlCol="0" anchor="t"/>
          <a:lstStyle/>
          <a:p>
            <a:pPr marL="0" indent="0">
              <a:lnSpc>
                <a:spcPts val="2052"/>
              </a:lnSpc>
              <a:buNone/>
            </a:pPr>
            <a:r>
              <a:rPr lang="en-US" sz="1283" dirty="0">
                <a:solidFill>
                  <a:srgbClr val="49495A"/>
                </a:solidFill>
                <a:latin typeface="Open Sans" pitchFamily="34" charset="0"/>
                <a:ea typeface="Open Sans" pitchFamily="34" charset="-122"/>
                <a:cs typeface="Open Sans" pitchFamily="34" charset="-120"/>
              </a:rPr>
              <a:t>Pe de altă parte, inhibibitorii sunt substanțe care încetinesc sau opresc o reacție chimică. Ei acționează prin întreruperea lanțului de reacții, blocând etape cheie sau prin stabilizarea produșilor de reacție. Inhibitorii sunt utilizați în diverse aplicații, de la conservarea alimentelor până la controlul proceselor industriale și medicamentelor. Ei pot avea efecte benefice, prevenind reacții nedorite sau periculoase.</a:t>
            </a:r>
            <a:endParaRPr lang="en-US" sz="1283" dirty="0"/>
          </a:p>
        </p:txBody>
      </p:sp>
      <p:sp>
        <p:nvSpPr>
          <p:cNvPr id="7" name="Text 5"/>
          <p:cNvSpPr/>
          <p:nvPr/>
        </p:nvSpPr>
        <p:spPr>
          <a:xfrm>
            <a:off x="3445907" y="6558983"/>
            <a:ext cx="5360636" cy="1302544"/>
          </a:xfrm>
          <a:prstGeom prst="rect">
            <a:avLst/>
          </a:prstGeom>
          <a:noFill/>
          <a:ln/>
        </p:spPr>
        <p:txBody>
          <a:bodyPr wrap="square" rtlCol="0" anchor="t"/>
          <a:lstStyle/>
          <a:p>
            <a:pPr marL="0" indent="0">
              <a:lnSpc>
                <a:spcPts val="2052"/>
              </a:lnSpc>
              <a:buNone/>
            </a:pPr>
            <a:r>
              <a:rPr lang="en-US" sz="1283" dirty="0">
                <a:solidFill>
                  <a:srgbClr val="49495A"/>
                </a:solidFill>
                <a:latin typeface="Open Sans" pitchFamily="34" charset="0"/>
                <a:ea typeface="Open Sans" pitchFamily="34" charset="-122"/>
                <a:cs typeface="Open Sans" pitchFamily="34" charset="-120"/>
              </a:rPr>
              <a:t>Înțelegerea rolului catalizatorilor și inhibitorilor este esențială în chimie, deoarece permite optimizarea și controlul proceselor chimice, conducând la eficiență energetică, productivitate și siguranță.</a:t>
            </a:r>
            <a:endParaRPr lang="en-US" sz="1283" dirty="0"/>
          </a:p>
        </p:txBody>
      </p:sp>
      <p:pic>
        <p:nvPicPr>
          <p:cNvPr id="8" name="Image 0" descr="preencoded.png"/>
          <p:cNvPicPr>
            <a:picLocks noChangeAspect="1"/>
          </p:cNvPicPr>
          <p:nvPr/>
        </p:nvPicPr>
        <p:blipFill>
          <a:blip r:embed="rId3"/>
          <a:stretch>
            <a:fillRect/>
          </a:stretch>
        </p:blipFill>
        <p:spPr>
          <a:xfrm>
            <a:off x="7521416" y="1385768"/>
            <a:ext cx="5831738" cy="295218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
        <p:nvSpPr>
          <p:cNvPr id="4" name="Text 2"/>
          <p:cNvSpPr/>
          <p:nvPr/>
        </p:nvSpPr>
        <p:spPr>
          <a:xfrm>
            <a:off x="2037993" y="784027"/>
            <a:ext cx="5681543" cy="694373"/>
          </a:xfrm>
          <a:prstGeom prst="rect">
            <a:avLst/>
          </a:prstGeom>
          <a:noFill/>
          <a:ln/>
        </p:spPr>
        <p:txBody>
          <a:bodyPr wrap="none" rtlCol="0" anchor="t"/>
          <a:lstStyle/>
          <a:p>
            <a:pPr marL="0" indent="0">
              <a:lnSpc>
                <a:spcPts val="5468"/>
              </a:lnSpc>
              <a:buNone/>
            </a:pPr>
            <a:r>
              <a:rPr lang="en-US" sz="4374" dirty="0">
                <a:solidFill>
                  <a:srgbClr val="5955EB"/>
                </a:solidFill>
                <a:latin typeface="Libre Baskerville" pitchFamily="34" charset="0"/>
                <a:ea typeface="Libre Baskerville" pitchFamily="34" charset="-122"/>
                <a:cs typeface="Libre Baskerville" pitchFamily="34" charset="-120"/>
              </a:rPr>
              <a:t>Reacții acido-bazice</a:t>
            </a:r>
            <a:endParaRPr lang="en-US" sz="4374" dirty="0"/>
          </a:p>
        </p:txBody>
      </p:sp>
      <p:pic>
        <p:nvPicPr>
          <p:cNvPr id="5" name="Image 0" descr="preencoded.png"/>
          <p:cNvPicPr>
            <a:picLocks noChangeAspect="1"/>
          </p:cNvPicPr>
          <p:nvPr/>
        </p:nvPicPr>
        <p:blipFill>
          <a:blip r:embed="rId3"/>
          <a:stretch>
            <a:fillRect/>
          </a:stretch>
        </p:blipFill>
        <p:spPr>
          <a:xfrm>
            <a:off x="2037993" y="1922740"/>
            <a:ext cx="555427" cy="555427"/>
          </a:xfrm>
          <a:prstGeom prst="rect">
            <a:avLst/>
          </a:prstGeom>
        </p:spPr>
      </p:pic>
      <p:sp>
        <p:nvSpPr>
          <p:cNvPr id="6" name="Text 3"/>
          <p:cNvSpPr/>
          <p:nvPr/>
        </p:nvSpPr>
        <p:spPr>
          <a:xfrm>
            <a:off x="2037993" y="2700338"/>
            <a:ext cx="2777490" cy="347186"/>
          </a:xfrm>
          <a:prstGeom prst="rect">
            <a:avLst/>
          </a:prstGeom>
          <a:noFill/>
          <a:ln/>
        </p:spPr>
        <p:txBody>
          <a:bodyPr wrap="none" rtlCol="0" anchor="t"/>
          <a:lstStyle/>
          <a:p>
            <a:pPr marL="0" indent="0" algn="l">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Scalăph</a:t>
            </a:r>
            <a:endParaRPr lang="en-US" sz="2187" dirty="0"/>
          </a:p>
        </p:txBody>
      </p:sp>
      <p:sp>
        <p:nvSpPr>
          <p:cNvPr id="7" name="Text 4"/>
          <p:cNvSpPr/>
          <p:nvPr/>
        </p:nvSpPr>
        <p:spPr>
          <a:xfrm>
            <a:off x="2037993" y="3180755"/>
            <a:ext cx="3295888" cy="3198614"/>
          </a:xfrm>
          <a:prstGeom prst="rect">
            <a:avLst/>
          </a:prstGeom>
          <a:noFill/>
          <a:ln/>
        </p:spPr>
        <p:txBody>
          <a:bodyPr wrap="square" rtlCol="0" anchor="t"/>
          <a:lstStyle/>
          <a:p>
            <a:pPr marL="0" indent="0" algn="l">
              <a:lnSpc>
                <a:spcPts val="2799"/>
              </a:lnSpc>
              <a:buNone/>
            </a:pPr>
            <a:r>
              <a:rPr lang="en-US" sz="1750" dirty="0">
                <a:solidFill>
                  <a:srgbClr val="49495A"/>
                </a:solidFill>
                <a:latin typeface="Open Sans" pitchFamily="34" charset="0"/>
                <a:ea typeface="Open Sans" pitchFamily="34" charset="-122"/>
                <a:cs typeface="Open Sans" pitchFamily="34" charset="-120"/>
              </a:rPr>
              <a:t>Reacțiile acido-bazice sunt definite de pH-ul soluției, care indică gradul de aciditate sau alcalinitate. Scala pH-ului variază de la 0 la 14, cu 7 reprezentând neutralitatea. Valorile sub 7 indică un mediu acid, iar cele peste 7 indică un mediu bazic sau alcalin.</a:t>
            </a:r>
            <a:endParaRPr lang="en-US" sz="1750" dirty="0"/>
          </a:p>
        </p:txBody>
      </p:sp>
      <p:pic>
        <p:nvPicPr>
          <p:cNvPr id="8" name="Image 1" descr="preencoded.png"/>
          <p:cNvPicPr>
            <a:picLocks noChangeAspect="1"/>
          </p:cNvPicPr>
          <p:nvPr/>
        </p:nvPicPr>
        <p:blipFill>
          <a:blip r:embed="rId4"/>
          <a:stretch>
            <a:fillRect/>
          </a:stretch>
        </p:blipFill>
        <p:spPr>
          <a:xfrm>
            <a:off x="5667137" y="1922740"/>
            <a:ext cx="555427" cy="555427"/>
          </a:xfrm>
          <a:prstGeom prst="rect">
            <a:avLst/>
          </a:prstGeom>
        </p:spPr>
      </p:pic>
      <p:sp>
        <p:nvSpPr>
          <p:cNvPr id="9" name="Text 5"/>
          <p:cNvSpPr/>
          <p:nvPr/>
        </p:nvSpPr>
        <p:spPr>
          <a:xfrm>
            <a:off x="5667137" y="2700338"/>
            <a:ext cx="2777490" cy="347186"/>
          </a:xfrm>
          <a:prstGeom prst="rect">
            <a:avLst/>
          </a:prstGeom>
          <a:noFill/>
          <a:ln/>
        </p:spPr>
        <p:txBody>
          <a:bodyPr wrap="none" rtlCol="0" anchor="t"/>
          <a:lstStyle/>
          <a:p>
            <a:pPr marL="0" indent="0" algn="l">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Neutralizare</a:t>
            </a:r>
            <a:endParaRPr lang="en-US" sz="2187" dirty="0"/>
          </a:p>
        </p:txBody>
      </p:sp>
      <p:sp>
        <p:nvSpPr>
          <p:cNvPr id="10" name="Text 6"/>
          <p:cNvSpPr/>
          <p:nvPr/>
        </p:nvSpPr>
        <p:spPr>
          <a:xfrm>
            <a:off x="5667137" y="3180755"/>
            <a:ext cx="3296007" cy="3554016"/>
          </a:xfrm>
          <a:prstGeom prst="rect">
            <a:avLst/>
          </a:prstGeom>
          <a:noFill/>
          <a:ln/>
        </p:spPr>
        <p:txBody>
          <a:bodyPr wrap="square" rtlCol="0" anchor="t"/>
          <a:lstStyle/>
          <a:p>
            <a:pPr marL="0" indent="0" algn="l">
              <a:lnSpc>
                <a:spcPts val="2799"/>
              </a:lnSpc>
              <a:buNone/>
            </a:pPr>
            <a:r>
              <a:rPr lang="en-US" sz="1750" dirty="0">
                <a:solidFill>
                  <a:srgbClr val="49495A"/>
                </a:solidFill>
                <a:latin typeface="Open Sans" pitchFamily="34" charset="0"/>
                <a:ea typeface="Open Sans" pitchFamily="34" charset="-122"/>
                <a:cs typeface="Open Sans" pitchFamily="34" charset="-120"/>
              </a:rPr>
              <a:t>În acest tip de reacție, un acid reacționează cu o bază pentru a forma o sare și apă. De exemplu, acid clorhidric (HCl) + hidroxid de sodiu (NaOH) → clorură de sodiu (NaCl) + apă (H2O). Procesul de neutralizare este utilizat în multe aplicații, cum ar fi tratarea apei și procesele industriale.</a:t>
            </a:r>
            <a:endParaRPr lang="en-US" sz="1750" dirty="0"/>
          </a:p>
        </p:txBody>
      </p:sp>
      <p:pic>
        <p:nvPicPr>
          <p:cNvPr id="11" name="Image 2" descr="preencoded.png"/>
          <p:cNvPicPr>
            <a:picLocks noChangeAspect="1"/>
          </p:cNvPicPr>
          <p:nvPr/>
        </p:nvPicPr>
        <p:blipFill>
          <a:blip r:embed="rId5"/>
          <a:stretch>
            <a:fillRect/>
          </a:stretch>
        </p:blipFill>
        <p:spPr>
          <a:xfrm>
            <a:off x="9296400" y="1922740"/>
            <a:ext cx="555427" cy="555427"/>
          </a:xfrm>
          <a:prstGeom prst="rect">
            <a:avLst/>
          </a:prstGeom>
        </p:spPr>
      </p:pic>
      <p:sp>
        <p:nvSpPr>
          <p:cNvPr id="12" name="Text 7"/>
          <p:cNvSpPr/>
          <p:nvPr/>
        </p:nvSpPr>
        <p:spPr>
          <a:xfrm>
            <a:off x="9296400" y="2700338"/>
            <a:ext cx="2777490" cy="347186"/>
          </a:xfrm>
          <a:prstGeom prst="rect">
            <a:avLst/>
          </a:prstGeom>
          <a:noFill/>
          <a:ln/>
        </p:spPr>
        <p:txBody>
          <a:bodyPr wrap="none" rtlCol="0" anchor="t"/>
          <a:lstStyle/>
          <a:p>
            <a:pPr marL="0" indent="0" algn="l">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Indicatori</a:t>
            </a:r>
            <a:endParaRPr lang="en-US" sz="2187" dirty="0"/>
          </a:p>
        </p:txBody>
      </p:sp>
      <p:sp>
        <p:nvSpPr>
          <p:cNvPr id="13" name="Text 8"/>
          <p:cNvSpPr/>
          <p:nvPr/>
        </p:nvSpPr>
        <p:spPr>
          <a:xfrm>
            <a:off x="9296400" y="3180755"/>
            <a:ext cx="3296007" cy="4264819"/>
          </a:xfrm>
          <a:prstGeom prst="rect">
            <a:avLst/>
          </a:prstGeom>
          <a:noFill/>
          <a:ln/>
        </p:spPr>
        <p:txBody>
          <a:bodyPr wrap="square" rtlCol="0" anchor="t"/>
          <a:lstStyle/>
          <a:p>
            <a:pPr marL="0" indent="0" algn="l">
              <a:lnSpc>
                <a:spcPts val="2799"/>
              </a:lnSpc>
              <a:buNone/>
            </a:pPr>
            <a:r>
              <a:rPr lang="en-US" sz="1750" dirty="0">
                <a:solidFill>
                  <a:srgbClr val="49495A"/>
                </a:solidFill>
                <a:latin typeface="Open Sans" pitchFamily="34" charset="0"/>
                <a:ea typeface="Open Sans" pitchFamily="34" charset="-122"/>
                <a:cs typeface="Open Sans" pitchFamily="34" charset="-120"/>
              </a:rPr>
              <a:t>Indicatorii acido-bazici sunt substanțe chimice care își schimbă culoarea în funcție de pH-ul mediului. Aceștia sunt utilizați pentru a determina dacă o soluție este acidă, bazică sau neutră. Exemple comune sunt fenolftaleina (incoloră în mediu acid, roz în mediu bazic) și indicatorul universal (care afișează o gamă de culori în funcție de pH).</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pic>
        <p:nvPicPr>
          <p:cNvPr id="4" name="Image 0" descr="preencoded.png"/>
          <p:cNvPicPr>
            <a:picLocks noChangeAspect="1"/>
          </p:cNvPicPr>
          <p:nvPr/>
        </p:nvPicPr>
        <p:blipFill>
          <a:blip r:embed="rId3"/>
          <a:stretch>
            <a:fillRect/>
          </a:stretch>
        </p:blipFill>
        <p:spPr>
          <a:xfrm>
            <a:off x="10980420" y="0"/>
            <a:ext cx="3657600" cy="8229600"/>
          </a:xfrm>
          <a:prstGeom prst="rect">
            <a:avLst/>
          </a:prstGeom>
        </p:spPr>
      </p:pic>
      <p:sp>
        <p:nvSpPr>
          <p:cNvPr id="5" name="Text 2"/>
          <p:cNvSpPr/>
          <p:nvPr/>
        </p:nvSpPr>
        <p:spPr>
          <a:xfrm>
            <a:off x="1432798" y="742712"/>
            <a:ext cx="6044565" cy="533400"/>
          </a:xfrm>
          <a:prstGeom prst="rect">
            <a:avLst/>
          </a:prstGeom>
          <a:noFill/>
          <a:ln/>
        </p:spPr>
        <p:txBody>
          <a:bodyPr wrap="none" rtlCol="0" anchor="t"/>
          <a:lstStyle/>
          <a:p>
            <a:pPr marL="0" indent="0">
              <a:lnSpc>
                <a:spcPts val="4200"/>
              </a:lnSpc>
              <a:buNone/>
            </a:pPr>
            <a:r>
              <a:rPr lang="en-US" sz="3360" dirty="0">
                <a:solidFill>
                  <a:srgbClr val="5955EB"/>
                </a:solidFill>
                <a:latin typeface="Libre Baskerville" pitchFamily="34" charset="0"/>
                <a:ea typeface="Libre Baskerville" pitchFamily="34" charset="-122"/>
                <a:cs typeface="Libre Baskerville" pitchFamily="34" charset="-120"/>
              </a:rPr>
              <a:t>Reacții de oxidare-reducere</a:t>
            </a:r>
            <a:endParaRPr lang="en-US" sz="3360" dirty="0"/>
          </a:p>
        </p:txBody>
      </p:sp>
      <p:pic>
        <p:nvPicPr>
          <p:cNvPr id="6" name="Image 1" descr="preencoded.png"/>
          <p:cNvPicPr>
            <a:picLocks noChangeAspect="1"/>
          </p:cNvPicPr>
          <p:nvPr/>
        </p:nvPicPr>
        <p:blipFill>
          <a:blip r:embed="rId4"/>
          <a:stretch>
            <a:fillRect/>
          </a:stretch>
        </p:blipFill>
        <p:spPr>
          <a:xfrm>
            <a:off x="1432798" y="1532096"/>
            <a:ext cx="853321" cy="2075974"/>
          </a:xfrm>
          <a:prstGeom prst="rect">
            <a:avLst/>
          </a:prstGeom>
        </p:spPr>
      </p:pic>
      <p:sp>
        <p:nvSpPr>
          <p:cNvPr id="7" name="Text 3"/>
          <p:cNvSpPr/>
          <p:nvPr/>
        </p:nvSpPr>
        <p:spPr>
          <a:xfrm>
            <a:off x="2542103" y="1702713"/>
            <a:ext cx="2133481" cy="266700"/>
          </a:xfrm>
          <a:prstGeom prst="rect">
            <a:avLst/>
          </a:prstGeom>
          <a:noFill/>
          <a:ln/>
        </p:spPr>
        <p:txBody>
          <a:bodyPr wrap="none" rtlCol="0" anchor="t"/>
          <a:lstStyle/>
          <a:p>
            <a:pPr marL="0" indent="0" algn="l">
              <a:lnSpc>
                <a:spcPts val="2100"/>
              </a:lnSpc>
              <a:buNone/>
            </a:pPr>
            <a:r>
              <a:rPr lang="en-US" sz="1680" dirty="0">
                <a:solidFill>
                  <a:srgbClr val="5955EB"/>
                </a:solidFill>
                <a:latin typeface="Libre Baskerville" pitchFamily="34" charset="0"/>
                <a:ea typeface="Libre Baskerville" pitchFamily="34" charset="-122"/>
                <a:cs typeface="Libre Baskerville" pitchFamily="34" charset="-120"/>
              </a:rPr>
              <a:t>Definiție</a:t>
            </a:r>
            <a:endParaRPr lang="en-US" sz="1680" dirty="0"/>
          </a:p>
        </p:txBody>
      </p:sp>
      <p:sp>
        <p:nvSpPr>
          <p:cNvPr id="8" name="Text 4"/>
          <p:cNvSpPr/>
          <p:nvPr/>
        </p:nvSpPr>
        <p:spPr>
          <a:xfrm>
            <a:off x="2542103" y="2071807"/>
            <a:ext cx="6997898" cy="1365647"/>
          </a:xfrm>
          <a:prstGeom prst="rect">
            <a:avLst/>
          </a:prstGeom>
          <a:noFill/>
          <a:ln/>
        </p:spPr>
        <p:txBody>
          <a:bodyPr wrap="square" rtlCol="0" anchor="t"/>
          <a:lstStyle/>
          <a:p>
            <a:pPr marL="0" indent="0" algn="l">
              <a:lnSpc>
                <a:spcPts val="2150"/>
              </a:lnSpc>
              <a:buNone/>
            </a:pPr>
            <a:r>
              <a:rPr lang="en-US" sz="1344" dirty="0">
                <a:solidFill>
                  <a:srgbClr val="49495A"/>
                </a:solidFill>
                <a:latin typeface="Open Sans" pitchFamily="34" charset="0"/>
                <a:ea typeface="Open Sans" pitchFamily="34" charset="-122"/>
                <a:cs typeface="Open Sans" pitchFamily="34" charset="-120"/>
              </a:rPr>
              <a:t>Reacțiile de oxidare-reducere, cunoscute și ca reacții redox, sunt procese chimice în care se produce un transfer de electroni între două substanțe. În aceste reacții, una dintre substanțe cedează electroni (se oxidează), în timp ce cealaltă primește electroni (se reduce). Procesul de oxidare și reducere are loc întotdeauna împreună, fiind două părți ale aceleiași reacții.</a:t>
            </a:r>
            <a:endParaRPr lang="en-US" sz="1344" dirty="0"/>
          </a:p>
        </p:txBody>
      </p:sp>
      <p:pic>
        <p:nvPicPr>
          <p:cNvPr id="9" name="Image 2" descr="preencoded.png"/>
          <p:cNvPicPr>
            <a:picLocks noChangeAspect="1"/>
          </p:cNvPicPr>
          <p:nvPr/>
        </p:nvPicPr>
        <p:blipFill>
          <a:blip r:embed="rId5"/>
          <a:stretch>
            <a:fillRect/>
          </a:stretch>
        </p:blipFill>
        <p:spPr>
          <a:xfrm>
            <a:off x="1432798" y="3608070"/>
            <a:ext cx="853321" cy="1802844"/>
          </a:xfrm>
          <a:prstGeom prst="rect">
            <a:avLst/>
          </a:prstGeom>
        </p:spPr>
      </p:pic>
      <p:sp>
        <p:nvSpPr>
          <p:cNvPr id="10" name="Text 5"/>
          <p:cNvSpPr/>
          <p:nvPr/>
        </p:nvSpPr>
        <p:spPr>
          <a:xfrm>
            <a:off x="2542103" y="3778687"/>
            <a:ext cx="2133481" cy="266700"/>
          </a:xfrm>
          <a:prstGeom prst="rect">
            <a:avLst/>
          </a:prstGeom>
          <a:noFill/>
          <a:ln/>
        </p:spPr>
        <p:txBody>
          <a:bodyPr wrap="none" rtlCol="0" anchor="t"/>
          <a:lstStyle/>
          <a:p>
            <a:pPr marL="0" indent="0" algn="l">
              <a:lnSpc>
                <a:spcPts val="2100"/>
              </a:lnSpc>
              <a:buNone/>
            </a:pPr>
            <a:r>
              <a:rPr lang="en-US" sz="1680" dirty="0">
                <a:solidFill>
                  <a:srgbClr val="5955EB"/>
                </a:solidFill>
                <a:latin typeface="Libre Baskerville" pitchFamily="34" charset="0"/>
                <a:ea typeface="Libre Baskerville" pitchFamily="34" charset="-122"/>
                <a:cs typeface="Libre Baskerville" pitchFamily="34" charset="-120"/>
              </a:rPr>
              <a:t>Importanță</a:t>
            </a:r>
            <a:endParaRPr lang="en-US" sz="1680" dirty="0"/>
          </a:p>
        </p:txBody>
      </p:sp>
      <p:sp>
        <p:nvSpPr>
          <p:cNvPr id="11" name="Text 6"/>
          <p:cNvSpPr/>
          <p:nvPr/>
        </p:nvSpPr>
        <p:spPr>
          <a:xfrm>
            <a:off x="2542103" y="4147780"/>
            <a:ext cx="6997898" cy="1092518"/>
          </a:xfrm>
          <a:prstGeom prst="rect">
            <a:avLst/>
          </a:prstGeom>
          <a:noFill/>
          <a:ln/>
        </p:spPr>
        <p:txBody>
          <a:bodyPr wrap="square" rtlCol="0" anchor="t"/>
          <a:lstStyle/>
          <a:p>
            <a:pPr marL="0" indent="0" algn="l">
              <a:lnSpc>
                <a:spcPts val="2150"/>
              </a:lnSpc>
              <a:buNone/>
            </a:pPr>
            <a:r>
              <a:rPr lang="en-US" sz="1344" dirty="0">
                <a:solidFill>
                  <a:srgbClr val="49495A"/>
                </a:solidFill>
                <a:latin typeface="Open Sans" pitchFamily="34" charset="0"/>
                <a:ea typeface="Open Sans" pitchFamily="34" charset="-122"/>
                <a:cs typeface="Open Sans" pitchFamily="34" charset="-120"/>
              </a:rPr>
              <a:t>Reacțiile de oxidare-reducere joacă un rol crucial în numeroase procese chimice și biologice. De exemplu, procesele de respirație celulară și de fotosinteză implică reacții redox esențiale pentru susținerea vieții. De asemenea, reacțiile de oxidare-reducere sunt fundamentale în procesele industriale, tehnologice și în producția de energie.</a:t>
            </a:r>
            <a:endParaRPr lang="en-US" sz="1344" dirty="0"/>
          </a:p>
        </p:txBody>
      </p:sp>
      <p:pic>
        <p:nvPicPr>
          <p:cNvPr id="12" name="Image 3" descr="preencoded.png"/>
          <p:cNvPicPr>
            <a:picLocks noChangeAspect="1"/>
          </p:cNvPicPr>
          <p:nvPr/>
        </p:nvPicPr>
        <p:blipFill>
          <a:blip r:embed="rId6"/>
          <a:stretch>
            <a:fillRect/>
          </a:stretch>
        </p:blipFill>
        <p:spPr>
          <a:xfrm>
            <a:off x="1432798" y="5410914"/>
            <a:ext cx="853321" cy="2075974"/>
          </a:xfrm>
          <a:prstGeom prst="rect">
            <a:avLst/>
          </a:prstGeom>
        </p:spPr>
      </p:pic>
      <p:sp>
        <p:nvSpPr>
          <p:cNvPr id="13" name="Text 7"/>
          <p:cNvSpPr/>
          <p:nvPr/>
        </p:nvSpPr>
        <p:spPr>
          <a:xfrm>
            <a:off x="2542103" y="5581531"/>
            <a:ext cx="2133481" cy="266700"/>
          </a:xfrm>
          <a:prstGeom prst="rect">
            <a:avLst/>
          </a:prstGeom>
          <a:noFill/>
          <a:ln/>
        </p:spPr>
        <p:txBody>
          <a:bodyPr wrap="none" rtlCol="0" anchor="t"/>
          <a:lstStyle/>
          <a:p>
            <a:pPr marL="0" indent="0" algn="l">
              <a:lnSpc>
                <a:spcPts val="2100"/>
              </a:lnSpc>
              <a:buNone/>
            </a:pPr>
            <a:r>
              <a:rPr lang="en-US" sz="1680" dirty="0">
                <a:solidFill>
                  <a:srgbClr val="5955EB"/>
                </a:solidFill>
                <a:latin typeface="Libre Baskerville" pitchFamily="34" charset="0"/>
                <a:ea typeface="Libre Baskerville" pitchFamily="34" charset="-122"/>
                <a:cs typeface="Libre Baskerville" pitchFamily="34" charset="-120"/>
              </a:rPr>
              <a:t>Exemple</a:t>
            </a:r>
            <a:endParaRPr lang="en-US" sz="1680" dirty="0"/>
          </a:p>
        </p:txBody>
      </p:sp>
      <p:sp>
        <p:nvSpPr>
          <p:cNvPr id="14" name="Text 8"/>
          <p:cNvSpPr/>
          <p:nvPr/>
        </p:nvSpPr>
        <p:spPr>
          <a:xfrm>
            <a:off x="2542103" y="5950625"/>
            <a:ext cx="6997898" cy="1365647"/>
          </a:xfrm>
          <a:prstGeom prst="rect">
            <a:avLst/>
          </a:prstGeom>
          <a:noFill/>
          <a:ln/>
        </p:spPr>
        <p:txBody>
          <a:bodyPr wrap="square" rtlCol="0" anchor="t"/>
          <a:lstStyle/>
          <a:p>
            <a:pPr marL="0" indent="0" algn="l">
              <a:lnSpc>
                <a:spcPts val="2150"/>
              </a:lnSpc>
              <a:buNone/>
            </a:pPr>
            <a:r>
              <a:rPr lang="en-US" sz="1344" dirty="0">
                <a:solidFill>
                  <a:srgbClr val="49495A"/>
                </a:solidFill>
                <a:latin typeface="Open Sans" pitchFamily="34" charset="0"/>
                <a:ea typeface="Open Sans" pitchFamily="34" charset="-122"/>
                <a:cs typeface="Open Sans" pitchFamily="34" charset="-120"/>
              </a:rPr>
              <a:t>Câteva exemple comune de reacții redox includ arderea combustibililor, coroziunea metalelor, procesele de electroliza și cele din cadrul bateriilor electrochimice. În fiecare dintre aceste exemple, are loc un transfer de electroni între substanțe, ducând la transformări chimice specifice. Înțelegerea mecanismelor reacțiilor de oxidare-reducere este esențială în domenii precum chimia, fizica, biologia și ingineria.</a:t>
            </a:r>
            <a:endParaRPr lang="en-US" sz="1344"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931116"/>
          </a:xfrm>
          <a:prstGeom prst="rect">
            <a:avLst/>
          </a:prstGeom>
          <a:solidFill>
            <a:srgbClr val="FBFAFF"/>
          </a:solidFill>
          <a:ln/>
        </p:spPr>
      </p:sp>
      <p:sp>
        <p:nvSpPr>
          <p:cNvPr id="4" name="Text 2"/>
          <p:cNvSpPr/>
          <p:nvPr/>
        </p:nvSpPr>
        <p:spPr>
          <a:xfrm>
            <a:off x="3621167" y="427673"/>
            <a:ext cx="5942767" cy="486013"/>
          </a:xfrm>
          <a:prstGeom prst="rect">
            <a:avLst/>
          </a:prstGeom>
          <a:noFill/>
          <a:ln/>
        </p:spPr>
        <p:txBody>
          <a:bodyPr wrap="none" rtlCol="0" anchor="t"/>
          <a:lstStyle/>
          <a:p>
            <a:pPr marL="0" indent="0">
              <a:lnSpc>
                <a:spcPts val="3827"/>
              </a:lnSpc>
              <a:buNone/>
            </a:pPr>
            <a:r>
              <a:rPr lang="en-US" sz="3062" dirty="0">
                <a:solidFill>
                  <a:srgbClr val="5955EB"/>
                </a:solidFill>
                <a:latin typeface="Libre Baskerville" pitchFamily="34" charset="0"/>
                <a:ea typeface="Libre Baskerville" pitchFamily="34" charset="-122"/>
                <a:cs typeface="Libre Baskerville" pitchFamily="34" charset="-120"/>
              </a:rPr>
              <a:t>Aplicații ale reacțiilor chimice</a:t>
            </a:r>
            <a:endParaRPr lang="en-US" sz="3062" dirty="0"/>
          </a:p>
        </p:txBody>
      </p:sp>
      <p:pic>
        <p:nvPicPr>
          <p:cNvPr id="5" name="Image 0" descr="preencoded.png"/>
          <p:cNvPicPr>
            <a:picLocks noChangeAspect="1"/>
          </p:cNvPicPr>
          <p:nvPr/>
        </p:nvPicPr>
        <p:blipFill>
          <a:blip r:embed="rId3"/>
          <a:stretch>
            <a:fillRect/>
          </a:stretch>
        </p:blipFill>
        <p:spPr>
          <a:xfrm>
            <a:off x="3621167" y="1224677"/>
            <a:ext cx="1671995" cy="1033343"/>
          </a:xfrm>
          <a:prstGeom prst="rect">
            <a:avLst/>
          </a:prstGeom>
        </p:spPr>
      </p:pic>
      <p:sp>
        <p:nvSpPr>
          <p:cNvPr id="6" name="Text 3"/>
          <p:cNvSpPr/>
          <p:nvPr/>
        </p:nvSpPr>
        <p:spPr>
          <a:xfrm>
            <a:off x="3621167" y="2452330"/>
            <a:ext cx="1671995" cy="243007"/>
          </a:xfrm>
          <a:prstGeom prst="rect">
            <a:avLst/>
          </a:prstGeom>
          <a:noFill/>
          <a:ln/>
        </p:spPr>
        <p:txBody>
          <a:bodyPr wrap="none" rtlCol="0" anchor="t"/>
          <a:lstStyle/>
          <a:p>
            <a:pPr marL="0" indent="0" algn="l">
              <a:lnSpc>
                <a:spcPts val="1914"/>
              </a:lnSpc>
              <a:buNone/>
            </a:pPr>
            <a:r>
              <a:rPr lang="en-US" sz="1531" dirty="0">
                <a:solidFill>
                  <a:srgbClr val="5955EB"/>
                </a:solidFill>
                <a:latin typeface="Libre Baskerville" pitchFamily="34" charset="0"/>
                <a:ea typeface="Libre Baskerville" pitchFamily="34" charset="-122"/>
                <a:cs typeface="Libre Baskerville" pitchFamily="34" charset="-120"/>
              </a:rPr>
              <a:t>Medicamentele</a:t>
            </a:r>
            <a:endParaRPr lang="en-US" sz="1531" dirty="0"/>
          </a:p>
        </p:txBody>
      </p:sp>
      <p:sp>
        <p:nvSpPr>
          <p:cNvPr id="7" name="Text 4"/>
          <p:cNvSpPr/>
          <p:nvPr/>
        </p:nvSpPr>
        <p:spPr>
          <a:xfrm>
            <a:off x="3621167" y="2788563"/>
            <a:ext cx="1671995" cy="5471874"/>
          </a:xfrm>
          <a:prstGeom prst="rect">
            <a:avLst/>
          </a:prstGeom>
          <a:noFill/>
          <a:ln/>
        </p:spPr>
        <p:txBody>
          <a:bodyPr wrap="square" rtlCol="0" anchor="t"/>
          <a:lstStyle/>
          <a:p>
            <a:pPr marL="0" indent="0" algn="l">
              <a:lnSpc>
                <a:spcPts val="1960"/>
              </a:lnSpc>
              <a:buNone/>
            </a:pPr>
            <a:r>
              <a:rPr lang="en-US" sz="1225" dirty="0">
                <a:solidFill>
                  <a:srgbClr val="49495A"/>
                </a:solidFill>
                <a:latin typeface="Open Sans" pitchFamily="34" charset="0"/>
                <a:ea typeface="Open Sans" pitchFamily="34" charset="-122"/>
                <a:cs typeface="Open Sans" pitchFamily="34" charset="-120"/>
              </a:rPr>
              <a:t>Reacțiile chimice joacă un rol fundamental în dezvoltarea și fabricarea medicamentelor. Procesele chimice sunt utilizate pentru a sintetiza substanțele active, a le purifica și a le combina cu excipienți pentru a crea formulări farmaceutice eficiente și sigure. Înțelegerea chimiei medicamentelor este esențială pentru a îmbunătăți tratamentele existente și a dezvolta noi terapii pentru a combate bolile.</a:t>
            </a:r>
            <a:endParaRPr lang="en-US" sz="1225" dirty="0"/>
          </a:p>
        </p:txBody>
      </p:sp>
      <p:pic>
        <p:nvPicPr>
          <p:cNvPr id="8" name="Image 1" descr="preencoded.png"/>
          <p:cNvPicPr>
            <a:picLocks noChangeAspect="1"/>
          </p:cNvPicPr>
          <p:nvPr/>
        </p:nvPicPr>
        <p:blipFill>
          <a:blip r:embed="rId4"/>
          <a:stretch>
            <a:fillRect/>
          </a:stretch>
        </p:blipFill>
        <p:spPr>
          <a:xfrm>
            <a:off x="5526405" y="1224677"/>
            <a:ext cx="1672114" cy="1033343"/>
          </a:xfrm>
          <a:prstGeom prst="rect">
            <a:avLst/>
          </a:prstGeom>
        </p:spPr>
      </p:pic>
      <p:sp>
        <p:nvSpPr>
          <p:cNvPr id="9" name="Text 5"/>
          <p:cNvSpPr/>
          <p:nvPr/>
        </p:nvSpPr>
        <p:spPr>
          <a:xfrm>
            <a:off x="5526405" y="2452330"/>
            <a:ext cx="1672114" cy="486013"/>
          </a:xfrm>
          <a:prstGeom prst="rect">
            <a:avLst/>
          </a:prstGeom>
          <a:noFill/>
          <a:ln/>
        </p:spPr>
        <p:txBody>
          <a:bodyPr wrap="square" rtlCol="0" anchor="t"/>
          <a:lstStyle/>
          <a:p>
            <a:pPr marL="0" indent="0" algn="l">
              <a:lnSpc>
                <a:spcPts val="1914"/>
              </a:lnSpc>
              <a:buNone/>
            </a:pPr>
            <a:r>
              <a:rPr lang="en-US" sz="1531" dirty="0">
                <a:solidFill>
                  <a:srgbClr val="5955EB"/>
                </a:solidFill>
                <a:latin typeface="Libre Baskerville" pitchFamily="34" charset="0"/>
                <a:ea typeface="Libre Baskerville" pitchFamily="34" charset="-122"/>
                <a:cs typeface="Libre Baskerville" pitchFamily="34" charset="-120"/>
              </a:rPr>
              <a:t>Baterii și acumulatori</a:t>
            </a:r>
            <a:endParaRPr lang="en-US" sz="1531" dirty="0"/>
          </a:p>
        </p:txBody>
      </p:sp>
      <p:sp>
        <p:nvSpPr>
          <p:cNvPr id="10" name="Text 6"/>
          <p:cNvSpPr/>
          <p:nvPr/>
        </p:nvSpPr>
        <p:spPr>
          <a:xfrm>
            <a:off x="5526405" y="3031569"/>
            <a:ext cx="1672114" cy="5471874"/>
          </a:xfrm>
          <a:prstGeom prst="rect">
            <a:avLst/>
          </a:prstGeom>
          <a:noFill/>
          <a:ln/>
        </p:spPr>
        <p:txBody>
          <a:bodyPr wrap="square" rtlCol="0" anchor="t"/>
          <a:lstStyle/>
          <a:p>
            <a:pPr marL="0" indent="0" algn="l">
              <a:lnSpc>
                <a:spcPts val="1960"/>
              </a:lnSpc>
              <a:buNone/>
            </a:pPr>
            <a:r>
              <a:rPr lang="en-US" sz="1225" dirty="0">
                <a:solidFill>
                  <a:srgbClr val="49495A"/>
                </a:solidFill>
                <a:latin typeface="Open Sans" pitchFamily="34" charset="0"/>
                <a:ea typeface="Open Sans" pitchFamily="34" charset="-122"/>
                <a:cs typeface="Open Sans" pitchFamily="34" charset="-120"/>
              </a:rPr>
              <a:t>Reacțiile chimice sunt esențiale pentru funcționarea bateriilor și acumulatorilor, dispozitive care stochează și furnizează energie electrică. În interiorul acestora, reacții redox (de oxidare-reducere) permit circulația electronilor, generând curent electric. Cercetările continue în chimia bateriilor conduc la îmbunătățirea eficienței, duratei de viață și siguranței acestor surse de energie indispensabile în viața de zi cu zi.</a:t>
            </a:r>
            <a:endParaRPr lang="en-US" sz="1225" dirty="0"/>
          </a:p>
        </p:txBody>
      </p:sp>
      <p:pic>
        <p:nvPicPr>
          <p:cNvPr id="11" name="Image 2" descr="preencoded.png"/>
          <p:cNvPicPr>
            <a:picLocks noChangeAspect="1"/>
          </p:cNvPicPr>
          <p:nvPr/>
        </p:nvPicPr>
        <p:blipFill>
          <a:blip r:embed="rId5"/>
          <a:stretch>
            <a:fillRect/>
          </a:stretch>
        </p:blipFill>
        <p:spPr>
          <a:xfrm>
            <a:off x="7431762" y="1224677"/>
            <a:ext cx="1672114" cy="1033343"/>
          </a:xfrm>
          <a:prstGeom prst="rect">
            <a:avLst/>
          </a:prstGeom>
        </p:spPr>
      </p:pic>
      <p:sp>
        <p:nvSpPr>
          <p:cNvPr id="12" name="Text 7"/>
          <p:cNvSpPr/>
          <p:nvPr/>
        </p:nvSpPr>
        <p:spPr>
          <a:xfrm>
            <a:off x="7431762" y="2452330"/>
            <a:ext cx="1672114" cy="486013"/>
          </a:xfrm>
          <a:prstGeom prst="rect">
            <a:avLst/>
          </a:prstGeom>
          <a:noFill/>
          <a:ln/>
        </p:spPr>
        <p:txBody>
          <a:bodyPr wrap="square" rtlCol="0" anchor="t"/>
          <a:lstStyle/>
          <a:p>
            <a:pPr marL="0" indent="0" algn="l">
              <a:lnSpc>
                <a:spcPts val="1914"/>
              </a:lnSpc>
              <a:buNone/>
            </a:pPr>
            <a:r>
              <a:rPr lang="en-US" sz="1531" dirty="0">
                <a:solidFill>
                  <a:srgbClr val="5955EB"/>
                </a:solidFill>
                <a:latin typeface="Libre Baskerville" pitchFamily="34" charset="0"/>
                <a:ea typeface="Libre Baskerville" pitchFamily="34" charset="-122"/>
                <a:cs typeface="Libre Baskerville" pitchFamily="34" charset="-120"/>
              </a:rPr>
              <a:t>Procesarea alimentelor</a:t>
            </a:r>
            <a:endParaRPr lang="en-US" sz="1531" dirty="0"/>
          </a:p>
        </p:txBody>
      </p:sp>
      <p:sp>
        <p:nvSpPr>
          <p:cNvPr id="13" name="Text 8"/>
          <p:cNvSpPr/>
          <p:nvPr/>
        </p:nvSpPr>
        <p:spPr>
          <a:xfrm>
            <a:off x="7431762" y="3031569"/>
            <a:ext cx="1672114" cy="4974431"/>
          </a:xfrm>
          <a:prstGeom prst="rect">
            <a:avLst/>
          </a:prstGeom>
          <a:noFill/>
          <a:ln/>
        </p:spPr>
        <p:txBody>
          <a:bodyPr wrap="square" rtlCol="0" anchor="t"/>
          <a:lstStyle/>
          <a:p>
            <a:pPr marL="0" indent="0" algn="l">
              <a:lnSpc>
                <a:spcPts val="1960"/>
              </a:lnSpc>
              <a:buNone/>
            </a:pPr>
            <a:r>
              <a:rPr lang="en-US" sz="1225" dirty="0">
                <a:solidFill>
                  <a:srgbClr val="49495A"/>
                </a:solidFill>
                <a:latin typeface="Open Sans" pitchFamily="34" charset="0"/>
                <a:ea typeface="Open Sans" pitchFamily="34" charset="-122"/>
                <a:cs typeface="Open Sans" pitchFamily="34" charset="-120"/>
              </a:rPr>
              <a:t>Chimia joacă un rol crucial în procesul de producție și conservare a alimentelor. Reacțiile chimice sunt implicate în diverse etape, de la fermentația berii și vinului până la procesarea cărnii și conservarea fructelor și legumelor. Aditivii alimentari și enzimele utilizate în industria alimentară sunt de asemenea produse ale reacțiilor chimice, contribuind la îmbunătățirea calității, texturilor și aromelor.</a:t>
            </a:r>
            <a:endParaRPr lang="en-US" sz="1225" dirty="0"/>
          </a:p>
        </p:txBody>
      </p:sp>
      <p:pic>
        <p:nvPicPr>
          <p:cNvPr id="14" name="Image 3" descr="preencoded.png"/>
          <p:cNvPicPr>
            <a:picLocks noChangeAspect="1"/>
          </p:cNvPicPr>
          <p:nvPr/>
        </p:nvPicPr>
        <p:blipFill>
          <a:blip r:embed="rId6"/>
          <a:stretch>
            <a:fillRect/>
          </a:stretch>
        </p:blipFill>
        <p:spPr>
          <a:xfrm>
            <a:off x="9337119" y="1224677"/>
            <a:ext cx="1672114" cy="1033343"/>
          </a:xfrm>
          <a:prstGeom prst="rect">
            <a:avLst/>
          </a:prstGeom>
        </p:spPr>
      </p:pic>
      <p:sp>
        <p:nvSpPr>
          <p:cNvPr id="15" name="Text 9"/>
          <p:cNvSpPr/>
          <p:nvPr/>
        </p:nvSpPr>
        <p:spPr>
          <a:xfrm>
            <a:off x="9337119" y="2452330"/>
            <a:ext cx="1672114" cy="243007"/>
          </a:xfrm>
          <a:prstGeom prst="rect">
            <a:avLst/>
          </a:prstGeom>
          <a:noFill/>
          <a:ln/>
        </p:spPr>
        <p:txBody>
          <a:bodyPr wrap="none" rtlCol="0" anchor="t"/>
          <a:lstStyle/>
          <a:p>
            <a:pPr marL="0" indent="0" algn="l">
              <a:lnSpc>
                <a:spcPts val="1914"/>
              </a:lnSpc>
              <a:buNone/>
            </a:pPr>
            <a:r>
              <a:rPr lang="en-US" sz="1531" dirty="0">
                <a:solidFill>
                  <a:srgbClr val="5955EB"/>
                </a:solidFill>
                <a:latin typeface="Libre Baskerville" pitchFamily="34" charset="0"/>
                <a:ea typeface="Libre Baskerville" pitchFamily="34" charset="-122"/>
                <a:cs typeface="Libre Baskerville" pitchFamily="34" charset="-120"/>
              </a:rPr>
              <a:t>Materiale noi</a:t>
            </a:r>
            <a:endParaRPr lang="en-US" sz="1531" dirty="0"/>
          </a:p>
        </p:txBody>
      </p:sp>
      <p:sp>
        <p:nvSpPr>
          <p:cNvPr id="16" name="Text 10"/>
          <p:cNvSpPr/>
          <p:nvPr/>
        </p:nvSpPr>
        <p:spPr>
          <a:xfrm>
            <a:off x="9337119" y="2788563"/>
            <a:ext cx="1672114" cy="4974431"/>
          </a:xfrm>
          <a:prstGeom prst="rect">
            <a:avLst/>
          </a:prstGeom>
          <a:noFill/>
          <a:ln/>
        </p:spPr>
        <p:txBody>
          <a:bodyPr wrap="square" rtlCol="0" anchor="t"/>
          <a:lstStyle/>
          <a:p>
            <a:pPr marL="0" indent="0" algn="l">
              <a:lnSpc>
                <a:spcPts val="1960"/>
              </a:lnSpc>
              <a:buNone/>
            </a:pPr>
            <a:r>
              <a:rPr lang="en-US" sz="1225" dirty="0">
                <a:solidFill>
                  <a:srgbClr val="49495A"/>
                </a:solidFill>
                <a:latin typeface="Open Sans" pitchFamily="34" charset="0"/>
                <a:ea typeface="Open Sans" pitchFamily="34" charset="-122"/>
                <a:cs typeface="Open Sans" pitchFamily="34" charset="-120"/>
              </a:rPr>
              <a:t>Sinteza și modificarea chimică a materialelor este esențială pentru dezvoltarea de noi produse cu proprietăți îmbunătățite. De la polimeri ultrarezistenți până la ceramici avansate, reacțiile chimice permit crearea de materiale inovative folosite în construcții, automotive, electronice și multe alte domenii. Chimia materialelor continuă să revoluționeze industria, oferind soluții pentru provocările moderne.</a:t>
            </a:r>
            <a:endParaRPr lang="en-US" sz="1225"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1986</Words>
  <Application>Microsoft Office PowerPoint</Application>
  <PresentationFormat>Довільний</PresentationFormat>
  <Paragraphs>72</Paragraphs>
  <Slides>10</Slides>
  <Notes>10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10</vt:i4>
      </vt:variant>
    </vt:vector>
  </HeadingPairs>
  <TitlesOfParts>
    <vt:vector size="14" baseType="lpstr">
      <vt:lpstr>Arial</vt:lpstr>
      <vt:lpstr>Libre Baskerville</vt:lpstr>
      <vt:lpstr>Open Sans</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HARIC</dc:creator>
  <cp:lastModifiedBy>Liliya Hovornyan</cp:lastModifiedBy>
  <cp:revision>2</cp:revision>
  <dcterms:created xsi:type="dcterms:W3CDTF">2024-04-24T15:22:00Z</dcterms:created>
  <dcterms:modified xsi:type="dcterms:W3CDTF">2024-04-24T15:24:24Z</dcterms:modified>
</cp:coreProperties>
</file>