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4630400" cy="8229600"/>
  <p:notesSz cx="8229600" cy="14630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70" d="100"/>
          <a:sy n="70" d="100"/>
        </p:scale>
        <p:origin x="605" y="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740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FFFFFF">
              <a:alpha val="75000"/>
            </a:srgbClr>
          </a:solidFill>
          <a:ln/>
        </p:spPr>
      </p:sp>
      <p:pic>
        <p:nvPicPr>
          <p:cNvPr id="4" name="Image 1" descr="preencoded.png"/>
          <p:cNvPicPr>
            <a:picLocks noChangeAspect="1"/>
          </p:cNvPicPr>
          <p:nvPr/>
        </p:nvPicPr>
        <p:blipFill>
          <a:blip r:embed="rId4"/>
          <a:stretch>
            <a:fillRect/>
          </a:stretch>
        </p:blipFill>
        <p:spPr>
          <a:xfrm>
            <a:off x="9151620" y="0"/>
            <a:ext cx="5486400" cy="8229600"/>
          </a:xfrm>
          <a:prstGeom prst="rect">
            <a:avLst/>
          </a:prstGeom>
        </p:spPr>
      </p:pic>
      <p:sp>
        <p:nvSpPr>
          <p:cNvPr id="5" name="Text 1"/>
          <p:cNvSpPr/>
          <p:nvPr/>
        </p:nvSpPr>
        <p:spPr>
          <a:xfrm>
            <a:off x="829389" y="802812"/>
            <a:ext cx="7485221" cy="1907619"/>
          </a:xfrm>
          <a:prstGeom prst="rect">
            <a:avLst/>
          </a:prstGeom>
          <a:noFill/>
          <a:ln/>
        </p:spPr>
        <p:txBody>
          <a:bodyPr wrap="square" rtlCol="0" anchor="t"/>
          <a:lstStyle/>
          <a:p>
            <a:pPr marL="0" indent="0" algn="ctr">
              <a:lnSpc>
                <a:spcPts val="7510"/>
              </a:lnSpc>
              <a:buNone/>
            </a:pPr>
            <a:r>
              <a:rPr lang="ro-RO" sz="6008" b="1" kern="0" spc="-35" dirty="0">
                <a:solidFill>
                  <a:srgbClr val="FF75D3"/>
                </a:solidFill>
                <a:latin typeface="adonis-web" pitchFamily="34" charset="0"/>
                <a:ea typeface="adonis-web" pitchFamily="34" charset="-122"/>
                <a:cs typeface="adonis-web" pitchFamily="34" charset="-120"/>
              </a:rPr>
              <a:t>N</a:t>
            </a:r>
            <a:r>
              <a:rPr lang="en-US" sz="6008" b="1" kern="0" spc="-35">
                <a:solidFill>
                  <a:srgbClr val="FF75D3"/>
                </a:solidFill>
                <a:latin typeface="adonis-web" pitchFamily="34" charset="0"/>
                <a:ea typeface="adonis-web" pitchFamily="34" charset="-122"/>
                <a:cs typeface="adonis-web" pitchFamily="34" charset="-120"/>
              </a:rPr>
              <a:t>umere </a:t>
            </a:r>
            <a:r>
              <a:rPr lang="en-US" sz="6008" b="1" kern="0" spc="-35" dirty="0">
                <a:solidFill>
                  <a:srgbClr val="FF75D3"/>
                </a:solidFill>
                <a:latin typeface="adonis-web" pitchFamily="34" charset="0"/>
                <a:ea typeface="adonis-web" pitchFamily="34" charset="-122"/>
                <a:cs typeface="adonis-web" pitchFamily="34" charset="-120"/>
              </a:rPr>
              <a:t>fracționare</a:t>
            </a:r>
            <a:endParaRPr lang="en-US" sz="6008" dirty="0"/>
          </a:p>
        </p:txBody>
      </p:sp>
      <p:sp>
        <p:nvSpPr>
          <p:cNvPr id="6" name="Text 2"/>
          <p:cNvSpPr/>
          <p:nvPr/>
        </p:nvSpPr>
        <p:spPr>
          <a:xfrm>
            <a:off x="829389" y="3022997"/>
            <a:ext cx="7485221" cy="1769269"/>
          </a:xfrm>
          <a:prstGeom prst="rect">
            <a:avLst/>
          </a:prstGeom>
          <a:noFill/>
          <a:ln/>
        </p:spPr>
        <p:txBody>
          <a:bodyPr wrap="square" rtlCol="0" anchor="t"/>
          <a:lstStyle/>
          <a:p>
            <a:pPr marL="0" indent="0">
              <a:lnSpc>
                <a:spcPts val="2786"/>
              </a:lnSpc>
              <a:buNone/>
            </a:pPr>
            <a:r>
              <a:rPr lang="en-US" sz="1742" kern="0" spc="-35" dirty="0">
                <a:solidFill>
                  <a:srgbClr val="272525"/>
                </a:solidFill>
                <a:latin typeface="Source Sans Pro" pitchFamily="34" charset="0"/>
                <a:ea typeface="Source Sans Pro" pitchFamily="34" charset="-122"/>
                <a:cs typeface="Source Sans Pro" pitchFamily="34" charset="-120"/>
              </a:rPr>
              <a:t>Numerele fracționare sunt o importantă categorie de numere matematice, care reprezintă o parte dintr-un întreg. Ele sunt utilizate în diverse situații, de la gospodărie până la științe, pentru a exprima cantități care nu pot fi reprezentate adecvat prin numere întregi. Înțelegerea conceptelor de bază ale numerelor fracționare este esențială pentru a realiza calcule complexe și a rezolva probleme practice.</a:t>
            </a:r>
            <a:endParaRPr lang="en-US" sz="1742" dirty="0"/>
          </a:p>
        </p:txBody>
      </p:sp>
      <p:sp>
        <p:nvSpPr>
          <p:cNvPr id="7" name="Text 3"/>
          <p:cNvSpPr/>
          <p:nvPr/>
        </p:nvSpPr>
        <p:spPr>
          <a:xfrm>
            <a:off x="829389" y="5040987"/>
            <a:ext cx="7485221" cy="1769269"/>
          </a:xfrm>
          <a:prstGeom prst="rect">
            <a:avLst/>
          </a:prstGeom>
          <a:noFill/>
          <a:ln/>
        </p:spPr>
        <p:txBody>
          <a:bodyPr wrap="square" rtlCol="0" anchor="t"/>
          <a:lstStyle/>
          <a:p>
            <a:pPr marL="0" indent="0">
              <a:lnSpc>
                <a:spcPts val="2786"/>
              </a:lnSpc>
              <a:buNone/>
            </a:pPr>
            <a:r>
              <a:rPr lang="en-US" sz="1742" kern="0" spc="-35" dirty="0">
                <a:solidFill>
                  <a:srgbClr val="272525"/>
                </a:solidFill>
                <a:latin typeface="Source Sans Pro" pitchFamily="34" charset="0"/>
                <a:ea typeface="Source Sans Pro" pitchFamily="34" charset="-122"/>
                <a:cs typeface="Source Sans Pro" pitchFamily="34" charset="-120"/>
              </a:rPr>
              <a:t>O fracție este o reprezentare a unei părți dintr-un întreg, împărțit în părți egale. Fiecare fracție are două componente principale: numărătorul, care indică câte părți din întreg sunt luate în considerare, și numitorul, care arată în câte părți egale este împărțit întregul. Prin manipularea acestor două valori, putem exprima o gamă largă de cantități de la simple fracții până la numere extrem de complexe.</a:t>
            </a:r>
            <a:endParaRPr lang="en-US" sz="1742" dirty="0"/>
          </a:p>
        </p:txBody>
      </p:sp>
      <p:sp>
        <p:nvSpPr>
          <p:cNvPr id="8" name="Shape 4"/>
          <p:cNvSpPr/>
          <p:nvPr/>
        </p:nvSpPr>
        <p:spPr>
          <a:xfrm>
            <a:off x="829389" y="7075527"/>
            <a:ext cx="353854" cy="353854"/>
          </a:xfrm>
          <a:prstGeom prst="roundRect">
            <a:avLst>
              <a:gd name="adj" fmla="val 25838582"/>
            </a:avLst>
          </a:prstGeom>
          <a:solidFill>
            <a:srgbClr val="C99072"/>
          </a:solidFill>
          <a:ln w="7620">
            <a:solidFill>
              <a:srgbClr val="FFFFFF"/>
            </a:solidFill>
            <a:prstDash val="solid"/>
          </a:ln>
        </p:spPr>
      </p:sp>
      <p:sp>
        <p:nvSpPr>
          <p:cNvPr id="10" name="Text 6"/>
          <p:cNvSpPr/>
          <p:nvPr/>
        </p:nvSpPr>
        <p:spPr>
          <a:xfrm>
            <a:off x="1293733" y="7058978"/>
            <a:ext cx="1530191" cy="386953"/>
          </a:xfrm>
          <a:prstGeom prst="rect">
            <a:avLst/>
          </a:prstGeom>
          <a:noFill/>
          <a:ln/>
        </p:spPr>
        <p:txBody>
          <a:bodyPr wrap="none" rtlCol="0" anchor="t"/>
          <a:lstStyle/>
          <a:p>
            <a:pPr marL="0" indent="0" algn="l">
              <a:lnSpc>
                <a:spcPts val="3048"/>
              </a:lnSpc>
              <a:buNone/>
            </a:pPr>
            <a:endParaRPr lang="en-US" sz="2177"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30314"/>
          </a:xfrm>
          <a:prstGeom prst="rect">
            <a:avLst/>
          </a:prstGeom>
          <a:solidFill>
            <a:srgbClr val="FFFFFF">
              <a:alpha val="75000"/>
            </a:srgbClr>
          </a:solidFill>
          <a:ln/>
        </p:spPr>
      </p:sp>
      <p:sp>
        <p:nvSpPr>
          <p:cNvPr id="4" name="Text 1"/>
          <p:cNvSpPr/>
          <p:nvPr/>
        </p:nvSpPr>
        <p:spPr>
          <a:xfrm>
            <a:off x="3396853" y="481965"/>
            <a:ext cx="4382214" cy="547807"/>
          </a:xfrm>
          <a:prstGeom prst="rect">
            <a:avLst/>
          </a:prstGeom>
          <a:noFill/>
          <a:ln/>
        </p:spPr>
        <p:txBody>
          <a:bodyPr wrap="none" rtlCol="0" anchor="t"/>
          <a:lstStyle/>
          <a:p>
            <a:pPr marL="0" indent="0">
              <a:lnSpc>
                <a:spcPts val="4313"/>
              </a:lnSpc>
              <a:buNone/>
            </a:pPr>
            <a:r>
              <a:rPr lang="en-US" sz="3451" b="1" kern="0" spc="-28" dirty="0">
                <a:solidFill>
                  <a:srgbClr val="FF75D3"/>
                </a:solidFill>
                <a:latin typeface="adonis-web" pitchFamily="34" charset="0"/>
                <a:ea typeface="adonis-web" pitchFamily="34" charset="-122"/>
                <a:cs typeface="adonis-web" pitchFamily="34" charset="-120"/>
              </a:rPr>
              <a:t>Concluzii și rezumat</a:t>
            </a:r>
            <a:endParaRPr lang="en-US" sz="3451" dirty="0"/>
          </a:p>
        </p:txBody>
      </p:sp>
      <p:sp>
        <p:nvSpPr>
          <p:cNvPr id="5" name="Shape 2"/>
          <p:cNvSpPr/>
          <p:nvPr/>
        </p:nvSpPr>
        <p:spPr>
          <a:xfrm>
            <a:off x="3396853" y="1561028"/>
            <a:ext cx="306705" cy="306705"/>
          </a:xfrm>
          <a:prstGeom prst="roundRect">
            <a:avLst>
              <a:gd name="adj" fmla="val 25719"/>
            </a:avLst>
          </a:prstGeom>
          <a:noFill/>
          <a:ln w="7620">
            <a:solidFill>
              <a:srgbClr val="D1B6E1"/>
            </a:solidFill>
            <a:prstDash val="solid"/>
          </a:ln>
        </p:spPr>
      </p:sp>
      <p:sp>
        <p:nvSpPr>
          <p:cNvPr id="6" name="Text 3"/>
          <p:cNvSpPr/>
          <p:nvPr/>
        </p:nvSpPr>
        <p:spPr>
          <a:xfrm>
            <a:off x="3878818" y="1577459"/>
            <a:ext cx="3348752" cy="547688"/>
          </a:xfrm>
          <a:prstGeom prst="rect">
            <a:avLst/>
          </a:prstGeom>
          <a:noFill/>
          <a:ln/>
        </p:spPr>
        <p:txBody>
          <a:bodyPr wrap="square" rtlCol="0" anchor="t"/>
          <a:lstStyle/>
          <a:p>
            <a:pPr marL="0" indent="0">
              <a:lnSpc>
                <a:spcPts val="2157"/>
              </a:lnSpc>
              <a:buNone/>
            </a:pPr>
            <a:r>
              <a:rPr lang="en-US" sz="1725" b="1" kern="0" spc="-28" dirty="0">
                <a:solidFill>
                  <a:srgbClr val="272525"/>
                </a:solidFill>
                <a:latin typeface="adonis-web" pitchFamily="34" charset="0"/>
                <a:ea typeface="adonis-web" pitchFamily="34" charset="-122"/>
                <a:cs typeface="adonis-web" pitchFamily="34" charset="-120"/>
              </a:rPr>
              <a:t>Numărul fracționar - un concept fundamental</a:t>
            </a:r>
            <a:endParaRPr lang="en-US" sz="1725" dirty="0"/>
          </a:p>
        </p:txBody>
      </p:sp>
      <p:sp>
        <p:nvSpPr>
          <p:cNvPr id="7" name="Text 4"/>
          <p:cNvSpPr/>
          <p:nvPr/>
        </p:nvSpPr>
        <p:spPr>
          <a:xfrm>
            <a:off x="3878818" y="2230279"/>
            <a:ext cx="3348752" cy="1682353"/>
          </a:xfrm>
          <a:prstGeom prst="rect">
            <a:avLst/>
          </a:prstGeom>
          <a:noFill/>
          <a:ln/>
        </p:spPr>
        <p:txBody>
          <a:bodyPr wrap="square" rtlCol="0" anchor="t"/>
          <a:lstStyle/>
          <a:p>
            <a:pPr marL="0" indent="0" algn="just">
              <a:lnSpc>
                <a:spcPts val="2208"/>
              </a:lnSpc>
              <a:buNone/>
            </a:pPr>
            <a:r>
              <a:rPr lang="en-US" sz="1380" kern="0" spc="-28" dirty="0">
                <a:solidFill>
                  <a:srgbClr val="272525"/>
                </a:solidFill>
                <a:latin typeface="Source Sans Pro" pitchFamily="34" charset="0"/>
                <a:ea typeface="Source Sans Pro" pitchFamily="34" charset="-122"/>
                <a:cs typeface="Source Sans Pro" pitchFamily="34" charset="-120"/>
              </a:rPr>
              <a:t>Numerele fracționare reprezintă o piesă de bază în matematică, permițând reprezentarea cantităților care nu pot fi exprimate doar prin numere întregi. Ele joacă un rol crucial în viața de zi cu zi, de la gătit și finanțe până la inginerie și științele aplicate.</a:t>
            </a:r>
            <a:endParaRPr lang="en-US" sz="1380" dirty="0"/>
          </a:p>
        </p:txBody>
      </p:sp>
      <p:sp>
        <p:nvSpPr>
          <p:cNvPr id="8" name="Shape 5"/>
          <p:cNvSpPr/>
          <p:nvPr/>
        </p:nvSpPr>
        <p:spPr>
          <a:xfrm>
            <a:off x="7402830" y="1561028"/>
            <a:ext cx="306705" cy="306705"/>
          </a:xfrm>
          <a:prstGeom prst="roundRect">
            <a:avLst>
              <a:gd name="adj" fmla="val 25719"/>
            </a:avLst>
          </a:prstGeom>
          <a:noFill/>
          <a:ln w="7620">
            <a:solidFill>
              <a:srgbClr val="D1B6E1"/>
            </a:solidFill>
            <a:prstDash val="solid"/>
          </a:ln>
        </p:spPr>
      </p:sp>
      <p:sp>
        <p:nvSpPr>
          <p:cNvPr id="9" name="Text 6"/>
          <p:cNvSpPr/>
          <p:nvPr/>
        </p:nvSpPr>
        <p:spPr>
          <a:xfrm>
            <a:off x="7884795" y="1577459"/>
            <a:ext cx="3348752" cy="547688"/>
          </a:xfrm>
          <a:prstGeom prst="rect">
            <a:avLst/>
          </a:prstGeom>
          <a:noFill/>
          <a:ln/>
        </p:spPr>
        <p:txBody>
          <a:bodyPr wrap="square" rtlCol="0" anchor="t"/>
          <a:lstStyle/>
          <a:p>
            <a:pPr marL="0" indent="0">
              <a:lnSpc>
                <a:spcPts val="2157"/>
              </a:lnSpc>
              <a:buNone/>
            </a:pPr>
            <a:r>
              <a:rPr lang="en-US" sz="1725" b="1" kern="0" spc="-28" dirty="0">
                <a:solidFill>
                  <a:srgbClr val="272525"/>
                </a:solidFill>
                <a:latin typeface="adonis-web" pitchFamily="34" charset="0"/>
                <a:ea typeface="adonis-web" pitchFamily="34" charset="-122"/>
                <a:cs typeface="adonis-web" pitchFamily="34" charset="-120"/>
              </a:rPr>
              <a:t>Diversitatea operațiilor și aplicațiilor</a:t>
            </a:r>
            <a:endParaRPr lang="en-US" sz="1725" dirty="0"/>
          </a:p>
        </p:txBody>
      </p:sp>
      <p:sp>
        <p:nvSpPr>
          <p:cNvPr id="10" name="Text 7"/>
          <p:cNvSpPr/>
          <p:nvPr/>
        </p:nvSpPr>
        <p:spPr>
          <a:xfrm>
            <a:off x="7884795" y="2230279"/>
            <a:ext cx="3348752" cy="2243138"/>
          </a:xfrm>
          <a:prstGeom prst="rect">
            <a:avLst/>
          </a:prstGeom>
          <a:noFill/>
          <a:ln/>
        </p:spPr>
        <p:txBody>
          <a:bodyPr wrap="square" rtlCol="0" anchor="t"/>
          <a:lstStyle/>
          <a:p>
            <a:pPr marL="0" indent="0" algn="just">
              <a:lnSpc>
                <a:spcPts val="2208"/>
              </a:lnSpc>
              <a:buNone/>
            </a:pPr>
            <a:r>
              <a:rPr lang="en-US" sz="1380" kern="0" spc="-28" dirty="0">
                <a:solidFill>
                  <a:srgbClr val="272525"/>
                </a:solidFill>
                <a:latin typeface="Source Sans Pro" pitchFamily="34" charset="0"/>
                <a:ea typeface="Source Sans Pro" pitchFamily="34" charset="-122"/>
                <a:cs typeface="Source Sans Pro" pitchFamily="34" charset="-120"/>
              </a:rPr>
              <a:t>În acest modul, am explorat o gamă largă de operații cu numere fracționare, de la adunare și scădere, la înmulțire și împărțire. Am învățat, de asemenea, cum să simplificăm fracțiile și să le comparăm între ele. Aceste abilități se pot aplica în multe domenii, de la gestionarea bugetelor personale la proiectarea de mașini și dispozitive.</a:t>
            </a:r>
            <a:endParaRPr lang="en-US" sz="1380" dirty="0"/>
          </a:p>
        </p:txBody>
      </p:sp>
      <p:sp>
        <p:nvSpPr>
          <p:cNvPr id="11" name="Shape 8"/>
          <p:cNvSpPr/>
          <p:nvPr/>
        </p:nvSpPr>
        <p:spPr>
          <a:xfrm>
            <a:off x="3396853" y="4829413"/>
            <a:ext cx="306705" cy="306705"/>
          </a:xfrm>
          <a:prstGeom prst="roundRect">
            <a:avLst>
              <a:gd name="adj" fmla="val 25719"/>
            </a:avLst>
          </a:prstGeom>
          <a:noFill/>
          <a:ln w="7620">
            <a:solidFill>
              <a:srgbClr val="D1B6E1"/>
            </a:solidFill>
            <a:prstDash val="solid"/>
          </a:ln>
        </p:spPr>
      </p:sp>
      <p:sp>
        <p:nvSpPr>
          <p:cNvPr id="12" name="Text 9"/>
          <p:cNvSpPr/>
          <p:nvPr/>
        </p:nvSpPr>
        <p:spPr>
          <a:xfrm>
            <a:off x="3878818" y="4845844"/>
            <a:ext cx="3161705" cy="273844"/>
          </a:xfrm>
          <a:prstGeom prst="rect">
            <a:avLst/>
          </a:prstGeom>
          <a:noFill/>
          <a:ln/>
        </p:spPr>
        <p:txBody>
          <a:bodyPr wrap="none" rtlCol="0" anchor="t"/>
          <a:lstStyle/>
          <a:p>
            <a:pPr marL="0" indent="0">
              <a:lnSpc>
                <a:spcPts val="2157"/>
              </a:lnSpc>
              <a:buNone/>
            </a:pPr>
            <a:r>
              <a:rPr lang="en-US" sz="1725" b="1" kern="0" spc="-28" dirty="0">
                <a:solidFill>
                  <a:srgbClr val="272525"/>
                </a:solidFill>
                <a:latin typeface="adonis-web" pitchFamily="34" charset="0"/>
                <a:ea typeface="adonis-web" pitchFamily="34" charset="-122"/>
                <a:cs typeface="adonis-web" pitchFamily="34" charset="-120"/>
              </a:rPr>
              <a:t>Importanța înțelegerii conceptelor</a:t>
            </a:r>
            <a:endParaRPr lang="en-US" sz="1725" dirty="0"/>
          </a:p>
        </p:txBody>
      </p:sp>
      <p:sp>
        <p:nvSpPr>
          <p:cNvPr id="13" name="Text 10"/>
          <p:cNvSpPr/>
          <p:nvPr/>
        </p:nvSpPr>
        <p:spPr>
          <a:xfrm>
            <a:off x="3878818" y="5224820"/>
            <a:ext cx="3348752" cy="1962745"/>
          </a:xfrm>
          <a:prstGeom prst="rect">
            <a:avLst/>
          </a:prstGeom>
          <a:noFill/>
          <a:ln/>
        </p:spPr>
        <p:txBody>
          <a:bodyPr wrap="square" rtlCol="0" anchor="t"/>
          <a:lstStyle/>
          <a:p>
            <a:pPr marL="0" indent="0" algn="just">
              <a:lnSpc>
                <a:spcPts val="2208"/>
              </a:lnSpc>
              <a:buNone/>
            </a:pPr>
            <a:r>
              <a:rPr lang="en-US" sz="1380" kern="0" spc="-28" dirty="0">
                <a:solidFill>
                  <a:srgbClr val="272525"/>
                </a:solidFill>
                <a:latin typeface="Source Sans Pro" pitchFamily="34" charset="0"/>
                <a:ea typeface="Source Sans Pro" pitchFamily="34" charset="-122"/>
                <a:cs typeface="Source Sans Pro" pitchFamily="34" charset="-120"/>
              </a:rPr>
              <a:t>Înțelegerea aprofundată a numerelor fracționare și a modului în care funcționează este esențială pentru succesul academic și profesional. Prin exersarea și aprofundarea cunoștințelor dobândite, putem deveni mai încrezători și mai competenți în abordarea problemelor care implică fracții.</a:t>
            </a:r>
            <a:endParaRPr lang="en-US" sz="1380" dirty="0"/>
          </a:p>
        </p:txBody>
      </p:sp>
      <p:sp>
        <p:nvSpPr>
          <p:cNvPr id="14" name="Shape 11"/>
          <p:cNvSpPr/>
          <p:nvPr/>
        </p:nvSpPr>
        <p:spPr>
          <a:xfrm>
            <a:off x="7402830" y="4829413"/>
            <a:ext cx="306705" cy="306705"/>
          </a:xfrm>
          <a:prstGeom prst="roundRect">
            <a:avLst>
              <a:gd name="adj" fmla="val 25719"/>
            </a:avLst>
          </a:prstGeom>
          <a:noFill/>
          <a:ln w="7620">
            <a:solidFill>
              <a:srgbClr val="D1B6E1"/>
            </a:solidFill>
            <a:prstDash val="solid"/>
          </a:ln>
        </p:spPr>
      </p:sp>
      <p:sp>
        <p:nvSpPr>
          <p:cNvPr id="15" name="Text 12"/>
          <p:cNvSpPr/>
          <p:nvPr/>
        </p:nvSpPr>
        <p:spPr>
          <a:xfrm>
            <a:off x="7884795" y="4845844"/>
            <a:ext cx="2191107" cy="273844"/>
          </a:xfrm>
          <a:prstGeom prst="rect">
            <a:avLst/>
          </a:prstGeom>
          <a:noFill/>
          <a:ln/>
        </p:spPr>
        <p:txBody>
          <a:bodyPr wrap="none" rtlCol="0" anchor="t"/>
          <a:lstStyle/>
          <a:p>
            <a:pPr marL="0" indent="0">
              <a:lnSpc>
                <a:spcPts val="2157"/>
              </a:lnSpc>
              <a:buNone/>
            </a:pPr>
            <a:r>
              <a:rPr lang="en-US" sz="1725" b="1" kern="0" spc="-28" dirty="0">
                <a:solidFill>
                  <a:srgbClr val="272525"/>
                </a:solidFill>
                <a:latin typeface="adonis-web" pitchFamily="34" charset="0"/>
                <a:ea typeface="adonis-web" pitchFamily="34" charset="-122"/>
                <a:cs typeface="adonis-web" pitchFamily="34" charset="-120"/>
              </a:rPr>
              <a:t>Către un viitor prosper</a:t>
            </a:r>
            <a:endParaRPr lang="en-US" sz="1725" dirty="0"/>
          </a:p>
        </p:txBody>
      </p:sp>
      <p:sp>
        <p:nvSpPr>
          <p:cNvPr id="16" name="Text 13"/>
          <p:cNvSpPr/>
          <p:nvPr/>
        </p:nvSpPr>
        <p:spPr>
          <a:xfrm>
            <a:off x="7884795" y="5224820"/>
            <a:ext cx="3348752" cy="2523530"/>
          </a:xfrm>
          <a:prstGeom prst="rect">
            <a:avLst/>
          </a:prstGeom>
          <a:noFill/>
          <a:ln/>
        </p:spPr>
        <p:txBody>
          <a:bodyPr wrap="square" rtlCol="0" anchor="t"/>
          <a:lstStyle/>
          <a:p>
            <a:pPr marL="0" indent="0" algn="just">
              <a:lnSpc>
                <a:spcPts val="2208"/>
              </a:lnSpc>
              <a:buNone/>
            </a:pPr>
            <a:r>
              <a:rPr lang="en-US" sz="1380" kern="0" spc="-28" dirty="0">
                <a:solidFill>
                  <a:srgbClr val="272525"/>
                </a:solidFill>
                <a:latin typeface="Source Sans Pro" pitchFamily="34" charset="0"/>
                <a:ea typeface="Source Sans Pro" pitchFamily="34" charset="-122"/>
                <a:cs typeface="Source Sans Pro" pitchFamily="34" charset="-120"/>
              </a:rPr>
              <a:t>Pe măsură ce ne continuăm călătoria educațională și ne îndreptăm spre cariere în diverse domenii, numerele fracționare vor rămâne un instrument puternic și indispensabil. Prin stăpânirea acestui concept și a abilităților aferente, ne putem pregăti mai bine pentru provocările viitorului și ne putem asigura un succes durabil în lumea din ce în ce mai complexă în care trăim.</a:t>
            </a:r>
            <a:endParaRPr lang="en-US" sz="138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FFFFFF">
              <a:alpha val="75000"/>
            </a:srgbClr>
          </a:solidFill>
          <a:ln/>
        </p:spPr>
      </p:sp>
      <p:sp>
        <p:nvSpPr>
          <p:cNvPr id="5" name="Text 1"/>
          <p:cNvSpPr/>
          <p:nvPr/>
        </p:nvSpPr>
        <p:spPr>
          <a:xfrm>
            <a:off x="833199" y="871418"/>
            <a:ext cx="7477601" cy="1388745"/>
          </a:xfrm>
          <a:prstGeom prst="rect">
            <a:avLst/>
          </a:prstGeom>
          <a:noFill/>
          <a:ln/>
        </p:spPr>
        <p:txBody>
          <a:bodyPr wrap="square" rtlCol="0" anchor="t"/>
          <a:lstStyle/>
          <a:p>
            <a:pPr marL="0" indent="0">
              <a:lnSpc>
                <a:spcPts val="5468"/>
              </a:lnSpc>
              <a:buNone/>
            </a:pPr>
            <a:r>
              <a:rPr lang="en-US" sz="4374" b="1" kern="0" spc="-35" dirty="0">
                <a:solidFill>
                  <a:srgbClr val="FF75D3"/>
                </a:solidFill>
                <a:latin typeface="adonis-web" pitchFamily="34" charset="0"/>
                <a:ea typeface="adonis-web" pitchFamily="34" charset="-122"/>
                <a:cs typeface="adonis-web" pitchFamily="34" charset="-120"/>
              </a:rPr>
              <a:t>Reprezentarea numerelor fracționare</a:t>
            </a:r>
            <a:endParaRPr lang="en-US" sz="4374" dirty="0"/>
          </a:p>
        </p:txBody>
      </p:sp>
      <p:sp>
        <p:nvSpPr>
          <p:cNvPr id="6" name="Text 2"/>
          <p:cNvSpPr/>
          <p:nvPr/>
        </p:nvSpPr>
        <p:spPr>
          <a:xfrm>
            <a:off x="833199" y="2593419"/>
            <a:ext cx="7477601" cy="1421606"/>
          </a:xfrm>
          <a:prstGeom prst="rect">
            <a:avLst/>
          </a:prstGeom>
          <a:noFill/>
          <a:ln/>
        </p:spPr>
        <p:txBody>
          <a:bodyPr wrap="square" rtlCol="0" anchor="t"/>
          <a:lstStyle/>
          <a:p>
            <a:pPr marL="0" indent="0" algn="just">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Numerele fracționare sunt reprezentate prin fracții, adică o exprimare a unei părți din un întreg. Fracțiile sunt compuse din două părți: numărătorul și numitorul. Numărătorul reprezintă numărul de părți din întreg, iar numitorul reprezintă numărul total de părți egale în care este împărțit întregul.</a:t>
            </a:r>
            <a:endParaRPr lang="en-US" sz="1750" dirty="0"/>
          </a:p>
        </p:txBody>
      </p:sp>
      <p:sp>
        <p:nvSpPr>
          <p:cNvPr id="7" name="Text 3"/>
          <p:cNvSpPr/>
          <p:nvPr/>
        </p:nvSpPr>
        <p:spPr>
          <a:xfrm>
            <a:off x="833199" y="4264938"/>
            <a:ext cx="7477601" cy="1421606"/>
          </a:xfrm>
          <a:prstGeom prst="rect">
            <a:avLst/>
          </a:prstGeom>
          <a:noFill/>
          <a:ln/>
        </p:spPr>
        <p:txBody>
          <a:bodyPr wrap="square" rtlCol="0" anchor="t"/>
          <a:lstStyle/>
          <a:p>
            <a:pPr marL="0" indent="0" algn="just">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Fracțiile pot fi exprimate atât în formă de număr fracționar (de exemplu 3/4), cât și în formă de număr mixt, care combină un număr întreg și o fracție (de exemplu 2 3/4). Numerele fracționare pot fi reprezentate și pe o dreaptă numerică, unde poziția lor este determinată de raportul dintre numărător și numitor.</a:t>
            </a:r>
            <a:endParaRPr lang="en-US" sz="1750" dirty="0"/>
          </a:p>
        </p:txBody>
      </p:sp>
      <p:sp>
        <p:nvSpPr>
          <p:cNvPr id="8" name="Text 4"/>
          <p:cNvSpPr/>
          <p:nvPr/>
        </p:nvSpPr>
        <p:spPr>
          <a:xfrm>
            <a:off x="833199" y="5936456"/>
            <a:ext cx="7477601" cy="1421606"/>
          </a:xfrm>
          <a:prstGeom prst="rect">
            <a:avLst/>
          </a:prstGeom>
          <a:noFill/>
          <a:ln/>
        </p:spPr>
        <p:txBody>
          <a:bodyPr wrap="square" rtlCol="0" anchor="t"/>
          <a:lstStyle/>
          <a:p>
            <a:pPr marL="0" indent="0" algn="just">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Un număr fracționar poate fi transformat într-un număr zecimal, iar un număr zecimal poate fi exprimat ca un număr fracționar. Acest lucru este important pentru a putea efectua diverse operații matematice cu numerele fracționare, cum ar fi adunarea, scăderea, înmulțirea și împărțirea.</a:t>
            </a:r>
            <a:endParaRPr lang="en-US" sz="1750" dirty="0"/>
          </a:p>
        </p:txBody>
      </p:sp>
      <p:pic>
        <p:nvPicPr>
          <p:cNvPr id="10" name="Рисунок 9">
            <a:extLst>
              <a:ext uri="{FF2B5EF4-FFF2-40B4-BE49-F238E27FC236}">
                <a16:creationId xmlns:a16="http://schemas.microsoft.com/office/drawing/2014/main" id="{58266440-A991-39ED-0B4F-CB64AE5262AC}"/>
              </a:ext>
            </a:extLst>
          </p:cNvPr>
          <p:cNvPicPr>
            <a:picLocks noChangeAspect="1"/>
          </p:cNvPicPr>
          <p:nvPr/>
        </p:nvPicPr>
        <p:blipFill>
          <a:blip r:embed="rId4"/>
          <a:stretch>
            <a:fillRect/>
          </a:stretch>
        </p:blipFill>
        <p:spPr>
          <a:xfrm>
            <a:off x="8568596" y="2016682"/>
            <a:ext cx="5804007" cy="449651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FFFFFF">
              <a:alpha val="75000"/>
            </a:srgbClr>
          </a:solidFill>
          <a:ln/>
        </p:spPr>
      </p:sp>
      <p:sp>
        <p:nvSpPr>
          <p:cNvPr id="4" name="Text 1"/>
          <p:cNvSpPr/>
          <p:nvPr/>
        </p:nvSpPr>
        <p:spPr>
          <a:xfrm>
            <a:off x="2348389" y="1215866"/>
            <a:ext cx="7368421" cy="694373"/>
          </a:xfrm>
          <a:prstGeom prst="rect">
            <a:avLst/>
          </a:prstGeom>
          <a:noFill/>
          <a:ln/>
        </p:spPr>
        <p:txBody>
          <a:bodyPr wrap="none" rtlCol="0" anchor="t"/>
          <a:lstStyle/>
          <a:p>
            <a:pPr marL="0" indent="0">
              <a:lnSpc>
                <a:spcPts val="5468"/>
              </a:lnSpc>
              <a:buNone/>
            </a:pPr>
            <a:r>
              <a:rPr lang="en-US" sz="4374" b="1" kern="0" spc="-35" dirty="0">
                <a:solidFill>
                  <a:srgbClr val="FF75D3"/>
                </a:solidFill>
                <a:latin typeface="adonis-web" pitchFamily="34" charset="0"/>
                <a:ea typeface="adonis-web" pitchFamily="34" charset="-122"/>
                <a:cs typeface="adonis-web" pitchFamily="34" charset="-120"/>
              </a:rPr>
              <a:t>Operații cu numere fracționare</a:t>
            </a:r>
            <a:endParaRPr lang="en-US" sz="4374" dirty="0"/>
          </a:p>
        </p:txBody>
      </p:sp>
      <p:sp>
        <p:nvSpPr>
          <p:cNvPr id="5" name="Text 2"/>
          <p:cNvSpPr/>
          <p:nvPr/>
        </p:nvSpPr>
        <p:spPr>
          <a:xfrm>
            <a:off x="2348389" y="2354580"/>
            <a:ext cx="9933503" cy="1066205"/>
          </a:xfrm>
          <a:prstGeom prst="rect">
            <a:avLst/>
          </a:prstGeom>
          <a:noFill/>
          <a:ln/>
        </p:spPr>
        <p:txBody>
          <a:bodyPr wrap="square" rtlCol="0" anchor="t"/>
          <a:lstStyle/>
          <a:p>
            <a:pPr marL="0" indent="0">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Operațiile de bază cu numere fracționare includ adunarea, scăderea, înmulțirea și împărțirea. Aceste operații pot părea mai complexe decât cu numerele întregi, dar prin înțelegerea principiilor de bază, pot fi realizate cu ușurință.</a:t>
            </a:r>
            <a:endParaRPr lang="en-US" sz="1750" dirty="0"/>
          </a:p>
        </p:txBody>
      </p:sp>
      <p:sp>
        <p:nvSpPr>
          <p:cNvPr id="6" name="Text 3"/>
          <p:cNvSpPr/>
          <p:nvPr/>
        </p:nvSpPr>
        <p:spPr>
          <a:xfrm>
            <a:off x="2348389" y="3670697"/>
            <a:ext cx="9933503" cy="1066205"/>
          </a:xfrm>
          <a:prstGeom prst="rect">
            <a:avLst/>
          </a:prstGeom>
          <a:noFill/>
          <a:ln/>
        </p:spPr>
        <p:txBody>
          <a:bodyPr wrap="square" rtlCol="0" anchor="t"/>
          <a:lstStyle/>
          <a:p>
            <a:pPr marL="0" indent="0">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Când adunăm sau scădem numere fracționare, trebuie să ne asigurăm că avem același numitor. Dacă nu e cazul, trebuie să găsim cel mai mic numitor comun și să transformăm fracțiile în fracții echivalente cu același numitor. Apoi, putem efectua operația aritmetică propriu-zisă.</a:t>
            </a:r>
            <a:endParaRPr lang="en-US" sz="1750" dirty="0"/>
          </a:p>
        </p:txBody>
      </p:sp>
      <p:sp>
        <p:nvSpPr>
          <p:cNvPr id="7" name="Text 4"/>
          <p:cNvSpPr/>
          <p:nvPr/>
        </p:nvSpPr>
        <p:spPr>
          <a:xfrm>
            <a:off x="2348389" y="4986814"/>
            <a:ext cx="9933503" cy="710803"/>
          </a:xfrm>
          <a:prstGeom prst="rect">
            <a:avLst/>
          </a:prstGeom>
          <a:noFill/>
          <a:ln/>
        </p:spPr>
        <p:txBody>
          <a:bodyPr wrap="square" rtlCol="0" anchor="t"/>
          <a:lstStyle/>
          <a:p>
            <a:pPr marL="0" indent="0">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Înmulțirea numerelor fracționare presupune înmulțirea atât a numărătorilor, cât și a numitorilor fracțiilor. Împărțirea numerelor fracționare se realizează prin înmulțirea primei fracții cu inversul celei de-a doua fracții.</a:t>
            </a:r>
            <a:endParaRPr lang="en-US" sz="1750" dirty="0"/>
          </a:p>
        </p:txBody>
      </p:sp>
      <p:sp>
        <p:nvSpPr>
          <p:cNvPr id="8" name="Text 5"/>
          <p:cNvSpPr/>
          <p:nvPr/>
        </p:nvSpPr>
        <p:spPr>
          <a:xfrm>
            <a:off x="2348389" y="5947529"/>
            <a:ext cx="9933503" cy="1066205"/>
          </a:xfrm>
          <a:prstGeom prst="rect">
            <a:avLst/>
          </a:prstGeom>
          <a:noFill/>
          <a:ln/>
        </p:spPr>
        <p:txBody>
          <a:bodyPr wrap="square" rtlCol="0" anchor="t"/>
          <a:lstStyle/>
          <a:p>
            <a:pPr marL="0" indent="0">
              <a:lnSpc>
                <a:spcPts val="2799"/>
              </a:lnSpc>
              <a:buNone/>
            </a:pPr>
            <a:r>
              <a:rPr lang="en-US" sz="1750" kern="0" spc="-35" dirty="0">
                <a:solidFill>
                  <a:srgbClr val="272525"/>
                </a:solidFill>
                <a:latin typeface="Source Sans Pro" pitchFamily="34" charset="0"/>
                <a:ea typeface="Source Sans Pro" pitchFamily="34" charset="-122"/>
                <a:cs typeface="Source Sans Pro" pitchFamily="34" charset="-120"/>
              </a:rPr>
              <a:t>Prin înțelegerea și stăpânirea acestor operații de bază, putem efectua calcule mai avansate, cum ar fi simplificarea fracțiilor, reducerea la forma cea mai simplă, compararea și ordonarea fracțiilor, precum și rezolvarea problemelor practice care implică fracții.</a:t>
            </a:r>
            <a:endParaRPr lang="en-US" sz="17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FFFFFF">
              <a:alpha val="75000"/>
            </a:srgbClr>
          </a:solidFill>
          <a:ln/>
        </p:spPr>
      </p:sp>
      <p:sp>
        <p:nvSpPr>
          <p:cNvPr id="5" name="Text 1"/>
          <p:cNvSpPr/>
          <p:nvPr/>
        </p:nvSpPr>
        <p:spPr>
          <a:xfrm>
            <a:off x="1434941" y="643533"/>
            <a:ext cx="6925985" cy="566380"/>
          </a:xfrm>
          <a:prstGeom prst="rect">
            <a:avLst/>
          </a:prstGeom>
          <a:noFill/>
          <a:ln/>
        </p:spPr>
        <p:txBody>
          <a:bodyPr wrap="none" rtlCol="0" anchor="t"/>
          <a:lstStyle/>
          <a:p>
            <a:pPr marL="0" indent="0">
              <a:lnSpc>
                <a:spcPts val="4460"/>
              </a:lnSpc>
              <a:buNone/>
            </a:pPr>
            <a:r>
              <a:rPr lang="en-US" sz="3568" b="1" kern="0" spc="-29" dirty="0">
                <a:solidFill>
                  <a:srgbClr val="FF75D3"/>
                </a:solidFill>
                <a:latin typeface="adonis-web" pitchFamily="34" charset="0"/>
                <a:ea typeface="adonis-web" pitchFamily="34" charset="-122"/>
                <a:cs typeface="adonis-web" pitchFamily="34" charset="-120"/>
              </a:rPr>
              <a:t>Simplificarea numerelor fracționare</a:t>
            </a:r>
            <a:endParaRPr lang="en-US" sz="3568" dirty="0"/>
          </a:p>
        </p:txBody>
      </p:sp>
      <p:sp>
        <p:nvSpPr>
          <p:cNvPr id="6" name="Shape 2"/>
          <p:cNvSpPr/>
          <p:nvPr/>
        </p:nvSpPr>
        <p:spPr>
          <a:xfrm>
            <a:off x="1688663" y="1481733"/>
            <a:ext cx="36195" cy="6104215"/>
          </a:xfrm>
          <a:prstGeom prst="roundRect">
            <a:avLst>
              <a:gd name="adj" fmla="val 225342"/>
            </a:avLst>
          </a:prstGeom>
          <a:solidFill>
            <a:srgbClr val="D1B6E1"/>
          </a:solidFill>
          <a:ln/>
        </p:spPr>
      </p:sp>
      <p:sp>
        <p:nvSpPr>
          <p:cNvPr id="7" name="Shape 3"/>
          <p:cNvSpPr/>
          <p:nvPr/>
        </p:nvSpPr>
        <p:spPr>
          <a:xfrm>
            <a:off x="1910655" y="1809036"/>
            <a:ext cx="634365" cy="36195"/>
          </a:xfrm>
          <a:prstGeom prst="roundRect">
            <a:avLst>
              <a:gd name="adj" fmla="val 225342"/>
            </a:avLst>
          </a:prstGeom>
          <a:solidFill>
            <a:srgbClr val="D1B6E1"/>
          </a:solidFill>
          <a:ln/>
        </p:spPr>
      </p:sp>
      <p:sp>
        <p:nvSpPr>
          <p:cNvPr id="8" name="Shape 4"/>
          <p:cNvSpPr/>
          <p:nvPr/>
        </p:nvSpPr>
        <p:spPr>
          <a:xfrm>
            <a:off x="1502866" y="1623298"/>
            <a:ext cx="407789" cy="407789"/>
          </a:xfrm>
          <a:prstGeom prst="roundRect">
            <a:avLst>
              <a:gd name="adj" fmla="val 20001"/>
            </a:avLst>
          </a:prstGeom>
          <a:noFill/>
          <a:ln w="7620">
            <a:solidFill>
              <a:srgbClr val="D1B6E1"/>
            </a:solidFill>
            <a:prstDash val="solid"/>
          </a:ln>
        </p:spPr>
      </p:sp>
      <p:sp>
        <p:nvSpPr>
          <p:cNvPr id="9" name="Text 5"/>
          <p:cNvSpPr/>
          <p:nvPr/>
        </p:nvSpPr>
        <p:spPr>
          <a:xfrm>
            <a:off x="1631216" y="1657350"/>
            <a:ext cx="151090" cy="339685"/>
          </a:xfrm>
          <a:prstGeom prst="rect">
            <a:avLst/>
          </a:prstGeom>
          <a:noFill/>
          <a:ln/>
        </p:spPr>
        <p:txBody>
          <a:bodyPr wrap="none" rtlCol="0" anchor="t"/>
          <a:lstStyle/>
          <a:p>
            <a:pPr marL="0" indent="0" algn="ctr">
              <a:lnSpc>
                <a:spcPts val="2676"/>
              </a:lnSpc>
              <a:buNone/>
            </a:pPr>
            <a:r>
              <a:rPr lang="en-US" sz="2141" b="1" kern="0" spc="-29" dirty="0">
                <a:solidFill>
                  <a:srgbClr val="272525"/>
                </a:solidFill>
                <a:latin typeface="adonis-web" pitchFamily="34" charset="0"/>
                <a:ea typeface="adonis-web" pitchFamily="34" charset="-122"/>
                <a:cs typeface="adonis-web" pitchFamily="34" charset="-120"/>
              </a:rPr>
              <a:t>1</a:t>
            </a:r>
            <a:endParaRPr lang="en-US" sz="2141" dirty="0"/>
          </a:p>
        </p:txBody>
      </p:sp>
      <p:sp>
        <p:nvSpPr>
          <p:cNvPr id="10" name="Text 6"/>
          <p:cNvSpPr/>
          <p:nvPr/>
        </p:nvSpPr>
        <p:spPr>
          <a:xfrm>
            <a:off x="2703552" y="1662946"/>
            <a:ext cx="2878931" cy="283131"/>
          </a:xfrm>
          <a:prstGeom prst="rect">
            <a:avLst/>
          </a:prstGeom>
          <a:noFill/>
          <a:ln/>
        </p:spPr>
        <p:txBody>
          <a:bodyPr wrap="none" rtlCol="0" anchor="t"/>
          <a:lstStyle/>
          <a:p>
            <a:pPr marL="0" indent="0" algn="l">
              <a:lnSpc>
                <a:spcPts val="2230"/>
              </a:lnSpc>
              <a:buNone/>
            </a:pPr>
            <a:r>
              <a:rPr lang="en-US" sz="1784" b="1" kern="0" spc="-29" dirty="0">
                <a:solidFill>
                  <a:srgbClr val="272525"/>
                </a:solidFill>
                <a:latin typeface="adonis-web" pitchFamily="34" charset="0"/>
                <a:ea typeface="adonis-web" pitchFamily="34" charset="-122"/>
                <a:cs typeface="adonis-web" pitchFamily="34" charset="-120"/>
              </a:rPr>
              <a:t>Identificarea factorilor comuni</a:t>
            </a:r>
            <a:endParaRPr lang="en-US" sz="1784" dirty="0"/>
          </a:p>
        </p:txBody>
      </p:sp>
      <p:sp>
        <p:nvSpPr>
          <p:cNvPr id="11" name="Text 7"/>
          <p:cNvSpPr/>
          <p:nvPr/>
        </p:nvSpPr>
        <p:spPr>
          <a:xfrm>
            <a:off x="2703552" y="2054781"/>
            <a:ext cx="5928819" cy="1159669"/>
          </a:xfrm>
          <a:prstGeom prst="rect">
            <a:avLst/>
          </a:prstGeom>
          <a:noFill/>
          <a:ln/>
        </p:spPr>
        <p:txBody>
          <a:bodyPr wrap="square" rtlCol="0" anchor="t"/>
          <a:lstStyle/>
          <a:p>
            <a:pPr marL="0" indent="0" algn="just">
              <a:lnSpc>
                <a:spcPts val="2283"/>
              </a:lnSpc>
              <a:buNone/>
            </a:pPr>
            <a:r>
              <a:rPr lang="en-US" sz="1427" kern="0" spc="-29" dirty="0">
                <a:solidFill>
                  <a:srgbClr val="272525"/>
                </a:solidFill>
                <a:latin typeface="Source Sans Pro" pitchFamily="34" charset="0"/>
                <a:ea typeface="Source Sans Pro" pitchFamily="34" charset="-122"/>
                <a:cs typeface="Source Sans Pro" pitchFamily="34" charset="-120"/>
              </a:rPr>
              <a:t>Primul pas în simplificarea unei fracții este identificarea factorilor comuni între numărător și numitor. Aceasta presupune găsirea celui mai mare factor comun (CMMDC) dintre cei doi numeri, care reprezintă cel mai mare număr care divide atât numărătorul, cât și numitorul fără rest. Identificarea CMMDC-ului este esențială pentru a reduce fracția la cea mai mică expresie.</a:t>
            </a:r>
            <a:endParaRPr lang="en-US" sz="1427" dirty="0"/>
          </a:p>
        </p:txBody>
      </p:sp>
      <p:sp>
        <p:nvSpPr>
          <p:cNvPr id="12" name="Shape 8"/>
          <p:cNvSpPr/>
          <p:nvPr/>
        </p:nvSpPr>
        <p:spPr>
          <a:xfrm>
            <a:off x="1910655" y="3904178"/>
            <a:ext cx="634365" cy="36195"/>
          </a:xfrm>
          <a:prstGeom prst="roundRect">
            <a:avLst>
              <a:gd name="adj" fmla="val 225342"/>
            </a:avLst>
          </a:prstGeom>
          <a:solidFill>
            <a:srgbClr val="D1B6E1"/>
          </a:solidFill>
          <a:ln/>
        </p:spPr>
      </p:sp>
      <p:sp>
        <p:nvSpPr>
          <p:cNvPr id="13" name="Shape 9"/>
          <p:cNvSpPr/>
          <p:nvPr/>
        </p:nvSpPr>
        <p:spPr>
          <a:xfrm>
            <a:off x="1502866" y="3718441"/>
            <a:ext cx="407789" cy="407789"/>
          </a:xfrm>
          <a:prstGeom prst="roundRect">
            <a:avLst>
              <a:gd name="adj" fmla="val 20001"/>
            </a:avLst>
          </a:prstGeom>
          <a:noFill/>
          <a:ln w="7620">
            <a:solidFill>
              <a:srgbClr val="D1B6E1"/>
            </a:solidFill>
            <a:prstDash val="solid"/>
          </a:ln>
        </p:spPr>
      </p:sp>
      <p:sp>
        <p:nvSpPr>
          <p:cNvPr id="14" name="Text 10"/>
          <p:cNvSpPr/>
          <p:nvPr/>
        </p:nvSpPr>
        <p:spPr>
          <a:xfrm>
            <a:off x="1631216" y="3752493"/>
            <a:ext cx="151090" cy="339685"/>
          </a:xfrm>
          <a:prstGeom prst="rect">
            <a:avLst/>
          </a:prstGeom>
          <a:noFill/>
          <a:ln/>
        </p:spPr>
        <p:txBody>
          <a:bodyPr wrap="none" rtlCol="0" anchor="t"/>
          <a:lstStyle/>
          <a:p>
            <a:pPr marL="0" indent="0" algn="ctr">
              <a:lnSpc>
                <a:spcPts val="2676"/>
              </a:lnSpc>
              <a:buNone/>
            </a:pPr>
            <a:r>
              <a:rPr lang="en-US" sz="2141" b="1" kern="0" spc="-29" dirty="0">
                <a:solidFill>
                  <a:srgbClr val="272525"/>
                </a:solidFill>
                <a:latin typeface="adonis-web" pitchFamily="34" charset="0"/>
                <a:ea typeface="adonis-web" pitchFamily="34" charset="-122"/>
                <a:cs typeface="adonis-web" pitchFamily="34" charset="-120"/>
              </a:rPr>
              <a:t>2</a:t>
            </a:r>
            <a:endParaRPr lang="en-US" sz="2141" dirty="0"/>
          </a:p>
        </p:txBody>
      </p:sp>
      <p:sp>
        <p:nvSpPr>
          <p:cNvPr id="15" name="Text 11"/>
          <p:cNvSpPr/>
          <p:nvPr/>
        </p:nvSpPr>
        <p:spPr>
          <a:xfrm>
            <a:off x="2703552" y="3758089"/>
            <a:ext cx="3884176" cy="283131"/>
          </a:xfrm>
          <a:prstGeom prst="rect">
            <a:avLst/>
          </a:prstGeom>
          <a:noFill/>
          <a:ln/>
        </p:spPr>
        <p:txBody>
          <a:bodyPr wrap="none" rtlCol="0" anchor="t"/>
          <a:lstStyle/>
          <a:p>
            <a:pPr marL="0" indent="0" algn="l">
              <a:lnSpc>
                <a:spcPts val="2230"/>
              </a:lnSpc>
              <a:buNone/>
            </a:pPr>
            <a:r>
              <a:rPr lang="en-US" sz="1784" b="1" kern="0" spc="-29" dirty="0">
                <a:solidFill>
                  <a:srgbClr val="272525"/>
                </a:solidFill>
                <a:latin typeface="adonis-web" pitchFamily="34" charset="0"/>
                <a:ea typeface="adonis-web" pitchFamily="34" charset="-122"/>
                <a:cs typeface="adonis-web" pitchFamily="34" charset="-120"/>
              </a:rPr>
              <a:t>Împărțirea numărătorului și numitorului</a:t>
            </a:r>
            <a:endParaRPr lang="en-US" sz="1784" dirty="0"/>
          </a:p>
        </p:txBody>
      </p:sp>
      <p:sp>
        <p:nvSpPr>
          <p:cNvPr id="16" name="Text 12"/>
          <p:cNvSpPr/>
          <p:nvPr/>
        </p:nvSpPr>
        <p:spPr>
          <a:xfrm>
            <a:off x="2703553" y="4149923"/>
            <a:ext cx="6023528" cy="1159669"/>
          </a:xfrm>
          <a:prstGeom prst="rect">
            <a:avLst/>
          </a:prstGeom>
          <a:noFill/>
          <a:ln/>
        </p:spPr>
        <p:txBody>
          <a:bodyPr wrap="square" rtlCol="0" anchor="t"/>
          <a:lstStyle/>
          <a:p>
            <a:pPr marL="0" indent="0" algn="just">
              <a:lnSpc>
                <a:spcPts val="2283"/>
              </a:lnSpc>
              <a:buNone/>
            </a:pPr>
            <a:r>
              <a:rPr lang="en-US" sz="1427" kern="0" spc="-29" dirty="0">
                <a:solidFill>
                  <a:srgbClr val="272525"/>
                </a:solidFill>
                <a:latin typeface="Source Sans Pro" pitchFamily="34" charset="0"/>
                <a:ea typeface="Source Sans Pro" pitchFamily="34" charset="-122"/>
                <a:cs typeface="Source Sans Pro" pitchFamily="34" charset="-120"/>
              </a:rPr>
              <a:t>Odată ce ați identificat CMMDC-ul, puteți împărți atât numărătorul, cât și numitorul la această valoare. Acest lucru va duce la o fracție echivalentă, dar cu numere mai mici. De exemplu, dacă aveți fracția 12/18, CMMDC-ul este 6, deci puteți simplifica fracția la 2/3. Acest proces poate fi repetat de mai multe ori până când nu mai puteți simplifica fracția.</a:t>
            </a:r>
            <a:endParaRPr lang="en-US" sz="1427" dirty="0"/>
          </a:p>
        </p:txBody>
      </p:sp>
      <p:sp>
        <p:nvSpPr>
          <p:cNvPr id="17" name="Shape 13"/>
          <p:cNvSpPr/>
          <p:nvPr/>
        </p:nvSpPr>
        <p:spPr>
          <a:xfrm>
            <a:off x="1910655" y="5999321"/>
            <a:ext cx="634365" cy="36195"/>
          </a:xfrm>
          <a:prstGeom prst="roundRect">
            <a:avLst>
              <a:gd name="adj" fmla="val 225342"/>
            </a:avLst>
          </a:prstGeom>
          <a:solidFill>
            <a:srgbClr val="D1B6E1"/>
          </a:solidFill>
          <a:ln/>
        </p:spPr>
      </p:sp>
      <p:sp>
        <p:nvSpPr>
          <p:cNvPr id="18" name="Shape 14"/>
          <p:cNvSpPr/>
          <p:nvPr/>
        </p:nvSpPr>
        <p:spPr>
          <a:xfrm>
            <a:off x="1502866" y="5813584"/>
            <a:ext cx="407789" cy="407789"/>
          </a:xfrm>
          <a:prstGeom prst="roundRect">
            <a:avLst>
              <a:gd name="adj" fmla="val 20001"/>
            </a:avLst>
          </a:prstGeom>
          <a:noFill/>
          <a:ln w="7620">
            <a:solidFill>
              <a:srgbClr val="D1B6E1"/>
            </a:solidFill>
            <a:prstDash val="solid"/>
          </a:ln>
        </p:spPr>
      </p:sp>
      <p:sp>
        <p:nvSpPr>
          <p:cNvPr id="19" name="Text 15"/>
          <p:cNvSpPr/>
          <p:nvPr/>
        </p:nvSpPr>
        <p:spPr>
          <a:xfrm>
            <a:off x="1631216" y="5847636"/>
            <a:ext cx="151090" cy="339685"/>
          </a:xfrm>
          <a:prstGeom prst="rect">
            <a:avLst/>
          </a:prstGeom>
          <a:noFill/>
          <a:ln/>
        </p:spPr>
        <p:txBody>
          <a:bodyPr wrap="none" rtlCol="0" anchor="t"/>
          <a:lstStyle/>
          <a:p>
            <a:pPr marL="0" indent="0" algn="ctr">
              <a:lnSpc>
                <a:spcPts val="2676"/>
              </a:lnSpc>
              <a:buNone/>
            </a:pPr>
            <a:r>
              <a:rPr lang="en-US" sz="2141" b="1" kern="0" spc="-29" dirty="0">
                <a:solidFill>
                  <a:srgbClr val="272525"/>
                </a:solidFill>
                <a:latin typeface="adonis-web" pitchFamily="34" charset="0"/>
                <a:ea typeface="adonis-web" pitchFamily="34" charset="-122"/>
                <a:cs typeface="adonis-web" pitchFamily="34" charset="-120"/>
              </a:rPr>
              <a:t>3</a:t>
            </a:r>
            <a:endParaRPr lang="en-US" sz="2141" dirty="0"/>
          </a:p>
        </p:txBody>
      </p:sp>
      <p:sp>
        <p:nvSpPr>
          <p:cNvPr id="20" name="Text 16"/>
          <p:cNvSpPr/>
          <p:nvPr/>
        </p:nvSpPr>
        <p:spPr>
          <a:xfrm>
            <a:off x="2703552" y="5853232"/>
            <a:ext cx="2800588" cy="283131"/>
          </a:xfrm>
          <a:prstGeom prst="rect">
            <a:avLst/>
          </a:prstGeom>
          <a:noFill/>
          <a:ln/>
        </p:spPr>
        <p:txBody>
          <a:bodyPr wrap="none" rtlCol="0" anchor="t"/>
          <a:lstStyle/>
          <a:p>
            <a:pPr marL="0" indent="0" algn="l">
              <a:lnSpc>
                <a:spcPts val="2230"/>
              </a:lnSpc>
              <a:buNone/>
            </a:pPr>
            <a:r>
              <a:rPr lang="en-US" sz="1784" b="1" kern="0" spc="-29" dirty="0">
                <a:solidFill>
                  <a:srgbClr val="272525"/>
                </a:solidFill>
                <a:latin typeface="adonis-web" pitchFamily="34" charset="0"/>
                <a:ea typeface="adonis-web" pitchFamily="34" charset="-122"/>
                <a:cs typeface="adonis-web" pitchFamily="34" charset="-120"/>
              </a:rPr>
              <a:t>Verificarea simplității fracției</a:t>
            </a:r>
            <a:endParaRPr lang="en-US" sz="1784" dirty="0"/>
          </a:p>
        </p:txBody>
      </p:sp>
      <p:sp>
        <p:nvSpPr>
          <p:cNvPr id="21" name="Text 17"/>
          <p:cNvSpPr/>
          <p:nvPr/>
        </p:nvSpPr>
        <p:spPr>
          <a:xfrm>
            <a:off x="2703552" y="6245066"/>
            <a:ext cx="5928819" cy="1159669"/>
          </a:xfrm>
          <a:prstGeom prst="rect">
            <a:avLst/>
          </a:prstGeom>
          <a:noFill/>
          <a:ln/>
        </p:spPr>
        <p:txBody>
          <a:bodyPr wrap="square" rtlCol="0" anchor="t"/>
          <a:lstStyle/>
          <a:p>
            <a:pPr marL="0" indent="0" algn="just">
              <a:lnSpc>
                <a:spcPts val="2283"/>
              </a:lnSpc>
              <a:buNone/>
            </a:pPr>
            <a:r>
              <a:rPr lang="en-US" sz="1427" kern="0" spc="-29" dirty="0">
                <a:solidFill>
                  <a:srgbClr val="272525"/>
                </a:solidFill>
                <a:latin typeface="Source Sans Pro" pitchFamily="34" charset="0"/>
                <a:ea typeface="Source Sans Pro" pitchFamily="34" charset="-122"/>
                <a:cs typeface="Source Sans Pro" pitchFamily="34" charset="-120"/>
              </a:rPr>
              <a:t>După ce ați simplificat o fracție, este important să vă asigurați că aceasta este într-adevăr în cea mai simplă formă posibilă. Verificați dacă numărătorul și numitorul sunt prime între ei (nu au alți factori comuni în afară de 1). Dacă este așa, atunci fracția este ireductibilă și nu mai poate fi simplificată.</a:t>
            </a:r>
            <a:endParaRPr lang="en-US" sz="1427" dirty="0"/>
          </a:p>
        </p:txBody>
      </p:sp>
      <p:pic>
        <p:nvPicPr>
          <p:cNvPr id="22" name="Рисунок 21">
            <a:extLst>
              <a:ext uri="{FF2B5EF4-FFF2-40B4-BE49-F238E27FC236}">
                <a16:creationId xmlns:a16="http://schemas.microsoft.com/office/drawing/2014/main" id="{26FB808D-C66E-DCE2-693B-D0E7A5A6BF68}"/>
              </a:ext>
            </a:extLst>
          </p:cNvPr>
          <p:cNvPicPr>
            <a:picLocks noChangeAspect="1"/>
          </p:cNvPicPr>
          <p:nvPr/>
        </p:nvPicPr>
        <p:blipFill>
          <a:blip r:embed="rId4"/>
          <a:stretch>
            <a:fillRect/>
          </a:stretch>
        </p:blipFill>
        <p:spPr>
          <a:xfrm>
            <a:off x="9006605" y="2705119"/>
            <a:ext cx="4981480" cy="356531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34124"/>
          </a:xfrm>
          <a:prstGeom prst="rect">
            <a:avLst/>
          </a:prstGeom>
          <a:solidFill>
            <a:srgbClr val="FFFFFF">
              <a:alpha val="75000"/>
            </a:srgbClr>
          </a:solidFill>
          <a:ln/>
        </p:spPr>
      </p:sp>
      <p:sp>
        <p:nvSpPr>
          <p:cNvPr id="4" name="Text 1"/>
          <p:cNvSpPr/>
          <p:nvPr/>
        </p:nvSpPr>
        <p:spPr>
          <a:xfrm>
            <a:off x="3220403" y="503753"/>
            <a:ext cx="6796921" cy="572333"/>
          </a:xfrm>
          <a:prstGeom prst="rect">
            <a:avLst/>
          </a:prstGeom>
          <a:noFill/>
          <a:ln/>
        </p:spPr>
        <p:txBody>
          <a:bodyPr wrap="none" rtlCol="0" anchor="t"/>
          <a:lstStyle/>
          <a:p>
            <a:pPr marL="0" indent="0">
              <a:lnSpc>
                <a:spcPts val="4508"/>
              </a:lnSpc>
              <a:buNone/>
            </a:pPr>
            <a:r>
              <a:rPr lang="en-US" sz="3606" b="1" kern="0" spc="-29" dirty="0">
                <a:solidFill>
                  <a:srgbClr val="FF75D3"/>
                </a:solidFill>
                <a:latin typeface="adonis-web" pitchFamily="34" charset="0"/>
                <a:ea typeface="adonis-web" pitchFamily="34" charset="-122"/>
                <a:cs typeface="adonis-web" pitchFamily="34" charset="-120"/>
              </a:rPr>
              <a:t>Compararea numerelor fracționare</a:t>
            </a:r>
            <a:endParaRPr lang="en-US" sz="3606" dirty="0"/>
          </a:p>
        </p:txBody>
      </p:sp>
      <p:sp>
        <p:nvSpPr>
          <p:cNvPr id="5" name="Text 2"/>
          <p:cNvSpPr/>
          <p:nvPr/>
        </p:nvSpPr>
        <p:spPr>
          <a:xfrm>
            <a:off x="3220403" y="1533882"/>
            <a:ext cx="1712119" cy="572214"/>
          </a:xfrm>
          <a:prstGeom prst="rect">
            <a:avLst/>
          </a:prstGeom>
          <a:noFill/>
          <a:ln/>
        </p:spPr>
        <p:txBody>
          <a:bodyPr wrap="square" rtlCol="0" anchor="t"/>
          <a:lstStyle/>
          <a:p>
            <a:pPr marL="0" indent="0">
              <a:lnSpc>
                <a:spcPts val="2254"/>
              </a:lnSpc>
              <a:buNone/>
            </a:pPr>
            <a:r>
              <a:rPr lang="en-US" sz="1803" b="1" kern="0" spc="-29" dirty="0">
                <a:solidFill>
                  <a:srgbClr val="FF75D3"/>
                </a:solidFill>
                <a:latin typeface="adonis-web" pitchFamily="34" charset="0"/>
                <a:ea typeface="adonis-web" pitchFamily="34" charset="-122"/>
                <a:cs typeface="adonis-web" pitchFamily="34" charset="-120"/>
              </a:rPr>
              <a:t>Reprezentarea grafică</a:t>
            </a:r>
            <a:endParaRPr lang="en-US" sz="1803" dirty="0"/>
          </a:p>
        </p:txBody>
      </p:sp>
      <p:sp>
        <p:nvSpPr>
          <p:cNvPr id="6" name="Text 3"/>
          <p:cNvSpPr/>
          <p:nvPr/>
        </p:nvSpPr>
        <p:spPr>
          <a:xfrm>
            <a:off x="1132115" y="2289215"/>
            <a:ext cx="3800408" cy="4103846"/>
          </a:xfrm>
          <a:prstGeom prst="rect">
            <a:avLst/>
          </a:prstGeom>
          <a:noFill/>
          <a:ln/>
        </p:spPr>
        <p:txBody>
          <a:bodyPr wrap="square" rtlCol="0" anchor="t"/>
          <a:lstStyle/>
          <a:p>
            <a:pPr marL="0" indent="0" algn="just">
              <a:lnSpc>
                <a:spcPts val="2308"/>
              </a:lnSpc>
              <a:buNone/>
            </a:pPr>
            <a:r>
              <a:rPr lang="en-US" sz="1442" kern="0" spc="-29" dirty="0">
                <a:solidFill>
                  <a:srgbClr val="272525"/>
                </a:solidFill>
                <a:latin typeface="Source Sans Pro" pitchFamily="34" charset="0"/>
                <a:ea typeface="Source Sans Pro" pitchFamily="34" charset="-122"/>
                <a:cs typeface="Source Sans Pro" pitchFamily="34" charset="-120"/>
              </a:rPr>
              <a:t>Numerele fracționare pot fi reprezentate grafic prin diagrame sau modele concrete cum ar fi bare fracționare sau numărătoare. Aceste reprezentări vizuale ajută la înțelegerea mai ușoară a relațiilor dintre numărător și numitor, precum și a dimensiunii relative a fracțiilor.</a:t>
            </a:r>
            <a:endParaRPr lang="en-US" sz="1442" dirty="0"/>
          </a:p>
        </p:txBody>
      </p:sp>
      <p:sp>
        <p:nvSpPr>
          <p:cNvPr id="7" name="Text 4"/>
          <p:cNvSpPr/>
          <p:nvPr/>
        </p:nvSpPr>
        <p:spPr>
          <a:xfrm>
            <a:off x="5387102" y="1533882"/>
            <a:ext cx="1712119" cy="286107"/>
          </a:xfrm>
          <a:prstGeom prst="rect">
            <a:avLst/>
          </a:prstGeom>
          <a:noFill/>
          <a:ln/>
        </p:spPr>
        <p:txBody>
          <a:bodyPr wrap="none" rtlCol="0" anchor="t"/>
          <a:lstStyle/>
          <a:p>
            <a:pPr marL="0" indent="0">
              <a:lnSpc>
                <a:spcPts val="2254"/>
              </a:lnSpc>
              <a:buNone/>
            </a:pPr>
            <a:r>
              <a:rPr lang="en-US" sz="1803" b="1" kern="0" spc="-29" dirty="0">
                <a:solidFill>
                  <a:srgbClr val="FF75D3"/>
                </a:solidFill>
                <a:latin typeface="adonis-web" pitchFamily="34" charset="0"/>
                <a:ea typeface="adonis-web" pitchFamily="34" charset="-122"/>
                <a:cs typeface="adonis-web" pitchFamily="34" charset="-120"/>
              </a:rPr>
              <a:t>Valoarea relativă</a:t>
            </a:r>
            <a:endParaRPr lang="en-US" sz="1803" dirty="0"/>
          </a:p>
        </p:txBody>
      </p:sp>
      <p:sp>
        <p:nvSpPr>
          <p:cNvPr id="8" name="Text 5"/>
          <p:cNvSpPr/>
          <p:nvPr/>
        </p:nvSpPr>
        <p:spPr>
          <a:xfrm>
            <a:off x="5387102" y="2003108"/>
            <a:ext cx="2031512" cy="3810714"/>
          </a:xfrm>
          <a:prstGeom prst="rect">
            <a:avLst/>
          </a:prstGeom>
          <a:noFill/>
          <a:ln/>
        </p:spPr>
        <p:txBody>
          <a:bodyPr wrap="square" rtlCol="0" anchor="t"/>
          <a:lstStyle/>
          <a:p>
            <a:pPr marL="0" indent="0" algn="just">
              <a:lnSpc>
                <a:spcPts val="2308"/>
              </a:lnSpc>
              <a:buNone/>
            </a:pPr>
            <a:r>
              <a:rPr lang="en-US" sz="1442" kern="0" spc="-29" dirty="0">
                <a:solidFill>
                  <a:srgbClr val="272525"/>
                </a:solidFill>
                <a:latin typeface="Source Sans Pro" pitchFamily="34" charset="0"/>
                <a:ea typeface="Source Sans Pro" pitchFamily="34" charset="-122"/>
                <a:cs typeface="Source Sans Pro" pitchFamily="34" charset="-120"/>
              </a:rPr>
              <a:t>Compararea numerelor fracționare se bazează pe valoarea relativă a acestora. În acest sens, este important să luăm în considerare atât numărătorul, cât și numitorul fracțiilor. De exemplu, 1/2 este mai mare decât 1/4, deoarece 1 din 2 părți este mai mare decât 1 din 4 părți.</a:t>
            </a:r>
            <a:endParaRPr lang="en-US" sz="1442" dirty="0"/>
          </a:p>
        </p:txBody>
      </p:sp>
      <p:sp>
        <p:nvSpPr>
          <p:cNvPr id="9" name="Text 6"/>
          <p:cNvSpPr/>
          <p:nvPr/>
        </p:nvSpPr>
        <p:spPr>
          <a:xfrm>
            <a:off x="7553801" y="1533882"/>
            <a:ext cx="1712119" cy="286107"/>
          </a:xfrm>
          <a:prstGeom prst="rect">
            <a:avLst/>
          </a:prstGeom>
          <a:noFill/>
          <a:ln/>
        </p:spPr>
        <p:txBody>
          <a:bodyPr wrap="none" rtlCol="0" anchor="t"/>
          <a:lstStyle/>
          <a:p>
            <a:pPr marL="0" indent="0">
              <a:lnSpc>
                <a:spcPts val="2254"/>
              </a:lnSpc>
              <a:buNone/>
            </a:pPr>
            <a:r>
              <a:rPr lang="en-US" sz="1803" b="1" kern="0" spc="-29" dirty="0">
                <a:solidFill>
                  <a:srgbClr val="FF75D3"/>
                </a:solidFill>
                <a:latin typeface="adonis-web" pitchFamily="34" charset="0"/>
                <a:ea typeface="adonis-web" pitchFamily="34" charset="-122"/>
                <a:cs typeface="adonis-web" pitchFamily="34" charset="-120"/>
              </a:rPr>
              <a:t>Rația și proporția</a:t>
            </a:r>
            <a:endParaRPr lang="en-US" sz="1803" dirty="0"/>
          </a:p>
        </p:txBody>
      </p:sp>
      <p:sp>
        <p:nvSpPr>
          <p:cNvPr id="10" name="Text 7"/>
          <p:cNvSpPr/>
          <p:nvPr/>
        </p:nvSpPr>
        <p:spPr>
          <a:xfrm>
            <a:off x="7553801" y="2003108"/>
            <a:ext cx="2080056" cy="4690110"/>
          </a:xfrm>
          <a:prstGeom prst="rect">
            <a:avLst/>
          </a:prstGeom>
          <a:noFill/>
          <a:ln/>
        </p:spPr>
        <p:txBody>
          <a:bodyPr wrap="square" rtlCol="0" anchor="t"/>
          <a:lstStyle/>
          <a:p>
            <a:pPr marL="0" indent="0" algn="just">
              <a:lnSpc>
                <a:spcPts val="2308"/>
              </a:lnSpc>
              <a:buNone/>
            </a:pPr>
            <a:r>
              <a:rPr lang="en-US" sz="1442" kern="0" spc="-29" dirty="0">
                <a:solidFill>
                  <a:srgbClr val="272525"/>
                </a:solidFill>
                <a:latin typeface="Source Sans Pro" pitchFamily="34" charset="0"/>
                <a:ea typeface="Source Sans Pro" pitchFamily="34" charset="-122"/>
                <a:cs typeface="Source Sans Pro" pitchFamily="34" charset="-120"/>
              </a:rPr>
              <a:t>Raportul dintre numărător și numitor reprezintă rația fracției, care poate fi utilizată pentru a compara fracții. De asemenea, putem exprima fracțiile sub formă de proporție, comparând mărimea fracțiilor în raport cu un întreg. Acest mod de reprezentare facilitează compararea și ordonarea numerelor fracționare.</a:t>
            </a:r>
            <a:endParaRPr lang="en-US" sz="1442" dirty="0"/>
          </a:p>
        </p:txBody>
      </p:sp>
      <p:sp>
        <p:nvSpPr>
          <p:cNvPr id="11" name="Text 8"/>
          <p:cNvSpPr/>
          <p:nvPr/>
        </p:nvSpPr>
        <p:spPr>
          <a:xfrm>
            <a:off x="9720501" y="1533882"/>
            <a:ext cx="1712119" cy="572214"/>
          </a:xfrm>
          <a:prstGeom prst="rect">
            <a:avLst/>
          </a:prstGeom>
          <a:noFill/>
          <a:ln/>
        </p:spPr>
        <p:txBody>
          <a:bodyPr wrap="square" rtlCol="0" anchor="t"/>
          <a:lstStyle/>
          <a:p>
            <a:pPr marL="0" indent="0">
              <a:lnSpc>
                <a:spcPts val="2254"/>
              </a:lnSpc>
              <a:buNone/>
            </a:pPr>
            <a:r>
              <a:rPr lang="en-US" sz="1803" b="1" kern="0" spc="-29" dirty="0">
                <a:solidFill>
                  <a:srgbClr val="FF75D3"/>
                </a:solidFill>
                <a:latin typeface="adonis-web" pitchFamily="34" charset="0"/>
                <a:ea typeface="adonis-web" pitchFamily="34" charset="-122"/>
                <a:cs typeface="adonis-web" pitchFamily="34" charset="-120"/>
              </a:rPr>
              <a:t>Fracții echivalente</a:t>
            </a:r>
            <a:endParaRPr lang="en-US" sz="1803" dirty="0"/>
          </a:p>
        </p:txBody>
      </p:sp>
      <p:sp>
        <p:nvSpPr>
          <p:cNvPr id="12" name="Text 9"/>
          <p:cNvSpPr/>
          <p:nvPr/>
        </p:nvSpPr>
        <p:spPr>
          <a:xfrm>
            <a:off x="9720501" y="2289215"/>
            <a:ext cx="2945028" cy="5276374"/>
          </a:xfrm>
          <a:prstGeom prst="rect">
            <a:avLst/>
          </a:prstGeom>
          <a:noFill/>
          <a:ln/>
        </p:spPr>
        <p:txBody>
          <a:bodyPr wrap="square" rtlCol="0" anchor="t"/>
          <a:lstStyle/>
          <a:p>
            <a:pPr marL="0" indent="0" algn="just">
              <a:lnSpc>
                <a:spcPts val="2308"/>
              </a:lnSpc>
              <a:buNone/>
            </a:pPr>
            <a:r>
              <a:rPr lang="en-US" sz="1442" kern="0" spc="-29" dirty="0">
                <a:solidFill>
                  <a:srgbClr val="272525"/>
                </a:solidFill>
                <a:latin typeface="Source Sans Pro" pitchFamily="34" charset="0"/>
                <a:ea typeface="Source Sans Pro" pitchFamily="34" charset="-122"/>
                <a:cs typeface="Source Sans Pro" pitchFamily="34" charset="-120"/>
              </a:rPr>
              <a:t>Uneori, numerele fracționare pot avea aceeași valoare, dar o reprezentare diferită. Aceste fracții sunt numite fracții echivalente și pot fi identificate prin simplificarea sau înmulțirea cu același număr atât a numărătorului, cât și a numitorului. Compararea fracțiilor echivalente ne ajută să înțelegem mai bine structura și relațiile dintre ele.</a:t>
            </a:r>
            <a:endParaRPr lang="en-US" sz="1442"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30076"/>
          </a:xfrm>
          <a:prstGeom prst="rect">
            <a:avLst/>
          </a:prstGeom>
          <a:solidFill>
            <a:srgbClr val="FFFFFF">
              <a:alpha val="75000"/>
            </a:srgbClr>
          </a:solidFill>
          <a:ln/>
        </p:spPr>
      </p:sp>
      <p:sp>
        <p:nvSpPr>
          <p:cNvPr id="4" name="Text 1"/>
          <p:cNvSpPr/>
          <p:nvPr/>
        </p:nvSpPr>
        <p:spPr>
          <a:xfrm>
            <a:off x="3347680" y="488037"/>
            <a:ext cx="7935039" cy="1109186"/>
          </a:xfrm>
          <a:prstGeom prst="rect">
            <a:avLst/>
          </a:prstGeom>
          <a:noFill/>
          <a:ln/>
        </p:spPr>
        <p:txBody>
          <a:bodyPr wrap="square" rtlCol="0" anchor="t"/>
          <a:lstStyle/>
          <a:p>
            <a:pPr marL="0" indent="0">
              <a:lnSpc>
                <a:spcPts val="4368"/>
              </a:lnSpc>
              <a:buNone/>
            </a:pPr>
            <a:r>
              <a:rPr lang="en-US" sz="3494" b="1" kern="0" spc="-28" dirty="0">
                <a:solidFill>
                  <a:srgbClr val="FF75D3"/>
                </a:solidFill>
                <a:latin typeface="adonis-web" pitchFamily="34" charset="0"/>
                <a:ea typeface="adonis-web" pitchFamily="34" charset="-122"/>
                <a:cs typeface="adonis-web" pitchFamily="34" charset="-120"/>
              </a:rPr>
              <a:t>Adunarea și scăderea numerelor fracționare</a:t>
            </a:r>
            <a:endParaRPr lang="en-US" sz="3494" dirty="0"/>
          </a:p>
        </p:txBody>
      </p:sp>
      <p:pic>
        <p:nvPicPr>
          <p:cNvPr id="5" name="Image 1" descr="preencoded.png"/>
          <p:cNvPicPr>
            <a:picLocks noChangeAspect="1"/>
          </p:cNvPicPr>
          <p:nvPr/>
        </p:nvPicPr>
        <p:blipFill>
          <a:blip r:embed="rId4"/>
          <a:stretch>
            <a:fillRect/>
          </a:stretch>
        </p:blipFill>
        <p:spPr>
          <a:xfrm>
            <a:off x="3347680" y="1952149"/>
            <a:ext cx="2644973" cy="709970"/>
          </a:xfrm>
          <a:prstGeom prst="rect">
            <a:avLst/>
          </a:prstGeom>
        </p:spPr>
      </p:pic>
      <p:sp>
        <p:nvSpPr>
          <p:cNvPr id="6" name="Text 2"/>
          <p:cNvSpPr/>
          <p:nvPr/>
        </p:nvSpPr>
        <p:spPr>
          <a:xfrm>
            <a:off x="3525083" y="2928342"/>
            <a:ext cx="2290167" cy="554355"/>
          </a:xfrm>
          <a:prstGeom prst="rect">
            <a:avLst/>
          </a:prstGeom>
          <a:noFill/>
          <a:ln/>
        </p:spPr>
        <p:txBody>
          <a:bodyPr wrap="square" rtlCol="0" anchor="t"/>
          <a:lstStyle/>
          <a:p>
            <a:pPr marL="0" indent="0" algn="l">
              <a:lnSpc>
                <a:spcPts val="2184"/>
              </a:lnSpc>
              <a:buNone/>
            </a:pPr>
            <a:r>
              <a:rPr lang="en-US" sz="1747" b="1" kern="0" spc="-28" dirty="0">
                <a:solidFill>
                  <a:srgbClr val="272525"/>
                </a:solidFill>
                <a:latin typeface="adonis-web" pitchFamily="34" charset="0"/>
                <a:ea typeface="adonis-web" pitchFamily="34" charset="-122"/>
                <a:cs typeface="adonis-web" pitchFamily="34" charset="-120"/>
              </a:rPr>
              <a:t>Reprezentarea numerelor fracționare</a:t>
            </a:r>
            <a:endParaRPr lang="en-US" sz="1747" dirty="0"/>
          </a:p>
        </p:txBody>
      </p:sp>
      <p:sp>
        <p:nvSpPr>
          <p:cNvPr id="7" name="Text 3"/>
          <p:cNvSpPr/>
          <p:nvPr/>
        </p:nvSpPr>
        <p:spPr>
          <a:xfrm>
            <a:off x="3525083" y="3589139"/>
            <a:ext cx="2290167" cy="3975497"/>
          </a:xfrm>
          <a:prstGeom prst="rect">
            <a:avLst/>
          </a:prstGeom>
          <a:noFill/>
          <a:ln/>
        </p:spPr>
        <p:txBody>
          <a:bodyPr wrap="square" rtlCol="0" anchor="t"/>
          <a:lstStyle/>
          <a:p>
            <a:pPr marL="0" indent="0" algn="l">
              <a:lnSpc>
                <a:spcPts val="2236"/>
              </a:lnSpc>
              <a:buNone/>
            </a:pPr>
            <a:r>
              <a:rPr lang="en-US" sz="1398" kern="0" spc="-28" dirty="0">
                <a:solidFill>
                  <a:srgbClr val="272525"/>
                </a:solidFill>
                <a:latin typeface="Source Sans Pro" pitchFamily="34" charset="0"/>
                <a:ea typeface="Source Sans Pro" pitchFamily="34" charset="-122"/>
                <a:cs typeface="Source Sans Pro" pitchFamily="34" charset="-120"/>
              </a:rPr>
              <a:t>Înainte de a putea adăuga sau scădea numere fracționare, trebuie să înțelegem modul în care ele sunt reprezentate. Numările fracționare sunt formate din două părți, un numărător și un numitor, separate de o linie de fractură. Numărătorul reprezintă cantitatea, în timp ce numitorul reprezintă unitatea de măsură. Pentru a putea efectua operații, trebuie să ne asigurăm că fracțiunile au același numitor.</a:t>
            </a:r>
            <a:endParaRPr lang="en-US" sz="1398" dirty="0"/>
          </a:p>
        </p:txBody>
      </p:sp>
      <p:pic>
        <p:nvPicPr>
          <p:cNvPr id="8" name="Image 2" descr="preencoded.png"/>
          <p:cNvPicPr>
            <a:picLocks noChangeAspect="1"/>
          </p:cNvPicPr>
          <p:nvPr/>
        </p:nvPicPr>
        <p:blipFill>
          <a:blip r:embed="rId5"/>
          <a:stretch>
            <a:fillRect/>
          </a:stretch>
        </p:blipFill>
        <p:spPr>
          <a:xfrm>
            <a:off x="5992654" y="1952149"/>
            <a:ext cx="2644973" cy="709970"/>
          </a:xfrm>
          <a:prstGeom prst="rect">
            <a:avLst/>
          </a:prstGeom>
        </p:spPr>
      </p:pic>
      <p:sp>
        <p:nvSpPr>
          <p:cNvPr id="9" name="Text 4"/>
          <p:cNvSpPr/>
          <p:nvPr/>
        </p:nvSpPr>
        <p:spPr>
          <a:xfrm>
            <a:off x="6170057" y="2928342"/>
            <a:ext cx="2290167" cy="554355"/>
          </a:xfrm>
          <a:prstGeom prst="rect">
            <a:avLst/>
          </a:prstGeom>
          <a:noFill/>
          <a:ln/>
        </p:spPr>
        <p:txBody>
          <a:bodyPr wrap="square" rtlCol="0" anchor="t"/>
          <a:lstStyle/>
          <a:p>
            <a:pPr marL="0" indent="0" algn="l">
              <a:lnSpc>
                <a:spcPts val="2184"/>
              </a:lnSpc>
              <a:buNone/>
            </a:pPr>
            <a:r>
              <a:rPr lang="en-US" sz="1747" b="1" kern="0" spc="-28" dirty="0">
                <a:solidFill>
                  <a:srgbClr val="272525"/>
                </a:solidFill>
                <a:latin typeface="adonis-web" pitchFamily="34" charset="0"/>
                <a:ea typeface="adonis-web" pitchFamily="34" charset="-122"/>
                <a:cs typeface="adonis-web" pitchFamily="34" charset="-120"/>
              </a:rPr>
              <a:t>Găsirea numitorului comun</a:t>
            </a:r>
            <a:endParaRPr lang="en-US" sz="1747" dirty="0"/>
          </a:p>
        </p:txBody>
      </p:sp>
      <p:sp>
        <p:nvSpPr>
          <p:cNvPr id="10" name="Text 5"/>
          <p:cNvSpPr/>
          <p:nvPr/>
        </p:nvSpPr>
        <p:spPr>
          <a:xfrm>
            <a:off x="6170057" y="3589139"/>
            <a:ext cx="2290167" cy="3123605"/>
          </a:xfrm>
          <a:prstGeom prst="rect">
            <a:avLst/>
          </a:prstGeom>
          <a:noFill/>
          <a:ln/>
        </p:spPr>
        <p:txBody>
          <a:bodyPr wrap="square" rtlCol="0" anchor="t"/>
          <a:lstStyle/>
          <a:p>
            <a:pPr marL="0" indent="0" algn="l">
              <a:lnSpc>
                <a:spcPts val="2236"/>
              </a:lnSpc>
              <a:buNone/>
            </a:pPr>
            <a:r>
              <a:rPr lang="en-US" sz="1398" kern="0" spc="-28" dirty="0">
                <a:solidFill>
                  <a:srgbClr val="272525"/>
                </a:solidFill>
                <a:latin typeface="Source Sans Pro" pitchFamily="34" charset="0"/>
                <a:ea typeface="Source Sans Pro" pitchFamily="34" charset="-122"/>
                <a:cs typeface="Source Sans Pro" pitchFamily="34" charset="-120"/>
              </a:rPr>
              <a:t>Atunci când adunăm sau scădem numere fracționare cu diferiți numitori, trebuie să găsim un numitor comun. Acest lucru se poate realiza prin găsirea celui mai mic multiplu comun al numitorilor. Odată ce am găsit numitorul comun, vom putea converti fracțiunile pentru a avea același numitor și apoi efectua operația matematică.</a:t>
            </a:r>
            <a:endParaRPr lang="en-US" sz="1398" dirty="0"/>
          </a:p>
        </p:txBody>
      </p:sp>
      <p:pic>
        <p:nvPicPr>
          <p:cNvPr id="11" name="Image 3" descr="preencoded.png"/>
          <p:cNvPicPr>
            <a:picLocks noChangeAspect="1"/>
          </p:cNvPicPr>
          <p:nvPr/>
        </p:nvPicPr>
        <p:blipFill>
          <a:blip r:embed="rId6"/>
          <a:stretch>
            <a:fillRect/>
          </a:stretch>
        </p:blipFill>
        <p:spPr>
          <a:xfrm>
            <a:off x="8637627" y="1952149"/>
            <a:ext cx="2645093" cy="709970"/>
          </a:xfrm>
          <a:prstGeom prst="rect">
            <a:avLst/>
          </a:prstGeom>
        </p:spPr>
      </p:pic>
      <p:sp>
        <p:nvSpPr>
          <p:cNvPr id="12" name="Text 6"/>
          <p:cNvSpPr/>
          <p:nvPr/>
        </p:nvSpPr>
        <p:spPr>
          <a:xfrm>
            <a:off x="8815030" y="2928342"/>
            <a:ext cx="2218611" cy="277178"/>
          </a:xfrm>
          <a:prstGeom prst="rect">
            <a:avLst/>
          </a:prstGeom>
          <a:noFill/>
          <a:ln/>
        </p:spPr>
        <p:txBody>
          <a:bodyPr wrap="none" rtlCol="0" anchor="t"/>
          <a:lstStyle/>
          <a:p>
            <a:pPr marL="0" indent="0" algn="l">
              <a:lnSpc>
                <a:spcPts val="2184"/>
              </a:lnSpc>
              <a:buNone/>
            </a:pPr>
            <a:r>
              <a:rPr lang="en-US" sz="1747" b="1" kern="0" spc="-28" dirty="0">
                <a:solidFill>
                  <a:srgbClr val="272525"/>
                </a:solidFill>
                <a:latin typeface="adonis-web" pitchFamily="34" charset="0"/>
                <a:ea typeface="adonis-web" pitchFamily="34" charset="-122"/>
                <a:cs typeface="adonis-web" pitchFamily="34" charset="-120"/>
              </a:rPr>
              <a:t>Adunarea și scăderea</a:t>
            </a:r>
            <a:endParaRPr lang="en-US" sz="1747" dirty="0"/>
          </a:p>
        </p:txBody>
      </p:sp>
      <p:sp>
        <p:nvSpPr>
          <p:cNvPr id="13" name="Text 7"/>
          <p:cNvSpPr/>
          <p:nvPr/>
        </p:nvSpPr>
        <p:spPr>
          <a:xfrm>
            <a:off x="8815030" y="3311962"/>
            <a:ext cx="2290286" cy="3407569"/>
          </a:xfrm>
          <a:prstGeom prst="rect">
            <a:avLst/>
          </a:prstGeom>
          <a:noFill/>
          <a:ln/>
        </p:spPr>
        <p:txBody>
          <a:bodyPr wrap="square" rtlCol="0" anchor="t"/>
          <a:lstStyle/>
          <a:p>
            <a:pPr marL="0" indent="0" algn="l">
              <a:lnSpc>
                <a:spcPts val="2236"/>
              </a:lnSpc>
              <a:buNone/>
            </a:pPr>
            <a:r>
              <a:rPr lang="en-US" sz="1398" kern="0" spc="-28" dirty="0">
                <a:solidFill>
                  <a:srgbClr val="272525"/>
                </a:solidFill>
                <a:latin typeface="Source Sans Pro" pitchFamily="34" charset="0"/>
                <a:ea typeface="Source Sans Pro" pitchFamily="34" charset="-122"/>
                <a:cs typeface="Source Sans Pro" pitchFamily="34" charset="-120"/>
              </a:rPr>
              <a:t>După ce am reprezentat fracțiunile în funcție de numitorul comun, putem efectua adunarea sau scăderea. Pentru adunare, vom adăuga numărătorii și vom păstra același numitor. Pentru scădere, vom scădea numărătorii și vom păstra același numitor. Rezultatul va fi o nouă fracțiune cu același numitor, dar cu un numărător diferit.</a:t>
            </a:r>
            <a:endParaRPr lang="en-US" sz="1398"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600"/>
          </a:xfrm>
          <a:prstGeom prst="rect">
            <a:avLst/>
          </a:prstGeom>
          <a:solidFill>
            <a:srgbClr val="FFFFFF">
              <a:alpha val="75000"/>
            </a:srgbClr>
          </a:solidFill>
          <a:ln/>
        </p:spPr>
      </p:sp>
      <p:sp>
        <p:nvSpPr>
          <p:cNvPr id="4" name="Text 1"/>
          <p:cNvSpPr/>
          <p:nvPr/>
        </p:nvSpPr>
        <p:spPr>
          <a:xfrm>
            <a:off x="2818805" y="553164"/>
            <a:ext cx="7119342" cy="628650"/>
          </a:xfrm>
          <a:prstGeom prst="rect">
            <a:avLst/>
          </a:prstGeom>
          <a:noFill/>
          <a:ln/>
        </p:spPr>
        <p:txBody>
          <a:bodyPr wrap="none" rtlCol="0" anchor="t"/>
          <a:lstStyle/>
          <a:p>
            <a:pPr marL="0" indent="0">
              <a:lnSpc>
                <a:spcPts val="4950"/>
              </a:lnSpc>
              <a:buNone/>
            </a:pPr>
            <a:r>
              <a:rPr lang="en-US" sz="3960" b="1" kern="0" spc="-32" dirty="0">
                <a:solidFill>
                  <a:srgbClr val="FF75D3"/>
                </a:solidFill>
                <a:latin typeface="adonis-web" pitchFamily="34" charset="0"/>
                <a:ea typeface="adonis-web" pitchFamily="34" charset="-122"/>
                <a:cs typeface="adonis-web" pitchFamily="34" charset="-120"/>
              </a:rPr>
              <a:t>Înmulțirea numerelor fracționare</a:t>
            </a:r>
            <a:endParaRPr lang="en-US" sz="3960" dirty="0"/>
          </a:p>
        </p:txBody>
      </p:sp>
      <p:sp>
        <p:nvSpPr>
          <p:cNvPr id="5" name="Text 2"/>
          <p:cNvSpPr/>
          <p:nvPr/>
        </p:nvSpPr>
        <p:spPr>
          <a:xfrm>
            <a:off x="2818805" y="1664494"/>
            <a:ext cx="4250888" cy="2251948"/>
          </a:xfrm>
          <a:prstGeom prst="rect">
            <a:avLst/>
          </a:prstGeom>
          <a:noFill/>
          <a:ln/>
        </p:spPr>
        <p:txBody>
          <a:bodyPr wrap="square" rtlCol="0" anchor="t"/>
          <a:lstStyle/>
          <a:p>
            <a:pPr marL="0" indent="0" algn="just">
              <a:lnSpc>
                <a:spcPts val="2534"/>
              </a:lnSpc>
              <a:buNone/>
            </a:pPr>
            <a:r>
              <a:rPr lang="en-US" sz="1584" kern="0" spc="-32" dirty="0">
                <a:solidFill>
                  <a:srgbClr val="272525"/>
                </a:solidFill>
                <a:latin typeface="Source Sans Pro" pitchFamily="34" charset="0"/>
                <a:ea typeface="Source Sans Pro" pitchFamily="34" charset="-122"/>
                <a:cs typeface="Source Sans Pro" pitchFamily="34" charset="-120"/>
              </a:rPr>
              <a:t>Înmulțirea numerelor fracționare este o operație matematică de bază care permite să combinăm două fracții într-o singură fractie. Principiul este simplu: înmulțim numărătorii între ei și înmulțim numitorii între ei. Rezultatul va fi o nouă fractie cu numărătorul egal cu produsul numărătorilor inițiali și numitorul egal cu produsul numitorilor inițiali.</a:t>
            </a:r>
            <a:endParaRPr lang="en-US" sz="1584" dirty="0"/>
          </a:p>
        </p:txBody>
      </p:sp>
      <p:sp>
        <p:nvSpPr>
          <p:cNvPr id="6" name="Text 3"/>
          <p:cNvSpPr/>
          <p:nvPr/>
        </p:nvSpPr>
        <p:spPr>
          <a:xfrm>
            <a:off x="2818805" y="4097417"/>
            <a:ext cx="4250888" cy="965121"/>
          </a:xfrm>
          <a:prstGeom prst="rect">
            <a:avLst/>
          </a:prstGeom>
          <a:noFill/>
          <a:ln/>
        </p:spPr>
        <p:txBody>
          <a:bodyPr wrap="square" rtlCol="0" anchor="t"/>
          <a:lstStyle/>
          <a:p>
            <a:pPr marL="0" indent="0" algn="just">
              <a:lnSpc>
                <a:spcPts val="2534"/>
              </a:lnSpc>
              <a:buNone/>
            </a:pPr>
            <a:r>
              <a:rPr lang="en-US" sz="1584" kern="0" spc="-32" dirty="0">
                <a:solidFill>
                  <a:srgbClr val="272525"/>
                </a:solidFill>
                <a:latin typeface="Source Sans Pro" pitchFamily="34" charset="0"/>
                <a:ea typeface="Source Sans Pro" pitchFamily="34" charset="-122"/>
                <a:cs typeface="Source Sans Pro" pitchFamily="34" charset="-120"/>
              </a:rPr>
              <a:t>De exemplu, pentru a înmulți 2/3 cu 5/7, vom înmulți numărătorii (2 x 5 = 10) și vom înmulți numitorii (3 x 7 = 21). Deci, rezultatul va fi fractia 10/21.</a:t>
            </a:r>
            <a:endParaRPr lang="en-US" sz="1584" dirty="0"/>
          </a:p>
        </p:txBody>
      </p:sp>
      <p:sp>
        <p:nvSpPr>
          <p:cNvPr id="7" name="Text 4"/>
          <p:cNvSpPr/>
          <p:nvPr/>
        </p:nvSpPr>
        <p:spPr>
          <a:xfrm>
            <a:off x="2818805" y="5243513"/>
            <a:ext cx="4250888" cy="2251948"/>
          </a:xfrm>
          <a:prstGeom prst="rect">
            <a:avLst/>
          </a:prstGeom>
          <a:noFill/>
          <a:ln/>
        </p:spPr>
        <p:txBody>
          <a:bodyPr wrap="square" rtlCol="0" anchor="t"/>
          <a:lstStyle/>
          <a:p>
            <a:pPr marL="0" indent="0">
              <a:lnSpc>
                <a:spcPts val="2534"/>
              </a:lnSpc>
              <a:buNone/>
            </a:pPr>
            <a:r>
              <a:rPr lang="en-US" sz="1584" kern="0" spc="-32" dirty="0">
                <a:solidFill>
                  <a:srgbClr val="272525"/>
                </a:solidFill>
                <a:latin typeface="Source Sans Pro" pitchFamily="34" charset="0"/>
                <a:ea typeface="Source Sans Pro" pitchFamily="34" charset="-122"/>
                <a:cs typeface="Source Sans Pro" pitchFamily="34" charset="-120"/>
              </a:rPr>
              <a:t>Această operație este utilă în multiple domenii, de la bucătărie (când trebuie să dublăm o rețetă) până la fizică (când trebuie să calculăm energie, viteză, împărțiri de cantități). Înmulțirea numerelor fracționare este o abilitate de bază pe care trebuie să o stăpânească orice elev care vrea să progreseze în matematică.</a:t>
            </a:r>
            <a:endParaRPr lang="en-US" sz="1584" dirty="0"/>
          </a:p>
        </p:txBody>
      </p:sp>
      <p:pic>
        <p:nvPicPr>
          <p:cNvPr id="8" name="Image 1" descr="preencoded.png"/>
          <p:cNvPicPr>
            <a:picLocks noChangeAspect="1"/>
          </p:cNvPicPr>
          <p:nvPr/>
        </p:nvPicPr>
        <p:blipFill rotWithShape="1">
          <a:blip r:embed="rId4"/>
          <a:srcRect l="16588" t="9354" r="21952" b="35032"/>
          <a:stretch/>
        </p:blipFill>
        <p:spPr>
          <a:xfrm>
            <a:off x="8253446" y="2790468"/>
            <a:ext cx="5848317" cy="297656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29719"/>
          </a:xfrm>
          <a:prstGeom prst="rect">
            <a:avLst/>
          </a:prstGeom>
          <a:solidFill>
            <a:srgbClr val="FFFFFF">
              <a:alpha val="75000"/>
            </a:srgbClr>
          </a:solidFill>
          <a:ln/>
        </p:spPr>
      </p:sp>
      <p:sp>
        <p:nvSpPr>
          <p:cNvPr id="4" name="Text 1"/>
          <p:cNvSpPr/>
          <p:nvPr/>
        </p:nvSpPr>
        <p:spPr>
          <a:xfrm>
            <a:off x="3661172" y="449461"/>
            <a:ext cx="5865852" cy="510778"/>
          </a:xfrm>
          <a:prstGeom prst="rect">
            <a:avLst/>
          </a:prstGeom>
          <a:noFill/>
          <a:ln/>
        </p:spPr>
        <p:txBody>
          <a:bodyPr wrap="none" rtlCol="0" anchor="t"/>
          <a:lstStyle/>
          <a:p>
            <a:pPr marL="0" indent="0">
              <a:lnSpc>
                <a:spcPts val="4022"/>
              </a:lnSpc>
              <a:buNone/>
            </a:pPr>
            <a:r>
              <a:rPr lang="en-US" sz="3218" b="1" kern="0" spc="-26" dirty="0">
                <a:solidFill>
                  <a:srgbClr val="FF75D3"/>
                </a:solidFill>
                <a:latin typeface="adonis-web" pitchFamily="34" charset="0"/>
                <a:ea typeface="adonis-web" pitchFamily="34" charset="-122"/>
                <a:cs typeface="adonis-web" pitchFamily="34" charset="-120"/>
              </a:rPr>
              <a:t>Împărțirea numerelor fracționare</a:t>
            </a:r>
            <a:endParaRPr lang="en-US" sz="3218" dirty="0"/>
          </a:p>
        </p:txBody>
      </p:sp>
      <p:sp>
        <p:nvSpPr>
          <p:cNvPr id="5" name="Shape 2"/>
          <p:cNvSpPr/>
          <p:nvPr/>
        </p:nvSpPr>
        <p:spPr>
          <a:xfrm>
            <a:off x="3661172" y="1287066"/>
            <a:ext cx="1217890" cy="941546"/>
          </a:xfrm>
          <a:prstGeom prst="roundRect">
            <a:avLst>
              <a:gd name="adj" fmla="val 7813"/>
            </a:avLst>
          </a:prstGeom>
          <a:noFill/>
          <a:ln w="7620">
            <a:solidFill>
              <a:srgbClr val="D1B6E1"/>
            </a:solidFill>
            <a:prstDash val="solid"/>
          </a:ln>
        </p:spPr>
      </p:sp>
      <p:sp>
        <p:nvSpPr>
          <p:cNvPr id="6" name="Text 3"/>
          <p:cNvSpPr/>
          <p:nvPr/>
        </p:nvSpPr>
        <p:spPr>
          <a:xfrm>
            <a:off x="3832146" y="1594366"/>
            <a:ext cx="112990" cy="326827"/>
          </a:xfrm>
          <a:prstGeom prst="rect">
            <a:avLst/>
          </a:prstGeom>
          <a:noFill/>
          <a:ln/>
        </p:spPr>
        <p:txBody>
          <a:bodyPr wrap="none" rtlCol="0" anchor="t"/>
          <a:lstStyle/>
          <a:p>
            <a:pPr marL="0" indent="0" algn="ctr">
              <a:lnSpc>
                <a:spcPts val="2574"/>
              </a:lnSpc>
              <a:buNone/>
            </a:pPr>
            <a:r>
              <a:rPr lang="en-US" sz="1609" b="1" kern="0" spc="-26" dirty="0">
                <a:solidFill>
                  <a:srgbClr val="272525"/>
                </a:solidFill>
                <a:latin typeface="adonis-web" pitchFamily="34" charset="0"/>
                <a:ea typeface="adonis-web" pitchFamily="34" charset="-122"/>
                <a:cs typeface="adonis-web" pitchFamily="34" charset="-120"/>
              </a:rPr>
              <a:t>1</a:t>
            </a:r>
            <a:endParaRPr lang="en-US" sz="1609" dirty="0"/>
          </a:p>
        </p:txBody>
      </p:sp>
      <p:sp>
        <p:nvSpPr>
          <p:cNvPr id="7" name="Text 4"/>
          <p:cNvSpPr/>
          <p:nvPr/>
        </p:nvSpPr>
        <p:spPr>
          <a:xfrm>
            <a:off x="5042416" y="1450419"/>
            <a:ext cx="2043351" cy="255389"/>
          </a:xfrm>
          <a:prstGeom prst="rect">
            <a:avLst/>
          </a:prstGeom>
          <a:noFill/>
          <a:ln/>
        </p:spPr>
        <p:txBody>
          <a:bodyPr wrap="none" rtlCol="0" anchor="t"/>
          <a:lstStyle/>
          <a:p>
            <a:pPr marL="0" indent="0" algn="l">
              <a:lnSpc>
                <a:spcPts val="2011"/>
              </a:lnSpc>
              <a:buNone/>
            </a:pPr>
            <a:r>
              <a:rPr lang="en-US" sz="1609" b="1" kern="0" spc="-26" dirty="0">
                <a:solidFill>
                  <a:srgbClr val="272525"/>
                </a:solidFill>
                <a:latin typeface="adonis-web" pitchFamily="34" charset="0"/>
                <a:ea typeface="adonis-web" pitchFamily="34" charset="-122"/>
                <a:cs typeface="adonis-web" pitchFamily="34" charset="-120"/>
              </a:rPr>
              <a:t>Reprezentarea fracției</a:t>
            </a:r>
            <a:endParaRPr lang="en-US" sz="1609" dirty="0"/>
          </a:p>
        </p:txBody>
      </p:sp>
      <p:sp>
        <p:nvSpPr>
          <p:cNvPr id="8" name="Text 5"/>
          <p:cNvSpPr/>
          <p:nvPr/>
        </p:nvSpPr>
        <p:spPr>
          <a:xfrm>
            <a:off x="5042416" y="1803797"/>
            <a:ext cx="5046940" cy="261461"/>
          </a:xfrm>
          <a:prstGeom prst="rect">
            <a:avLst/>
          </a:prstGeom>
          <a:noFill/>
          <a:ln/>
        </p:spPr>
        <p:txBody>
          <a:bodyPr wrap="none" rtlCol="0" anchor="t"/>
          <a:lstStyle/>
          <a:p>
            <a:pPr marL="0" indent="0" algn="l">
              <a:lnSpc>
                <a:spcPts val="2059"/>
              </a:lnSpc>
              <a:buNone/>
            </a:pPr>
            <a:r>
              <a:rPr lang="en-US" sz="1287" kern="0" spc="-26" dirty="0">
                <a:solidFill>
                  <a:srgbClr val="272525"/>
                </a:solidFill>
                <a:latin typeface="Source Sans Pro" pitchFamily="34" charset="0"/>
                <a:ea typeface="Source Sans Pro" pitchFamily="34" charset="-122"/>
                <a:cs typeface="Source Sans Pro" pitchFamily="34" charset="-120"/>
              </a:rPr>
              <a:t>Exprimăm o fracție ca raport între două numere întregi - numărător și numitor.</a:t>
            </a:r>
            <a:endParaRPr lang="en-US" sz="1287" dirty="0"/>
          </a:p>
        </p:txBody>
      </p:sp>
      <p:sp>
        <p:nvSpPr>
          <p:cNvPr id="9" name="Shape 6"/>
          <p:cNvSpPr/>
          <p:nvPr/>
        </p:nvSpPr>
        <p:spPr>
          <a:xfrm>
            <a:off x="4960739" y="2211765"/>
            <a:ext cx="5926812" cy="16312"/>
          </a:xfrm>
          <a:prstGeom prst="roundRect">
            <a:avLst>
              <a:gd name="adj" fmla="val 450968"/>
            </a:avLst>
          </a:prstGeom>
          <a:solidFill>
            <a:srgbClr val="D1B6E1"/>
          </a:solidFill>
          <a:ln/>
        </p:spPr>
      </p:sp>
      <p:sp>
        <p:nvSpPr>
          <p:cNvPr id="10" name="Shape 7"/>
          <p:cNvSpPr/>
          <p:nvPr/>
        </p:nvSpPr>
        <p:spPr>
          <a:xfrm>
            <a:off x="3661172" y="2310289"/>
            <a:ext cx="2435900" cy="1203008"/>
          </a:xfrm>
          <a:prstGeom prst="roundRect">
            <a:avLst>
              <a:gd name="adj" fmla="val 6115"/>
            </a:avLst>
          </a:prstGeom>
          <a:noFill/>
          <a:ln w="7620">
            <a:solidFill>
              <a:srgbClr val="D1B6E1"/>
            </a:solidFill>
            <a:prstDash val="solid"/>
          </a:ln>
        </p:spPr>
      </p:sp>
      <p:sp>
        <p:nvSpPr>
          <p:cNvPr id="11" name="Text 8"/>
          <p:cNvSpPr/>
          <p:nvPr/>
        </p:nvSpPr>
        <p:spPr>
          <a:xfrm>
            <a:off x="3832146" y="2748320"/>
            <a:ext cx="112990" cy="326827"/>
          </a:xfrm>
          <a:prstGeom prst="rect">
            <a:avLst/>
          </a:prstGeom>
          <a:noFill/>
          <a:ln/>
        </p:spPr>
        <p:txBody>
          <a:bodyPr wrap="none" rtlCol="0" anchor="t"/>
          <a:lstStyle/>
          <a:p>
            <a:pPr marL="0" indent="0" algn="ctr">
              <a:lnSpc>
                <a:spcPts val="2574"/>
              </a:lnSpc>
              <a:buNone/>
            </a:pPr>
            <a:r>
              <a:rPr lang="en-US" sz="1609" b="1" kern="0" spc="-26" dirty="0">
                <a:solidFill>
                  <a:srgbClr val="272525"/>
                </a:solidFill>
                <a:latin typeface="adonis-web" pitchFamily="34" charset="0"/>
                <a:ea typeface="adonis-web" pitchFamily="34" charset="-122"/>
                <a:cs typeface="adonis-web" pitchFamily="34" charset="-120"/>
              </a:rPr>
              <a:t>2</a:t>
            </a:r>
            <a:endParaRPr lang="en-US" sz="1609" dirty="0"/>
          </a:p>
        </p:txBody>
      </p:sp>
      <p:sp>
        <p:nvSpPr>
          <p:cNvPr id="12" name="Text 9"/>
          <p:cNvSpPr/>
          <p:nvPr/>
        </p:nvSpPr>
        <p:spPr>
          <a:xfrm>
            <a:off x="6260425" y="2473643"/>
            <a:ext cx="2043351" cy="255389"/>
          </a:xfrm>
          <a:prstGeom prst="rect">
            <a:avLst/>
          </a:prstGeom>
          <a:noFill/>
          <a:ln/>
        </p:spPr>
        <p:txBody>
          <a:bodyPr wrap="none" rtlCol="0" anchor="t"/>
          <a:lstStyle/>
          <a:p>
            <a:pPr marL="0" indent="0" algn="l">
              <a:lnSpc>
                <a:spcPts val="2011"/>
              </a:lnSpc>
              <a:buNone/>
            </a:pPr>
            <a:r>
              <a:rPr lang="en-US" sz="1609" b="1" kern="0" spc="-26" dirty="0">
                <a:solidFill>
                  <a:srgbClr val="272525"/>
                </a:solidFill>
                <a:latin typeface="adonis-web" pitchFamily="34" charset="0"/>
                <a:ea typeface="adonis-web" pitchFamily="34" charset="-122"/>
                <a:cs typeface="adonis-web" pitchFamily="34" charset="-120"/>
              </a:rPr>
              <a:t>Împărțirea fracțiilor</a:t>
            </a:r>
            <a:endParaRPr lang="en-US" sz="1609" dirty="0"/>
          </a:p>
        </p:txBody>
      </p:sp>
      <p:sp>
        <p:nvSpPr>
          <p:cNvPr id="13" name="Text 10"/>
          <p:cNvSpPr/>
          <p:nvPr/>
        </p:nvSpPr>
        <p:spPr>
          <a:xfrm>
            <a:off x="6260425" y="2827020"/>
            <a:ext cx="4545449" cy="522922"/>
          </a:xfrm>
          <a:prstGeom prst="rect">
            <a:avLst/>
          </a:prstGeom>
          <a:noFill/>
          <a:ln/>
        </p:spPr>
        <p:txBody>
          <a:bodyPr wrap="square" rtlCol="0" anchor="t"/>
          <a:lstStyle/>
          <a:p>
            <a:pPr marL="0" indent="0" algn="l">
              <a:lnSpc>
                <a:spcPts val="2059"/>
              </a:lnSpc>
              <a:buNone/>
            </a:pPr>
            <a:r>
              <a:rPr lang="en-US" sz="1287" kern="0" spc="-26" dirty="0">
                <a:solidFill>
                  <a:srgbClr val="272525"/>
                </a:solidFill>
                <a:latin typeface="Source Sans Pro" pitchFamily="34" charset="0"/>
                <a:ea typeface="Source Sans Pro" pitchFamily="34" charset="-122"/>
                <a:cs typeface="Source Sans Pro" pitchFamily="34" charset="-120"/>
              </a:rPr>
              <a:t>Pentru a împărți o fracție la alta, înmulțim fracția din numitor cu numitorul fracției împărțitoare.</a:t>
            </a:r>
            <a:endParaRPr lang="en-US" sz="1287" dirty="0"/>
          </a:p>
        </p:txBody>
      </p:sp>
      <p:sp>
        <p:nvSpPr>
          <p:cNvPr id="14" name="Shape 11"/>
          <p:cNvSpPr/>
          <p:nvPr/>
        </p:nvSpPr>
        <p:spPr>
          <a:xfrm>
            <a:off x="6178748" y="3496449"/>
            <a:ext cx="4708803" cy="16312"/>
          </a:xfrm>
          <a:prstGeom prst="roundRect">
            <a:avLst>
              <a:gd name="adj" fmla="val 450968"/>
            </a:avLst>
          </a:prstGeom>
          <a:solidFill>
            <a:srgbClr val="D1B6E1"/>
          </a:solidFill>
          <a:ln/>
        </p:spPr>
      </p:sp>
      <p:sp>
        <p:nvSpPr>
          <p:cNvPr id="15" name="Shape 12"/>
          <p:cNvSpPr/>
          <p:nvPr/>
        </p:nvSpPr>
        <p:spPr>
          <a:xfrm>
            <a:off x="3661172" y="3594973"/>
            <a:ext cx="3654028" cy="1203008"/>
          </a:xfrm>
          <a:prstGeom prst="roundRect">
            <a:avLst>
              <a:gd name="adj" fmla="val 6115"/>
            </a:avLst>
          </a:prstGeom>
          <a:noFill/>
          <a:ln w="7620">
            <a:solidFill>
              <a:srgbClr val="D1B6E1"/>
            </a:solidFill>
            <a:prstDash val="solid"/>
          </a:ln>
        </p:spPr>
      </p:sp>
      <p:sp>
        <p:nvSpPr>
          <p:cNvPr id="16" name="Text 13"/>
          <p:cNvSpPr/>
          <p:nvPr/>
        </p:nvSpPr>
        <p:spPr>
          <a:xfrm>
            <a:off x="3832146" y="4033004"/>
            <a:ext cx="112990" cy="326827"/>
          </a:xfrm>
          <a:prstGeom prst="rect">
            <a:avLst/>
          </a:prstGeom>
          <a:noFill/>
          <a:ln/>
        </p:spPr>
        <p:txBody>
          <a:bodyPr wrap="none" rtlCol="0" anchor="t"/>
          <a:lstStyle/>
          <a:p>
            <a:pPr marL="0" indent="0" algn="ctr">
              <a:lnSpc>
                <a:spcPts val="2574"/>
              </a:lnSpc>
              <a:buNone/>
            </a:pPr>
            <a:r>
              <a:rPr lang="en-US" sz="1609" b="1" kern="0" spc="-26" dirty="0">
                <a:solidFill>
                  <a:srgbClr val="272525"/>
                </a:solidFill>
                <a:latin typeface="adonis-web" pitchFamily="34" charset="0"/>
                <a:ea typeface="adonis-web" pitchFamily="34" charset="-122"/>
                <a:cs typeface="adonis-web" pitchFamily="34" charset="-120"/>
              </a:rPr>
              <a:t>3</a:t>
            </a:r>
            <a:endParaRPr lang="en-US" sz="1609" dirty="0"/>
          </a:p>
        </p:txBody>
      </p:sp>
      <p:sp>
        <p:nvSpPr>
          <p:cNvPr id="17" name="Text 14"/>
          <p:cNvSpPr/>
          <p:nvPr/>
        </p:nvSpPr>
        <p:spPr>
          <a:xfrm>
            <a:off x="7478554" y="3758327"/>
            <a:ext cx="2043351" cy="255389"/>
          </a:xfrm>
          <a:prstGeom prst="rect">
            <a:avLst/>
          </a:prstGeom>
          <a:noFill/>
          <a:ln/>
        </p:spPr>
        <p:txBody>
          <a:bodyPr wrap="none" rtlCol="0" anchor="t"/>
          <a:lstStyle/>
          <a:p>
            <a:pPr marL="0" indent="0" algn="l">
              <a:lnSpc>
                <a:spcPts val="2011"/>
              </a:lnSpc>
              <a:buNone/>
            </a:pPr>
            <a:r>
              <a:rPr lang="en-US" sz="1609" b="1" kern="0" spc="-26" dirty="0">
                <a:solidFill>
                  <a:srgbClr val="272525"/>
                </a:solidFill>
                <a:latin typeface="adonis-web" pitchFamily="34" charset="0"/>
                <a:ea typeface="adonis-web" pitchFamily="34" charset="-122"/>
                <a:cs typeface="adonis-web" pitchFamily="34" charset="-120"/>
              </a:rPr>
              <a:t>Transformare în fracție</a:t>
            </a:r>
            <a:endParaRPr lang="en-US" sz="1609" dirty="0"/>
          </a:p>
        </p:txBody>
      </p:sp>
      <p:sp>
        <p:nvSpPr>
          <p:cNvPr id="18" name="Text 15"/>
          <p:cNvSpPr/>
          <p:nvPr/>
        </p:nvSpPr>
        <p:spPr>
          <a:xfrm>
            <a:off x="7478554" y="4111704"/>
            <a:ext cx="3327321" cy="522922"/>
          </a:xfrm>
          <a:prstGeom prst="rect">
            <a:avLst/>
          </a:prstGeom>
          <a:noFill/>
          <a:ln/>
        </p:spPr>
        <p:txBody>
          <a:bodyPr wrap="square" rtlCol="0" anchor="t"/>
          <a:lstStyle/>
          <a:p>
            <a:pPr marL="0" indent="0" algn="l">
              <a:lnSpc>
                <a:spcPts val="2059"/>
              </a:lnSpc>
              <a:buNone/>
            </a:pPr>
            <a:r>
              <a:rPr lang="en-US" sz="1287" kern="0" spc="-26" dirty="0">
                <a:solidFill>
                  <a:srgbClr val="272525"/>
                </a:solidFill>
                <a:latin typeface="Source Sans Pro" pitchFamily="34" charset="0"/>
                <a:ea typeface="Source Sans Pro" pitchFamily="34" charset="-122"/>
                <a:cs typeface="Source Sans Pro" pitchFamily="34" charset="-120"/>
              </a:rPr>
              <a:t>Împărțim numărul din numărător la numărul din numitor pentru a obține fracția finală.</a:t>
            </a:r>
            <a:endParaRPr lang="en-US" sz="1287" dirty="0"/>
          </a:p>
        </p:txBody>
      </p:sp>
      <p:sp>
        <p:nvSpPr>
          <p:cNvPr id="19" name="Text 16"/>
          <p:cNvSpPr/>
          <p:nvPr/>
        </p:nvSpPr>
        <p:spPr>
          <a:xfrm>
            <a:off x="3661172" y="4981813"/>
            <a:ext cx="7308056" cy="1568768"/>
          </a:xfrm>
          <a:prstGeom prst="rect">
            <a:avLst/>
          </a:prstGeom>
          <a:noFill/>
          <a:ln/>
        </p:spPr>
        <p:txBody>
          <a:bodyPr wrap="square" rtlCol="0" anchor="t"/>
          <a:lstStyle/>
          <a:p>
            <a:pPr marL="0" indent="0">
              <a:lnSpc>
                <a:spcPts val="2059"/>
              </a:lnSpc>
              <a:buNone/>
            </a:pPr>
            <a:r>
              <a:rPr lang="en-US" sz="1287" kern="0" spc="-26" dirty="0">
                <a:solidFill>
                  <a:srgbClr val="272525"/>
                </a:solidFill>
                <a:latin typeface="Source Sans Pro" pitchFamily="34" charset="0"/>
                <a:ea typeface="Source Sans Pro" pitchFamily="34" charset="-122"/>
                <a:cs typeface="Source Sans Pro" pitchFamily="34" charset="-120"/>
              </a:rPr>
              <a:t>Împărțirea numerelor fracționare este o operație matematică esențială, care ne permite să divizăm un număr fracționar într-un număr de părți mai mici. Această abilitate este fundamentală în multe domenii, de la finanțe și contabilitate, până la inginerie și știință. Împărțirea fracțiilor se bazează pe reprezentarea fracției ca raport între numărător și numitor, iar pentru a împărți o fracție la alta, înmulțim fracția din numitor cu numitorul fracției împărțitoare. În final, transformăm rezultatul în forma finală a fracției, împărțind numărul din numărător la numărul din numitor.</a:t>
            </a:r>
            <a:endParaRPr lang="en-US" sz="1287" dirty="0"/>
          </a:p>
        </p:txBody>
      </p:sp>
      <p:sp>
        <p:nvSpPr>
          <p:cNvPr id="20" name="Text 17"/>
          <p:cNvSpPr/>
          <p:nvPr/>
        </p:nvSpPr>
        <p:spPr>
          <a:xfrm>
            <a:off x="3661172" y="6734413"/>
            <a:ext cx="7308056" cy="1045845"/>
          </a:xfrm>
          <a:prstGeom prst="rect">
            <a:avLst/>
          </a:prstGeom>
          <a:noFill/>
          <a:ln/>
        </p:spPr>
        <p:txBody>
          <a:bodyPr wrap="square" rtlCol="0" anchor="t"/>
          <a:lstStyle/>
          <a:p>
            <a:pPr marL="0" indent="0">
              <a:lnSpc>
                <a:spcPts val="2059"/>
              </a:lnSpc>
              <a:buNone/>
            </a:pPr>
            <a:r>
              <a:rPr lang="en-US" sz="1287" kern="0" spc="-26" dirty="0">
                <a:solidFill>
                  <a:srgbClr val="272525"/>
                </a:solidFill>
                <a:latin typeface="Source Sans Pro" pitchFamily="34" charset="0"/>
                <a:ea typeface="Source Sans Pro" pitchFamily="34" charset="-122"/>
                <a:cs typeface="Source Sans Pro" pitchFamily="34" charset="-120"/>
              </a:rPr>
              <a:t>Stăpânirea acestei tehnici permite efectuarea de calcule complexe cu precizie și eficiență, reprezentând o abilitate esențială în multe domenii profesionale și academice. Prin exersare și înțelegere aprofundată a conceptelor, ne putem dezvolta competențe solide în manipularea numerelor fracționare, deschizând noi oportunități de rezolvare a problemelor.</a:t>
            </a:r>
            <a:endParaRPr lang="en-US" sz="1287"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14630400" cy="8229600"/>
          </a:xfrm>
          <a:prstGeom prst="rect">
            <a:avLst/>
          </a:prstGeom>
        </p:spPr>
      </p:pic>
      <p:sp>
        <p:nvSpPr>
          <p:cNvPr id="3" name="Shape 0"/>
          <p:cNvSpPr/>
          <p:nvPr/>
        </p:nvSpPr>
        <p:spPr>
          <a:xfrm>
            <a:off x="0" y="0"/>
            <a:ext cx="14630400" cy="8231624"/>
          </a:xfrm>
          <a:prstGeom prst="rect">
            <a:avLst/>
          </a:prstGeom>
          <a:solidFill>
            <a:srgbClr val="FFFFFF">
              <a:alpha val="75000"/>
            </a:srgbClr>
          </a:solidFill>
          <a:ln/>
        </p:spPr>
      </p:sp>
      <p:sp>
        <p:nvSpPr>
          <p:cNvPr id="4" name="Text 1"/>
          <p:cNvSpPr/>
          <p:nvPr/>
        </p:nvSpPr>
        <p:spPr>
          <a:xfrm>
            <a:off x="3736657" y="440174"/>
            <a:ext cx="7156966" cy="1000363"/>
          </a:xfrm>
          <a:prstGeom prst="rect">
            <a:avLst/>
          </a:prstGeom>
          <a:noFill/>
          <a:ln/>
        </p:spPr>
        <p:txBody>
          <a:bodyPr wrap="square" rtlCol="0" anchor="t"/>
          <a:lstStyle/>
          <a:p>
            <a:pPr marL="0" indent="0">
              <a:lnSpc>
                <a:spcPts val="3939"/>
              </a:lnSpc>
              <a:buNone/>
            </a:pPr>
            <a:r>
              <a:rPr lang="en-US" sz="3151" b="1" kern="0" spc="-25" dirty="0">
                <a:solidFill>
                  <a:srgbClr val="FF75D3"/>
                </a:solidFill>
                <a:latin typeface="adonis-web" pitchFamily="34" charset="0"/>
                <a:ea typeface="adonis-web" pitchFamily="34" charset="-122"/>
                <a:cs typeface="adonis-web" pitchFamily="34" charset="-120"/>
              </a:rPr>
              <a:t>Aplicații practice ale numerelor fracționare</a:t>
            </a:r>
            <a:endParaRPr lang="en-US" sz="3151" dirty="0"/>
          </a:p>
        </p:txBody>
      </p:sp>
      <p:pic>
        <p:nvPicPr>
          <p:cNvPr id="5" name="Image 1" descr="preencoded.png"/>
          <p:cNvPicPr>
            <a:picLocks noChangeAspect="1"/>
          </p:cNvPicPr>
          <p:nvPr/>
        </p:nvPicPr>
        <p:blipFill>
          <a:blip r:embed="rId4"/>
          <a:stretch>
            <a:fillRect/>
          </a:stretch>
        </p:blipFill>
        <p:spPr>
          <a:xfrm>
            <a:off x="3736657" y="1760696"/>
            <a:ext cx="400169" cy="400169"/>
          </a:xfrm>
          <a:prstGeom prst="rect">
            <a:avLst/>
          </a:prstGeom>
        </p:spPr>
      </p:pic>
      <p:sp>
        <p:nvSpPr>
          <p:cNvPr id="6" name="Text 2"/>
          <p:cNvSpPr/>
          <p:nvPr/>
        </p:nvSpPr>
        <p:spPr>
          <a:xfrm>
            <a:off x="3736657" y="2320885"/>
            <a:ext cx="1609130" cy="250150"/>
          </a:xfrm>
          <a:prstGeom prst="rect">
            <a:avLst/>
          </a:prstGeom>
          <a:noFill/>
          <a:ln/>
        </p:spPr>
        <p:txBody>
          <a:bodyPr wrap="none" rtlCol="0" anchor="t"/>
          <a:lstStyle/>
          <a:p>
            <a:pPr marL="0" indent="0" algn="l">
              <a:lnSpc>
                <a:spcPts val="1970"/>
              </a:lnSpc>
              <a:buNone/>
            </a:pPr>
            <a:r>
              <a:rPr lang="en-US" sz="1576" b="1" kern="0" spc="-25" dirty="0">
                <a:solidFill>
                  <a:srgbClr val="272525"/>
                </a:solidFill>
                <a:latin typeface="adonis-web" pitchFamily="34" charset="0"/>
                <a:ea typeface="adonis-web" pitchFamily="34" charset="-122"/>
                <a:cs typeface="adonis-web" pitchFamily="34" charset="-120"/>
              </a:rPr>
              <a:t>Finanțe personale</a:t>
            </a:r>
            <a:endParaRPr lang="en-US" sz="1576" dirty="0"/>
          </a:p>
        </p:txBody>
      </p:sp>
      <p:sp>
        <p:nvSpPr>
          <p:cNvPr id="7" name="Text 3"/>
          <p:cNvSpPr/>
          <p:nvPr/>
        </p:nvSpPr>
        <p:spPr>
          <a:xfrm>
            <a:off x="1849041" y="2667000"/>
            <a:ext cx="3496746" cy="4868228"/>
          </a:xfrm>
          <a:prstGeom prst="rect">
            <a:avLst/>
          </a:prstGeom>
          <a:noFill/>
          <a:ln/>
        </p:spPr>
        <p:txBody>
          <a:bodyPr wrap="square" rtlCol="0" anchor="t"/>
          <a:lstStyle/>
          <a:p>
            <a:pPr marL="0" indent="0" algn="just">
              <a:lnSpc>
                <a:spcPts val="2017"/>
              </a:lnSpc>
              <a:buNone/>
            </a:pPr>
            <a:r>
              <a:rPr lang="en-US" sz="1261" kern="0" spc="-25" dirty="0">
                <a:solidFill>
                  <a:srgbClr val="272525"/>
                </a:solidFill>
                <a:latin typeface="Source Sans Pro" pitchFamily="34" charset="0"/>
                <a:ea typeface="Source Sans Pro" pitchFamily="34" charset="-122"/>
                <a:cs typeface="Source Sans Pro" pitchFamily="34" charset="-120"/>
              </a:rPr>
              <a:t>Numerele fracționare sunt esențiale în multe aspecte ale vieții noastre cotidiene, în special în domeniul financiar. De exemplu, atunci când plătim o factură, împărțim o sumă de bani în părți egale sau calculăm dobânda, utilizăm frecvent fracțiuni. Înțelegerea modului de a lucra cu numere fracționare ne ajută să gestionăm mai bine banii, să luăm decizii financiare mai informate și să evităm erorile costisitoare.</a:t>
            </a:r>
            <a:endParaRPr lang="en-US" sz="1261" dirty="0"/>
          </a:p>
        </p:txBody>
      </p:sp>
      <p:pic>
        <p:nvPicPr>
          <p:cNvPr id="8" name="Image 2" descr="preencoded.png"/>
          <p:cNvPicPr>
            <a:picLocks noChangeAspect="1"/>
          </p:cNvPicPr>
          <p:nvPr/>
        </p:nvPicPr>
        <p:blipFill>
          <a:blip r:embed="rId5"/>
          <a:stretch>
            <a:fillRect/>
          </a:stretch>
        </p:blipFill>
        <p:spPr>
          <a:xfrm>
            <a:off x="5585817" y="1760696"/>
            <a:ext cx="400169" cy="400169"/>
          </a:xfrm>
          <a:prstGeom prst="rect">
            <a:avLst/>
          </a:prstGeom>
        </p:spPr>
      </p:pic>
      <p:sp>
        <p:nvSpPr>
          <p:cNvPr id="9" name="Text 4"/>
          <p:cNvSpPr/>
          <p:nvPr/>
        </p:nvSpPr>
        <p:spPr>
          <a:xfrm>
            <a:off x="5585817" y="2320885"/>
            <a:ext cx="1609249" cy="250150"/>
          </a:xfrm>
          <a:prstGeom prst="rect">
            <a:avLst/>
          </a:prstGeom>
          <a:noFill/>
          <a:ln/>
        </p:spPr>
        <p:txBody>
          <a:bodyPr wrap="none" rtlCol="0" anchor="t"/>
          <a:lstStyle/>
          <a:p>
            <a:pPr marL="0" indent="0" algn="l">
              <a:lnSpc>
                <a:spcPts val="1970"/>
              </a:lnSpc>
              <a:buNone/>
            </a:pPr>
            <a:r>
              <a:rPr lang="en-US" sz="1576" b="1" kern="0" spc="-25" dirty="0">
                <a:solidFill>
                  <a:srgbClr val="272525"/>
                </a:solidFill>
                <a:latin typeface="adonis-web" pitchFamily="34" charset="0"/>
                <a:ea typeface="adonis-web" pitchFamily="34" charset="-122"/>
                <a:cs typeface="adonis-web" pitchFamily="34" charset="-120"/>
              </a:rPr>
              <a:t>Gătit și bucătărie</a:t>
            </a:r>
            <a:endParaRPr lang="en-US" sz="1576" dirty="0"/>
          </a:p>
        </p:txBody>
      </p:sp>
      <p:sp>
        <p:nvSpPr>
          <p:cNvPr id="10" name="Text 5"/>
          <p:cNvSpPr/>
          <p:nvPr/>
        </p:nvSpPr>
        <p:spPr>
          <a:xfrm>
            <a:off x="5585817" y="2667000"/>
            <a:ext cx="1609249" cy="4099560"/>
          </a:xfrm>
          <a:prstGeom prst="rect">
            <a:avLst/>
          </a:prstGeom>
          <a:noFill/>
          <a:ln/>
        </p:spPr>
        <p:txBody>
          <a:bodyPr wrap="square" rtlCol="0" anchor="t"/>
          <a:lstStyle/>
          <a:p>
            <a:pPr marL="0" indent="0" algn="just">
              <a:lnSpc>
                <a:spcPts val="2017"/>
              </a:lnSpc>
              <a:buNone/>
            </a:pPr>
            <a:r>
              <a:rPr lang="en-US" sz="1261" kern="0" spc="-25" dirty="0">
                <a:solidFill>
                  <a:srgbClr val="272525"/>
                </a:solidFill>
                <a:latin typeface="Source Sans Pro" pitchFamily="34" charset="0"/>
                <a:ea typeface="Source Sans Pro" pitchFamily="34" charset="-122"/>
                <a:cs typeface="Source Sans Pro" pitchFamily="34" charset="-120"/>
              </a:rPr>
              <a:t>Numerele fracționare sunt indispensabile în bucătărie atunci când trebuie să măsurăm ingredientele pentru rețete. Fracțiunile ne permit să divizăm cu precizie cantitățile, să dublăm sau să împărțim rețetele, și să realizăm proporțiile corecte între ingrediente. Acest lucru este esențial pentru a obține rezultate culinare de calitate și a evita risipa alimentară.</a:t>
            </a:r>
            <a:endParaRPr lang="en-US" sz="1261" dirty="0"/>
          </a:p>
        </p:txBody>
      </p:sp>
      <p:pic>
        <p:nvPicPr>
          <p:cNvPr id="11" name="Image 3" descr="preencoded.png"/>
          <p:cNvPicPr>
            <a:picLocks noChangeAspect="1"/>
          </p:cNvPicPr>
          <p:nvPr/>
        </p:nvPicPr>
        <p:blipFill>
          <a:blip r:embed="rId6"/>
          <a:stretch>
            <a:fillRect/>
          </a:stretch>
        </p:blipFill>
        <p:spPr>
          <a:xfrm>
            <a:off x="7435096" y="1760696"/>
            <a:ext cx="400169" cy="400169"/>
          </a:xfrm>
          <a:prstGeom prst="rect">
            <a:avLst/>
          </a:prstGeom>
        </p:spPr>
      </p:pic>
      <p:sp>
        <p:nvSpPr>
          <p:cNvPr id="12" name="Text 6"/>
          <p:cNvSpPr/>
          <p:nvPr/>
        </p:nvSpPr>
        <p:spPr>
          <a:xfrm>
            <a:off x="7435096" y="2320885"/>
            <a:ext cx="1609249" cy="500301"/>
          </a:xfrm>
          <a:prstGeom prst="rect">
            <a:avLst/>
          </a:prstGeom>
          <a:noFill/>
          <a:ln/>
        </p:spPr>
        <p:txBody>
          <a:bodyPr wrap="square" rtlCol="0" anchor="t"/>
          <a:lstStyle/>
          <a:p>
            <a:pPr marL="0" indent="0" algn="l">
              <a:lnSpc>
                <a:spcPts val="1970"/>
              </a:lnSpc>
              <a:buNone/>
            </a:pPr>
            <a:r>
              <a:rPr lang="en-US" sz="1576" b="1" kern="0" spc="-25" dirty="0">
                <a:solidFill>
                  <a:srgbClr val="272525"/>
                </a:solidFill>
                <a:latin typeface="adonis-web" pitchFamily="34" charset="0"/>
                <a:ea typeface="adonis-web" pitchFamily="34" charset="-122"/>
                <a:cs typeface="adonis-web" pitchFamily="34" charset="-120"/>
              </a:rPr>
              <a:t>Construcții și inginerie</a:t>
            </a:r>
            <a:endParaRPr lang="en-US" sz="1576" dirty="0"/>
          </a:p>
        </p:txBody>
      </p:sp>
      <p:sp>
        <p:nvSpPr>
          <p:cNvPr id="13" name="Text 7"/>
          <p:cNvSpPr/>
          <p:nvPr/>
        </p:nvSpPr>
        <p:spPr>
          <a:xfrm>
            <a:off x="7435096" y="2917150"/>
            <a:ext cx="1609249" cy="4355783"/>
          </a:xfrm>
          <a:prstGeom prst="rect">
            <a:avLst/>
          </a:prstGeom>
          <a:noFill/>
          <a:ln/>
        </p:spPr>
        <p:txBody>
          <a:bodyPr wrap="square" rtlCol="0" anchor="t"/>
          <a:lstStyle/>
          <a:p>
            <a:pPr marL="0" indent="0" algn="just">
              <a:lnSpc>
                <a:spcPts val="2017"/>
              </a:lnSpc>
              <a:buNone/>
            </a:pPr>
            <a:r>
              <a:rPr lang="en-US" sz="1261" kern="0" spc="-25" dirty="0">
                <a:solidFill>
                  <a:srgbClr val="272525"/>
                </a:solidFill>
                <a:latin typeface="Source Sans Pro" pitchFamily="34" charset="0"/>
                <a:ea typeface="Source Sans Pro" pitchFamily="34" charset="-122"/>
                <a:cs typeface="Source Sans Pro" pitchFamily="34" charset="-120"/>
              </a:rPr>
              <a:t>În domeniul construcțiilor și ingineriei, numerele fracționare sunt utilizate în proiectarea și realizarea diferitelor structuri, mecanisme și sisteme. De exemplu, fracțiunile sunt folosite pentru a măsura dimensiunile, a calcula cantități de materiale, a determina unghiuri și înclinații, și a asigura precizia cerută în proiecte de infrastructură și design.</a:t>
            </a:r>
            <a:endParaRPr lang="en-US" sz="1261" dirty="0"/>
          </a:p>
        </p:txBody>
      </p:sp>
      <p:pic>
        <p:nvPicPr>
          <p:cNvPr id="14" name="Image 4" descr="preencoded.png"/>
          <p:cNvPicPr>
            <a:picLocks noChangeAspect="1"/>
          </p:cNvPicPr>
          <p:nvPr/>
        </p:nvPicPr>
        <p:blipFill>
          <a:blip r:embed="rId7"/>
          <a:stretch>
            <a:fillRect/>
          </a:stretch>
        </p:blipFill>
        <p:spPr>
          <a:xfrm>
            <a:off x="9284375" y="1760696"/>
            <a:ext cx="400169" cy="400169"/>
          </a:xfrm>
          <a:prstGeom prst="rect">
            <a:avLst/>
          </a:prstGeom>
        </p:spPr>
      </p:pic>
      <p:sp>
        <p:nvSpPr>
          <p:cNvPr id="15" name="Text 8"/>
          <p:cNvSpPr/>
          <p:nvPr/>
        </p:nvSpPr>
        <p:spPr>
          <a:xfrm>
            <a:off x="9284375" y="2320885"/>
            <a:ext cx="1609249" cy="250150"/>
          </a:xfrm>
          <a:prstGeom prst="rect">
            <a:avLst/>
          </a:prstGeom>
          <a:noFill/>
          <a:ln/>
        </p:spPr>
        <p:txBody>
          <a:bodyPr wrap="none" rtlCol="0" anchor="t"/>
          <a:lstStyle/>
          <a:p>
            <a:pPr marL="0" indent="0" algn="l">
              <a:lnSpc>
                <a:spcPts val="1970"/>
              </a:lnSpc>
              <a:buNone/>
            </a:pPr>
            <a:r>
              <a:rPr lang="en-US" sz="1576" b="1" kern="0" spc="-25" dirty="0">
                <a:solidFill>
                  <a:srgbClr val="272525"/>
                </a:solidFill>
                <a:latin typeface="adonis-web" pitchFamily="34" charset="0"/>
                <a:ea typeface="adonis-web" pitchFamily="34" charset="-122"/>
                <a:cs typeface="adonis-web" pitchFamily="34" charset="-120"/>
              </a:rPr>
              <a:t>Științe și cercetare</a:t>
            </a:r>
            <a:endParaRPr lang="en-US" sz="1576" dirty="0"/>
          </a:p>
        </p:txBody>
      </p:sp>
      <p:sp>
        <p:nvSpPr>
          <p:cNvPr id="16" name="Text 9"/>
          <p:cNvSpPr/>
          <p:nvPr/>
        </p:nvSpPr>
        <p:spPr>
          <a:xfrm>
            <a:off x="9284375" y="2667000"/>
            <a:ext cx="4145875" cy="5124450"/>
          </a:xfrm>
          <a:prstGeom prst="rect">
            <a:avLst/>
          </a:prstGeom>
          <a:noFill/>
          <a:ln/>
        </p:spPr>
        <p:txBody>
          <a:bodyPr wrap="square" rtlCol="0" anchor="t"/>
          <a:lstStyle/>
          <a:p>
            <a:pPr marL="0" indent="0" algn="just">
              <a:lnSpc>
                <a:spcPts val="2017"/>
              </a:lnSpc>
              <a:buNone/>
            </a:pPr>
            <a:r>
              <a:rPr lang="en-US" sz="1261" kern="0" spc="-25" dirty="0">
                <a:solidFill>
                  <a:srgbClr val="272525"/>
                </a:solidFill>
                <a:latin typeface="Source Sans Pro" pitchFamily="34" charset="0"/>
                <a:ea typeface="Source Sans Pro" pitchFamily="34" charset="-122"/>
                <a:cs typeface="Source Sans Pro" pitchFamily="34" charset="-120"/>
              </a:rPr>
              <a:t>Numerele fracționare joacă un rol esențial în numeroase discipline științifice, cum ar fi fizica, chimia, biologia și astronomia. Cercetătorii și oamenii de știință le utilizează pentru a exprima cu precizie măsurători, rapoarte, concentrații, densități și alte valori care conțin fracțiuni. Înțelegerea și manipularea corectă a numerelor fracționare este crucială pentru a obține rezultate exacte și a face progrese semnificative în domeniul științific.</a:t>
            </a:r>
            <a:endParaRPr lang="en-US" sz="126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1949</Words>
  <Application>Microsoft Office PowerPoint</Application>
  <PresentationFormat>Довільний</PresentationFormat>
  <Paragraphs>82</Paragraphs>
  <Slides>10</Slides>
  <Notes>10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10</vt:i4>
      </vt:variant>
    </vt:vector>
  </HeadingPairs>
  <TitlesOfParts>
    <vt:vector size="14" baseType="lpstr">
      <vt:lpstr>adonis-web</vt:lpstr>
      <vt:lpstr>Arial</vt:lpstr>
      <vt:lpstr>Source Sans Pro</vt:lpstr>
      <vt:lpstr>Office Theme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Oleg B</dc:creator>
  <cp:lastModifiedBy>Liliya Hovornyan</cp:lastModifiedBy>
  <cp:revision>3</cp:revision>
  <dcterms:created xsi:type="dcterms:W3CDTF">2024-04-22T14:57:18Z</dcterms:created>
  <dcterms:modified xsi:type="dcterms:W3CDTF">2024-04-22T16:45:22Z</dcterms:modified>
</cp:coreProperties>
</file>