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64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05714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Apa în natură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3197185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Apa este un element esențial pentru viață pe Pământ, jucând un rol fundamental în toate ecosistemele naturale. Fără apă, nici o formă de viață nu ar putea exista. Apa nu doar susține viața, ci și modelează peisajele, alimentează ciclurile naturale și asigură echilibrul în natură. Înțelegerea importanței apei și a modului în care se află în legătură cu restul naturii este esențială pentru a proteja și conserva această resursă vitală.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951577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B237B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97017" y="6056114"/>
            <a:ext cx="227767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152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</a:t>
            </a: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1299686" y="5918121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143476"/>
            <a:ext cx="57536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Ciclul apei în natură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7293054" y="2171105"/>
            <a:ext cx="44410" cy="4914900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8" name="Shape 5"/>
          <p:cNvSpPr/>
          <p:nvPr/>
        </p:nvSpPr>
        <p:spPr>
          <a:xfrm>
            <a:off x="6287631" y="2572405"/>
            <a:ext cx="777597" cy="44410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9" name="Shape 6"/>
          <p:cNvSpPr/>
          <p:nvPr/>
        </p:nvSpPr>
        <p:spPr>
          <a:xfrm>
            <a:off x="7065228" y="234469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0" name="Text 7"/>
          <p:cNvSpPr/>
          <p:nvPr/>
        </p:nvSpPr>
        <p:spPr>
          <a:xfrm>
            <a:off x="7240845" y="2386370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3315653" y="239327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Evaporare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2037993" y="2873693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Apa de la suprafața oceanelor, lacurilor și râurilor se evaporă datorită căldurii solare, transformându-se în vapori de apă care urcă în atmosferă.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565172" y="3683258"/>
            <a:ext cx="777597" cy="44410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228" y="345555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7212509" y="3497223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8537258" y="35041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Condensare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8537258" y="3984546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În atmosferă, vaporii de apă se condensă în picături de apă sau cristale de gheață, formând nori.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6287631" y="5140940"/>
            <a:ext cx="777597" cy="44410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9" name="Shape 16"/>
          <p:cNvSpPr/>
          <p:nvPr/>
        </p:nvSpPr>
        <p:spPr>
          <a:xfrm>
            <a:off x="7065228" y="491323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20" name="Text 17"/>
          <p:cNvSpPr/>
          <p:nvPr/>
        </p:nvSpPr>
        <p:spPr>
          <a:xfrm>
            <a:off x="7212509" y="4954905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8"/>
          <p:cNvSpPr/>
          <p:nvPr/>
        </p:nvSpPr>
        <p:spPr>
          <a:xfrm>
            <a:off x="3315653" y="496181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Precipitații</a:t>
            </a:r>
            <a:endParaRPr lang="en-US" sz="2187" dirty="0"/>
          </a:p>
        </p:txBody>
      </p:sp>
      <p:sp>
        <p:nvSpPr>
          <p:cNvPr id="22" name="Text 19"/>
          <p:cNvSpPr/>
          <p:nvPr/>
        </p:nvSpPr>
        <p:spPr>
          <a:xfrm>
            <a:off x="2037993" y="5442228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Când picăturile de apă sau cristalele de gheață din nori devin prea grele, acestea cad sub formă de precipitații - ploaie, zăpadă sau grindină.</a:t>
            </a:r>
            <a:endParaRPr lang="en-US" sz="1750" dirty="0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660CA363-5736-4332-ADDD-92489C5CA12B}"/>
              </a:ext>
            </a:extLst>
          </p:cNvPr>
          <p:cNvSpPr/>
          <p:nvPr/>
        </p:nvSpPr>
        <p:spPr>
          <a:xfrm>
            <a:off x="62210" y="42267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39064"/>
            <a:ext cx="688681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Rolul apei în ecosisteme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Habitat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858220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Apa este esențială pentru a crea habitate, cum ar fi râuri, lacuri, mlaștini și oceane, care adăpostesc o gamă diversă de organisme vii.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Sursă de hrană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385822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Multe specii de plante și animale depind de apă ca sursă primară de hrană, în cadrul lanțurilor trofice complexe ale ecosistemelor acvatice.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2888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Mediu de transport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858220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Apele curgătoare și oceanele servesc drept căi de transport pentru numeroase specii de plante și animale, facilitând migrația și răspândirea acestora.</a:t>
            </a:r>
            <a:endParaRPr lang="en-US" sz="175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AB80B5E7-B7A2-41DA-A14B-276F50A8CA8A}"/>
              </a:ext>
            </a:extLst>
          </p:cNvPr>
          <p:cNvSpPr/>
          <p:nvPr/>
        </p:nvSpPr>
        <p:spPr>
          <a:xfrm>
            <a:off x="62210" y="131683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82422"/>
            <a:ext cx="607361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Surse naturale de apă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947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13610" y="2636401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26710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Râuri și lacuri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151465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Râurile și lacurile sunt surse importante de apă dulce, alimentate de precipitații și topirea zăpezii.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5947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0" name="Text 8"/>
          <p:cNvSpPr/>
          <p:nvPr/>
        </p:nvSpPr>
        <p:spPr>
          <a:xfrm>
            <a:off x="7573566" y="2636401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6710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Ape subterane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151465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Apele subterane, cum ar fi acviferele și fântânile, reprezintă o altă sursă majoră de apă dulce, formată prin infiltrarea apei de suprafață în sol.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4" name="Text 12"/>
          <p:cNvSpPr/>
          <p:nvPr/>
        </p:nvSpPr>
        <p:spPr>
          <a:xfrm>
            <a:off x="2185273" y="5010507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Gheață și zăpadă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Calotele glaciare și zăpezile de munte stochează o cantitate uriașă de apă dulce sub formă de gheață și zăpadă.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8" name="Text 16"/>
          <p:cNvSpPr/>
          <p:nvPr/>
        </p:nvSpPr>
        <p:spPr>
          <a:xfrm>
            <a:off x="7578685" y="5010507"/>
            <a:ext cx="195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Oceane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Deși apele oceanice sunt saline, acestea reprezintă o sursă indirectă de apă potabilă prin intermediul proceselor de desalinizare.</a:t>
            </a:r>
            <a:endParaRPr lang="en-US" sz="175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4E171856-60DB-482D-B68A-0EC55A9BDA06}"/>
              </a:ext>
            </a:extLst>
          </p:cNvPr>
          <p:cNvSpPr/>
          <p:nvPr/>
        </p:nvSpPr>
        <p:spPr>
          <a:xfrm>
            <a:off x="0" y="57924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32592"/>
            <a:ext cx="85414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Conservarea resurselor de apă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1871305"/>
            <a:ext cx="5166122" cy="2701766"/>
          </a:xfrm>
          <a:prstGeom prst="roundRect">
            <a:avLst>
              <a:gd name="adj" fmla="val 4935"/>
            </a:avLst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093476"/>
            <a:ext cx="32649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Reducerea consumului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2573893"/>
            <a:ext cx="472178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Adoptarea unor obiceiuri de viață mai ecologice, cum ar fi instalarea de echipamente de economisire a apei, poate contribui semnificativ la conservarea resurselor de apă.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1871305"/>
            <a:ext cx="5166122" cy="2701766"/>
          </a:xfrm>
          <a:prstGeom prst="roundRect">
            <a:avLst>
              <a:gd name="adj" fmla="val 4935"/>
            </a:avLst>
          </a:prstGeom>
          <a:solidFill>
            <a:srgbClr val="DED6FF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093476"/>
            <a:ext cx="34416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Reciclarea și reutilizarea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2573893"/>
            <a:ext cx="472178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Tratarea și refolosirea apelor uzate prin sisteme de reciclare, precum cele folosite în agricultură sau în industrie, poate ajuta la reducerea presiunii asupra surselor de apă dulce.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701766"/>
          </a:xfrm>
          <a:prstGeom prst="roundRect">
            <a:avLst>
              <a:gd name="adj" fmla="val 4935"/>
            </a:avLst>
          </a:prstGeom>
          <a:solidFill>
            <a:srgbClr val="DED6FF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017413"/>
            <a:ext cx="299620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Gestionarea eficientă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497830"/>
            <a:ext cx="472178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planificare și o gestionare atentă a resurselor de apă, bazată pe date și tehnologii moderne, poate asigura un echilibru între cerere și ofertă, prevenind epuizarea.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701766"/>
          </a:xfrm>
          <a:prstGeom prst="roundRect">
            <a:avLst>
              <a:gd name="adj" fmla="val 4935"/>
            </a:avLst>
          </a:prstGeom>
          <a:solidFill>
            <a:srgbClr val="DED6FF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34846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Protejarea ecosistemelor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49783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Conservarea și refacerea ecosistemelor acvatice, cum ar fi pădurile, mlaștinile și zonele de coastă, joacă un rol esențial în menținerea circuitului natural al apei.</a:t>
            </a:r>
            <a:endParaRPr lang="en-US" sz="175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CF841D3A-9AC4-4195-9959-EFBB56FDAA96}"/>
              </a:ext>
            </a:extLst>
          </p:cNvPr>
          <p:cNvSpPr/>
          <p:nvPr/>
        </p:nvSpPr>
        <p:spPr>
          <a:xfrm>
            <a:off x="62210" y="38220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Impactul activităților umane asupra apei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Poluare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Deversarea de deșeuri și substanțe chimice în apele de suprafață și subterane poate contamina și deteriora calitatea apei.</a:t>
            </a:r>
            <a:endParaRPr lang="en-US" sz="174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2764393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Exploatare excesivă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Extragerea și utilizarea intensivă a apei pentru agricultură, industrie și uz casnic poate duce la epuizarea și salinizarea surselor de apă.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2830949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Schimbări climatice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Modificările climatice, cum ar fi creșterea temperaturilor și schimbările în regimul precipitațiilor, pot afecta disponibilitatea și calitatea apei.</a:t>
            </a:r>
            <a:endParaRPr lang="en-US" sz="1740" dirty="0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7701DECE-05C3-450D-89C0-7169D5494559}"/>
              </a:ext>
            </a:extLst>
          </p:cNvPr>
          <p:cNvSpPr/>
          <p:nvPr/>
        </p:nvSpPr>
        <p:spPr>
          <a:xfrm>
            <a:off x="228123" y="202049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7405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Soluții pentru protejarea apei în natură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07137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584734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Reciclare și reutilizare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412337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Dezvoltarea unor sisteme eficiente de tratare și reciclare a apei uzate pentru a reduce presiunea asupra surselor de apă dulce.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807137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584734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Educație și conștientizare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412337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Informarea și educarea publicului cu privire la importanța conservării apei, pentru a încuraja un consum mai responsabil.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807137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584734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Tehnologii sustenabile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412337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Adoptarea de tehnologii și practici inovatoare, cum ar fi desalinizarea alimentată de energie regenerabilă, pentru a asigura un acces durabil la apă.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807137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584734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Politici și reglementări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412337"/>
            <a:ext cx="238875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Implementarea unor politici și reglementări eficiente pentru gestionarea și protecția resurselor de apă la nivel local, regional și global.</a:t>
            </a:r>
            <a:endParaRPr lang="en-US" sz="175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66EC701F-C11E-44BC-AA09-8331302C2B60}"/>
              </a:ext>
            </a:extLst>
          </p:cNvPr>
          <p:cNvSpPr/>
          <p:nvPr/>
        </p:nvSpPr>
        <p:spPr>
          <a:xfrm>
            <a:off x="118468" y="160496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001679"/>
            <a:ext cx="715172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Concluzii și recomandări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3029307"/>
            <a:ext cx="7477601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Apa este o resursă naturală esențială pentru viață, cu un rol crucial în echilibrul și funcționarea ecosistemelor din întreaga lume. Conservarea și protejarea resurselor de apă reprezintă o provocare majoră în contextul creșterii populației, dezvoltării economice și schimbărilor climatice. Pentru a asigura un viitor durabil, este nevoie de eforturi concertate la nivel individual, comunitar și global, prin adoptarea de soluții inovatoare și a unor politici eficiente de gestionare a apei. Doar împreună putem asigura că apa, această substanță miraculoasă a vieții, va continua să susțină și să îmbogățească natura în perpetuitate.</a:t>
            </a:r>
            <a:endParaRPr lang="en-US" sz="17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2237368-722E-49C9-8F22-9287A12675B3}"/>
              </a:ext>
            </a:extLst>
          </p:cNvPr>
          <p:cNvSpPr/>
          <p:nvPr/>
        </p:nvSpPr>
        <p:spPr>
          <a:xfrm>
            <a:off x="13392924" y="98168"/>
            <a:ext cx="247495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ro-RO" sz="2187" b="1" dirty="0">
                <a:solidFill>
                  <a:srgbClr val="0000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CEDRA</a:t>
            </a:r>
            <a:endParaRPr lang="en-US" sz="2187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778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Libre Baskerville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Лилия</cp:lastModifiedBy>
  <cp:revision>2</cp:revision>
  <dcterms:created xsi:type="dcterms:W3CDTF">2024-04-18T14:29:37Z</dcterms:created>
  <dcterms:modified xsi:type="dcterms:W3CDTF">2024-04-18T14:32:07Z</dcterms:modified>
</cp:coreProperties>
</file>