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98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31075" y="0"/>
            <a:ext cx="14630400" cy="8229600"/>
          </a:xfrm>
          <a:prstGeom prst="rect">
            <a:avLst/>
          </a:prstGeom>
          <a:solidFill>
            <a:srgbClr val="F9F4BE"/>
          </a:solidFill>
          <a:ln/>
        </p:spPr>
        <p:txBody>
          <a:bodyPr/>
          <a:lstStyle/>
          <a:p>
            <a:endParaRPr lang="en-US" dirty="0"/>
          </a:p>
        </p:txBody>
      </p:sp>
      <p:sp>
        <p:nvSpPr>
          <p:cNvPr id="5" name="Text 2"/>
          <p:cNvSpPr/>
          <p:nvPr/>
        </p:nvSpPr>
        <p:spPr>
          <a:xfrm>
            <a:off x="309325" y="211812"/>
            <a:ext cx="13949600" cy="1916430"/>
          </a:xfrm>
          <a:prstGeom prst="rect">
            <a:avLst/>
          </a:prstGeom>
          <a:noFill/>
          <a:ln/>
        </p:spPr>
        <p:txBody>
          <a:bodyPr wrap="square" rtlCol="0" anchor="t"/>
          <a:lstStyle/>
          <a:p>
            <a:pPr marL="0" indent="0" algn="ctr">
              <a:lnSpc>
                <a:spcPts val="7545"/>
              </a:lnSpc>
              <a:buNone/>
            </a:pPr>
            <a:r>
              <a:rPr lang="en-US" sz="6036" b="1" dirty="0">
                <a:solidFill>
                  <a:srgbClr val="233939"/>
                </a:solidFill>
                <a:latin typeface="Syne" pitchFamily="34" charset="0"/>
                <a:ea typeface="Syne" pitchFamily="34" charset="-122"/>
                <a:cs typeface="Syne" pitchFamily="34" charset="-120"/>
              </a:rPr>
              <a:t>Continentele din emisfera nordică</a:t>
            </a:r>
            <a:endParaRPr lang="en-US" sz="6036" dirty="0"/>
          </a:p>
        </p:txBody>
      </p:sp>
      <p:sp>
        <p:nvSpPr>
          <p:cNvPr id="6" name="Text 3"/>
          <p:cNvSpPr/>
          <p:nvPr/>
        </p:nvSpPr>
        <p:spPr>
          <a:xfrm>
            <a:off x="666625" y="2381947"/>
            <a:ext cx="4825219" cy="1777008"/>
          </a:xfrm>
          <a:prstGeom prst="rect">
            <a:avLst/>
          </a:prstGeom>
          <a:noFill/>
          <a:ln/>
        </p:spPr>
        <p:txBody>
          <a:bodyPr wrap="square" rtlCol="0" anchor="t"/>
          <a:lstStyle/>
          <a:p>
            <a:pPr marL="0" indent="0" algn="just">
              <a:lnSpc>
                <a:spcPts val="2799"/>
              </a:lnSpc>
              <a:buNone/>
            </a:pPr>
            <a:r>
              <a:rPr lang="en-US" sz="2800" dirty="0">
                <a:solidFill>
                  <a:srgbClr val="3B4E4E"/>
                </a:solidFill>
                <a:latin typeface="Overpass" pitchFamily="34" charset="0"/>
                <a:ea typeface="Overpass" pitchFamily="34" charset="-122"/>
                <a:cs typeface="Overpass" pitchFamily="34" charset="-120"/>
              </a:rPr>
              <a:t>Emisfera nordică a Pământului este cea mai mare și mai diversă din punct de vedere geografic și cultural. Ea cuprinde cele mai cunoscute și populate continente - Europa, Asia și America de Nord. Aceste meleaguri adaptează o varietate incredibilă de medii naturale, de la orașe aglomerate la tundra înghețată.</a:t>
            </a:r>
            <a:endParaRPr lang="en-US" sz="2800" dirty="0"/>
          </a:p>
        </p:txBody>
      </p:sp>
      <p:sp>
        <p:nvSpPr>
          <p:cNvPr id="8" name="Text 5"/>
          <p:cNvSpPr/>
          <p:nvPr/>
        </p:nvSpPr>
        <p:spPr>
          <a:xfrm>
            <a:off x="917972" y="6179820"/>
            <a:ext cx="185857"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Overpass" pitchFamily="34" charset="0"/>
                <a:ea typeface="Overpass" pitchFamily="34" charset="-122"/>
                <a:cs typeface="Overpass" pitchFamily="34" charset="-120"/>
              </a:rPr>
              <a:t>a</a:t>
            </a:r>
            <a:endParaRPr lang="en-US" sz="1152" dirty="0"/>
          </a:p>
        </p:txBody>
      </p:sp>
      <p:sp>
        <p:nvSpPr>
          <p:cNvPr id="9" name="Text 6"/>
          <p:cNvSpPr/>
          <p:nvPr/>
        </p:nvSpPr>
        <p:spPr>
          <a:xfrm>
            <a:off x="1299686" y="6058614"/>
            <a:ext cx="2408873" cy="388858"/>
          </a:xfrm>
          <a:prstGeom prst="rect">
            <a:avLst/>
          </a:prstGeom>
          <a:noFill/>
          <a:ln/>
        </p:spPr>
        <p:txBody>
          <a:bodyPr wrap="none" rtlCol="0" anchor="t"/>
          <a:lstStyle/>
          <a:p>
            <a:pPr marL="0" indent="0" algn="l">
              <a:lnSpc>
                <a:spcPts val="3062"/>
              </a:lnSpc>
              <a:buNone/>
            </a:pPr>
            <a:endParaRPr lang="en-US" sz="2187" dirty="0"/>
          </a:p>
        </p:txBody>
      </p:sp>
      <p:pic>
        <p:nvPicPr>
          <p:cNvPr id="12" name="Рисунок 11">
            <a:extLst>
              <a:ext uri="{FF2B5EF4-FFF2-40B4-BE49-F238E27FC236}">
                <a16:creationId xmlns:a16="http://schemas.microsoft.com/office/drawing/2014/main" id="{50E1C801-6907-1A81-E354-04023DDD6118}"/>
              </a:ext>
            </a:extLst>
          </p:cNvPr>
          <p:cNvPicPr>
            <a:picLocks noChangeAspect="1"/>
          </p:cNvPicPr>
          <p:nvPr/>
        </p:nvPicPr>
        <p:blipFill>
          <a:blip r:embed="rId3"/>
          <a:stretch>
            <a:fillRect/>
          </a:stretch>
        </p:blipFill>
        <p:spPr>
          <a:xfrm>
            <a:off x="6006839" y="2280558"/>
            <a:ext cx="7576257" cy="4261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927021"/>
            <a:ext cx="9688354"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Concluzii și perspective de viitor</a:t>
            </a:r>
            <a:endParaRPr lang="en-US" sz="4374" dirty="0"/>
          </a:p>
        </p:txBody>
      </p:sp>
      <p:sp>
        <p:nvSpPr>
          <p:cNvPr id="5" name="Shape 3"/>
          <p:cNvSpPr/>
          <p:nvPr/>
        </p:nvSpPr>
        <p:spPr>
          <a:xfrm>
            <a:off x="2037993" y="2239328"/>
            <a:ext cx="499943" cy="499943"/>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2222897" y="2280999"/>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7" name="Text 5"/>
          <p:cNvSpPr/>
          <p:nvPr/>
        </p:nvSpPr>
        <p:spPr>
          <a:xfrm>
            <a:off x="2760107" y="2315647"/>
            <a:ext cx="3200281"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O abordare integrată</a:t>
            </a:r>
            <a:endParaRPr lang="en-US" sz="2187" dirty="0"/>
          </a:p>
        </p:txBody>
      </p:sp>
      <p:sp>
        <p:nvSpPr>
          <p:cNvPr id="8" name="Text 6"/>
          <p:cNvSpPr/>
          <p:nvPr/>
        </p:nvSpPr>
        <p:spPr>
          <a:xfrm>
            <a:off x="2760107" y="2796064"/>
            <a:ext cx="4444008"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Pentru a răspunde provocărilor complexe cu care se confruntă continentele din emisfera nordică, este nevoie de o abordare integrată, care să combine dezvoltarea economică, protecția mediului și incluziunea socială.</a:t>
            </a:r>
            <a:endParaRPr lang="en-US" sz="1750" dirty="0"/>
          </a:p>
        </p:txBody>
      </p:sp>
      <p:sp>
        <p:nvSpPr>
          <p:cNvPr id="9" name="Shape 7"/>
          <p:cNvSpPr/>
          <p:nvPr/>
        </p:nvSpPr>
        <p:spPr>
          <a:xfrm>
            <a:off x="7426285" y="2239328"/>
            <a:ext cx="499943" cy="499943"/>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572256" y="2280999"/>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1" name="Text 9"/>
          <p:cNvSpPr/>
          <p:nvPr/>
        </p:nvSpPr>
        <p:spPr>
          <a:xfrm>
            <a:off x="8148399" y="2315647"/>
            <a:ext cx="3861673"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Investiții în energie curată</a:t>
            </a:r>
            <a:endParaRPr lang="en-US" sz="2187" dirty="0"/>
          </a:p>
        </p:txBody>
      </p:sp>
      <p:sp>
        <p:nvSpPr>
          <p:cNvPr id="12" name="Text 10"/>
          <p:cNvSpPr/>
          <p:nvPr/>
        </p:nvSpPr>
        <p:spPr>
          <a:xfrm>
            <a:off x="8148399" y="2796064"/>
            <a:ext cx="4444008"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Investițiile în surse de energie regenerabilă, cum ar fi energia solară și eoliană, vor juca un rol esențial în tranziția către un viitor mai durabil.</a:t>
            </a:r>
            <a:endParaRPr lang="en-US" sz="1750" dirty="0"/>
          </a:p>
        </p:txBody>
      </p:sp>
      <p:sp>
        <p:nvSpPr>
          <p:cNvPr id="13" name="Shape 11"/>
          <p:cNvSpPr/>
          <p:nvPr/>
        </p:nvSpPr>
        <p:spPr>
          <a:xfrm>
            <a:off x="2037993" y="4968835"/>
            <a:ext cx="499943" cy="499943"/>
          </a:xfrm>
          <a:prstGeom prst="roundRect">
            <a:avLst>
              <a:gd name="adj" fmla="val 20000"/>
            </a:avLst>
          </a:prstGeom>
          <a:solidFill>
            <a:srgbClr val="DDEEE6"/>
          </a:solidFill>
          <a:ln w="7620">
            <a:solidFill>
              <a:srgbClr val="C3D4CC"/>
            </a:solidFill>
            <a:prstDash val="solid"/>
          </a:ln>
        </p:spPr>
      </p:sp>
      <p:sp>
        <p:nvSpPr>
          <p:cNvPr id="14" name="Text 12"/>
          <p:cNvSpPr/>
          <p:nvPr/>
        </p:nvSpPr>
        <p:spPr>
          <a:xfrm>
            <a:off x="2181106" y="5010507"/>
            <a:ext cx="213717"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3</a:t>
            </a:r>
            <a:endParaRPr lang="en-US" sz="2624" dirty="0"/>
          </a:p>
        </p:txBody>
      </p:sp>
      <p:sp>
        <p:nvSpPr>
          <p:cNvPr id="15" name="Text 13"/>
          <p:cNvSpPr/>
          <p:nvPr/>
        </p:nvSpPr>
        <p:spPr>
          <a:xfrm>
            <a:off x="2760107" y="5045154"/>
            <a:ext cx="3198019"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Inovație și tehnologie</a:t>
            </a:r>
            <a:endParaRPr lang="en-US" sz="2187" dirty="0"/>
          </a:p>
        </p:txBody>
      </p:sp>
      <p:sp>
        <p:nvSpPr>
          <p:cNvPr id="16" name="Text 14"/>
          <p:cNvSpPr/>
          <p:nvPr/>
        </p:nvSpPr>
        <p:spPr>
          <a:xfrm>
            <a:off x="2760107" y="5525572"/>
            <a:ext cx="4444008"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Dezvoltarea și adoptarea de tehnologii inovatoare vor fi cruciale pentru a îmbunătăți eficiența resurselor, a reduce impactul asupra mediului și a spori competitivitatea economiilor.</a:t>
            </a:r>
            <a:endParaRPr lang="en-US" sz="1750" dirty="0"/>
          </a:p>
        </p:txBody>
      </p:sp>
      <p:sp>
        <p:nvSpPr>
          <p:cNvPr id="17" name="Shape 15"/>
          <p:cNvSpPr/>
          <p:nvPr/>
        </p:nvSpPr>
        <p:spPr>
          <a:xfrm>
            <a:off x="7426285" y="4968835"/>
            <a:ext cx="499943" cy="499943"/>
          </a:xfrm>
          <a:prstGeom prst="roundRect">
            <a:avLst>
              <a:gd name="adj" fmla="val 20000"/>
            </a:avLst>
          </a:prstGeom>
          <a:solidFill>
            <a:srgbClr val="DDEEE6"/>
          </a:solidFill>
          <a:ln w="7620">
            <a:solidFill>
              <a:srgbClr val="C3D4CC"/>
            </a:solidFill>
            <a:prstDash val="solid"/>
          </a:ln>
        </p:spPr>
      </p:sp>
      <p:sp>
        <p:nvSpPr>
          <p:cNvPr id="18" name="Text 16"/>
          <p:cNvSpPr/>
          <p:nvPr/>
        </p:nvSpPr>
        <p:spPr>
          <a:xfrm>
            <a:off x="7557730" y="5010507"/>
            <a:ext cx="237053"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4</a:t>
            </a:r>
            <a:endParaRPr lang="en-US" sz="2624" dirty="0"/>
          </a:p>
        </p:txBody>
      </p:sp>
      <p:sp>
        <p:nvSpPr>
          <p:cNvPr id="19" name="Text 17"/>
          <p:cNvSpPr/>
          <p:nvPr/>
        </p:nvSpPr>
        <p:spPr>
          <a:xfrm>
            <a:off x="8148399" y="5045154"/>
            <a:ext cx="3842266"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Cooperare internațională</a:t>
            </a:r>
            <a:endParaRPr lang="en-US" sz="2187" dirty="0"/>
          </a:p>
        </p:txBody>
      </p:sp>
      <p:sp>
        <p:nvSpPr>
          <p:cNvPr id="20" name="Text 18"/>
          <p:cNvSpPr/>
          <p:nvPr/>
        </p:nvSpPr>
        <p:spPr>
          <a:xfrm>
            <a:off x="8148399" y="5525572"/>
            <a:ext cx="4444008"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O colaborare strânsă între țările din emisfera nordică va fi esențială pentru a aborda provocările transfrontaliere, cum ar fi schimbările climatice și migrația.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445901"/>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America de Nord</a:t>
            </a:r>
            <a:endParaRPr lang="en-US" sz="4374" dirty="0"/>
          </a:p>
        </p:txBody>
      </p:sp>
      <p:sp>
        <p:nvSpPr>
          <p:cNvPr id="6" name="Text 3"/>
          <p:cNvSpPr/>
          <p:nvPr/>
        </p:nvSpPr>
        <p:spPr>
          <a:xfrm>
            <a:off x="1188601" y="3473529"/>
            <a:ext cx="7122200" cy="710803"/>
          </a:xfrm>
          <a:prstGeom prst="rect">
            <a:avLst/>
          </a:prstGeom>
          <a:noFill/>
          <a:ln/>
        </p:spPr>
        <p:txBody>
          <a:bodyPr wrap="square" rtlCol="0" anchor="t"/>
          <a:lstStyle/>
          <a:p>
            <a:pPr marL="342900" indent="-342900" algn="l">
              <a:lnSpc>
                <a:spcPts val="2799"/>
              </a:lnSpc>
              <a:buSzPct val="100000"/>
              <a:buFont typeface="+mj-lt"/>
              <a:buAutoNum type="arabicPeriod"/>
            </a:pPr>
            <a:r>
              <a:rPr lang="en-US" sz="1750" dirty="0">
                <a:solidFill>
                  <a:srgbClr val="3B4E4E"/>
                </a:solidFill>
                <a:latin typeface="Overpass" pitchFamily="34" charset="0"/>
                <a:ea typeface="Overpass" pitchFamily="34" charset="-122"/>
                <a:cs typeface="Overpass" pitchFamily="34" charset="-120"/>
              </a:rPr>
              <a:t>Cel mai mare continent din emisfera nordică, acoperind o suprafață uriașă, de la </a:t>
            </a:r>
            <a:r>
              <a:rPr lang="en-US" sz="1750" b="1" dirty="0">
                <a:solidFill>
                  <a:srgbClr val="3B4E4E"/>
                </a:solidFill>
                <a:latin typeface="Overpass" pitchFamily="34" charset="0"/>
                <a:ea typeface="Overpass" pitchFamily="34" charset="-122"/>
                <a:cs typeface="Overpass" pitchFamily="34" charset="-120"/>
              </a:rPr>
              <a:t>Canada</a:t>
            </a:r>
            <a:r>
              <a:rPr lang="en-US" sz="1750" dirty="0">
                <a:solidFill>
                  <a:srgbClr val="3B4E4E"/>
                </a:solidFill>
                <a:latin typeface="Overpass" pitchFamily="34" charset="0"/>
                <a:ea typeface="Overpass" pitchFamily="34" charset="-122"/>
                <a:cs typeface="Overpass" pitchFamily="34" charset="-120"/>
              </a:rPr>
              <a:t> în nord până la </a:t>
            </a:r>
            <a:r>
              <a:rPr lang="en-US" sz="1750" b="1" dirty="0">
                <a:solidFill>
                  <a:srgbClr val="3B4E4E"/>
                </a:solidFill>
                <a:latin typeface="Overpass" pitchFamily="34" charset="0"/>
                <a:ea typeface="Overpass" pitchFamily="34" charset="-122"/>
                <a:cs typeface="Overpass" pitchFamily="34" charset="-120"/>
              </a:rPr>
              <a:t>Mexic</a:t>
            </a:r>
            <a:r>
              <a:rPr lang="en-US" sz="1750" dirty="0">
                <a:solidFill>
                  <a:srgbClr val="3B4E4E"/>
                </a:solidFill>
                <a:latin typeface="Overpass" pitchFamily="34" charset="0"/>
                <a:ea typeface="Overpass" pitchFamily="34" charset="-122"/>
                <a:cs typeface="Overpass" pitchFamily="34" charset="-120"/>
              </a:rPr>
              <a:t> în sud.</a:t>
            </a:r>
            <a:endParaRPr lang="en-US" sz="1750" dirty="0"/>
          </a:p>
        </p:txBody>
      </p:sp>
      <p:sp>
        <p:nvSpPr>
          <p:cNvPr id="7" name="Text 4"/>
          <p:cNvSpPr/>
          <p:nvPr/>
        </p:nvSpPr>
        <p:spPr>
          <a:xfrm>
            <a:off x="1188601" y="4273153"/>
            <a:ext cx="7122200" cy="710803"/>
          </a:xfrm>
          <a:prstGeom prst="rect">
            <a:avLst/>
          </a:prstGeom>
          <a:noFill/>
          <a:ln/>
        </p:spPr>
        <p:txBody>
          <a:bodyPr wrap="square" rtlCol="0" anchor="t"/>
          <a:lstStyle/>
          <a:p>
            <a:pPr marL="342900" indent="-342900" algn="l">
              <a:lnSpc>
                <a:spcPts val="2799"/>
              </a:lnSpc>
              <a:buSzPct val="100000"/>
              <a:buFont typeface="+mj-lt"/>
              <a:buAutoNum type="arabicPeriod" startAt="2"/>
            </a:pPr>
            <a:r>
              <a:rPr lang="en-US" sz="1750" dirty="0">
                <a:solidFill>
                  <a:srgbClr val="3B4E4E"/>
                </a:solidFill>
                <a:latin typeface="Overpass" pitchFamily="34" charset="0"/>
                <a:ea typeface="Overpass" pitchFamily="34" charset="-122"/>
                <a:cs typeface="Overpass" pitchFamily="34" charset="-120"/>
              </a:rPr>
              <a:t>Caracterizat de o varietate impresionantă de </a:t>
            </a:r>
            <a:r>
              <a:rPr lang="en-US" sz="1750" b="1" dirty="0">
                <a:solidFill>
                  <a:srgbClr val="3B4E4E"/>
                </a:solidFill>
                <a:latin typeface="Overpass" pitchFamily="34" charset="0"/>
                <a:ea typeface="Overpass" pitchFamily="34" charset="-122"/>
                <a:cs typeface="Overpass" pitchFamily="34" charset="-120"/>
              </a:rPr>
              <a:t>peisaje naturale</a:t>
            </a:r>
            <a:r>
              <a:rPr lang="en-US" sz="1750" dirty="0">
                <a:solidFill>
                  <a:srgbClr val="3B4E4E"/>
                </a:solidFill>
                <a:latin typeface="Overpass" pitchFamily="34" charset="0"/>
                <a:ea typeface="Overpass" pitchFamily="34" charset="-122"/>
                <a:cs typeface="Overpass" pitchFamily="34" charset="-120"/>
              </a:rPr>
              <a:t>, de la tundra arctică până la </a:t>
            </a:r>
            <a:r>
              <a:rPr lang="en-US" sz="1750" b="1" dirty="0">
                <a:solidFill>
                  <a:srgbClr val="3B4E4E"/>
                </a:solidFill>
                <a:latin typeface="Overpass" pitchFamily="34" charset="0"/>
                <a:ea typeface="Overpass" pitchFamily="34" charset="-122"/>
                <a:cs typeface="Overpass" pitchFamily="34" charset="-120"/>
              </a:rPr>
              <a:t>deșerturi</a:t>
            </a:r>
            <a:r>
              <a:rPr lang="en-US" sz="1750" dirty="0">
                <a:solidFill>
                  <a:srgbClr val="3B4E4E"/>
                </a:solidFill>
                <a:latin typeface="Overpass" pitchFamily="34" charset="0"/>
                <a:ea typeface="Overpass" pitchFamily="34" charset="-122"/>
                <a:cs typeface="Overpass" pitchFamily="34" charset="-120"/>
              </a:rPr>
              <a:t> și </a:t>
            </a:r>
            <a:r>
              <a:rPr lang="en-US" sz="1750" b="1" dirty="0">
                <a:solidFill>
                  <a:srgbClr val="3B4E4E"/>
                </a:solidFill>
                <a:latin typeface="Overpass" pitchFamily="34" charset="0"/>
                <a:ea typeface="Overpass" pitchFamily="34" charset="-122"/>
                <a:cs typeface="Overpass" pitchFamily="34" charset="-120"/>
              </a:rPr>
              <a:t>păduri tropicale</a:t>
            </a:r>
            <a:r>
              <a:rPr lang="en-US" sz="1750" dirty="0">
                <a:solidFill>
                  <a:srgbClr val="3B4E4E"/>
                </a:solidFill>
                <a:latin typeface="Overpass" pitchFamily="34" charset="0"/>
                <a:ea typeface="Overpass" pitchFamily="34" charset="-122"/>
                <a:cs typeface="Overpass" pitchFamily="34" charset="-120"/>
              </a:rPr>
              <a:t>.</a:t>
            </a:r>
            <a:endParaRPr lang="en-US" sz="1750" dirty="0"/>
          </a:p>
        </p:txBody>
      </p:sp>
      <p:sp>
        <p:nvSpPr>
          <p:cNvPr id="8" name="Text 5"/>
          <p:cNvSpPr/>
          <p:nvPr/>
        </p:nvSpPr>
        <p:spPr>
          <a:xfrm>
            <a:off x="1188601" y="5072777"/>
            <a:ext cx="7122200" cy="710803"/>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dirty="0">
                <a:solidFill>
                  <a:srgbClr val="3B4E4E"/>
                </a:solidFill>
                <a:latin typeface="Overpass" pitchFamily="34" charset="0"/>
                <a:ea typeface="Overpass" pitchFamily="34" charset="-122"/>
                <a:cs typeface="Overpass" pitchFamily="34" charset="-120"/>
              </a:rPr>
              <a:t>Țările majore includ </a:t>
            </a:r>
            <a:r>
              <a:rPr lang="en-US" sz="1750" b="1" dirty="0">
                <a:solidFill>
                  <a:srgbClr val="3B4E4E"/>
                </a:solidFill>
                <a:latin typeface="Overpass" pitchFamily="34" charset="0"/>
                <a:ea typeface="Overpass" pitchFamily="34" charset="-122"/>
                <a:cs typeface="Overpass" pitchFamily="34" charset="-120"/>
              </a:rPr>
              <a:t>Statele Unite</a:t>
            </a:r>
            <a:r>
              <a:rPr lang="en-US" sz="1750" dirty="0">
                <a:solidFill>
                  <a:srgbClr val="3B4E4E"/>
                </a:solidFill>
                <a:latin typeface="Overpass" pitchFamily="34" charset="0"/>
                <a:ea typeface="Overpass" pitchFamily="34" charset="-122"/>
                <a:cs typeface="Overpass" pitchFamily="34" charset="-120"/>
              </a:rPr>
              <a:t>, </a:t>
            </a:r>
            <a:r>
              <a:rPr lang="en-US" sz="1750" b="1" dirty="0">
                <a:solidFill>
                  <a:srgbClr val="3B4E4E"/>
                </a:solidFill>
                <a:latin typeface="Overpass" pitchFamily="34" charset="0"/>
                <a:ea typeface="Overpass" pitchFamily="34" charset="-122"/>
                <a:cs typeface="Overpass" pitchFamily="34" charset="-120"/>
              </a:rPr>
              <a:t>Canada</a:t>
            </a:r>
            <a:r>
              <a:rPr lang="en-US" sz="1750" dirty="0">
                <a:solidFill>
                  <a:srgbClr val="3B4E4E"/>
                </a:solidFill>
                <a:latin typeface="Overpass" pitchFamily="34" charset="0"/>
                <a:ea typeface="Overpass" pitchFamily="34" charset="-122"/>
                <a:cs typeface="Overpass" pitchFamily="34" charset="-120"/>
              </a:rPr>
              <a:t>, </a:t>
            </a:r>
            <a:r>
              <a:rPr lang="en-US" sz="1750" b="1" dirty="0">
                <a:solidFill>
                  <a:srgbClr val="3B4E4E"/>
                </a:solidFill>
                <a:latin typeface="Overpass" pitchFamily="34" charset="0"/>
                <a:ea typeface="Overpass" pitchFamily="34" charset="-122"/>
                <a:cs typeface="Overpass" pitchFamily="34" charset="-120"/>
              </a:rPr>
              <a:t>Mexic</a:t>
            </a:r>
            <a:r>
              <a:rPr lang="en-US" sz="1750" dirty="0">
                <a:solidFill>
                  <a:srgbClr val="3B4E4E"/>
                </a:solidFill>
                <a:latin typeface="Overpass" pitchFamily="34" charset="0"/>
                <a:ea typeface="Overpass" pitchFamily="34" charset="-122"/>
                <a:cs typeface="Overpass" pitchFamily="34" charset="-120"/>
              </a:rPr>
              <a:t>, precum și mai multe teritorii insulare, ca </a:t>
            </a:r>
            <a:r>
              <a:rPr lang="en-US" sz="1750" b="1" dirty="0">
                <a:solidFill>
                  <a:srgbClr val="3B4E4E"/>
                </a:solidFill>
                <a:latin typeface="Overpass" pitchFamily="34" charset="0"/>
                <a:ea typeface="Overpass" pitchFamily="34" charset="-122"/>
                <a:cs typeface="Overpass" pitchFamily="34" charset="-120"/>
              </a:rPr>
              <a:t>Groenlanda</a:t>
            </a:r>
            <a:r>
              <a:rPr lang="en-US" sz="1750" dirty="0">
                <a:solidFill>
                  <a:srgbClr val="3B4E4E"/>
                </a:solidFill>
                <a:latin typeface="Overpass" pitchFamily="34" charset="0"/>
                <a:ea typeface="Overpass" pitchFamily="34" charset="-122"/>
                <a:cs typeface="Overpass" pitchFamily="34" charset="-120"/>
              </a:rPr>
              <a:t> și </a:t>
            </a:r>
            <a:r>
              <a:rPr lang="en-US" sz="1750" b="1" dirty="0">
                <a:solidFill>
                  <a:srgbClr val="3B4E4E"/>
                </a:solidFill>
                <a:latin typeface="Overpass" pitchFamily="34" charset="0"/>
                <a:ea typeface="Overpass" pitchFamily="34" charset="-122"/>
                <a:cs typeface="Overpass" pitchFamily="34" charset="-120"/>
              </a:rPr>
              <a:t>Insulele Caraibe</a:t>
            </a:r>
            <a:r>
              <a:rPr lang="en-US" sz="1750" dirty="0">
                <a:solidFill>
                  <a:srgbClr val="3B4E4E"/>
                </a:solidFill>
                <a:latin typeface="Overpass" pitchFamily="34" charset="0"/>
                <a:ea typeface="Overpass" pitchFamily="34" charset="-122"/>
                <a:cs typeface="Overpas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232065"/>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Groenlanda</a:t>
            </a:r>
            <a:endParaRPr lang="en-US" sz="4374" dirty="0"/>
          </a:p>
        </p:txBody>
      </p:sp>
      <p:sp>
        <p:nvSpPr>
          <p:cNvPr id="6" name="Text 3"/>
          <p:cNvSpPr/>
          <p:nvPr/>
        </p:nvSpPr>
        <p:spPr>
          <a:xfrm>
            <a:off x="833199" y="3259693"/>
            <a:ext cx="7477601"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Groenlanda, teritoriu autonom al Danemarcei, este cea mai mare insulă a lumii, acoperită în cea mai mare parte de calotă glaciară. Situată în nord-estul Americii de Nord, Groenlanda face parte din emisfera nordică a Pământului.</a:t>
            </a:r>
            <a:endParaRPr lang="en-US" sz="1750" dirty="0"/>
          </a:p>
        </p:txBody>
      </p:sp>
      <p:sp>
        <p:nvSpPr>
          <p:cNvPr id="7" name="Text 4"/>
          <p:cNvSpPr/>
          <p:nvPr/>
        </p:nvSpPr>
        <p:spPr>
          <a:xfrm>
            <a:off x="833199" y="4931212"/>
            <a:ext cx="7477601"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Populația indigenă, inuiții, trăiește în zonele de coastă, practică vânătoarea și pescuitul. Economia Groenlandei se bazează pe exploatarea resurselor naturale, inclusiv petrol, gaze naturale și minerale.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232065"/>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Europa</a:t>
            </a:r>
            <a:endParaRPr lang="en-US" sz="4374" dirty="0"/>
          </a:p>
        </p:txBody>
      </p:sp>
      <p:sp>
        <p:nvSpPr>
          <p:cNvPr id="6" name="Text 3"/>
          <p:cNvSpPr/>
          <p:nvPr/>
        </p:nvSpPr>
        <p:spPr>
          <a:xfrm>
            <a:off x="833199" y="3259693"/>
            <a:ext cx="7477601"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Europa este un continent divers și fascinant, fiind a doua cea mai mică masă de uscat din lume. Cunoscut pentru vechile sale civilizații, arhitectura sa magnifică și frumusețile naturale, Europa reprezintă o întretesere unică de cultură, tradiții și istorie.</a:t>
            </a:r>
            <a:endParaRPr lang="en-US" sz="1750" dirty="0"/>
          </a:p>
        </p:txBody>
      </p:sp>
      <p:sp>
        <p:nvSpPr>
          <p:cNvPr id="7" name="Text 4"/>
          <p:cNvSpPr/>
          <p:nvPr/>
        </p:nvSpPr>
        <p:spPr>
          <a:xfrm>
            <a:off x="833199" y="4931212"/>
            <a:ext cx="7477601"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Continent cu o poziție strategică în centrul lumii, Europa s-a dezvoltat de-a lungul secolelor ca o regiune cu o economie puternică, un nivel ridicat de trai și o influență globală semnificativă.</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409825"/>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Asia</a:t>
            </a:r>
            <a:endParaRPr lang="en-US" sz="4374" dirty="0"/>
          </a:p>
        </p:txBody>
      </p:sp>
      <p:sp>
        <p:nvSpPr>
          <p:cNvPr id="6" name="Text 3"/>
          <p:cNvSpPr/>
          <p:nvPr/>
        </p:nvSpPr>
        <p:spPr>
          <a:xfrm>
            <a:off x="833199" y="3437453"/>
            <a:ext cx="7477601"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Asia este cel mai mare continent din lume, ocupând o treime din suprafața uscată a Pământului. Această regiune vastă cuprinde o mare diversitate de culturi, limbi, religii și peisaje naturale.</a:t>
            </a:r>
            <a:endParaRPr lang="en-US" sz="1750" dirty="0"/>
          </a:p>
        </p:txBody>
      </p:sp>
      <p:sp>
        <p:nvSpPr>
          <p:cNvPr id="7" name="Text 4"/>
          <p:cNvSpPr/>
          <p:nvPr/>
        </p:nvSpPr>
        <p:spPr>
          <a:xfrm>
            <a:off x="833199" y="4753570"/>
            <a:ext cx="7477601"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Cele mai înalte vârfuri muntoase, precum Everest, Karakorum și Pamir se află în Asia. De asemenea, continentul găzduiește diferite ecosisteme, de la tundra siberiană până la jungla ecuatorială din Asia de Sud-Est.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629722"/>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Caracteristici geografice ale continentelor</a:t>
            </a:r>
            <a:endParaRPr lang="en-US" sz="4374" dirty="0"/>
          </a:p>
        </p:txBody>
      </p:sp>
      <p:sp>
        <p:nvSpPr>
          <p:cNvPr id="5" name="Text 3"/>
          <p:cNvSpPr/>
          <p:nvPr/>
        </p:nvSpPr>
        <p:spPr>
          <a:xfrm>
            <a:off x="2037993" y="2573893"/>
            <a:ext cx="2232065"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Topografie diversă</a:t>
            </a:r>
            <a:endParaRPr lang="en-US" sz="2187" dirty="0"/>
          </a:p>
        </p:txBody>
      </p:sp>
      <p:sp>
        <p:nvSpPr>
          <p:cNvPr id="6" name="Text 4"/>
          <p:cNvSpPr/>
          <p:nvPr/>
        </p:nvSpPr>
        <p:spPr>
          <a:xfrm>
            <a:off x="2037993" y="3490436"/>
            <a:ext cx="2232065" cy="355401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Continentele din emisfera nordică prezintă o varietate uimitoare de formațiuni geografice, de la înalte masive montane și platouri întinse, până la câmpii întinse și regiuni deșertice.</a:t>
            </a:r>
            <a:endParaRPr lang="en-US" sz="1750" dirty="0"/>
          </a:p>
        </p:txBody>
      </p:sp>
      <p:sp>
        <p:nvSpPr>
          <p:cNvPr id="7" name="Text 5"/>
          <p:cNvSpPr/>
          <p:nvPr/>
        </p:nvSpPr>
        <p:spPr>
          <a:xfrm>
            <a:off x="4819650" y="2573893"/>
            <a:ext cx="2232065" cy="347186"/>
          </a:xfrm>
          <a:prstGeom prst="rect">
            <a:avLst/>
          </a:prstGeom>
          <a:noFill/>
          <a:ln/>
        </p:spPr>
        <p:txBody>
          <a:bodyPr wrap="non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Climă variată</a:t>
            </a:r>
            <a:endParaRPr lang="en-US" sz="2187" dirty="0"/>
          </a:p>
        </p:txBody>
      </p:sp>
      <p:sp>
        <p:nvSpPr>
          <p:cNvPr id="8" name="Text 6"/>
          <p:cNvSpPr/>
          <p:nvPr/>
        </p:nvSpPr>
        <p:spPr>
          <a:xfrm>
            <a:off x="4819650" y="3143250"/>
            <a:ext cx="2232065" cy="3909417"/>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De la regiunile arctice glaciale din Groenlanda și Siberia, până la zonele tropicale și subtropicale din sudul Asiei și America de Nord, continentele oferă o gamă impresionantă de condiții climatice.</a:t>
            </a:r>
            <a:endParaRPr lang="en-US" sz="1750" dirty="0"/>
          </a:p>
        </p:txBody>
      </p:sp>
      <p:sp>
        <p:nvSpPr>
          <p:cNvPr id="9" name="Text 7"/>
          <p:cNvSpPr/>
          <p:nvPr/>
        </p:nvSpPr>
        <p:spPr>
          <a:xfrm>
            <a:off x="7601307" y="2573893"/>
            <a:ext cx="2232065"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Hidrografie complexă</a:t>
            </a:r>
            <a:endParaRPr lang="en-US" sz="2187" dirty="0"/>
          </a:p>
        </p:txBody>
      </p:sp>
      <p:sp>
        <p:nvSpPr>
          <p:cNvPr id="10" name="Text 8"/>
          <p:cNvSpPr/>
          <p:nvPr/>
        </p:nvSpPr>
        <p:spPr>
          <a:xfrm>
            <a:off x="7601307" y="3490436"/>
            <a:ext cx="2232065" cy="3198614"/>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Rețeaua fluvială și lacurilor din aceste continente este extrem de dezvoltată, alimentată de topirea ghețarilor și precipitațiile abundente în anumite regiuni.</a:t>
            </a:r>
            <a:endParaRPr lang="en-US" sz="1750" dirty="0"/>
          </a:p>
        </p:txBody>
      </p:sp>
      <p:sp>
        <p:nvSpPr>
          <p:cNvPr id="11" name="Text 9"/>
          <p:cNvSpPr/>
          <p:nvPr/>
        </p:nvSpPr>
        <p:spPr>
          <a:xfrm>
            <a:off x="10382964" y="2573893"/>
            <a:ext cx="2232065"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Biodiversitate incredibilă</a:t>
            </a:r>
            <a:endParaRPr lang="en-US" sz="2187" dirty="0"/>
          </a:p>
        </p:txBody>
      </p:sp>
      <p:sp>
        <p:nvSpPr>
          <p:cNvPr id="12" name="Text 10"/>
          <p:cNvSpPr/>
          <p:nvPr/>
        </p:nvSpPr>
        <p:spPr>
          <a:xfrm>
            <a:off x="10382964" y="3490436"/>
            <a:ext cx="2232065" cy="3909417"/>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Datorită diversității ecosistemelor, continentele din emisfera nordică găzduiesc o gamă impresionantă de specii animale și vegetale, de la renii din tundră, până la elefanții din jungla asiatică.</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833080"/>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Populații și culturi</a:t>
            </a:r>
            <a:endParaRPr lang="en-US" sz="4374" dirty="0"/>
          </a:p>
        </p:txBody>
      </p:sp>
      <p:pic>
        <p:nvPicPr>
          <p:cNvPr id="5" name="Image 0" descr="preencoded.png"/>
          <p:cNvPicPr>
            <a:picLocks noChangeAspect="1"/>
          </p:cNvPicPr>
          <p:nvPr/>
        </p:nvPicPr>
        <p:blipFill>
          <a:blip r:embed="rId3"/>
          <a:stretch>
            <a:fillRect/>
          </a:stretch>
        </p:blipFill>
        <p:spPr>
          <a:xfrm>
            <a:off x="2037993" y="1971794"/>
            <a:ext cx="2388632" cy="1476256"/>
          </a:xfrm>
          <a:prstGeom prst="rect">
            <a:avLst/>
          </a:prstGeom>
        </p:spPr>
      </p:pic>
      <p:sp>
        <p:nvSpPr>
          <p:cNvPr id="6" name="Text 3"/>
          <p:cNvSpPr/>
          <p:nvPr/>
        </p:nvSpPr>
        <p:spPr>
          <a:xfrm>
            <a:off x="2037993" y="3725704"/>
            <a:ext cx="2388632"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Diversitate etnică</a:t>
            </a:r>
            <a:endParaRPr lang="en-US" sz="2187" dirty="0"/>
          </a:p>
        </p:txBody>
      </p:sp>
      <p:sp>
        <p:nvSpPr>
          <p:cNvPr id="7" name="Text 4"/>
          <p:cNvSpPr/>
          <p:nvPr/>
        </p:nvSpPr>
        <p:spPr>
          <a:xfrm>
            <a:off x="2037993" y="4553307"/>
            <a:ext cx="2388632" cy="2843213"/>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Continentele din emisfera nordică găzduiesc o paletă vastă de grupuri etnice și lingvistice, de la populațiile indigene până la comunitățile imigrante.</a:t>
            </a:r>
            <a:endParaRPr lang="en-US" sz="1750" dirty="0"/>
          </a:p>
        </p:txBody>
      </p:sp>
      <p:pic>
        <p:nvPicPr>
          <p:cNvPr id="8" name="Image 1" descr="preencoded.png"/>
          <p:cNvPicPr>
            <a:picLocks noChangeAspect="1"/>
          </p:cNvPicPr>
          <p:nvPr/>
        </p:nvPicPr>
        <p:blipFill>
          <a:blip r:embed="rId4"/>
          <a:stretch>
            <a:fillRect/>
          </a:stretch>
        </p:blipFill>
        <p:spPr>
          <a:xfrm>
            <a:off x="4759881" y="1971794"/>
            <a:ext cx="2388632" cy="1476256"/>
          </a:xfrm>
          <a:prstGeom prst="rect">
            <a:avLst/>
          </a:prstGeom>
        </p:spPr>
      </p:pic>
      <p:sp>
        <p:nvSpPr>
          <p:cNvPr id="9" name="Text 5"/>
          <p:cNvSpPr/>
          <p:nvPr/>
        </p:nvSpPr>
        <p:spPr>
          <a:xfrm>
            <a:off x="4759881" y="3725704"/>
            <a:ext cx="2388632"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Culturi tradiționale</a:t>
            </a:r>
            <a:endParaRPr lang="en-US" sz="2187" dirty="0"/>
          </a:p>
        </p:txBody>
      </p:sp>
      <p:sp>
        <p:nvSpPr>
          <p:cNvPr id="10" name="Text 6"/>
          <p:cNvSpPr/>
          <p:nvPr/>
        </p:nvSpPr>
        <p:spPr>
          <a:xfrm>
            <a:off x="4759881" y="4553307"/>
            <a:ext cx="2388632" cy="2487811"/>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Fiecare continent își păstrează practicile culturale, tradițiile și obiceiurile unice, care conferă regiunilor o identitate distinctă și un bogat patrimoniu.</a:t>
            </a:r>
            <a:endParaRPr lang="en-US" sz="1750" dirty="0"/>
          </a:p>
        </p:txBody>
      </p:sp>
      <p:pic>
        <p:nvPicPr>
          <p:cNvPr id="11" name="Image 2" descr="preencoded.png"/>
          <p:cNvPicPr>
            <a:picLocks noChangeAspect="1"/>
          </p:cNvPicPr>
          <p:nvPr/>
        </p:nvPicPr>
        <p:blipFill>
          <a:blip r:embed="rId5"/>
          <a:stretch>
            <a:fillRect/>
          </a:stretch>
        </p:blipFill>
        <p:spPr>
          <a:xfrm>
            <a:off x="7481768" y="1971794"/>
            <a:ext cx="2388632" cy="1476256"/>
          </a:xfrm>
          <a:prstGeom prst="rect">
            <a:avLst/>
          </a:prstGeom>
        </p:spPr>
      </p:pic>
      <p:sp>
        <p:nvSpPr>
          <p:cNvPr id="12" name="Text 7"/>
          <p:cNvSpPr/>
          <p:nvPr/>
        </p:nvSpPr>
        <p:spPr>
          <a:xfrm>
            <a:off x="7481768" y="3725704"/>
            <a:ext cx="2388632"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Diversitate religioasă</a:t>
            </a:r>
            <a:endParaRPr lang="en-US" sz="2187" dirty="0"/>
          </a:p>
        </p:txBody>
      </p:sp>
      <p:sp>
        <p:nvSpPr>
          <p:cNvPr id="13" name="Text 8"/>
          <p:cNvSpPr/>
          <p:nvPr/>
        </p:nvSpPr>
        <p:spPr>
          <a:xfrm>
            <a:off x="7481768" y="4553307"/>
            <a:ext cx="2388632" cy="2487811"/>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Emisfera nordică abunda în diversitate religioasă, de la creștinism, islamism și iudaism până la budism, hinduism și șamanisme tradiționale.</a:t>
            </a:r>
            <a:endParaRPr lang="en-US" sz="1750" dirty="0"/>
          </a:p>
        </p:txBody>
      </p:sp>
      <p:pic>
        <p:nvPicPr>
          <p:cNvPr id="14" name="Image 3" descr="preencoded.png"/>
          <p:cNvPicPr>
            <a:picLocks noChangeAspect="1"/>
          </p:cNvPicPr>
          <p:nvPr/>
        </p:nvPicPr>
        <p:blipFill>
          <a:blip r:embed="rId6"/>
          <a:stretch>
            <a:fillRect/>
          </a:stretch>
        </p:blipFill>
        <p:spPr>
          <a:xfrm>
            <a:off x="10203656" y="1971794"/>
            <a:ext cx="2388751" cy="1476256"/>
          </a:xfrm>
          <a:prstGeom prst="rect">
            <a:avLst/>
          </a:prstGeom>
        </p:spPr>
      </p:pic>
      <p:sp>
        <p:nvSpPr>
          <p:cNvPr id="15" name="Text 9"/>
          <p:cNvSpPr/>
          <p:nvPr/>
        </p:nvSpPr>
        <p:spPr>
          <a:xfrm>
            <a:off x="10203656" y="3725704"/>
            <a:ext cx="2388751"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Coexistență urbană și rurală</a:t>
            </a:r>
            <a:endParaRPr lang="en-US" sz="2187" dirty="0"/>
          </a:p>
        </p:txBody>
      </p:sp>
      <p:sp>
        <p:nvSpPr>
          <p:cNvPr id="16" name="Text 10"/>
          <p:cNvSpPr/>
          <p:nvPr/>
        </p:nvSpPr>
        <p:spPr>
          <a:xfrm>
            <a:off x="10203656" y="4553307"/>
            <a:ext cx="2388751" cy="2132409"/>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Continentele găzduiesc atât zone urbane cosmopolite, cât și comunități rurale care păstrează încă stiluri de viață tradiționale.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851654"/>
            <a:ext cx="605921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Economie și resurse</a:t>
            </a:r>
            <a:endParaRPr lang="en-US" sz="4374" dirty="0"/>
          </a:p>
        </p:txBody>
      </p:sp>
      <p:sp>
        <p:nvSpPr>
          <p:cNvPr id="5" name="Text 3"/>
          <p:cNvSpPr/>
          <p:nvPr/>
        </p:nvSpPr>
        <p:spPr>
          <a:xfrm>
            <a:off x="2037993" y="1990368"/>
            <a:ext cx="10554414"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Continentele din emisfera nordică sunt bogate în resurse naturale diverse, de la petrol și gaze în Orientul Mijlociu până la minerale și metale prețioase în America de Nord și Eurasia. Agricultura și silvicultura sunt, de asemenea, sectoare economice importante în această regiune.</a:t>
            </a:r>
            <a:endParaRPr lang="en-US" sz="1750" dirty="0"/>
          </a:p>
        </p:txBody>
      </p:sp>
      <p:sp>
        <p:nvSpPr>
          <p:cNvPr id="6" name="Shape 4"/>
          <p:cNvSpPr/>
          <p:nvPr/>
        </p:nvSpPr>
        <p:spPr>
          <a:xfrm>
            <a:off x="2037993" y="3306485"/>
            <a:ext cx="10554414" cy="3110746"/>
          </a:xfrm>
          <a:prstGeom prst="roundRect">
            <a:avLst>
              <a:gd name="adj" fmla="val 3214"/>
            </a:avLst>
          </a:prstGeom>
          <a:noFill/>
          <a:ln w="7620">
            <a:solidFill>
              <a:srgbClr val="000000">
                <a:alpha val="8000"/>
              </a:srgbClr>
            </a:solidFill>
            <a:prstDash val="solid"/>
          </a:ln>
        </p:spPr>
      </p:sp>
      <p:sp>
        <p:nvSpPr>
          <p:cNvPr id="7" name="Shape 5"/>
          <p:cNvSpPr/>
          <p:nvPr/>
        </p:nvSpPr>
        <p:spPr>
          <a:xfrm>
            <a:off x="2045613" y="3314105"/>
            <a:ext cx="10539174" cy="637103"/>
          </a:xfrm>
          <a:prstGeom prst="rect">
            <a:avLst/>
          </a:prstGeom>
          <a:solidFill>
            <a:srgbClr val="FFFFFF">
              <a:alpha val="4000"/>
            </a:srgbClr>
          </a:solidFill>
          <a:ln/>
        </p:spPr>
      </p:sp>
      <p:sp>
        <p:nvSpPr>
          <p:cNvPr id="8" name="Text 6"/>
          <p:cNvSpPr/>
          <p:nvPr/>
        </p:nvSpPr>
        <p:spPr>
          <a:xfrm>
            <a:off x="2267783" y="3454956"/>
            <a:ext cx="4821436" cy="355402"/>
          </a:xfrm>
          <a:prstGeom prst="rect">
            <a:avLst/>
          </a:prstGeom>
          <a:noFill/>
          <a:ln/>
        </p:spPr>
        <p:txBody>
          <a:bodyPr wrap="non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Principalele Resurse</a:t>
            </a:r>
            <a:endParaRPr lang="en-US" sz="1750" dirty="0"/>
          </a:p>
        </p:txBody>
      </p:sp>
      <p:sp>
        <p:nvSpPr>
          <p:cNvPr id="9" name="Text 7"/>
          <p:cNvSpPr/>
          <p:nvPr/>
        </p:nvSpPr>
        <p:spPr>
          <a:xfrm>
            <a:off x="7541181" y="3454956"/>
            <a:ext cx="4821436" cy="355402"/>
          </a:xfrm>
          <a:prstGeom prst="rect">
            <a:avLst/>
          </a:prstGeom>
          <a:noFill/>
          <a:ln/>
        </p:spPr>
        <p:txBody>
          <a:bodyPr wrap="non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Principalele Industrii</a:t>
            </a:r>
            <a:endParaRPr lang="en-US" sz="1750" dirty="0"/>
          </a:p>
        </p:txBody>
      </p:sp>
      <p:sp>
        <p:nvSpPr>
          <p:cNvPr id="10" name="Shape 8"/>
          <p:cNvSpPr/>
          <p:nvPr/>
        </p:nvSpPr>
        <p:spPr>
          <a:xfrm>
            <a:off x="2045613" y="3951208"/>
            <a:ext cx="10539174" cy="2458403"/>
          </a:xfrm>
          <a:prstGeom prst="rect">
            <a:avLst/>
          </a:prstGeom>
          <a:solidFill>
            <a:srgbClr val="000000">
              <a:alpha val="4000"/>
            </a:srgbClr>
          </a:solidFill>
          <a:ln/>
        </p:spPr>
      </p:sp>
      <p:sp>
        <p:nvSpPr>
          <p:cNvPr id="11" name="Text 9"/>
          <p:cNvSpPr/>
          <p:nvPr/>
        </p:nvSpPr>
        <p:spPr>
          <a:xfrm>
            <a:off x="2623185" y="4092059"/>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Petrol și gaze naturale</a:t>
            </a:r>
            <a:endParaRPr lang="en-US" sz="1750" dirty="0"/>
          </a:p>
        </p:txBody>
      </p:sp>
      <p:sp>
        <p:nvSpPr>
          <p:cNvPr id="12" name="Text 10"/>
          <p:cNvSpPr/>
          <p:nvPr/>
        </p:nvSpPr>
        <p:spPr>
          <a:xfrm>
            <a:off x="2623185" y="4580692"/>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Minerale și metale</a:t>
            </a:r>
            <a:endParaRPr lang="en-US" sz="1750" dirty="0"/>
          </a:p>
        </p:txBody>
      </p:sp>
      <p:sp>
        <p:nvSpPr>
          <p:cNvPr id="13" name="Text 11"/>
          <p:cNvSpPr/>
          <p:nvPr/>
        </p:nvSpPr>
        <p:spPr>
          <a:xfrm>
            <a:off x="2623185" y="5069324"/>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Păduri și lemn</a:t>
            </a:r>
            <a:endParaRPr lang="en-US" sz="1750" dirty="0"/>
          </a:p>
        </p:txBody>
      </p:sp>
      <p:sp>
        <p:nvSpPr>
          <p:cNvPr id="14" name="Text 12"/>
          <p:cNvSpPr/>
          <p:nvPr/>
        </p:nvSpPr>
        <p:spPr>
          <a:xfrm>
            <a:off x="2623185" y="5557957"/>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Resurse agricole</a:t>
            </a:r>
            <a:endParaRPr lang="en-US" sz="1750" dirty="0"/>
          </a:p>
        </p:txBody>
      </p:sp>
      <p:sp>
        <p:nvSpPr>
          <p:cNvPr id="15" name="Text 13"/>
          <p:cNvSpPr/>
          <p:nvPr/>
        </p:nvSpPr>
        <p:spPr>
          <a:xfrm>
            <a:off x="7896582" y="4092059"/>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Extracția și prelucrarea resurselor naturale</a:t>
            </a:r>
            <a:endParaRPr lang="en-US" sz="1750" dirty="0"/>
          </a:p>
        </p:txBody>
      </p:sp>
      <p:sp>
        <p:nvSpPr>
          <p:cNvPr id="16" name="Text 14"/>
          <p:cNvSpPr/>
          <p:nvPr/>
        </p:nvSpPr>
        <p:spPr>
          <a:xfrm>
            <a:off x="7896582" y="4580692"/>
            <a:ext cx="4466034" cy="710803"/>
          </a:xfrm>
          <a:prstGeom prst="rect">
            <a:avLst/>
          </a:prstGeom>
          <a:noFill/>
          <a:ln/>
        </p:spPr>
        <p:txBody>
          <a:bodyPr wrap="squar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Industria de prelucrare (petrol, minerale, lemn)</a:t>
            </a:r>
            <a:endParaRPr lang="en-US" sz="1750" dirty="0"/>
          </a:p>
        </p:txBody>
      </p:sp>
      <p:sp>
        <p:nvSpPr>
          <p:cNvPr id="17" name="Text 15"/>
          <p:cNvSpPr/>
          <p:nvPr/>
        </p:nvSpPr>
        <p:spPr>
          <a:xfrm>
            <a:off x="7896582" y="5424726"/>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Industria alimentară</a:t>
            </a:r>
            <a:endParaRPr lang="en-US" sz="1750" dirty="0"/>
          </a:p>
        </p:txBody>
      </p:sp>
      <p:sp>
        <p:nvSpPr>
          <p:cNvPr id="18" name="Text 16"/>
          <p:cNvSpPr/>
          <p:nvPr/>
        </p:nvSpPr>
        <p:spPr>
          <a:xfrm>
            <a:off x="7896582" y="5913358"/>
            <a:ext cx="4466034"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4E4E"/>
                </a:solidFill>
                <a:latin typeface="Overpass" pitchFamily="34" charset="0"/>
                <a:ea typeface="Overpass" pitchFamily="34" charset="-122"/>
                <a:cs typeface="Overpass" pitchFamily="34" charset="-120"/>
              </a:rPr>
              <a:t>Turismul</a:t>
            </a:r>
            <a:endParaRPr lang="en-US" sz="1750" dirty="0"/>
          </a:p>
        </p:txBody>
      </p:sp>
      <p:sp>
        <p:nvSpPr>
          <p:cNvPr id="19" name="Text 17"/>
          <p:cNvSpPr/>
          <p:nvPr/>
        </p:nvSpPr>
        <p:spPr>
          <a:xfrm>
            <a:off x="2037993" y="6667143"/>
            <a:ext cx="10554414" cy="710803"/>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Economia acestor continente este în mare parte bazată pe comerțul internațional al resurselor naturale și produselor manufacturate. Multe dintre aceste țări sunt lideri globali în anumite sectoare economice.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987981"/>
            <a:ext cx="9078516"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Provocări și probleme actuale</a:t>
            </a:r>
            <a:endParaRPr lang="en-US" sz="4374" dirty="0"/>
          </a:p>
        </p:txBody>
      </p:sp>
      <p:pic>
        <p:nvPicPr>
          <p:cNvPr id="5" name="Image 0" descr="preencoded.png"/>
          <p:cNvPicPr>
            <a:picLocks noChangeAspect="1"/>
          </p:cNvPicPr>
          <p:nvPr/>
        </p:nvPicPr>
        <p:blipFill>
          <a:blip r:embed="rId3"/>
          <a:stretch>
            <a:fillRect/>
          </a:stretch>
        </p:blipFill>
        <p:spPr>
          <a:xfrm>
            <a:off x="2037993" y="2126694"/>
            <a:ext cx="3518059" cy="888682"/>
          </a:xfrm>
          <a:prstGeom prst="rect">
            <a:avLst/>
          </a:prstGeom>
        </p:spPr>
      </p:pic>
      <p:sp>
        <p:nvSpPr>
          <p:cNvPr id="6" name="Text 3"/>
          <p:cNvSpPr/>
          <p:nvPr/>
        </p:nvSpPr>
        <p:spPr>
          <a:xfrm>
            <a:off x="2260163" y="3348633"/>
            <a:ext cx="3073718"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Schimbările climatice</a:t>
            </a:r>
            <a:endParaRPr lang="en-US" sz="2187" dirty="0"/>
          </a:p>
        </p:txBody>
      </p:sp>
      <p:sp>
        <p:nvSpPr>
          <p:cNvPr id="7" name="Text 4"/>
          <p:cNvSpPr/>
          <p:nvPr/>
        </p:nvSpPr>
        <p:spPr>
          <a:xfrm>
            <a:off x="2260163" y="4176236"/>
            <a:ext cx="3073718" cy="2843213"/>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Încălzirea globală, pierderea biodiversității și poluarea reprezintă provocări majore cu care se confruntă continentele din emisfera nordică. Este nevoie de acțiuni urgente pentru a limita impactul asupra mediului.</a:t>
            </a:r>
            <a:endParaRPr lang="en-US" sz="1750" dirty="0"/>
          </a:p>
        </p:txBody>
      </p:sp>
      <p:pic>
        <p:nvPicPr>
          <p:cNvPr id="8" name="Image 1" descr="preencoded.png"/>
          <p:cNvPicPr>
            <a:picLocks noChangeAspect="1"/>
          </p:cNvPicPr>
          <p:nvPr/>
        </p:nvPicPr>
        <p:blipFill>
          <a:blip r:embed="rId4"/>
          <a:stretch>
            <a:fillRect/>
          </a:stretch>
        </p:blipFill>
        <p:spPr>
          <a:xfrm>
            <a:off x="5556052" y="2126694"/>
            <a:ext cx="3518178" cy="888682"/>
          </a:xfrm>
          <a:prstGeom prst="rect">
            <a:avLst/>
          </a:prstGeom>
        </p:spPr>
      </p:pic>
      <p:sp>
        <p:nvSpPr>
          <p:cNvPr id="9" name="Text 5"/>
          <p:cNvSpPr/>
          <p:nvPr/>
        </p:nvSpPr>
        <p:spPr>
          <a:xfrm>
            <a:off x="5778222" y="3348633"/>
            <a:ext cx="3073837" cy="694373"/>
          </a:xfrm>
          <a:prstGeom prst="rect">
            <a:avLst/>
          </a:prstGeom>
          <a:noFill/>
          <a:ln/>
        </p:spPr>
        <p:txBody>
          <a:bodyPr wrap="squar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Creșterea populației</a:t>
            </a:r>
            <a:endParaRPr lang="en-US" sz="2187" dirty="0"/>
          </a:p>
        </p:txBody>
      </p:sp>
      <p:sp>
        <p:nvSpPr>
          <p:cNvPr id="10" name="Text 6"/>
          <p:cNvSpPr/>
          <p:nvPr/>
        </p:nvSpPr>
        <p:spPr>
          <a:xfrm>
            <a:off x="5778222" y="4176236"/>
            <a:ext cx="3073837" cy="2843213"/>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Creșterea populației în unele zone generează probleme precum poluarea, sărăcia, migrația și presiunea asupra resurselor naturale. Dezvoltarea durabilă este esențială pentru a asigura un viitor prosper.</a:t>
            </a:r>
            <a:endParaRPr lang="en-US" sz="1750" dirty="0"/>
          </a:p>
        </p:txBody>
      </p:sp>
      <p:pic>
        <p:nvPicPr>
          <p:cNvPr id="11" name="Image 2" descr="preencoded.png"/>
          <p:cNvPicPr>
            <a:picLocks noChangeAspect="1"/>
          </p:cNvPicPr>
          <p:nvPr/>
        </p:nvPicPr>
        <p:blipFill>
          <a:blip r:embed="rId5"/>
          <a:stretch>
            <a:fillRect/>
          </a:stretch>
        </p:blipFill>
        <p:spPr>
          <a:xfrm>
            <a:off x="9074229" y="2126694"/>
            <a:ext cx="3518178" cy="888682"/>
          </a:xfrm>
          <a:prstGeom prst="rect">
            <a:avLst/>
          </a:prstGeom>
        </p:spPr>
      </p:pic>
      <p:sp>
        <p:nvSpPr>
          <p:cNvPr id="12" name="Text 7"/>
          <p:cNvSpPr/>
          <p:nvPr/>
        </p:nvSpPr>
        <p:spPr>
          <a:xfrm>
            <a:off x="9296400" y="3348633"/>
            <a:ext cx="2883813"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Conflicte regionale</a:t>
            </a:r>
            <a:endParaRPr lang="en-US" sz="2187" dirty="0"/>
          </a:p>
        </p:txBody>
      </p:sp>
      <p:sp>
        <p:nvSpPr>
          <p:cNvPr id="13" name="Text 8"/>
          <p:cNvSpPr/>
          <p:nvPr/>
        </p:nvSpPr>
        <p:spPr>
          <a:xfrm>
            <a:off x="9296400" y="3829050"/>
            <a:ext cx="3073837" cy="2843213"/>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Tensiunile și conflictele regionale, cum ar fi războiul din Ucraina, afectează stabilitatea și prosperitatea întregii regiuni. Rezolvarea pașnică a disputelor este crucială pentru progresul continentelor.</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944</Words>
  <Application>Microsoft Office PowerPoint</Application>
  <PresentationFormat>Довільний</PresentationFormat>
  <Paragraphs>77</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Overpass</vt:lpstr>
      <vt:lpstr>Syne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Tcaci</dc:creator>
  <cp:lastModifiedBy>Liliya Hovornyan</cp:lastModifiedBy>
  <cp:revision>3</cp:revision>
  <dcterms:created xsi:type="dcterms:W3CDTF">2024-04-22T16:06:31Z</dcterms:created>
  <dcterms:modified xsi:type="dcterms:W3CDTF">2024-04-22T16:16:53Z</dcterms:modified>
</cp:coreProperties>
</file>