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4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782008"/>
            <a:ext cx="7477601" cy="1916430"/>
          </a:xfrm>
          <a:prstGeom prst="rect">
            <a:avLst/>
          </a:prstGeom>
          <a:noFill/>
          <a:ln/>
        </p:spPr>
        <p:txBody>
          <a:bodyPr wrap="square" rtlCol="0" anchor="t"/>
          <a:lstStyle/>
          <a:p>
            <a:pPr marL="0" indent="0">
              <a:lnSpc>
                <a:spcPts val="7545"/>
              </a:lnSpc>
              <a:buNone/>
            </a:pPr>
            <a:r>
              <a:rPr lang="en-US" sz="6036" b="1" dirty="0" err="1">
                <a:solidFill>
                  <a:srgbClr val="5B5F72"/>
                </a:solidFill>
                <a:latin typeface="Instrument Sans" pitchFamily="34" charset="0"/>
                <a:ea typeface="Instrument Sans" pitchFamily="34" charset="-122"/>
                <a:cs typeface="Instrument Sans" pitchFamily="34" charset="-120"/>
              </a:rPr>
              <a:t>Coordonatele</a:t>
            </a:r>
            <a:r>
              <a:rPr lang="en-US" sz="6036" b="1" dirty="0">
                <a:solidFill>
                  <a:srgbClr val="5B5F72"/>
                </a:solidFill>
                <a:latin typeface="Instrument Sans" pitchFamily="34" charset="0"/>
                <a:ea typeface="Instrument Sans" pitchFamily="34" charset="-122"/>
                <a:cs typeface="Instrument Sans" pitchFamily="34" charset="-120"/>
              </a:rPr>
              <a:t> </a:t>
            </a:r>
            <a:r>
              <a:rPr lang="en-US" sz="6036" b="1" dirty="0" err="1">
                <a:solidFill>
                  <a:srgbClr val="5B5F72"/>
                </a:solidFill>
                <a:latin typeface="Instrument Sans" pitchFamily="34" charset="0"/>
                <a:ea typeface="Instrument Sans" pitchFamily="34" charset="-122"/>
                <a:cs typeface="Instrument Sans" pitchFamily="34" charset="-120"/>
              </a:rPr>
              <a:t>geografice</a:t>
            </a:r>
            <a:endParaRPr lang="en-US" sz="6036" dirty="0"/>
          </a:p>
        </p:txBody>
      </p:sp>
      <p:sp>
        <p:nvSpPr>
          <p:cNvPr id="6" name="Text 2"/>
          <p:cNvSpPr/>
          <p:nvPr/>
        </p:nvSpPr>
        <p:spPr>
          <a:xfrm>
            <a:off x="6319599" y="4031694"/>
            <a:ext cx="7477601" cy="1777008"/>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Coordonatele geografice sunt un sistem de identificare a locațiilor precise pe suprafața Pământului. Acest sistem folosește linii imaginare de latitudine și longitudine pentru a defini poziția unui loc specific. Înțelegerea și utilizarea coordonatelor geografice este esențială în domenii precum navigația, cartografie, meteorologie și multe altele.</a:t>
            </a:r>
            <a:endParaRPr lang="en-US" sz="1750" dirty="0"/>
          </a:p>
        </p:txBody>
      </p:sp>
      <p:sp>
        <p:nvSpPr>
          <p:cNvPr id="7" name="Shape 3"/>
          <p:cNvSpPr/>
          <p:nvPr/>
        </p:nvSpPr>
        <p:spPr>
          <a:xfrm>
            <a:off x="6319599" y="6075283"/>
            <a:ext cx="355402" cy="355402"/>
          </a:xfrm>
          <a:prstGeom prst="roundRect">
            <a:avLst>
              <a:gd name="adj" fmla="val 25726039"/>
            </a:avLst>
          </a:prstGeom>
          <a:noFill/>
          <a:ln w="7620">
            <a:solidFill>
              <a:srgbClr val="FFFFFF"/>
            </a:solidFill>
            <a:prstDash val="solid"/>
          </a:ln>
        </p:spPr>
      </p:sp>
      <p:pic>
        <p:nvPicPr>
          <p:cNvPr id="8" name="Image 2" descr="preencoded.png"/>
          <p:cNvPicPr>
            <a:picLocks noChangeAspect="1"/>
          </p:cNvPicPr>
          <p:nvPr/>
        </p:nvPicPr>
        <p:blipFill>
          <a:blip r:embed="rId5"/>
          <a:stretch>
            <a:fillRect/>
          </a:stretch>
        </p:blipFill>
        <p:spPr>
          <a:xfrm>
            <a:off x="6327219" y="6082903"/>
            <a:ext cx="340162" cy="340162"/>
          </a:xfrm>
          <a:prstGeom prst="rect">
            <a:avLst/>
          </a:prstGeom>
        </p:spPr>
      </p:pic>
      <p:sp>
        <p:nvSpPr>
          <p:cNvPr id="9" name="Text 4"/>
          <p:cNvSpPr/>
          <p:nvPr/>
        </p:nvSpPr>
        <p:spPr>
          <a:xfrm>
            <a:off x="6786086" y="6058614"/>
            <a:ext cx="2142411" cy="388858"/>
          </a:xfrm>
          <a:prstGeom prst="rect">
            <a:avLst/>
          </a:prstGeom>
          <a:noFill/>
          <a:ln/>
        </p:spPr>
        <p:txBody>
          <a:bodyPr wrap="none" rtlCol="0" anchor="t"/>
          <a:lstStyle/>
          <a:p>
            <a:pPr marL="0" indent="0" algn="l">
              <a:lnSpc>
                <a:spcPts val="3062"/>
              </a:lnSpc>
              <a:buNone/>
            </a:pPr>
            <a:r>
              <a:rPr lang="ro-RO" sz="2187" b="1" dirty="0">
                <a:solidFill>
                  <a:srgbClr val="00B0F0"/>
                </a:solidFill>
                <a:latin typeface="Arial Black" panose="020B0A04020102020204" pitchFamily="34" charset="0"/>
                <a:ea typeface="Instrument Sans" pitchFamily="34" charset="-122"/>
                <a:cs typeface="Instrument Sans" pitchFamily="34" charset="-120"/>
              </a:rPr>
              <a:t>CEDRA</a:t>
            </a:r>
            <a:endParaRPr lang="en-US" sz="2187" dirty="0">
              <a:solidFill>
                <a:srgbClr val="00B0F0"/>
              </a:solidFill>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59871"/>
            <a:ext cx="14630400" cy="8229600"/>
          </a:xfrm>
          <a:prstGeom prst="rect">
            <a:avLst/>
          </a:prstGeom>
          <a:solidFill>
            <a:srgbClr val="FFFFFF">
              <a:alpha val="75000"/>
            </a:srgbClr>
          </a:solidFill>
          <a:ln/>
        </p:spPr>
      </p:sp>
      <p:sp>
        <p:nvSpPr>
          <p:cNvPr id="4" name="Text 1"/>
          <p:cNvSpPr/>
          <p:nvPr/>
        </p:nvSpPr>
        <p:spPr>
          <a:xfrm>
            <a:off x="2037993" y="2039064"/>
            <a:ext cx="6307455" cy="694373"/>
          </a:xfrm>
          <a:prstGeom prst="rect">
            <a:avLst/>
          </a:prstGeom>
          <a:noFill/>
          <a:ln/>
        </p:spPr>
        <p:txBody>
          <a:bodyPr wrap="none" rtlCol="0" anchor="t"/>
          <a:lstStyle/>
          <a:p>
            <a:pPr marL="0" indent="0">
              <a:lnSpc>
                <a:spcPts val="5468"/>
              </a:lnSpc>
              <a:buNone/>
            </a:pPr>
            <a:r>
              <a:rPr lang="en-US" sz="4374" b="1" dirty="0">
                <a:solidFill>
                  <a:srgbClr val="5B5F72"/>
                </a:solidFill>
                <a:latin typeface="Instrument Sans" pitchFamily="34" charset="0"/>
                <a:ea typeface="Instrument Sans" pitchFamily="34" charset="-122"/>
                <a:cs typeface="Instrument Sans" pitchFamily="34" charset="-120"/>
              </a:rPr>
              <a:t>Latitudine și longitudine</a:t>
            </a:r>
            <a:endParaRPr lang="en-US" sz="4374" dirty="0"/>
          </a:p>
        </p:txBody>
      </p:sp>
      <p:sp>
        <p:nvSpPr>
          <p:cNvPr id="5" name="Text 2"/>
          <p:cNvSpPr/>
          <p:nvPr/>
        </p:nvSpPr>
        <p:spPr>
          <a:xfrm>
            <a:off x="2037993" y="3288863"/>
            <a:ext cx="2777490" cy="347186"/>
          </a:xfrm>
          <a:prstGeom prst="rect">
            <a:avLst/>
          </a:prstGeom>
          <a:noFill/>
          <a:ln/>
        </p:spPr>
        <p:txBody>
          <a:bodyPr wrap="none" rtlCol="0" anchor="t"/>
          <a:lstStyle/>
          <a:p>
            <a:pPr marL="0" indent="0">
              <a:lnSpc>
                <a:spcPts val="2734"/>
              </a:lnSpc>
              <a:buNone/>
            </a:pPr>
            <a:r>
              <a:rPr lang="en-US" sz="2187" b="1" dirty="0">
                <a:solidFill>
                  <a:srgbClr val="5B5F72"/>
                </a:solidFill>
                <a:latin typeface="Instrument Sans" pitchFamily="34" charset="0"/>
                <a:ea typeface="Instrument Sans" pitchFamily="34" charset="-122"/>
                <a:cs typeface="Instrument Sans" pitchFamily="34" charset="-120"/>
              </a:rPr>
              <a:t>Latitudine</a:t>
            </a:r>
            <a:endParaRPr lang="en-US" sz="2187" dirty="0"/>
          </a:p>
        </p:txBody>
      </p:sp>
      <p:sp>
        <p:nvSpPr>
          <p:cNvPr id="6" name="Text 3"/>
          <p:cNvSpPr/>
          <p:nvPr/>
        </p:nvSpPr>
        <p:spPr>
          <a:xfrm>
            <a:off x="2037993" y="3858220"/>
            <a:ext cx="5006221" cy="2132409"/>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Latitudinea este distanța măsurată în grade nord sau sud de la Ecuator, linia imaginară care înconjoară Pământul la jumătatea distanței dintre Polul Nord și Polul Sud. Latitudinile sunt măsurate de la 0° la 90° Nord și de la 0° la 90° Sud.</a:t>
            </a:r>
            <a:endParaRPr lang="en-US" sz="1750" dirty="0"/>
          </a:p>
        </p:txBody>
      </p:sp>
      <p:sp>
        <p:nvSpPr>
          <p:cNvPr id="7" name="Text 4"/>
          <p:cNvSpPr/>
          <p:nvPr/>
        </p:nvSpPr>
        <p:spPr>
          <a:xfrm>
            <a:off x="7593806" y="3288863"/>
            <a:ext cx="2777490" cy="347186"/>
          </a:xfrm>
          <a:prstGeom prst="rect">
            <a:avLst/>
          </a:prstGeom>
          <a:noFill/>
          <a:ln/>
        </p:spPr>
        <p:txBody>
          <a:bodyPr wrap="none" rtlCol="0" anchor="t"/>
          <a:lstStyle/>
          <a:p>
            <a:pPr marL="0" indent="0">
              <a:lnSpc>
                <a:spcPts val="2734"/>
              </a:lnSpc>
              <a:buNone/>
            </a:pPr>
            <a:r>
              <a:rPr lang="en-US" sz="2187" b="1" dirty="0">
                <a:solidFill>
                  <a:srgbClr val="5B5F72"/>
                </a:solidFill>
                <a:latin typeface="Instrument Sans" pitchFamily="34" charset="0"/>
                <a:ea typeface="Instrument Sans" pitchFamily="34" charset="-122"/>
                <a:cs typeface="Instrument Sans" pitchFamily="34" charset="-120"/>
              </a:rPr>
              <a:t>Longitudine</a:t>
            </a:r>
            <a:endParaRPr lang="en-US" sz="2187" dirty="0"/>
          </a:p>
        </p:txBody>
      </p:sp>
      <p:sp>
        <p:nvSpPr>
          <p:cNvPr id="8" name="Text 5"/>
          <p:cNvSpPr/>
          <p:nvPr/>
        </p:nvSpPr>
        <p:spPr>
          <a:xfrm>
            <a:off x="7593806" y="3858220"/>
            <a:ext cx="5006221" cy="1777008"/>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Longitudinea este distanța măsurată în grade est sau vest de la Meridianul Zero, linia imaginară care trece prin Greenwich, Anglia. Longitudinile sunt măsurate de la 0° la 180° Est și de la 0° la 180° Vest.</a:t>
            </a:r>
            <a:endParaRPr lang="en-US" sz="1750" dirty="0"/>
          </a:p>
        </p:txBody>
      </p:sp>
      <p:sp>
        <p:nvSpPr>
          <p:cNvPr id="10" name="Text 4">
            <a:extLst>
              <a:ext uri="{FF2B5EF4-FFF2-40B4-BE49-F238E27FC236}">
                <a16:creationId xmlns:a16="http://schemas.microsoft.com/office/drawing/2014/main" id="{C97F64D2-0973-CFCA-A2AC-22E6661BCDFF}"/>
              </a:ext>
            </a:extLst>
          </p:cNvPr>
          <p:cNvSpPr/>
          <p:nvPr/>
        </p:nvSpPr>
        <p:spPr>
          <a:xfrm>
            <a:off x="75043" y="223871"/>
            <a:ext cx="2142411" cy="388858"/>
          </a:xfrm>
          <a:prstGeom prst="rect">
            <a:avLst/>
          </a:prstGeom>
          <a:noFill/>
          <a:ln/>
        </p:spPr>
        <p:txBody>
          <a:bodyPr wrap="none" rtlCol="0" anchor="t"/>
          <a:lstStyle/>
          <a:p>
            <a:pPr marL="0" indent="0" algn="l">
              <a:lnSpc>
                <a:spcPts val="3062"/>
              </a:lnSpc>
              <a:buNone/>
            </a:pPr>
            <a:r>
              <a:rPr lang="ro-RO" sz="2187" b="1" dirty="0">
                <a:solidFill>
                  <a:srgbClr val="00B0F0"/>
                </a:solidFill>
                <a:latin typeface="Arial Black" panose="020B0A04020102020204" pitchFamily="34" charset="0"/>
                <a:ea typeface="Instrument Sans" pitchFamily="34" charset="-122"/>
                <a:cs typeface="Instrument Sans" pitchFamily="34" charset="-120"/>
              </a:rPr>
              <a:t>CEDRA</a:t>
            </a:r>
            <a:endParaRPr lang="en-US" sz="2187" dirty="0">
              <a:solidFill>
                <a:srgbClr val="00B0F0"/>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1168479"/>
            <a:ext cx="9306401" cy="1388745"/>
          </a:xfrm>
          <a:prstGeom prst="rect">
            <a:avLst/>
          </a:prstGeom>
          <a:noFill/>
          <a:ln/>
        </p:spPr>
        <p:txBody>
          <a:bodyPr wrap="square" rtlCol="0" anchor="t"/>
          <a:lstStyle/>
          <a:p>
            <a:pPr marL="0" indent="0">
              <a:lnSpc>
                <a:spcPts val="5468"/>
              </a:lnSpc>
              <a:buNone/>
            </a:pPr>
            <a:r>
              <a:rPr lang="en-US" sz="4374" b="1" dirty="0">
                <a:solidFill>
                  <a:srgbClr val="5B5F72"/>
                </a:solidFill>
                <a:latin typeface="Instrument Sans" pitchFamily="34" charset="0"/>
                <a:ea typeface="Instrument Sans" pitchFamily="34" charset="-122"/>
                <a:cs typeface="Instrument Sans" pitchFamily="34" charset="-120"/>
              </a:rPr>
              <a:t>Coordonate geografice în sistemul de coordonate carteziene</a:t>
            </a:r>
            <a:endParaRPr lang="en-US" sz="4374" dirty="0"/>
          </a:p>
        </p:txBody>
      </p:sp>
      <p:sp>
        <p:nvSpPr>
          <p:cNvPr id="6" name="Shape 2"/>
          <p:cNvSpPr/>
          <p:nvPr/>
        </p:nvSpPr>
        <p:spPr>
          <a:xfrm>
            <a:off x="833199" y="3064073"/>
            <a:ext cx="499943" cy="499943"/>
          </a:xfrm>
          <a:prstGeom prst="roundRect">
            <a:avLst>
              <a:gd name="adj" fmla="val 20000"/>
            </a:avLst>
          </a:prstGeom>
          <a:noFill/>
          <a:ln w="7620">
            <a:solidFill>
              <a:srgbClr val="C9CACE"/>
            </a:solidFill>
            <a:prstDash val="solid"/>
          </a:ln>
        </p:spPr>
      </p:sp>
      <p:sp>
        <p:nvSpPr>
          <p:cNvPr id="7" name="Text 3"/>
          <p:cNvSpPr/>
          <p:nvPr/>
        </p:nvSpPr>
        <p:spPr>
          <a:xfrm>
            <a:off x="1018580" y="3105745"/>
            <a:ext cx="129064" cy="416481"/>
          </a:xfrm>
          <a:prstGeom prst="rect">
            <a:avLst/>
          </a:prstGeom>
          <a:noFill/>
          <a:ln/>
        </p:spPr>
        <p:txBody>
          <a:bodyPr wrap="none" rtlCol="0" anchor="t"/>
          <a:lstStyle/>
          <a:p>
            <a:pPr marL="0" indent="0" algn="ctr">
              <a:lnSpc>
                <a:spcPts val="3281"/>
              </a:lnSpc>
              <a:buNone/>
            </a:pPr>
            <a:r>
              <a:rPr lang="en-US" sz="2624" b="1" dirty="0">
                <a:solidFill>
                  <a:srgbClr val="5B5F71"/>
                </a:solidFill>
                <a:latin typeface="Instrument Sans" pitchFamily="34" charset="0"/>
                <a:ea typeface="Instrument Sans" pitchFamily="34" charset="-122"/>
                <a:cs typeface="Instrument Sans" pitchFamily="34" charset="-120"/>
              </a:rPr>
              <a:t>1</a:t>
            </a:r>
            <a:endParaRPr lang="en-US" sz="2624" dirty="0"/>
          </a:p>
        </p:txBody>
      </p:sp>
      <p:sp>
        <p:nvSpPr>
          <p:cNvPr id="8" name="Text 4"/>
          <p:cNvSpPr/>
          <p:nvPr/>
        </p:nvSpPr>
        <p:spPr>
          <a:xfrm>
            <a:off x="1555313" y="3140393"/>
            <a:ext cx="3153966" cy="347186"/>
          </a:xfrm>
          <a:prstGeom prst="rect">
            <a:avLst/>
          </a:prstGeom>
          <a:noFill/>
          <a:ln/>
        </p:spPr>
        <p:txBody>
          <a:bodyPr wrap="none" rtlCol="0" anchor="t"/>
          <a:lstStyle/>
          <a:p>
            <a:pPr marL="0" indent="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Reprezentare pe un plan</a:t>
            </a:r>
            <a:endParaRPr lang="en-US" sz="2187" dirty="0"/>
          </a:p>
        </p:txBody>
      </p:sp>
      <p:sp>
        <p:nvSpPr>
          <p:cNvPr id="9" name="Text 5"/>
          <p:cNvSpPr/>
          <p:nvPr/>
        </p:nvSpPr>
        <p:spPr>
          <a:xfrm>
            <a:off x="1555313" y="3620810"/>
            <a:ext cx="3820001" cy="1777008"/>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Coordonatele geografice pot fi reprezentate într-un sistem de coordonate carteziene, cu latitudinea pe axa verticală și longitudinea pe axa orizontală.</a:t>
            </a:r>
            <a:endParaRPr lang="en-US" sz="1750" dirty="0"/>
          </a:p>
        </p:txBody>
      </p:sp>
      <p:sp>
        <p:nvSpPr>
          <p:cNvPr id="10" name="Shape 6"/>
          <p:cNvSpPr/>
          <p:nvPr/>
        </p:nvSpPr>
        <p:spPr>
          <a:xfrm>
            <a:off x="5597485" y="3064073"/>
            <a:ext cx="499943" cy="499943"/>
          </a:xfrm>
          <a:prstGeom prst="roundRect">
            <a:avLst>
              <a:gd name="adj" fmla="val 20000"/>
            </a:avLst>
          </a:prstGeom>
          <a:noFill/>
          <a:ln w="7620">
            <a:solidFill>
              <a:srgbClr val="C9CACE"/>
            </a:solidFill>
            <a:prstDash val="solid"/>
          </a:ln>
        </p:spPr>
      </p:sp>
      <p:sp>
        <p:nvSpPr>
          <p:cNvPr id="11" name="Text 7"/>
          <p:cNvSpPr/>
          <p:nvPr/>
        </p:nvSpPr>
        <p:spPr>
          <a:xfrm>
            <a:off x="5754529" y="3105745"/>
            <a:ext cx="185738" cy="416481"/>
          </a:xfrm>
          <a:prstGeom prst="rect">
            <a:avLst/>
          </a:prstGeom>
          <a:noFill/>
          <a:ln/>
        </p:spPr>
        <p:txBody>
          <a:bodyPr wrap="none" rtlCol="0" anchor="t"/>
          <a:lstStyle/>
          <a:p>
            <a:pPr marL="0" indent="0" algn="ctr">
              <a:lnSpc>
                <a:spcPts val="3281"/>
              </a:lnSpc>
              <a:buNone/>
            </a:pPr>
            <a:r>
              <a:rPr lang="en-US" sz="2624" b="1" dirty="0">
                <a:solidFill>
                  <a:srgbClr val="5B5F71"/>
                </a:solidFill>
                <a:latin typeface="Instrument Sans" pitchFamily="34" charset="0"/>
                <a:ea typeface="Instrument Sans" pitchFamily="34" charset="-122"/>
                <a:cs typeface="Instrument Sans" pitchFamily="34" charset="-120"/>
              </a:rPr>
              <a:t>2</a:t>
            </a:r>
            <a:endParaRPr lang="en-US" sz="2624" dirty="0"/>
          </a:p>
        </p:txBody>
      </p:sp>
      <p:sp>
        <p:nvSpPr>
          <p:cNvPr id="12" name="Text 8"/>
          <p:cNvSpPr/>
          <p:nvPr/>
        </p:nvSpPr>
        <p:spPr>
          <a:xfrm>
            <a:off x="6319599" y="3140393"/>
            <a:ext cx="2777490" cy="347186"/>
          </a:xfrm>
          <a:prstGeom prst="rect">
            <a:avLst/>
          </a:prstGeom>
          <a:noFill/>
          <a:ln/>
        </p:spPr>
        <p:txBody>
          <a:bodyPr wrap="none" rtlCol="0" anchor="t"/>
          <a:lstStyle/>
          <a:p>
            <a:pPr marL="0" indent="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Locație precisă</a:t>
            </a:r>
            <a:endParaRPr lang="en-US" sz="2187" dirty="0"/>
          </a:p>
        </p:txBody>
      </p:sp>
      <p:sp>
        <p:nvSpPr>
          <p:cNvPr id="13" name="Text 9"/>
          <p:cNvSpPr/>
          <p:nvPr/>
        </p:nvSpPr>
        <p:spPr>
          <a:xfrm>
            <a:off x="6319599" y="3620810"/>
            <a:ext cx="3820001" cy="1421606"/>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Folosind acest sistem, poate fi identificată o locație specifică pe suprafața Pământului cu o precizie foarte mare.</a:t>
            </a:r>
            <a:endParaRPr lang="en-US" sz="1750" dirty="0"/>
          </a:p>
        </p:txBody>
      </p:sp>
      <p:sp>
        <p:nvSpPr>
          <p:cNvPr id="14" name="Shape 10"/>
          <p:cNvSpPr/>
          <p:nvPr/>
        </p:nvSpPr>
        <p:spPr>
          <a:xfrm>
            <a:off x="833199" y="5793581"/>
            <a:ext cx="499943" cy="499943"/>
          </a:xfrm>
          <a:prstGeom prst="roundRect">
            <a:avLst>
              <a:gd name="adj" fmla="val 20000"/>
            </a:avLst>
          </a:prstGeom>
          <a:noFill/>
          <a:ln w="7620">
            <a:solidFill>
              <a:srgbClr val="C9CACE"/>
            </a:solidFill>
            <a:prstDash val="solid"/>
          </a:ln>
        </p:spPr>
      </p:sp>
      <p:sp>
        <p:nvSpPr>
          <p:cNvPr id="15" name="Text 11"/>
          <p:cNvSpPr/>
          <p:nvPr/>
        </p:nvSpPr>
        <p:spPr>
          <a:xfrm>
            <a:off x="986671" y="5835253"/>
            <a:ext cx="193000" cy="416481"/>
          </a:xfrm>
          <a:prstGeom prst="rect">
            <a:avLst/>
          </a:prstGeom>
          <a:noFill/>
          <a:ln/>
        </p:spPr>
        <p:txBody>
          <a:bodyPr wrap="none" rtlCol="0" anchor="t"/>
          <a:lstStyle/>
          <a:p>
            <a:pPr marL="0" indent="0" algn="ctr">
              <a:lnSpc>
                <a:spcPts val="3281"/>
              </a:lnSpc>
              <a:buNone/>
            </a:pPr>
            <a:r>
              <a:rPr lang="en-US" sz="2624" b="1" dirty="0">
                <a:solidFill>
                  <a:srgbClr val="5B5F71"/>
                </a:solidFill>
                <a:latin typeface="Instrument Sans" pitchFamily="34" charset="0"/>
                <a:ea typeface="Instrument Sans" pitchFamily="34" charset="-122"/>
                <a:cs typeface="Instrument Sans" pitchFamily="34" charset="-120"/>
              </a:rPr>
              <a:t>3</a:t>
            </a:r>
            <a:endParaRPr lang="en-US" sz="2624" dirty="0"/>
          </a:p>
        </p:txBody>
      </p:sp>
      <p:sp>
        <p:nvSpPr>
          <p:cNvPr id="16" name="Text 12"/>
          <p:cNvSpPr/>
          <p:nvPr/>
        </p:nvSpPr>
        <p:spPr>
          <a:xfrm>
            <a:off x="1555313" y="5869900"/>
            <a:ext cx="2870121" cy="347186"/>
          </a:xfrm>
          <a:prstGeom prst="rect">
            <a:avLst/>
          </a:prstGeom>
          <a:noFill/>
          <a:ln/>
        </p:spPr>
        <p:txBody>
          <a:bodyPr wrap="none" rtlCol="0" anchor="t"/>
          <a:lstStyle/>
          <a:p>
            <a:pPr marL="0" indent="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Aplicații în cartografie</a:t>
            </a:r>
            <a:endParaRPr lang="en-US" sz="2187" dirty="0"/>
          </a:p>
        </p:txBody>
      </p:sp>
      <p:sp>
        <p:nvSpPr>
          <p:cNvPr id="17" name="Text 13"/>
          <p:cNvSpPr/>
          <p:nvPr/>
        </p:nvSpPr>
        <p:spPr>
          <a:xfrm>
            <a:off x="1555313" y="6350317"/>
            <a:ext cx="8584287" cy="710803"/>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Acest sistem este deosebit de util în cartografie digitală și în aplicațiile de navigație, permițând reprezentarea precisă a locațiilor geografice.</a:t>
            </a:r>
            <a:endParaRPr lang="en-US" sz="1750" dirty="0"/>
          </a:p>
        </p:txBody>
      </p:sp>
      <p:sp>
        <p:nvSpPr>
          <p:cNvPr id="19" name="Text 4">
            <a:extLst>
              <a:ext uri="{FF2B5EF4-FFF2-40B4-BE49-F238E27FC236}">
                <a16:creationId xmlns:a16="http://schemas.microsoft.com/office/drawing/2014/main" id="{ADD8FD54-99CD-C813-6DA2-74F47B6311B9}"/>
              </a:ext>
            </a:extLst>
          </p:cNvPr>
          <p:cNvSpPr/>
          <p:nvPr/>
        </p:nvSpPr>
        <p:spPr>
          <a:xfrm>
            <a:off x="76438" y="205808"/>
            <a:ext cx="2142411" cy="388858"/>
          </a:xfrm>
          <a:prstGeom prst="rect">
            <a:avLst/>
          </a:prstGeom>
          <a:noFill/>
          <a:ln/>
        </p:spPr>
        <p:txBody>
          <a:bodyPr wrap="none" rtlCol="0" anchor="t"/>
          <a:lstStyle/>
          <a:p>
            <a:pPr marL="0" indent="0" algn="l">
              <a:lnSpc>
                <a:spcPts val="3062"/>
              </a:lnSpc>
              <a:buNone/>
            </a:pPr>
            <a:r>
              <a:rPr lang="ro-RO" sz="2187" b="1" dirty="0">
                <a:solidFill>
                  <a:srgbClr val="00B0F0"/>
                </a:solidFill>
                <a:latin typeface="Arial Black" panose="020B0A04020102020204" pitchFamily="34" charset="0"/>
                <a:ea typeface="Instrument Sans" pitchFamily="34" charset="-122"/>
                <a:cs typeface="Instrument Sans" pitchFamily="34" charset="-120"/>
              </a:rPr>
              <a:t>CEDRA</a:t>
            </a:r>
            <a:endParaRPr lang="en-US" sz="2187" dirty="0">
              <a:solidFill>
                <a:srgbClr val="00B0F0"/>
              </a:solidFill>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037993" y="1580674"/>
            <a:ext cx="10554414" cy="1388745"/>
          </a:xfrm>
          <a:prstGeom prst="rect">
            <a:avLst/>
          </a:prstGeom>
          <a:noFill/>
          <a:ln/>
        </p:spPr>
        <p:txBody>
          <a:bodyPr wrap="square" rtlCol="0" anchor="t"/>
          <a:lstStyle/>
          <a:p>
            <a:pPr marL="0" indent="0">
              <a:lnSpc>
                <a:spcPts val="5468"/>
              </a:lnSpc>
              <a:buNone/>
            </a:pPr>
            <a:r>
              <a:rPr lang="en-US" sz="4374" b="1" dirty="0">
                <a:solidFill>
                  <a:srgbClr val="5B5F72"/>
                </a:solidFill>
                <a:latin typeface="Instrument Sans" pitchFamily="34" charset="0"/>
                <a:ea typeface="Instrument Sans" pitchFamily="34" charset="-122"/>
                <a:cs typeface="Instrument Sans" pitchFamily="34" charset="-120"/>
              </a:rPr>
              <a:t>Coordonate geografice în sistemul de coordonate sferică</a:t>
            </a:r>
            <a:endParaRPr lang="en-US" sz="4374" dirty="0"/>
          </a:p>
        </p:txBody>
      </p:sp>
      <p:pic>
        <p:nvPicPr>
          <p:cNvPr id="7" name="Image 2" descr="preencoded.png"/>
          <p:cNvPicPr>
            <a:picLocks noChangeAspect="1"/>
          </p:cNvPicPr>
          <p:nvPr/>
        </p:nvPicPr>
        <p:blipFill>
          <a:blip r:embed="rId5"/>
          <a:stretch>
            <a:fillRect/>
          </a:stretch>
        </p:blipFill>
        <p:spPr>
          <a:xfrm>
            <a:off x="2037993" y="3302675"/>
            <a:ext cx="3518059" cy="888682"/>
          </a:xfrm>
          <a:prstGeom prst="rect">
            <a:avLst/>
          </a:prstGeom>
        </p:spPr>
      </p:pic>
      <p:sp>
        <p:nvSpPr>
          <p:cNvPr id="8" name="Text 3"/>
          <p:cNvSpPr/>
          <p:nvPr/>
        </p:nvSpPr>
        <p:spPr>
          <a:xfrm>
            <a:off x="2260163" y="4524613"/>
            <a:ext cx="2777490" cy="347186"/>
          </a:xfrm>
          <a:prstGeom prst="rect">
            <a:avLst/>
          </a:prstGeom>
          <a:noFill/>
          <a:ln/>
        </p:spPr>
        <p:txBody>
          <a:bodyPr wrap="none" rtlCol="0" anchor="t"/>
          <a:lstStyle/>
          <a:p>
            <a:pPr marL="0" indent="0" algn="l">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Latitudine</a:t>
            </a:r>
            <a:endParaRPr lang="en-US" sz="2187" dirty="0"/>
          </a:p>
        </p:txBody>
      </p:sp>
      <p:sp>
        <p:nvSpPr>
          <p:cNvPr id="9" name="Text 4"/>
          <p:cNvSpPr/>
          <p:nvPr/>
        </p:nvSpPr>
        <p:spPr>
          <a:xfrm>
            <a:off x="2260163" y="5005030"/>
            <a:ext cx="3073718" cy="1421606"/>
          </a:xfrm>
          <a:prstGeom prst="rect">
            <a:avLst/>
          </a:prstGeom>
          <a:noFill/>
          <a:ln/>
        </p:spPr>
        <p:txBody>
          <a:bodyPr wrap="square" rtlCol="0" anchor="t"/>
          <a:lstStyle/>
          <a:p>
            <a:pPr marL="0" indent="0" algn="l">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Reprezintă distanța unghiulară de la Ecuator la un punct dat pe suprafața Pământului.</a:t>
            </a:r>
            <a:endParaRPr lang="en-US" sz="1750" dirty="0"/>
          </a:p>
        </p:txBody>
      </p:sp>
      <p:pic>
        <p:nvPicPr>
          <p:cNvPr id="10" name="Image 3" descr="preencoded.png"/>
          <p:cNvPicPr>
            <a:picLocks noChangeAspect="1"/>
          </p:cNvPicPr>
          <p:nvPr/>
        </p:nvPicPr>
        <p:blipFill>
          <a:blip r:embed="rId6"/>
          <a:stretch>
            <a:fillRect/>
          </a:stretch>
        </p:blipFill>
        <p:spPr>
          <a:xfrm>
            <a:off x="5556052" y="3302675"/>
            <a:ext cx="3518178" cy="888682"/>
          </a:xfrm>
          <a:prstGeom prst="rect">
            <a:avLst/>
          </a:prstGeom>
        </p:spPr>
      </p:pic>
      <p:sp>
        <p:nvSpPr>
          <p:cNvPr id="11" name="Text 5"/>
          <p:cNvSpPr/>
          <p:nvPr/>
        </p:nvSpPr>
        <p:spPr>
          <a:xfrm>
            <a:off x="5778222" y="4524613"/>
            <a:ext cx="2777490" cy="347186"/>
          </a:xfrm>
          <a:prstGeom prst="rect">
            <a:avLst/>
          </a:prstGeom>
          <a:noFill/>
          <a:ln/>
        </p:spPr>
        <p:txBody>
          <a:bodyPr wrap="none" rtlCol="0" anchor="t"/>
          <a:lstStyle/>
          <a:p>
            <a:pPr marL="0" indent="0" algn="l">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Longitudine</a:t>
            </a:r>
            <a:endParaRPr lang="en-US" sz="2187" dirty="0"/>
          </a:p>
        </p:txBody>
      </p:sp>
      <p:sp>
        <p:nvSpPr>
          <p:cNvPr id="12" name="Text 6"/>
          <p:cNvSpPr/>
          <p:nvPr/>
        </p:nvSpPr>
        <p:spPr>
          <a:xfrm>
            <a:off x="5778222" y="5005030"/>
            <a:ext cx="3073837" cy="1421606"/>
          </a:xfrm>
          <a:prstGeom prst="rect">
            <a:avLst/>
          </a:prstGeom>
          <a:noFill/>
          <a:ln/>
        </p:spPr>
        <p:txBody>
          <a:bodyPr wrap="square" rtlCol="0" anchor="t"/>
          <a:lstStyle/>
          <a:p>
            <a:pPr marL="0" indent="0" algn="l">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Reprezintă distanța unghiulară de la Meridianul Zero la un punct dat pe suprafața Pământului.</a:t>
            </a:r>
            <a:endParaRPr lang="en-US" sz="1750" dirty="0"/>
          </a:p>
        </p:txBody>
      </p:sp>
      <p:pic>
        <p:nvPicPr>
          <p:cNvPr id="13" name="Image 4" descr="preencoded.png"/>
          <p:cNvPicPr>
            <a:picLocks noChangeAspect="1"/>
          </p:cNvPicPr>
          <p:nvPr/>
        </p:nvPicPr>
        <p:blipFill>
          <a:blip r:embed="rId7"/>
          <a:stretch>
            <a:fillRect/>
          </a:stretch>
        </p:blipFill>
        <p:spPr>
          <a:xfrm>
            <a:off x="9074229" y="3302675"/>
            <a:ext cx="3518178" cy="888682"/>
          </a:xfrm>
          <a:prstGeom prst="rect">
            <a:avLst/>
          </a:prstGeom>
        </p:spPr>
      </p:pic>
      <p:sp>
        <p:nvSpPr>
          <p:cNvPr id="14" name="Text 7"/>
          <p:cNvSpPr/>
          <p:nvPr/>
        </p:nvSpPr>
        <p:spPr>
          <a:xfrm>
            <a:off x="9296400" y="4524613"/>
            <a:ext cx="2777490" cy="347186"/>
          </a:xfrm>
          <a:prstGeom prst="rect">
            <a:avLst/>
          </a:prstGeom>
          <a:noFill/>
          <a:ln/>
        </p:spPr>
        <p:txBody>
          <a:bodyPr wrap="none" rtlCol="0" anchor="t"/>
          <a:lstStyle/>
          <a:p>
            <a:pPr marL="0" indent="0" algn="l">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Altitudine</a:t>
            </a:r>
            <a:endParaRPr lang="en-US" sz="2187" dirty="0"/>
          </a:p>
        </p:txBody>
      </p:sp>
      <p:sp>
        <p:nvSpPr>
          <p:cNvPr id="15" name="Text 8"/>
          <p:cNvSpPr/>
          <p:nvPr/>
        </p:nvSpPr>
        <p:spPr>
          <a:xfrm>
            <a:off x="9296400" y="5005030"/>
            <a:ext cx="3073837" cy="1066205"/>
          </a:xfrm>
          <a:prstGeom prst="rect">
            <a:avLst/>
          </a:prstGeom>
          <a:noFill/>
          <a:ln/>
        </p:spPr>
        <p:txBody>
          <a:bodyPr wrap="square" rtlCol="0" anchor="t"/>
          <a:lstStyle/>
          <a:p>
            <a:pPr marL="0" indent="0" algn="l">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Reprezintă distanța verticală a unui punct față de nivelul mării.</a:t>
            </a:r>
            <a:endParaRPr lang="en-US" sz="1750" dirty="0"/>
          </a:p>
        </p:txBody>
      </p:sp>
      <p:sp>
        <p:nvSpPr>
          <p:cNvPr id="17" name="Text 4">
            <a:extLst>
              <a:ext uri="{FF2B5EF4-FFF2-40B4-BE49-F238E27FC236}">
                <a16:creationId xmlns:a16="http://schemas.microsoft.com/office/drawing/2014/main" id="{6E2FDADC-BB33-2901-B4EC-0CED1E9A8AB0}"/>
              </a:ext>
            </a:extLst>
          </p:cNvPr>
          <p:cNvSpPr/>
          <p:nvPr/>
        </p:nvSpPr>
        <p:spPr>
          <a:xfrm>
            <a:off x="281872" y="204736"/>
            <a:ext cx="2142411" cy="388858"/>
          </a:xfrm>
          <a:prstGeom prst="rect">
            <a:avLst/>
          </a:prstGeom>
          <a:noFill/>
          <a:ln/>
        </p:spPr>
        <p:txBody>
          <a:bodyPr wrap="none" rtlCol="0" anchor="t"/>
          <a:lstStyle/>
          <a:p>
            <a:pPr marL="0" indent="0" algn="l">
              <a:lnSpc>
                <a:spcPts val="3062"/>
              </a:lnSpc>
              <a:buNone/>
            </a:pPr>
            <a:r>
              <a:rPr lang="ro-RO" sz="2187" b="1" dirty="0">
                <a:solidFill>
                  <a:srgbClr val="00B0F0"/>
                </a:solidFill>
                <a:latin typeface="Arial Black" panose="020B0A04020102020204" pitchFamily="34" charset="0"/>
                <a:ea typeface="Instrument Sans" pitchFamily="34" charset="-122"/>
                <a:cs typeface="Instrument Sans" pitchFamily="34" charset="-120"/>
              </a:rPr>
              <a:t>CEDRA</a:t>
            </a:r>
            <a:endParaRPr lang="en-US" sz="2187" dirty="0">
              <a:solidFill>
                <a:srgbClr val="00B0F0"/>
              </a:solidFill>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505"/>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3657600" cy="8231505"/>
          </a:xfrm>
          <a:prstGeom prst="rect">
            <a:avLst/>
          </a:prstGeom>
        </p:spPr>
      </p:pic>
      <p:sp>
        <p:nvSpPr>
          <p:cNvPr id="5" name="Text 1"/>
          <p:cNvSpPr/>
          <p:nvPr/>
        </p:nvSpPr>
        <p:spPr>
          <a:xfrm>
            <a:off x="4450437" y="581382"/>
            <a:ext cx="9387126" cy="1321594"/>
          </a:xfrm>
          <a:prstGeom prst="rect">
            <a:avLst/>
          </a:prstGeom>
          <a:noFill/>
          <a:ln/>
        </p:spPr>
        <p:txBody>
          <a:bodyPr wrap="square" rtlCol="0" anchor="t"/>
          <a:lstStyle/>
          <a:p>
            <a:pPr marL="0" indent="0">
              <a:lnSpc>
                <a:spcPts val="5203"/>
              </a:lnSpc>
              <a:buNone/>
            </a:pPr>
            <a:r>
              <a:rPr lang="en-US" sz="4162" b="1" dirty="0">
                <a:solidFill>
                  <a:srgbClr val="5B5F72"/>
                </a:solidFill>
                <a:latin typeface="Instrument Sans" pitchFamily="34" charset="0"/>
                <a:ea typeface="Instrument Sans" pitchFamily="34" charset="-122"/>
                <a:cs typeface="Instrument Sans" pitchFamily="34" charset="-120"/>
              </a:rPr>
              <a:t>Determinarea coordonatelor geografice</a:t>
            </a:r>
            <a:endParaRPr lang="en-US" sz="4162" dirty="0"/>
          </a:p>
        </p:txBody>
      </p:sp>
      <p:sp>
        <p:nvSpPr>
          <p:cNvPr id="6" name="Shape 2"/>
          <p:cNvSpPr/>
          <p:nvPr/>
        </p:nvSpPr>
        <p:spPr>
          <a:xfrm>
            <a:off x="4746427" y="2220039"/>
            <a:ext cx="42267" cy="5430083"/>
          </a:xfrm>
          <a:prstGeom prst="roundRect">
            <a:avLst>
              <a:gd name="adj" fmla="val 225103"/>
            </a:avLst>
          </a:prstGeom>
          <a:solidFill>
            <a:srgbClr val="C9CACE"/>
          </a:solidFill>
          <a:ln/>
        </p:spPr>
      </p:sp>
      <p:sp>
        <p:nvSpPr>
          <p:cNvPr id="7" name="Shape 3"/>
          <p:cNvSpPr/>
          <p:nvPr/>
        </p:nvSpPr>
        <p:spPr>
          <a:xfrm>
            <a:off x="5005328" y="2601813"/>
            <a:ext cx="739973" cy="42267"/>
          </a:xfrm>
          <a:prstGeom prst="roundRect">
            <a:avLst>
              <a:gd name="adj" fmla="val 225103"/>
            </a:avLst>
          </a:prstGeom>
          <a:solidFill>
            <a:srgbClr val="C9CACE"/>
          </a:solidFill>
          <a:ln/>
        </p:spPr>
      </p:sp>
      <p:sp>
        <p:nvSpPr>
          <p:cNvPr id="8" name="Shape 4"/>
          <p:cNvSpPr/>
          <p:nvPr/>
        </p:nvSpPr>
        <p:spPr>
          <a:xfrm>
            <a:off x="4529673" y="2385179"/>
            <a:ext cx="475655" cy="475655"/>
          </a:xfrm>
          <a:prstGeom prst="roundRect">
            <a:avLst>
              <a:gd name="adj" fmla="val 20003"/>
            </a:avLst>
          </a:prstGeom>
          <a:noFill/>
          <a:ln w="7620">
            <a:solidFill>
              <a:srgbClr val="C9CACE"/>
            </a:solidFill>
            <a:prstDash val="solid"/>
          </a:ln>
        </p:spPr>
      </p:sp>
      <p:sp>
        <p:nvSpPr>
          <p:cNvPr id="9" name="Text 5"/>
          <p:cNvSpPr/>
          <p:nvPr/>
        </p:nvSpPr>
        <p:spPr>
          <a:xfrm>
            <a:off x="4706124" y="2424708"/>
            <a:ext cx="122753" cy="396478"/>
          </a:xfrm>
          <a:prstGeom prst="rect">
            <a:avLst/>
          </a:prstGeom>
          <a:noFill/>
          <a:ln/>
        </p:spPr>
        <p:txBody>
          <a:bodyPr wrap="none" rtlCol="0" anchor="t"/>
          <a:lstStyle/>
          <a:p>
            <a:pPr marL="0" indent="0" algn="ctr">
              <a:lnSpc>
                <a:spcPts val="3122"/>
              </a:lnSpc>
              <a:buNone/>
            </a:pPr>
            <a:r>
              <a:rPr lang="en-US" sz="2497" b="1" dirty="0">
                <a:solidFill>
                  <a:srgbClr val="5B5F71"/>
                </a:solidFill>
                <a:latin typeface="Instrument Sans" pitchFamily="34" charset="0"/>
                <a:ea typeface="Instrument Sans" pitchFamily="34" charset="-122"/>
                <a:cs typeface="Instrument Sans" pitchFamily="34" charset="-120"/>
              </a:rPr>
              <a:t>1</a:t>
            </a:r>
            <a:endParaRPr lang="en-US" sz="2497" dirty="0"/>
          </a:p>
        </p:txBody>
      </p:sp>
      <p:sp>
        <p:nvSpPr>
          <p:cNvPr id="10" name="Text 6"/>
          <p:cNvSpPr/>
          <p:nvPr/>
        </p:nvSpPr>
        <p:spPr>
          <a:xfrm>
            <a:off x="5930265" y="2431375"/>
            <a:ext cx="3540800" cy="330398"/>
          </a:xfrm>
          <a:prstGeom prst="rect">
            <a:avLst/>
          </a:prstGeom>
          <a:noFill/>
          <a:ln/>
        </p:spPr>
        <p:txBody>
          <a:bodyPr wrap="none" rtlCol="0" anchor="t"/>
          <a:lstStyle/>
          <a:p>
            <a:pPr marL="0" indent="0" algn="l">
              <a:lnSpc>
                <a:spcPts val="2601"/>
              </a:lnSpc>
              <a:buNone/>
            </a:pPr>
            <a:r>
              <a:rPr lang="en-US" sz="2081" b="1" dirty="0">
                <a:solidFill>
                  <a:srgbClr val="5B5F71"/>
                </a:solidFill>
                <a:latin typeface="Instrument Sans" pitchFamily="34" charset="0"/>
                <a:ea typeface="Instrument Sans" pitchFamily="34" charset="-122"/>
                <a:cs typeface="Instrument Sans" pitchFamily="34" charset="-120"/>
              </a:rPr>
              <a:t>Sisteme de navigație globală</a:t>
            </a:r>
            <a:endParaRPr lang="en-US" sz="2081" dirty="0"/>
          </a:p>
        </p:txBody>
      </p:sp>
      <p:sp>
        <p:nvSpPr>
          <p:cNvPr id="11" name="Text 7"/>
          <p:cNvSpPr/>
          <p:nvPr/>
        </p:nvSpPr>
        <p:spPr>
          <a:xfrm>
            <a:off x="5930265" y="2888575"/>
            <a:ext cx="7907298" cy="676513"/>
          </a:xfrm>
          <a:prstGeom prst="rect">
            <a:avLst/>
          </a:prstGeom>
          <a:noFill/>
          <a:ln/>
        </p:spPr>
        <p:txBody>
          <a:bodyPr wrap="square" rtlCol="0" anchor="t"/>
          <a:lstStyle/>
          <a:p>
            <a:pPr marL="0" indent="0" algn="l">
              <a:lnSpc>
                <a:spcPts val="2664"/>
              </a:lnSpc>
              <a:buNone/>
            </a:pPr>
            <a:r>
              <a:rPr lang="en-US" sz="1665" dirty="0">
                <a:solidFill>
                  <a:srgbClr val="5B5F71"/>
                </a:solidFill>
                <a:latin typeface="Instrument Sans" pitchFamily="34" charset="0"/>
                <a:ea typeface="Instrument Sans" pitchFamily="34" charset="-122"/>
                <a:cs typeface="Instrument Sans" pitchFamily="34" charset="-120"/>
              </a:rPr>
              <a:t>Utilizând sisteme de navigație globală, cum ar fi GPS, GLONASS sau Galileo, coordonatele geografice pot fi determinate cu o precizie ridicată.</a:t>
            </a:r>
            <a:endParaRPr lang="en-US" sz="1665" dirty="0"/>
          </a:p>
        </p:txBody>
      </p:sp>
      <p:sp>
        <p:nvSpPr>
          <p:cNvPr id="12" name="Shape 8"/>
          <p:cNvSpPr/>
          <p:nvPr/>
        </p:nvSpPr>
        <p:spPr>
          <a:xfrm>
            <a:off x="5005328" y="4369534"/>
            <a:ext cx="739973" cy="42267"/>
          </a:xfrm>
          <a:prstGeom prst="roundRect">
            <a:avLst>
              <a:gd name="adj" fmla="val 225103"/>
            </a:avLst>
          </a:prstGeom>
          <a:solidFill>
            <a:srgbClr val="C9CACE"/>
          </a:solidFill>
          <a:ln/>
        </p:spPr>
      </p:sp>
      <p:sp>
        <p:nvSpPr>
          <p:cNvPr id="13" name="Shape 9"/>
          <p:cNvSpPr/>
          <p:nvPr/>
        </p:nvSpPr>
        <p:spPr>
          <a:xfrm>
            <a:off x="4529673" y="4152900"/>
            <a:ext cx="475655" cy="475655"/>
          </a:xfrm>
          <a:prstGeom prst="roundRect">
            <a:avLst>
              <a:gd name="adj" fmla="val 20003"/>
            </a:avLst>
          </a:prstGeom>
          <a:noFill/>
          <a:ln w="7620">
            <a:solidFill>
              <a:srgbClr val="C9CACE"/>
            </a:solidFill>
            <a:prstDash val="solid"/>
          </a:ln>
        </p:spPr>
      </p:sp>
      <p:sp>
        <p:nvSpPr>
          <p:cNvPr id="14" name="Text 10"/>
          <p:cNvSpPr/>
          <p:nvPr/>
        </p:nvSpPr>
        <p:spPr>
          <a:xfrm>
            <a:off x="4679097" y="4192429"/>
            <a:ext cx="176689" cy="396478"/>
          </a:xfrm>
          <a:prstGeom prst="rect">
            <a:avLst/>
          </a:prstGeom>
          <a:noFill/>
          <a:ln/>
        </p:spPr>
        <p:txBody>
          <a:bodyPr wrap="none" rtlCol="0" anchor="t"/>
          <a:lstStyle/>
          <a:p>
            <a:pPr marL="0" indent="0" algn="ctr">
              <a:lnSpc>
                <a:spcPts val="3122"/>
              </a:lnSpc>
              <a:buNone/>
            </a:pPr>
            <a:r>
              <a:rPr lang="en-US" sz="2497" b="1" dirty="0">
                <a:solidFill>
                  <a:srgbClr val="5B5F71"/>
                </a:solidFill>
                <a:latin typeface="Instrument Sans" pitchFamily="34" charset="0"/>
                <a:ea typeface="Instrument Sans" pitchFamily="34" charset="-122"/>
                <a:cs typeface="Instrument Sans" pitchFamily="34" charset="-120"/>
              </a:rPr>
              <a:t>2</a:t>
            </a:r>
            <a:endParaRPr lang="en-US" sz="2497" dirty="0"/>
          </a:p>
        </p:txBody>
      </p:sp>
      <p:sp>
        <p:nvSpPr>
          <p:cNvPr id="15" name="Text 11"/>
          <p:cNvSpPr/>
          <p:nvPr/>
        </p:nvSpPr>
        <p:spPr>
          <a:xfrm>
            <a:off x="5930265" y="4199096"/>
            <a:ext cx="2883575" cy="330398"/>
          </a:xfrm>
          <a:prstGeom prst="rect">
            <a:avLst/>
          </a:prstGeom>
          <a:noFill/>
          <a:ln/>
        </p:spPr>
        <p:txBody>
          <a:bodyPr wrap="none" rtlCol="0" anchor="t"/>
          <a:lstStyle/>
          <a:p>
            <a:pPr marL="0" indent="0" algn="l">
              <a:lnSpc>
                <a:spcPts val="2601"/>
              </a:lnSpc>
              <a:buNone/>
            </a:pPr>
            <a:r>
              <a:rPr lang="en-US" sz="2081" b="1" dirty="0">
                <a:solidFill>
                  <a:srgbClr val="5B5F71"/>
                </a:solidFill>
                <a:latin typeface="Instrument Sans" pitchFamily="34" charset="0"/>
                <a:ea typeface="Instrument Sans" pitchFamily="34" charset="-122"/>
                <a:cs typeface="Instrument Sans" pitchFamily="34" charset="-120"/>
              </a:rPr>
              <a:t>Hărți digitale și aplicații</a:t>
            </a:r>
            <a:endParaRPr lang="en-US" sz="2081" dirty="0"/>
          </a:p>
        </p:txBody>
      </p:sp>
      <p:sp>
        <p:nvSpPr>
          <p:cNvPr id="16" name="Text 12"/>
          <p:cNvSpPr/>
          <p:nvPr/>
        </p:nvSpPr>
        <p:spPr>
          <a:xfrm>
            <a:off x="5930265" y="4656296"/>
            <a:ext cx="7907298" cy="676513"/>
          </a:xfrm>
          <a:prstGeom prst="rect">
            <a:avLst/>
          </a:prstGeom>
          <a:noFill/>
          <a:ln/>
        </p:spPr>
        <p:txBody>
          <a:bodyPr wrap="square" rtlCol="0" anchor="t"/>
          <a:lstStyle/>
          <a:p>
            <a:pPr marL="0" indent="0" algn="l">
              <a:lnSpc>
                <a:spcPts val="2664"/>
              </a:lnSpc>
              <a:buNone/>
            </a:pPr>
            <a:r>
              <a:rPr lang="en-US" sz="1665" dirty="0">
                <a:solidFill>
                  <a:srgbClr val="5B5F71"/>
                </a:solidFill>
                <a:latin typeface="Instrument Sans" pitchFamily="34" charset="0"/>
                <a:ea typeface="Instrument Sans" pitchFamily="34" charset="-122"/>
                <a:cs typeface="Instrument Sans" pitchFamily="34" charset="-120"/>
              </a:rPr>
              <a:t>Aplicațiile și hărțile digitale permit identificarea coordonatelor geografice ale unei locații prin simpla selectare a unui punct pe o hartă.</a:t>
            </a:r>
            <a:endParaRPr lang="en-US" sz="1665" dirty="0"/>
          </a:p>
        </p:txBody>
      </p:sp>
      <p:sp>
        <p:nvSpPr>
          <p:cNvPr id="17" name="Shape 13"/>
          <p:cNvSpPr/>
          <p:nvPr/>
        </p:nvSpPr>
        <p:spPr>
          <a:xfrm>
            <a:off x="5005328" y="6137255"/>
            <a:ext cx="739973" cy="42267"/>
          </a:xfrm>
          <a:prstGeom prst="roundRect">
            <a:avLst>
              <a:gd name="adj" fmla="val 225103"/>
            </a:avLst>
          </a:prstGeom>
          <a:solidFill>
            <a:srgbClr val="C9CACE"/>
          </a:solidFill>
          <a:ln/>
        </p:spPr>
      </p:sp>
      <p:sp>
        <p:nvSpPr>
          <p:cNvPr id="18" name="Shape 14"/>
          <p:cNvSpPr/>
          <p:nvPr/>
        </p:nvSpPr>
        <p:spPr>
          <a:xfrm>
            <a:off x="4529673" y="5920621"/>
            <a:ext cx="475655" cy="475655"/>
          </a:xfrm>
          <a:prstGeom prst="roundRect">
            <a:avLst>
              <a:gd name="adj" fmla="val 20003"/>
            </a:avLst>
          </a:prstGeom>
          <a:noFill/>
          <a:ln w="7620">
            <a:solidFill>
              <a:srgbClr val="C9CACE"/>
            </a:solidFill>
            <a:prstDash val="solid"/>
          </a:ln>
        </p:spPr>
      </p:sp>
      <p:sp>
        <p:nvSpPr>
          <p:cNvPr id="19" name="Text 15"/>
          <p:cNvSpPr/>
          <p:nvPr/>
        </p:nvSpPr>
        <p:spPr>
          <a:xfrm>
            <a:off x="4675644" y="5960150"/>
            <a:ext cx="183594" cy="396478"/>
          </a:xfrm>
          <a:prstGeom prst="rect">
            <a:avLst/>
          </a:prstGeom>
          <a:noFill/>
          <a:ln/>
        </p:spPr>
        <p:txBody>
          <a:bodyPr wrap="none" rtlCol="0" anchor="t"/>
          <a:lstStyle/>
          <a:p>
            <a:pPr marL="0" indent="0" algn="ctr">
              <a:lnSpc>
                <a:spcPts val="3122"/>
              </a:lnSpc>
              <a:buNone/>
            </a:pPr>
            <a:r>
              <a:rPr lang="en-US" sz="2497" b="1" dirty="0">
                <a:solidFill>
                  <a:srgbClr val="5B5F71"/>
                </a:solidFill>
                <a:latin typeface="Instrument Sans" pitchFamily="34" charset="0"/>
                <a:ea typeface="Instrument Sans" pitchFamily="34" charset="-122"/>
                <a:cs typeface="Instrument Sans" pitchFamily="34" charset="-120"/>
              </a:rPr>
              <a:t>3</a:t>
            </a:r>
            <a:endParaRPr lang="en-US" sz="2497" dirty="0"/>
          </a:p>
        </p:txBody>
      </p:sp>
      <p:sp>
        <p:nvSpPr>
          <p:cNvPr id="20" name="Text 16"/>
          <p:cNvSpPr/>
          <p:nvPr/>
        </p:nvSpPr>
        <p:spPr>
          <a:xfrm>
            <a:off x="5930265" y="5966817"/>
            <a:ext cx="2833330" cy="330398"/>
          </a:xfrm>
          <a:prstGeom prst="rect">
            <a:avLst/>
          </a:prstGeom>
          <a:noFill/>
          <a:ln/>
        </p:spPr>
        <p:txBody>
          <a:bodyPr wrap="none" rtlCol="0" anchor="t"/>
          <a:lstStyle/>
          <a:p>
            <a:pPr marL="0" indent="0" algn="l">
              <a:lnSpc>
                <a:spcPts val="2601"/>
              </a:lnSpc>
              <a:buNone/>
            </a:pPr>
            <a:r>
              <a:rPr lang="en-US" sz="2081" b="1" dirty="0">
                <a:solidFill>
                  <a:srgbClr val="5B5F71"/>
                </a:solidFill>
                <a:latin typeface="Instrument Sans" pitchFamily="34" charset="0"/>
                <a:ea typeface="Instrument Sans" pitchFamily="34" charset="-122"/>
                <a:cs typeface="Instrument Sans" pitchFamily="34" charset="-120"/>
              </a:rPr>
              <a:t>Măsurători tradiționale</a:t>
            </a:r>
            <a:endParaRPr lang="en-US" sz="2081" dirty="0"/>
          </a:p>
        </p:txBody>
      </p:sp>
      <p:sp>
        <p:nvSpPr>
          <p:cNvPr id="21" name="Text 17"/>
          <p:cNvSpPr/>
          <p:nvPr/>
        </p:nvSpPr>
        <p:spPr>
          <a:xfrm>
            <a:off x="5930265" y="6424017"/>
            <a:ext cx="7907298" cy="1014770"/>
          </a:xfrm>
          <a:prstGeom prst="rect">
            <a:avLst/>
          </a:prstGeom>
          <a:noFill/>
          <a:ln/>
        </p:spPr>
        <p:txBody>
          <a:bodyPr wrap="square" rtlCol="0" anchor="t"/>
          <a:lstStyle/>
          <a:p>
            <a:pPr marL="0" indent="0" algn="l">
              <a:lnSpc>
                <a:spcPts val="2664"/>
              </a:lnSpc>
              <a:buNone/>
            </a:pPr>
            <a:r>
              <a:rPr lang="en-US" sz="1665" dirty="0">
                <a:solidFill>
                  <a:srgbClr val="5B5F71"/>
                </a:solidFill>
                <a:latin typeface="Instrument Sans" pitchFamily="34" charset="0"/>
                <a:ea typeface="Instrument Sans" pitchFamily="34" charset="-122"/>
                <a:cs typeface="Instrument Sans" pitchFamily="34" charset="-120"/>
              </a:rPr>
              <a:t>În unele cazuri, coordonatele geografice pot fi determinate prin măsurători tradiționale, folosind instrumente precum busolele, sextantele și urmărind punctele de reper.</a:t>
            </a:r>
            <a:endParaRPr lang="en-US" sz="1665" dirty="0"/>
          </a:p>
        </p:txBody>
      </p:sp>
      <p:sp>
        <p:nvSpPr>
          <p:cNvPr id="23" name="Text 4">
            <a:extLst>
              <a:ext uri="{FF2B5EF4-FFF2-40B4-BE49-F238E27FC236}">
                <a16:creationId xmlns:a16="http://schemas.microsoft.com/office/drawing/2014/main" id="{4E73BEAB-A407-2858-5E62-C2343B827984}"/>
              </a:ext>
            </a:extLst>
          </p:cNvPr>
          <p:cNvSpPr/>
          <p:nvPr/>
        </p:nvSpPr>
        <p:spPr>
          <a:xfrm>
            <a:off x="140357" y="147671"/>
            <a:ext cx="2142411" cy="388858"/>
          </a:xfrm>
          <a:prstGeom prst="rect">
            <a:avLst/>
          </a:prstGeom>
          <a:noFill/>
          <a:ln/>
        </p:spPr>
        <p:txBody>
          <a:bodyPr wrap="none" rtlCol="0" anchor="t"/>
          <a:lstStyle/>
          <a:p>
            <a:pPr marL="0" indent="0" algn="l">
              <a:lnSpc>
                <a:spcPts val="3062"/>
              </a:lnSpc>
              <a:buNone/>
            </a:pPr>
            <a:r>
              <a:rPr lang="ro-RO" sz="2187" b="1" dirty="0">
                <a:solidFill>
                  <a:srgbClr val="00B0F0"/>
                </a:solidFill>
                <a:latin typeface="Arial Black" panose="020B0A04020102020204" pitchFamily="34" charset="0"/>
                <a:ea typeface="Instrument Sans" pitchFamily="34" charset="-122"/>
                <a:cs typeface="Instrument Sans" pitchFamily="34" charset="-120"/>
              </a:rPr>
              <a:t>CEDRA</a:t>
            </a:r>
            <a:endParaRPr lang="en-US" sz="2187" dirty="0">
              <a:solidFill>
                <a:srgbClr val="00B0F0"/>
              </a:solidFill>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65314" y="0"/>
            <a:ext cx="14630400" cy="8229600"/>
          </a:xfrm>
          <a:prstGeom prst="rect">
            <a:avLst/>
          </a:prstGeom>
          <a:solidFill>
            <a:srgbClr val="FFFFFF">
              <a:alpha val="75000"/>
            </a:srgbClr>
          </a:solidFill>
          <a:ln/>
        </p:spPr>
        <p:txBody>
          <a:bodyPr/>
          <a:lstStyle/>
          <a:p>
            <a:endParaRPr lang="en-US" dirty="0"/>
          </a:p>
        </p:txBody>
      </p:sp>
      <p:sp>
        <p:nvSpPr>
          <p:cNvPr id="4" name="Text 1"/>
          <p:cNvSpPr/>
          <p:nvPr/>
        </p:nvSpPr>
        <p:spPr>
          <a:xfrm>
            <a:off x="2037993" y="717352"/>
            <a:ext cx="9698950" cy="694373"/>
          </a:xfrm>
          <a:prstGeom prst="rect">
            <a:avLst/>
          </a:prstGeom>
          <a:noFill/>
          <a:ln/>
        </p:spPr>
        <p:txBody>
          <a:bodyPr wrap="none" rtlCol="0" anchor="t"/>
          <a:lstStyle/>
          <a:p>
            <a:pPr marL="0" indent="0">
              <a:lnSpc>
                <a:spcPts val="5468"/>
              </a:lnSpc>
              <a:buNone/>
            </a:pPr>
            <a:r>
              <a:rPr lang="en-US" sz="4374" b="1" dirty="0">
                <a:solidFill>
                  <a:srgbClr val="5B5F72"/>
                </a:solidFill>
                <a:latin typeface="Instrument Sans" pitchFamily="34" charset="0"/>
                <a:ea typeface="Instrument Sans" pitchFamily="34" charset="-122"/>
                <a:cs typeface="Instrument Sans" pitchFamily="34" charset="-120"/>
              </a:rPr>
              <a:t>Importanța coordonatelor geografice</a:t>
            </a:r>
            <a:endParaRPr lang="en-US" sz="4374" dirty="0"/>
          </a:p>
        </p:txBody>
      </p:sp>
      <p:sp>
        <p:nvSpPr>
          <p:cNvPr id="5" name="Shape 2"/>
          <p:cNvSpPr/>
          <p:nvPr/>
        </p:nvSpPr>
        <p:spPr>
          <a:xfrm>
            <a:off x="2037993" y="1856065"/>
            <a:ext cx="5166122" cy="2717006"/>
          </a:xfrm>
          <a:prstGeom prst="roundRect">
            <a:avLst>
              <a:gd name="adj" fmla="val 3680"/>
            </a:avLst>
          </a:prstGeom>
          <a:noFill/>
          <a:ln w="7620">
            <a:solidFill>
              <a:srgbClr val="C9CACE"/>
            </a:solidFill>
            <a:prstDash val="solid"/>
          </a:ln>
        </p:spPr>
      </p:sp>
      <p:sp>
        <p:nvSpPr>
          <p:cNvPr id="6" name="Text 3"/>
          <p:cNvSpPr/>
          <p:nvPr/>
        </p:nvSpPr>
        <p:spPr>
          <a:xfrm>
            <a:off x="2267783" y="2085856"/>
            <a:ext cx="2787134" cy="347186"/>
          </a:xfrm>
          <a:prstGeom prst="rect">
            <a:avLst/>
          </a:prstGeom>
          <a:noFill/>
          <a:ln/>
        </p:spPr>
        <p:txBody>
          <a:bodyPr wrap="none" rtlCol="0" anchor="t"/>
          <a:lstStyle/>
          <a:p>
            <a:pPr marL="0" indent="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Navigație și transport</a:t>
            </a:r>
            <a:endParaRPr lang="en-US" sz="2187" dirty="0"/>
          </a:p>
        </p:txBody>
      </p:sp>
      <p:sp>
        <p:nvSpPr>
          <p:cNvPr id="7" name="Text 4"/>
          <p:cNvSpPr/>
          <p:nvPr/>
        </p:nvSpPr>
        <p:spPr>
          <a:xfrm>
            <a:off x="2267783" y="2566273"/>
            <a:ext cx="4706541" cy="1421606"/>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Coordonatele geografice sunt esențiale pentru navigație, atât pe uscat, cât și pe apă sau în aer, permițând localizarea precisă a poziției și planificarea rutelor optime.</a:t>
            </a:r>
            <a:endParaRPr lang="en-US" sz="1750" dirty="0"/>
          </a:p>
        </p:txBody>
      </p:sp>
      <p:sp>
        <p:nvSpPr>
          <p:cNvPr id="8" name="Shape 5"/>
          <p:cNvSpPr/>
          <p:nvPr/>
        </p:nvSpPr>
        <p:spPr>
          <a:xfrm>
            <a:off x="7426285" y="1856065"/>
            <a:ext cx="5166122" cy="2717006"/>
          </a:xfrm>
          <a:prstGeom prst="roundRect">
            <a:avLst>
              <a:gd name="adj" fmla="val 3680"/>
            </a:avLst>
          </a:prstGeom>
          <a:noFill/>
          <a:ln w="7620">
            <a:solidFill>
              <a:srgbClr val="C9CACE"/>
            </a:solidFill>
            <a:prstDash val="solid"/>
          </a:ln>
        </p:spPr>
      </p:sp>
      <p:sp>
        <p:nvSpPr>
          <p:cNvPr id="9" name="Text 6"/>
          <p:cNvSpPr/>
          <p:nvPr/>
        </p:nvSpPr>
        <p:spPr>
          <a:xfrm>
            <a:off x="7656076" y="2085856"/>
            <a:ext cx="3817739" cy="347186"/>
          </a:xfrm>
          <a:prstGeom prst="rect">
            <a:avLst/>
          </a:prstGeom>
          <a:noFill/>
          <a:ln/>
        </p:spPr>
        <p:txBody>
          <a:bodyPr wrap="none" rtlCol="0" anchor="t"/>
          <a:lstStyle/>
          <a:p>
            <a:pPr marL="0" indent="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Cartografie și geoinformatică</a:t>
            </a:r>
            <a:endParaRPr lang="en-US" sz="2187" dirty="0"/>
          </a:p>
        </p:txBody>
      </p:sp>
      <p:sp>
        <p:nvSpPr>
          <p:cNvPr id="10" name="Text 7"/>
          <p:cNvSpPr/>
          <p:nvPr/>
        </p:nvSpPr>
        <p:spPr>
          <a:xfrm>
            <a:off x="7656076" y="2566273"/>
            <a:ext cx="4706541" cy="1777008"/>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Coordonatele geografice stau la baza cartografiei digitale și a sistemelor de informații geografice (GIS), facilitând reprezentarea și analiza spațială a informațiilor.</a:t>
            </a:r>
            <a:endParaRPr lang="en-US" sz="1750" dirty="0"/>
          </a:p>
        </p:txBody>
      </p:sp>
      <p:sp>
        <p:nvSpPr>
          <p:cNvPr id="11" name="Shape 8"/>
          <p:cNvSpPr/>
          <p:nvPr/>
        </p:nvSpPr>
        <p:spPr>
          <a:xfrm>
            <a:off x="2037993" y="4795242"/>
            <a:ext cx="5166122" cy="2717006"/>
          </a:xfrm>
          <a:prstGeom prst="roundRect">
            <a:avLst>
              <a:gd name="adj" fmla="val 3680"/>
            </a:avLst>
          </a:prstGeom>
          <a:noFill/>
          <a:ln w="7620">
            <a:solidFill>
              <a:srgbClr val="C9CACE"/>
            </a:solidFill>
            <a:prstDash val="solid"/>
          </a:ln>
        </p:spPr>
      </p:sp>
      <p:sp>
        <p:nvSpPr>
          <p:cNvPr id="12" name="Text 9"/>
          <p:cNvSpPr/>
          <p:nvPr/>
        </p:nvSpPr>
        <p:spPr>
          <a:xfrm>
            <a:off x="2267783" y="5025033"/>
            <a:ext cx="2850118" cy="347186"/>
          </a:xfrm>
          <a:prstGeom prst="rect">
            <a:avLst/>
          </a:prstGeom>
          <a:noFill/>
          <a:ln/>
        </p:spPr>
        <p:txBody>
          <a:bodyPr wrap="none" rtlCol="0" anchor="t"/>
          <a:lstStyle/>
          <a:p>
            <a:pPr marL="0" indent="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Științe ale Pământului</a:t>
            </a:r>
            <a:endParaRPr lang="en-US" sz="2187" dirty="0"/>
          </a:p>
        </p:txBody>
      </p:sp>
      <p:sp>
        <p:nvSpPr>
          <p:cNvPr id="13" name="Text 10"/>
          <p:cNvSpPr/>
          <p:nvPr/>
        </p:nvSpPr>
        <p:spPr>
          <a:xfrm>
            <a:off x="2267783" y="5505450"/>
            <a:ext cx="4706541" cy="1777008"/>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Științele precum meteorologia, geologia, ecologia și climatologia depind în mare măsură de coordonatele geografice pentru a studia și modela fenomene și procese la nivel global.</a:t>
            </a:r>
            <a:endParaRPr lang="en-US" sz="1750" dirty="0"/>
          </a:p>
        </p:txBody>
      </p:sp>
      <p:sp>
        <p:nvSpPr>
          <p:cNvPr id="14" name="Shape 11"/>
          <p:cNvSpPr/>
          <p:nvPr/>
        </p:nvSpPr>
        <p:spPr>
          <a:xfrm>
            <a:off x="7426285" y="4795242"/>
            <a:ext cx="5166122" cy="2717006"/>
          </a:xfrm>
          <a:prstGeom prst="roundRect">
            <a:avLst>
              <a:gd name="adj" fmla="val 3680"/>
            </a:avLst>
          </a:prstGeom>
          <a:noFill/>
          <a:ln w="7620">
            <a:solidFill>
              <a:srgbClr val="C9CACE"/>
            </a:solidFill>
            <a:prstDash val="solid"/>
          </a:ln>
        </p:spPr>
      </p:sp>
      <p:sp>
        <p:nvSpPr>
          <p:cNvPr id="15" name="Text 12"/>
          <p:cNvSpPr/>
          <p:nvPr/>
        </p:nvSpPr>
        <p:spPr>
          <a:xfrm>
            <a:off x="7656076" y="5025033"/>
            <a:ext cx="4155162" cy="347186"/>
          </a:xfrm>
          <a:prstGeom prst="rect">
            <a:avLst/>
          </a:prstGeom>
          <a:noFill/>
          <a:ln/>
        </p:spPr>
        <p:txBody>
          <a:bodyPr wrap="none" rtlCol="0" anchor="t"/>
          <a:lstStyle/>
          <a:p>
            <a:pPr marL="0" indent="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Aplicații militare și de securitate</a:t>
            </a:r>
            <a:endParaRPr lang="en-US" sz="2187" dirty="0"/>
          </a:p>
        </p:txBody>
      </p:sp>
      <p:sp>
        <p:nvSpPr>
          <p:cNvPr id="16" name="Text 13"/>
          <p:cNvSpPr/>
          <p:nvPr/>
        </p:nvSpPr>
        <p:spPr>
          <a:xfrm>
            <a:off x="7656076" y="5505450"/>
            <a:ext cx="4706541" cy="1421606"/>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Cunoașterea precisă a coordonatelor geografice este esențială în domenii precum gestionarea situațiilor de urgență, apărarea și securitatea națională.</a:t>
            </a:r>
            <a:endParaRPr lang="en-US" sz="1750" dirty="0"/>
          </a:p>
        </p:txBody>
      </p:sp>
      <p:sp>
        <p:nvSpPr>
          <p:cNvPr id="18" name="Text 4">
            <a:extLst>
              <a:ext uri="{FF2B5EF4-FFF2-40B4-BE49-F238E27FC236}">
                <a16:creationId xmlns:a16="http://schemas.microsoft.com/office/drawing/2014/main" id="{32690627-0EA6-21E5-FC22-02CCB38204A4}"/>
              </a:ext>
            </a:extLst>
          </p:cNvPr>
          <p:cNvSpPr/>
          <p:nvPr/>
        </p:nvSpPr>
        <p:spPr>
          <a:xfrm>
            <a:off x="281872" y="67450"/>
            <a:ext cx="2142411" cy="388858"/>
          </a:xfrm>
          <a:prstGeom prst="rect">
            <a:avLst/>
          </a:prstGeom>
          <a:noFill/>
          <a:ln/>
        </p:spPr>
        <p:txBody>
          <a:bodyPr wrap="none" rtlCol="0" anchor="t"/>
          <a:lstStyle/>
          <a:p>
            <a:pPr marL="0" indent="0" algn="l">
              <a:lnSpc>
                <a:spcPts val="3062"/>
              </a:lnSpc>
              <a:buNone/>
            </a:pPr>
            <a:r>
              <a:rPr lang="ro-RO" sz="2187" b="1" dirty="0">
                <a:solidFill>
                  <a:srgbClr val="00B0F0"/>
                </a:solidFill>
                <a:latin typeface="Arial Black" panose="020B0A04020102020204" pitchFamily="34" charset="0"/>
                <a:ea typeface="Instrument Sans" pitchFamily="34" charset="-122"/>
                <a:cs typeface="Instrument Sans" pitchFamily="34" charset="-120"/>
              </a:rPr>
              <a:t>CEDRA</a:t>
            </a:r>
            <a:endParaRPr lang="en-US" sz="2187" dirty="0">
              <a:solidFill>
                <a:srgbClr val="00B0F0"/>
              </a:solidFill>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969883"/>
            <a:ext cx="9763363" cy="694373"/>
          </a:xfrm>
          <a:prstGeom prst="rect">
            <a:avLst/>
          </a:prstGeom>
          <a:noFill/>
          <a:ln/>
        </p:spPr>
        <p:txBody>
          <a:bodyPr wrap="none" rtlCol="0" anchor="t"/>
          <a:lstStyle/>
          <a:p>
            <a:pPr marL="0" indent="0">
              <a:lnSpc>
                <a:spcPts val="5468"/>
              </a:lnSpc>
              <a:buNone/>
            </a:pPr>
            <a:r>
              <a:rPr lang="en-US" sz="4374" b="1" dirty="0">
                <a:solidFill>
                  <a:srgbClr val="5B5F72"/>
                </a:solidFill>
                <a:latin typeface="Instrument Sans" pitchFamily="34" charset="0"/>
                <a:ea typeface="Instrument Sans" pitchFamily="34" charset="-122"/>
                <a:cs typeface="Instrument Sans" pitchFamily="34" charset="-120"/>
              </a:rPr>
              <a:t>Aplicații ale coordonatelor geografice</a:t>
            </a:r>
            <a:endParaRPr lang="en-US" sz="4374" dirty="0"/>
          </a:p>
        </p:txBody>
      </p:sp>
      <p:pic>
        <p:nvPicPr>
          <p:cNvPr id="5" name="Image 1" descr="preencoded.png"/>
          <p:cNvPicPr>
            <a:picLocks noChangeAspect="1"/>
          </p:cNvPicPr>
          <p:nvPr/>
        </p:nvPicPr>
        <p:blipFill>
          <a:blip r:embed="rId4"/>
          <a:stretch>
            <a:fillRect/>
          </a:stretch>
        </p:blipFill>
        <p:spPr>
          <a:xfrm>
            <a:off x="2037993" y="2108597"/>
            <a:ext cx="555427" cy="555427"/>
          </a:xfrm>
          <a:prstGeom prst="rect">
            <a:avLst/>
          </a:prstGeom>
        </p:spPr>
      </p:pic>
      <p:sp>
        <p:nvSpPr>
          <p:cNvPr id="6" name="Text 2"/>
          <p:cNvSpPr/>
          <p:nvPr/>
        </p:nvSpPr>
        <p:spPr>
          <a:xfrm>
            <a:off x="2037993" y="2886194"/>
            <a:ext cx="2388632" cy="347186"/>
          </a:xfrm>
          <a:prstGeom prst="rect">
            <a:avLst/>
          </a:prstGeom>
          <a:noFill/>
          <a:ln/>
        </p:spPr>
        <p:txBody>
          <a:bodyPr wrap="none" rtlCol="0" anchor="t"/>
          <a:lstStyle/>
          <a:p>
            <a:pPr marL="0" indent="0" algn="l">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Localizare</a:t>
            </a:r>
            <a:endParaRPr lang="en-US" sz="2187" dirty="0"/>
          </a:p>
        </p:txBody>
      </p:sp>
      <p:sp>
        <p:nvSpPr>
          <p:cNvPr id="7" name="Text 3"/>
          <p:cNvSpPr/>
          <p:nvPr/>
        </p:nvSpPr>
        <p:spPr>
          <a:xfrm>
            <a:off x="2037993" y="3366611"/>
            <a:ext cx="2388632" cy="2487811"/>
          </a:xfrm>
          <a:prstGeom prst="rect">
            <a:avLst/>
          </a:prstGeom>
          <a:noFill/>
          <a:ln/>
        </p:spPr>
        <p:txBody>
          <a:bodyPr wrap="square" rtlCol="0" anchor="t"/>
          <a:lstStyle/>
          <a:p>
            <a:pPr marL="0" indent="0" algn="l">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Coordonatele geografice permit localizarea precisă a unei locații, fiind esențiale în navigație, cartografie și multe aplicații de mobilitate.</a:t>
            </a:r>
            <a:endParaRPr lang="en-US" sz="1750" dirty="0"/>
          </a:p>
        </p:txBody>
      </p:sp>
      <p:pic>
        <p:nvPicPr>
          <p:cNvPr id="8" name="Image 2" descr="preencoded.png"/>
          <p:cNvPicPr>
            <a:picLocks noChangeAspect="1"/>
          </p:cNvPicPr>
          <p:nvPr/>
        </p:nvPicPr>
        <p:blipFill>
          <a:blip r:embed="rId4"/>
          <a:stretch>
            <a:fillRect/>
          </a:stretch>
        </p:blipFill>
        <p:spPr>
          <a:xfrm>
            <a:off x="4759881" y="2108597"/>
            <a:ext cx="555427" cy="555427"/>
          </a:xfrm>
          <a:prstGeom prst="rect">
            <a:avLst/>
          </a:prstGeom>
        </p:spPr>
      </p:pic>
      <p:sp>
        <p:nvSpPr>
          <p:cNvPr id="9" name="Text 4"/>
          <p:cNvSpPr/>
          <p:nvPr/>
        </p:nvSpPr>
        <p:spPr>
          <a:xfrm>
            <a:off x="4759881" y="2886194"/>
            <a:ext cx="2388632" cy="1041559"/>
          </a:xfrm>
          <a:prstGeom prst="rect">
            <a:avLst/>
          </a:prstGeom>
          <a:noFill/>
          <a:ln/>
        </p:spPr>
        <p:txBody>
          <a:bodyPr wrap="square" rtlCol="0" anchor="t"/>
          <a:lstStyle/>
          <a:p>
            <a:pPr marL="0" indent="0" algn="l">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Datare și măsurare a timpului</a:t>
            </a:r>
            <a:endParaRPr lang="en-US" sz="2187" dirty="0"/>
          </a:p>
        </p:txBody>
      </p:sp>
      <p:sp>
        <p:nvSpPr>
          <p:cNvPr id="10" name="Text 5"/>
          <p:cNvSpPr/>
          <p:nvPr/>
        </p:nvSpPr>
        <p:spPr>
          <a:xfrm>
            <a:off x="4759881" y="4060984"/>
            <a:ext cx="2388632" cy="3198614"/>
          </a:xfrm>
          <a:prstGeom prst="rect">
            <a:avLst/>
          </a:prstGeom>
          <a:noFill/>
          <a:ln/>
        </p:spPr>
        <p:txBody>
          <a:bodyPr wrap="square" rtlCol="0" anchor="t"/>
          <a:lstStyle/>
          <a:p>
            <a:pPr marL="0" indent="0" algn="l">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Sistemele de coordonate geografice sunt strâns legate de măsurarea timpului și a fusurilor orare, fiind utilizate pentru a sincroniza acțiuni și evenimente la nivel global.</a:t>
            </a:r>
            <a:endParaRPr lang="en-US" sz="1750" dirty="0"/>
          </a:p>
        </p:txBody>
      </p:sp>
      <p:pic>
        <p:nvPicPr>
          <p:cNvPr id="11" name="Image 3" descr="preencoded.png"/>
          <p:cNvPicPr>
            <a:picLocks noChangeAspect="1"/>
          </p:cNvPicPr>
          <p:nvPr/>
        </p:nvPicPr>
        <p:blipFill>
          <a:blip r:embed="rId4"/>
          <a:stretch>
            <a:fillRect/>
          </a:stretch>
        </p:blipFill>
        <p:spPr>
          <a:xfrm>
            <a:off x="7481768" y="2108597"/>
            <a:ext cx="555427" cy="555427"/>
          </a:xfrm>
          <a:prstGeom prst="rect">
            <a:avLst/>
          </a:prstGeom>
        </p:spPr>
      </p:pic>
      <p:sp>
        <p:nvSpPr>
          <p:cNvPr id="12" name="Text 6"/>
          <p:cNvSpPr/>
          <p:nvPr/>
        </p:nvSpPr>
        <p:spPr>
          <a:xfrm>
            <a:off x="7481768" y="2886194"/>
            <a:ext cx="2388632" cy="694373"/>
          </a:xfrm>
          <a:prstGeom prst="rect">
            <a:avLst/>
          </a:prstGeom>
          <a:noFill/>
          <a:ln/>
        </p:spPr>
        <p:txBody>
          <a:bodyPr wrap="square" rtlCol="0" anchor="t"/>
          <a:lstStyle/>
          <a:p>
            <a:pPr marL="0" indent="0" algn="l">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Meteorologie și climă</a:t>
            </a:r>
            <a:endParaRPr lang="en-US" sz="2187" dirty="0"/>
          </a:p>
        </p:txBody>
      </p:sp>
      <p:sp>
        <p:nvSpPr>
          <p:cNvPr id="13" name="Text 7"/>
          <p:cNvSpPr/>
          <p:nvPr/>
        </p:nvSpPr>
        <p:spPr>
          <a:xfrm>
            <a:off x="7481768" y="3713798"/>
            <a:ext cx="2388632" cy="2843213"/>
          </a:xfrm>
          <a:prstGeom prst="rect">
            <a:avLst/>
          </a:prstGeom>
          <a:noFill/>
          <a:ln/>
        </p:spPr>
        <p:txBody>
          <a:bodyPr wrap="square" rtlCol="0" anchor="t"/>
          <a:lstStyle/>
          <a:p>
            <a:pPr marL="0" indent="0" algn="l">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Coordonatele geografice sunt esențiale pentru studiul și prognozarea fenomenelor meteorologice și climatice la nivel regional și global.</a:t>
            </a:r>
            <a:endParaRPr lang="en-US" sz="1750" dirty="0"/>
          </a:p>
        </p:txBody>
      </p:sp>
      <p:pic>
        <p:nvPicPr>
          <p:cNvPr id="14" name="Image 4" descr="preencoded.png"/>
          <p:cNvPicPr>
            <a:picLocks noChangeAspect="1"/>
          </p:cNvPicPr>
          <p:nvPr/>
        </p:nvPicPr>
        <p:blipFill>
          <a:blip r:embed="rId4"/>
          <a:stretch>
            <a:fillRect/>
          </a:stretch>
        </p:blipFill>
        <p:spPr>
          <a:xfrm>
            <a:off x="10203656" y="2108597"/>
            <a:ext cx="555427" cy="555427"/>
          </a:xfrm>
          <a:prstGeom prst="rect">
            <a:avLst/>
          </a:prstGeom>
        </p:spPr>
      </p:pic>
      <p:sp>
        <p:nvSpPr>
          <p:cNvPr id="15" name="Text 8"/>
          <p:cNvSpPr/>
          <p:nvPr/>
        </p:nvSpPr>
        <p:spPr>
          <a:xfrm>
            <a:off x="10203656" y="2886194"/>
            <a:ext cx="2388751" cy="347186"/>
          </a:xfrm>
          <a:prstGeom prst="rect">
            <a:avLst/>
          </a:prstGeom>
          <a:noFill/>
          <a:ln/>
        </p:spPr>
        <p:txBody>
          <a:bodyPr wrap="none" rtlCol="0" anchor="t"/>
          <a:lstStyle/>
          <a:p>
            <a:pPr marL="0" indent="0" algn="l">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Mediu și ecologie</a:t>
            </a:r>
            <a:endParaRPr lang="en-US" sz="2187" dirty="0"/>
          </a:p>
        </p:txBody>
      </p:sp>
      <p:sp>
        <p:nvSpPr>
          <p:cNvPr id="16" name="Text 9"/>
          <p:cNvSpPr/>
          <p:nvPr/>
        </p:nvSpPr>
        <p:spPr>
          <a:xfrm>
            <a:off x="10203656" y="3366611"/>
            <a:ext cx="2388751" cy="2843213"/>
          </a:xfrm>
          <a:prstGeom prst="rect">
            <a:avLst/>
          </a:prstGeom>
          <a:noFill/>
          <a:ln/>
        </p:spPr>
        <p:txBody>
          <a:bodyPr wrap="square" rtlCol="0" anchor="t"/>
          <a:lstStyle/>
          <a:p>
            <a:pPr marL="0" indent="0" algn="l">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Coordonatele geografice permit monitorizarea și analizarea impactului activităților umane asupra mediului înconjurător și a ecosistemelor.</a:t>
            </a:r>
            <a:endParaRPr lang="en-US" sz="1750" dirty="0"/>
          </a:p>
        </p:txBody>
      </p:sp>
      <p:sp>
        <p:nvSpPr>
          <p:cNvPr id="18" name="Text 4">
            <a:extLst>
              <a:ext uri="{FF2B5EF4-FFF2-40B4-BE49-F238E27FC236}">
                <a16:creationId xmlns:a16="http://schemas.microsoft.com/office/drawing/2014/main" id="{6EC848C0-BFCE-95F4-51FA-345814E53018}"/>
              </a:ext>
            </a:extLst>
          </p:cNvPr>
          <p:cNvSpPr/>
          <p:nvPr/>
        </p:nvSpPr>
        <p:spPr>
          <a:xfrm>
            <a:off x="270986" y="173057"/>
            <a:ext cx="2142411" cy="388858"/>
          </a:xfrm>
          <a:prstGeom prst="rect">
            <a:avLst/>
          </a:prstGeom>
          <a:noFill/>
          <a:ln/>
        </p:spPr>
        <p:txBody>
          <a:bodyPr wrap="none" rtlCol="0" anchor="t"/>
          <a:lstStyle/>
          <a:p>
            <a:pPr marL="0" indent="0" algn="l">
              <a:lnSpc>
                <a:spcPts val="3062"/>
              </a:lnSpc>
              <a:buNone/>
            </a:pPr>
            <a:r>
              <a:rPr lang="ro-RO" sz="2187" b="1" dirty="0">
                <a:solidFill>
                  <a:srgbClr val="00B0F0"/>
                </a:solidFill>
                <a:latin typeface="Arial Black" panose="020B0A04020102020204" pitchFamily="34" charset="0"/>
                <a:ea typeface="Instrument Sans" pitchFamily="34" charset="-122"/>
                <a:cs typeface="Instrument Sans" pitchFamily="34" charset="-120"/>
              </a:rPr>
              <a:t>CEDRA</a:t>
            </a:r>
            <a:endParaRPr lang="en-US" sz="2187" dirty="0">
              <a:solidFill>
                <a:srgbClr val="00B0F0"/>
              </a:solidFill>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179320"/>
            <a:ext cx="5554980" cy="694373"/>
          </a:xfrm>
          <a:prstGeom prst="rect">
            <a:avLst/>
          </a:prstGeom>
          <a:noFill/>
          <a:ln/>
        </p:spPr>
        <p:txBody>
          <a:bodyPr wrap="none" rtlCol="0" anchor="t"/>
          <a:lstStyle/>
          <a:p>
            <a:pPr marL="0" indent="0">
              <a:lnSpc>
                <a:spcPts val="5468"/>
              </a:lnSpc>
              <a:buNone/>
            </a:pPr>
            <a:r>
              <a:rPr lang="en-US" sz="4374" b="1" dirty="0">
                <a:solidFill>
                  <a:srgbClr val="5B5F72"/>
                </a:solidFill>
                <a:latin typeface="Instrument Sans" pitchFamily="34" charset="0"/>
                <a:ea typeface="Instrument Sans" pitchFamily="34" charset="-122"/>
                <a:cs typeface="Instrument Sans" pitchFamily="34" charset="-120"/>
              </a:rPr>
              <a:t>Concluzii</a:t>
            </a:r>
            <a:endParaRPr lang="en-US" sz="4374" dirty="0"/>
          </a:p>
        </p:txBody>
      </p:sp>
      <p:sp>
        <p:nvSpPr>
          <p:cNvPr id="6" name="Text 2"/>
          <p:cNvSpPr/>
          <p:nvPr/>
        </p:nvSpPr>
        <p:spPr>
          <a:xfrm>
            <a:off x="833199" y="3206948"/>
            <a:ext cx="7477601" cy="2843213"/>
          </a:xfrm>
          <a:prstGeom prst="rect">
            <a:avLst/>
          </a:prstGeom>
          <a:noFill/>
          <a:ln/>
        </p:spPr>
        <p:txBody>
          <a:bodyPr wrap="square" rtlCol="0" anchor="t"/>
          <a:lstStyle/>
          <a:p>
            <a:pPr marL="0" indent="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Coordonatele geografice sunt un instrument fundamental în multe domenii, permițând o înțelegere și o reprezentare precisă a locațiilor și fenomenelor la nivel global. Utilizarea eficientă a coordonatelor geografice este esențială pentru navigație, cartografie, științele Pământului, aplicații militare și multe altele. Pe măsură ce tehnologiile de localizare și cartografie digitală evoluează, importanța coordonatelor geografice continuă să crească, transformând modul în care interacționăm și navigăm în lumea înconjurătoare.</a:t>
            </a:r>
            <a:endParaRPr lang="en-US" sz="1750" dirty="0"/>
          </a:p>
        </p:txBody>
      </p:sp>
      <p:sp>
        <p:nvSpPr>
          <p:cNvPr id="8" name="Text 4">
            <a:extLst>
              <a:ext uri="{FF2B5EF4-FFF2-40B4-BE49-F238E27FC236}">
                <a16:creationId xmlns:a16="http://schemas.microsoft.com/office/drawing/2014/main" id="{467DE091-419B-6626-E36E-2D5A645825B0}"/>
              </a:ext>
            </a:extLst>
          </p:cNvPr>
          <p:cNvSpPr/>
          <p:nvPr/>
        </p:nvSpPr>
        <p:spPr>
          <a:xfrm>
            <a:off x="466929" y="186988"/>
            <a:ext cx="2142411" cy="388858"/>
          </a:xfrm>
          <a:prstGeom prst="rect">
            <a:avLst/>
          </a:prstGeom>
          <a:noFill/>
          <a:ln/>
        </p:spPr>
        <p:txBody>
          <a:bodyPr wrap="none" rtlCol="0" anchor="t"/>
          <a:lstStyle/>
          <a:p>
            <a:pPr marL="0" indent="0" algn="l">
              <a:lnSpc>
                <a:spcPts val="3062"/>
              </a:lnSpc>
              <a:buNone/>
            </a:pPr>
            <a:r>
              <a:rPr lang="ro-RO" sz="2187" b="1" dirty="0">
                <a:solidFill>
                  <a:srgbClr val="00B0F0"/>
                </a:solidFill>
                <a:latin typeface="Arial Black" panose="020B0A04020102020204" pitchFamily="34" charset="0"/>
                <a:ea typeface="Instrument Sans" pitchFamily="34" charset="-122"/>
                <a:cs typeface="Instrument Sans" pitchFamily="34" charset="-120"/>
              </a:rPr>
              <a:t>CEDRA</a:t>
            </a:r>
            <a:endParaRPr lang="en-US" sz="2187" dirty="0">
              <a:solidFill>
                <a:srgbClr val="00B0F0"/>
              </a:solidFill>
              <a:latin typeface="Arial Black" panose="020B0A04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677</Words>
  <Application>Microsoft Office PowerPoint</Application>
  <PresentationFormat>Довільний</PresentationFormat>
  <Paragraphs>70</Paragraphs>
  <Slides>8</Slides>
  <Notes>8</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8</vt:i4>
      </vt:variant>
    </vt:vector>
  </HeadingPairs>
  <TitlesOfParts>
    <vt:vector size="12" baseType="lpstr">
      <vt:lpstr>Arial</vt:lpstr>
      <vt:lpstr>Arial Black</vt:lpstr>
      <vt:lpstr>Instrument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Liliya Hovornyan</cp:lastModifiedBy>
  <cp:revision>3</cp:revision>
  <dcterms:created xsi:type="dcterms:W3CDTF">2024-04-18T15:30:49Z</dcterms:created>
  <dcterms:modified xsi:type="dcterms:W3CDTF">2024-04-18T15:37:06Z</dcterms:modified>
</cp:coreProperties>
</file>