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26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782008"/>
            <a:ext cx="7477601" cy="1916430"/>
          </a:xfrm>
          <a:prstGeom prst="rect">
            <a:avLst/>
          </a:prstGeom>
          <a:noFill/>
          <a:ln/>
        </p:spPr>
        <p:txBody>
          <a:bodyPr wrap="square" rtlCol="0" anchor="t"/>
          <a:lstStyle/>
          <a:p>
            <a:pPr marL="0" indent="0">
              <a:lnSpc>
                <a:spcPts val="7545"/>
              </a:lnSpc>
              <a:buNone/>
            </a:pPr>
            <a:r>
              <a:rPr lang="en-US" sz="6036" dirty="0">
                <a:solidFill>
                  <a:srgbClr val="383838"/>
                </a:solidFill>
                <a:latin typeface="Patrick Hand" pitchFamily="34" charset="0"/>
                <a:ea typeface="Patrick Hand" pitchFamily="34" charset="-122"/>
                <a:cs typeface="Patrick Hand" pitchFamily="34" charset="-120"/>
              </a:rPr>
              <a:t>Cuprul: Metal esențial pentru viața modernă</a:t>
            </a:r>
            <a:endParaRPr lang="en-US" sz="6036" dirty="0"/>
          </a:p>
        </p:txBody>
      </p:sp>
      <p:sp>
        <p:nvSpPr>
          <p:cNvPr id="6" name="Text 3"/>
          <p:cNvSpPr/>
          <p:nvPr/>
        </p:nvSpPr>
        <p:spPr>
          <a:xfrm>
            <a:off x="833199" y="4031694"/>
            <a:ext cx="7477601" cy="1777008"/>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Cuprul este un metal de tranziție extrem de important, cu o istorie îndelungată și o multitudine de aplicații în viața de zi cu zi. Acest metal omniprezent joacă un rol crucial în diverse domenii, de la electronică și construcții, până la artă și medicină. În această prezentare, vom explora în detaliu proprietățile, utilizările, extracția și impactul cuprului asupra mediului, oferind o imagine de ansamblu a importanței sale în lumea modernă.</a:t>
            </a:r>
            <a:endParaRPr lang="en-US" sz="1750" dirty="0"/>
          </a:p>
        </p:txBody>
      </p:sp>
      <p:sp>
        <p:nvSpPr>
          <p:cNvPr id="7" name="Shape 4"/>
          <p:cNvSpPr/>
          <p:nvPr/>
        </p:nvSpPr>
        <p:spPr>
          <a:xfrm>
            <a:off x="833199" y="6075283"/>
            <a:ext cx="355402" cy="355402"/>
          </a:xfrm>
          <a:prstGeom prst="roundRect">
            <a:avLst>
              <a:gd name="adj" fmla="val 25726039"/>
            </a:avLst>
          </a:prstGeom>
          <a:noFill/>
          <a:ln w="7620">
            <a:solidFill>
              <a:srgbClr val="FFFFFF"/>
            </a:solidFill>
            <a:prstDash val="solid"/>
          </a:ln>
        </p:spPr>
      </p:sp>
      <p:pic>
        <p:nvPicPr>
          <p:cNvPr id="8" name="Image 1" descr="preencoded.png"/>
          <p:cNvPicPr>
            <a:picLocks noChangeAspect="1"/>
          </p:cNvPicPr>
          <p:nvPr/>
        </p:nvPicPr>
        <p:blipFill>
          <a:blip r:embed="rId4"/>
          <a:stretch>
            <a:fillRect/>
          </a:stretch>
        </p:blipFill>
        <p:spPr>
          <a:xfrm>
            <a:off x="840819" y="6082903"/>
            <a:ext cx="340162" cy="340162"/>
          </a:xfrm>
          <a:prstGeom prst="rect">
            <a:avLst/>
          </a:prstGeom>
        </p:spPr>
      </p:pic>
      <p:sp>
        <p:nvSpPr>
          <p:cNvPr id="9" name="Text 5"/>
          <p:cNvSpPr/>
          <p:nvPr/>
        </p:nvSpPr>
        <p:spPr>
          <a:xfrm>
            <a:off x="1299686" y="6058614"/>
            <a:ext cx="1619012" cy="388858"/>
          </a:xfrm>
          <a:prstGeom prst="rect">
            <a:avLst/>
          </a:prstGeom>
          <a:noFill/>
          <a:ln/>
        </p:spPr>
        <p:txBody>
          <a:bodyPr wrap="none" rtlCol="0" anchor="t"/>
          <a:lstStyle/>
          <a:p>
            <a:pPr marL="0" indent="0" algn="l">
              <a:lnSpc>
                <a:spcPts val="3062"/>
              </a:lnSpc>
              <a:buNone/>
            </a:pPr>
            <a:r>
              <a:rPr lang="ro-RO" sz="2187" b="1" dirty="0">
                <a:solidFill>
                  <a:schemeClr val="accent2">
                    <a:lumMod val="75000"/>
                  </a:schemeClr>
                </a:solidFill>
              </a:rPr>
              <a:t>CEDRA</a:t>
            </a:r>
            <a:endParaRPr lang="en-US" sz="2187" b="1" dirty="0">
              <a:solidFill>
                <a:schemeClr val="accent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3093363" y="625673"/>
            <a:ext cx="8443555" cy="1388745"/>
          </a:xfrm>
          <a:prstGeom prst="rect">
            <a:avLst/>
          </a:prstGeom>
          <a:noFill/>
          <a:ln/>
        </p:spPr>
        <p:txBody>
          <a:bodyPr wrap="square" rtlCol="0" anchor="t"/>
          <a:lstStyle/>
          <a:p>
            <a:pPr marL="0" indent="0">
              <a:lnSpc>
                <a:spcPts val="5468"/>
              </a:lnSpc>
              <a:buNone/>
            </a:pPr>
            <a:r>
              <a:rPr lang="en-US" sz="4374" dirty="0">
                <a:solidFill>
                  <a:srgbClr val="383838"/>
                </a:solidFill>
                <a:latin typeface="Patrick Hand" pitchFamily="34" charset="0"/>
                <a:ea typeface="Patrick Hand" pitchFamily="34" charset="-122"/>
                <a:cs typeface="Patrick Hand" pitchFamily="34" charset="-120"/>
              </a:rPr>
              <a:t>Proprietățile Fizice și Chimice ale Cuprului</a:t>
            </a:r>
            <a:endParaRPr lang="en-US" sz="4374" dirty="0"/>
          </a:p>
        </p:txBody>
      </p:sp>
      <p:sp>
        <p:nvSpPr>
          <p:cNvPr id="5" name="Text 3"/>
          <p:cNvSpPr/>
          <p:nvPr/>
        </p:nvSpPr>
        <p:spPr>
          <a:xfrm>
            <a:off x="3093363" y="2569845"/>
            <a:ext cx="2452807" cy="694373"/>
          </a:xfrm>
          <a:prstGeom prst="rect">
            <a:avLst/>
          </a:prstGeom>
          <a:noFill/>
          <a:ln/>
        </p:spPr>
        <p:txBody>
          <a:bodyPr wrap="square" rtlCol="0" anchor="t"/>
          <a:lstStyle/>
          <a:p>
            <a:pPr marL="0" indent="0">
              <a:lnSpc>
                <a:spcPts val="2734"/>
              </a:lnSpc>
              <a:buNone/>
            </a:pPr>
            <a:r>
              <a:rPr lang="en-US" sz="2187" dirty="0">
                <a:solidFill>
                  <a:srgbClr val="383838"/>
                </a:solidFill>
                <a:latin typeface="Patrick Hand" pitchFamily="34" charset="0"/>
                <a:ea typeface="Patrick Hand" pitchFamily="34" charset="-122"/>
                <a:cs typeface="Patrick Hand" pitchFamily="34" charset="-120"/>
              </a:rPr>
              <a:t>Aspect și Proprietăți Fizice</a:t>
            </a:r>
            <a:endParaRPr lang="en-US" sz="2187" dirty="0"/>
          </a:p>
        </p:txBody>
      </p:sp>
      <p:sp>
        <p:nvSpPr>
          <p:cNvPr id="6" name="Text 4"/>
          <p:cNvSpPr/>
          <p:nvPr/>
        </p:nvSpPr>
        <p:spPr>
          <a:xfrm>
            <a:off x="3093363" y="3486388"/>
            <a:ext cx="2452807" cy="3909417"/>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Cuprul este un metal de culoare roșie-maroniu, cu un aspect lucios și metalic. Este un bun conductor de electricitate și căldură, fiind utilizat pe scară largă în aplicații care necesită aceste proprietăți. De asemenea, este relativ moale, ductil și maleabil, făcându-l ușor de prelucrat.</a:t>
            </a:r>
            <a:endParaRPr lang="en-US" sz="1750" dirty="0"/>
          </a:p>
        </p:txBody>
      </p:sp>
      <p:sp>
        <p:nvSpPr>
          <p:cNvPr id="7" name="Text 5"/>
          <p:cNvSpPr/>
          <p:nvPr/>
        </p:nvSpPr>
        <p:spPr>
          <a:xfrm>
            <a:off x="6095762" y="2569845"/>
            <a:ext cx="2452807" cy="347186"/>
          </a:xfrm>
          <a:prstGeom prst="rect">
            <a:avLst/>
          </a:prstGeom>
          <a:noFill/>
          <a:ln/>
        </p:spPr>
        <p:txBody>
          <a:bodyPr wrap="none" rtlCol="0" anchor="t"/>
          <a:lstStyle/>
          <a:p>
            <a:pPr marL="0" indent="0">
              <a:lnSpc>
                <a:spcPts val="2734"/>
              </a:lnSpc>
              <a:buNone/>
            </a:pPr>
            <a:r>
              <a:rPr lang="en-US" sz="2187" dirty="0">
                <a:solidFill>
                  <a:srgbClr val="383838"/>
                </a:solidFill>
                <a:latin typeface="Patrick Hand" pitchFamily="34" charset="0"/>
                <a:ea typeface="Patrick Hand" pitchFamily="34" charset="-122"/>
                <a:cs typeface="Patrick Hand" pitchFamily="34" charset="-120"/>
              </a:rPr>
              <a:t>Proprietăți Chimice</a:t>
            </a:r>
            <a:endParaRPr lang="en-US" sz="2187" dirty="0"/>
          </a:p>
        </p:txBody>
      </p:sp>
      <p:sp>
        <p:nvSpPr>
          <p:cNvPr id="8" name="Text 6"/>
          <p:cNvSpPr/>
          <p:nvPr/>
        </p:nvSpPr>
        <p:spPr>
          <a:xfrm>
            <a:off x="6095762" y="3139202"/>
            <a:ext cx="2452807" cy="4264819"/>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Din punct de vedere chimic, cuprul este un metal tranzițional cu numărul atomic 29 și simbolul "Cu". Are o configurație electronică stabilă, ceea ce îi conferă o reactivitate moderată. Este rezistent la coroziune și poate forma o gamă diversă de compuși, făcându-l foarte versatil în aplicațiile tehnologice.</a:t>
            </a:r>
            <a:endParaRPr lang="en-US" sz="1750" dirty="0"/>
          </a:p>
        </p:txBody>
      </p:sp>
      <p:sp>
        <p:nvSpPr>
          <p:cNvPr id="9" name="Text 7"/>
          <p:cNvSpPr/>
          <p:nvPr/>
        </p:nvSpPr>
        <p:spPr>
          <a:xfrm>
            <a:off x="9098161" y="2569845"/>
            <a:ext cx="2452807" cy="347186"/>
          </a:xfrm>
          <a:prstGeom prst="rect">
            <a:avLst/>
          </a:prstGeom>
          <a:noFill/>
          <a:ln/>
        </p:spPr>
        <p:txBody>
          <a:bodyPr wrap="none" rtlCol="0" anchor="t"/>
          <a:lstStyle/>
          <a:p>
            <a:pPr marL="0" indent="0">
              <a:lnSpc>
                <a:spcPts val="2734"/>
              </a:lnSpc>
              <a:buNone/>
            </a:pPr>
            <a:r>
              <a:rPr lang="en-US" sz="2187" dirty="0">
                <a:solidFill>
                  <a:srgbClr val="383838"/>
                </a:solidFill>
                <a:latin typeface="Patrick Hand" pitchFamily="34" charset="0"/>
                <a:ea typeface="Patrick Hand" pitchFamily="34" charset="-122"/>
                <a:cs typeface="Patrick Hand" pitchFamily="34" charset="-120"/>
              </a:rPr>
              <a:t>Îmbunătățiri și Aliaje</a:t>
            </a:r>
            <a:endParaRPr lang="en-US" sz="2187" dirty="0"/>
          </a:p>
        </p:txBody>
      </p:sp>
      <p:sp>
        <p:nvSpPr>
          <p:cNvPr id="10" name="Text 8"/>
          <p:cNvSpPr/>
          <p:nvPr/>
        </p:nvSpPr>
        <p:spPr>
          <a:xfrm>
            <a:off x="9098161" y="3139202"/>
            <a:ext cx="2452807" cy="3554016"/>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Proprietățile cuprului pot fi îmbunătățite prin crearea de aliaje cu alte metale, cum ar fi zincul (alamă) sau staniu (bronz). Aceste aliaje combină caracteristicile cuprului cu alte elemente, oferind o gamă largă de proprietăți fizice și chimice adaptate diverselor aplicații industriale.</a:t>
            </a:r>
            <a:endParaRPr lang="en-US" sz="1750" dirty="0"/>
          </a:p>
        </p:txBody>
      </p:sp>
      <p:sp>
        <p:nvSpPr>
          <p:cNvPr id="11" name="Text 5">
            <a:extLst>
              <a:ext uri="{FF2B5EF4-FFF2-40B4-BE49-F238E27FC236}">
                <a16:creationId xmlns:a16="http://schemas.microsoft.com/office/drawing/2014/main" id="{0BAFBAC1-9BEC-62AF-08A0-E9CEE8DB3619}"/>
              </a:ext>
            </a:extLst>
          </p:cNvPr>
          <p:cNvSpPr/>
          <p:nvPr/>
        </p:nvSpPr>
        <p:spPr>
          <a:xfrm>
            <a:off x="276428" y="7566286"/>
            <a:ext cx="1619012" cy="388858"/>
          </a:xfrm>
          <a:prstGeom prst="rect">
            <a:avLst/>
          </a:prstGeom>
          <a:noFill/>
          <a:ln/>
        </p:spPr>
        <p:txBody>
          <a:bodyPr wrap="none" rtlCol="0" anchor="t"/>
          <a:lstStyle/>
          <a:p>
            <a:pPr marL="0" indent="0" algn="l">
              <a:lnSpc>
                <a:spcPts val="3062"/>
              </a:lnSpc>
              <a:buNone/>
            </a:pPr>
            <a:r>
              <a:rPr lang="ro-RO" sz="2187" b="1" dirty="0">
                <a:solidFill>
                  <a:schemeClr val="accent2">
                    <a:lumMod val="75000"/>
                  </a:schemeClr>
                </a:solidFill>
              </a:rPr>
              <a:t>CEDRA</a:t>
            </a:r>
            <a:endParaRPr lang="en-US" sz="2187" b="1" dirty="0">
              <a:solidFill>
                <a:schemeClr val="accent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3093363" y="927021"/>
            <a:ext cx="5554980" cy="694373"/>
          </a:xfrm>
          <a:prstGeom prst="rect">
            <a:avLst/>
          </a:prstGeom>
          <a:noFill/>
          <a:ln/>
        </p:spPr>
        <p:txBody>
          <a:bodyPr wrap="none" rtlCol="0" anchor="t"/>
          <a:lstStyle/>
          <a:p>
            <a:pPr marL="0" indent="0">
              <a:lnSpc>
                <a:spcPts val="5468"/>
              </a:lnSpc>
              <a:buNone/>
            </a:pPr>
            <a:r>
              <a:rPr lang="en-US" sz="4374" dirty="0">
                <a:solidFill>
                  <a:srgbClr val="383838"/>
                </a:solidFill>
                <a:latin typeface="Patrick Hand" pitchFamily="34" charset="0"/>
                <a:ea typeface="Patrick Hand" pitchFamily="34" charset="-122"/>
                <a:cs typeface="Patrick Hand" pitchFamily="34" charset="-120"/>
              </a:rPr>
              <a:t>Utilizările Cuprului</a:t>
            </a:r>
            <a:endParaRPr lang="en-US" sz="4374" dirty="0"/>
          </a:p>
        </p:txBody>
      </p:sp>
      <p:sp>
        <p:nvSpPr>
          <p:cNvPr id="5" name="Shape 3"/>
          <p:cNvSpPr/>
          <p:nvPr/>
        </p:nvSpPr>
        <p:spPr>
          <a:xfrm>
            <a:off x="3093363" y="2239328"/>
            <a:ext cx="499943" cy="499943"/>
          </a:xfrm>
          <a:prstGeom prst="roundRect">
            <a:avLst>
              <a:gd name="adj" fmla="val 20000"/>
            </a:avLst>
          </a:prstGeom>
          <a:solidFill>
            <a:srgbClr val="E6E6E6"/>
          </a:solidFill>
          <a:ln w="7620">
            <a:solidFill>
              <a:srgbClr val="CCCCCC"/>
            </a:solidFill>
            <a:prstDash val="solid"/>
          </a:ln>
        </p:spPr>
      </p:sp>
      <p:sp>
        <p:nvSpPr>
          <p:cNvPr id="6" name="Text 4"/>
          <p:cNvSpPr/>
          <p:nvPr/>
        </p:nvSpPr>
        <p:spPr>
          <a:xfrm>
            <a:off x="3282791" y="2280999"/>
            <a:ext cx="121087" cy="416481"/>
          </a:xfrm>
          <a:prstGeom prst="rect">
            <a:avLst/>
          </a:prstGeom>
          <a:noFill/>
          <a:ln/>
        </p:spPr>
        <p:txBody>
          <a:bodyPr wrap="none" rtlCol="0" anchor="t"/>
          <a:lstStyle/>
          <a:p>
            <a:pPr marL="0" indent="0" algn="ctr">
              <a:lnSpc>
                <a:spcPts val="3281"/>
              </a:lnSpc>
              <a:buNone/>
            </a:pPr>
            <a:r>
              <a:rPr lang="en-US" sz="2624" dirty="0">
                <a:solidFill>
                  <a:srgbClr val="383838"/>
                </a:solidFill>
                <a:latin typeface="Patrick Hand" pitchFamily="34" charset="0"/>
                <a:ea typeface="Patrick Hand" pitchFamily="34" charset="-122"/>
                <a:cs typeface="Patrick Hand" pitchFamily="34" charset="-120"/>
              </a:rPr>
              <a:t>1</a:t>
            </a:r>
            <a:endParaRPr lang="en-US" sz="2624" dirty="0"/>
          </a:p>
        </p:txBody>
      </p:sp>
      <p:sp>
        <p:nvSpPr>
          <p:cNvPr id="7" name="Text 5"/>
          <p:cNvSpPr/>
          <p:nvPr/>
        </p:nvSpPr>
        <p:spPr>
          <a:xfrm>
            <a:off x="3815477" y="2315647"/>
            <a:ext cx="2777490" cy="347186"/>
          </a:xfrm>
          <a:prstGeom prst="rect">
            <a:avLst/>
          </a:prstGeom>
          <a:noFill/>
          <a:ln/>
        </p:spPr>
        <p:txBody>
          <a:bodyPr wrap="none" rtlCol="0" anchor="t"/>
          <a:lstStyle/>
          <a:p>
            <a:pPr marL="0" indent="0">
              <a:lnSpc>
                <a:spcPts val="2734"/>
              </a:lnSpc>
              <a:buNone/>
            </a:pPr>
            <a:r>
              <a:rPr lang="en-US" sz="2187" dirty="0">
                <a:solidFill>
                  <a:srgbClr val="383838"/>
                </a:solidFill>
                <a:latin typeface="Patrick Hand" pitchFamily="34" charset="0"/>
                <a:ea typeface="Patrick Hand" pitchFamily="34" charset="-122"/>
                <a:cs typeface="Patrick Hand" pitchFamily="34" charset="-120"/>
              </a:rPr>
              <a:t>Conductivitate Electrică</a:t>
            </a:r>
            <a:endParaRPr lang="en-US" sz="2187" dirty="0"/>
          </a:p>
        </p:txBody>
      </p:sp>
      <p:sp>
        <p:nvSpPr>
          <p:cNvPr id="8" name="Text 6"/>
          <p:cNvSpPr/>
          <p:nvPr/>
        </p:nvSpPr>
        <p:spPr>
          <a:xfrm>
            <a:off x="3815477" y="2796064"/>
            <a:ext cx="3388638" cy="2132409"/>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Datorită conductivității electrice excelente, cuprul este utilizat pe scară largă în cabluri, fire, transformatoare și alte componente electrice. Această proprietate îl face esențial pentru infrastructura electrică modernă.</a:t>
            </a:r>
            <a:endParaRPr lang="en-US" sz="1750" dirty="0"/>
          </a:p>
        </p:txBody>
      </p:sp>
      <p:sp>
        <p:nvSpPr>
          <p:cNvPr id="9" name="Shape 7"/>
          <p:cNvSpPr/>
          <p:nvPr/>
        </p:nvSpPr>
        <p:spPr>
          <a:xfrm>
            <a:off x="7426285" y="2239328"/>
            <a:ext cx="499943" cy="499943"/>
          </a:xfrm>
          <a:prstGeom prst="roundRect">
            <a:avLst>
              <a:gd name="adj" fmla="val 20000"/>
            </a:avLst>
          </a:prstGeom>
          <a:solidFill>
            <a:srgbClr val="E6E6E6"/>
          </a:solidFill>
          <a:ln w="7620">
            <a:solidFill>
              <a:srgbClr val="CCCCCC"/>
            </a:solidFill>
            <a:prstDash val="solid"/>
          </a:ln>
        </p:spPr>
      </p:sp>
      <p:sp>
        <p:nvSpPr>
          <p:cNvPr id="10" name="Text 8"/>
          <p:cNvSpPr/>
          <p:nvPr/>
        </p:nvSpPr>
        <p:spPr>
          <a:xfrm>
            <a:off x="7598212" y="2280999"/>
            <a:ext cx="155972" cy="416481"/>
          </a:xfrm>
          <a:prstGeom prst="rect">
            <a:avLst/>
          </a:prstGeom>
          <a:noFill/>
          <a:ln/>
        </p:spPr>
        <p:txBody>
          <a:bodyPr wrap="none" rtlCol="0" anchor="t"/>
          <a:lstStyle/>
          <a:p>
            <a:pPr marL="0" indent="0" algn="ctr">
              <a:lnSpc>
                <a:spcPts val="3281"/>
              </a:lnSpc>
              <a:buNone/>
            </a:pPr>
            <a:r>
              <a:rPr lang="en-US" sz="2624" dirty="0">
                <a:solidFill>
                  <a:srgbClr val="383838"/>
                </a:solidFill>
                <a:latin typeface="Patrick Hand" pitchFamily="34" charset="0"/>
                <a:ea typeface="Patrick Hand" pitchFamily="34" charset="-122"/>
                <a:cs typeface="Patrick Hand" pitchFamily="34" charset="-120"/>
              </a:rPr>
              <a:t>2</a:t>
            </a:r>
            <a:endParaRPr lang="en-US" sz="2624" dirty="0"/>
          </a:p>
        </p:txBody>
      </p:sp>
      <p:sp>
        <p:nvSpPr>
          <p:cNvPr id="11" name="Text 9"/>
          <p:cNvSpPr/>
          <p:nvPr/>
        </p:nvSpPr>
        <p:spPr>
          <a:xfrm>
            <a:off x="8148399" y="2315647"/>
            <a:ext cx="2777490" cy="347186"/>
          </a:xfrm>
          <a:prstGeom prst="rect">
            <a:avLst/>
          </a:prstGeom>
          <a:noFill/>
          <a:ln/>
        </p:spPr>
        <p:txBody>
          <a:bodyPr wrap="none" rtlCol="0" anchor="t"/>
          <a:lstStyle/>
          <a:p>
            <a:pPr marL="0" indent="0">
              <a:lnSpc>
                <a:spcPts val="2734"/>
              </a:lnSpc>
              <a:buNone/>
            </a:pPr>
            <a:r>
              <a:rPr lang="en-US" sz="2187" dirty="0">
                <a:solidFill>
                  <a:srgbClr val="383838"/>
                </a:solidFill>
                <a:latin typeface="Patrick Hand" pitchFamily="34" charset="0"/>
                <a:ea typeface="Patrick Hand" pitchFamily="34" charset="-122"/>
                <a:cs typeface="Patrick Hand" pitchFamily="34" charset="-120"/>
              </a:rPr>
              <a:t>Conducție Termică</a:t>
            </a:r>
            <a:endParaRPr lang="en-US" sz="2187" dirty="0"/>
          </a:p>
        </p:txBody>
      </p:sp>
      <p:sp>
        <p:nvSpPr>
          <p:cNvPr id="12" name="Text 10"/>
          <p:cNvSpPr/>
          <p:nvPr/>
        </p:nvSpPr>
        <p:spPr>
          <a:xfrm>
            <a:off x="8148399" y="2796064"/>
            <a:ext cx="3388638" cy="1421606"/>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Cuprul este un bun conductor de căldură, ceea ce îl face ideal pentru radioare, dispozitive de răcire și alte aplicații care necesită disiparea eficientă a căldurii.</a:t>
            </a:r>
            <a:endParaRPr lang="en-US" sz="1750" dirty="0"/>
          </a:p>
        </p:txBody>
      </p:sp>
      <p:sp>
        <p:nvSpPr>
          <p:cNvPr id="13" name="Shape 11"/>
          <p:cNvSpPr/>
          <p:nvPr/>
        </p:nvSpPr>
        <p:spPr>
          <a:xfrm>
            <a:off x="3093363" y="5324237"/>
            <a:ext cx="499943" cy="499943"/>
          </a:xfrm>
          <a:prstGeom prst="roundRect">
            <a:avLst>
              <a:gd name="adj" fmla="val 20000"/>
            </a:avLst>
          </a:prstGeom>
          <a:solidFill>
            <a:srgbClr val="E6E6E6"/>
          </a:solidFill>
          <a:ln w="7620">
            <a:solidFill>
              <a:srgbClr val="CCCCCC"/>
            </a:solidFill>
            <a:prstDash val="solid"/>
          </a:ln>
        </p:spPr>
      </p:sp>
      <p:sp>
        <p:nvSpPr>
          <p:cNvPr id="14" name="Text 12"/>
          <p:cNvSpPr/>
          <p:nvPr/>
        </p:nvSpPr>
        <p:spPr>
          <a:xfrm>
            <a:off x="3268623" y="5365909"/>
            <a:ext cx="149304" cy="416481"/>
          </a:xfrm>
          <a:prstGeom prst="rect">
            <a:avLst/>
          </a:prstGeom>
          <a:noFill/>
          <a:ln/>
        </p:spPr>
        <p:txBody>
          <a:bodyPr wrap="none" rtlCol="0" anchor="t"/>
          <a:lstStyle/>
          <a:p>
            <a:pPr marL="0" indent="0" algn="ctr">
              <a:lnSpc>
                <a:spcPts val="3281"/>
              </a:lnSpc>
              <a:buNone/>
            </a:pPr>
            <a:r>
              <a:rPr lang="en-US" sz="2624" dirty="0">
                <a:solidFill>
                  <a:srgbClr val="383838"/>
                </a:solidFill>
                <a:latin typeface="Patrick Hand" pitchFamily="34" charset="0"/>
                <a:ea typeface="Patrick Hand" pitchFamily="34" charset="-122"/>
                <a:cs typeface="Patrick Hand" pitchFamily="34" charset="-120"/>
              </a:rPr>
              <a:t>3</a:t>
            </a:r>
            <a:endParaRPr lang="en-US" sz="2624" dirty="0"/>
          </a:p>
        </p:txBody>
      </p:sp>
      <p:sp>
        <p:nvSpPr>
          <p:cNvPr id="15" name="Text 13"/>
          <p:cNvSpPr/>
          <p:nvPr/>
        </p:nvSpPr>
        <p:spPr>
          <a:xfrm>
            <a:off x="3815477" y="5400556"/>
            <a:ext cx="2890957" cy="347186"/>
          </a:xfrm>
          <a:prstGeom prst="rect">
            <a:avLst/>
          </a:prstGeom>
          <a:noFill/>
          <a:ln/>
        </p:spPr>
        <p:txBody>
          <a:bodyPr wrap="none" rtlCol="0" anchor="t"/>
          <a:lstStyle/>
          <a:p>
            <a:pPr marL="0" indent="0">
              <a:lnSpc>
                <a:spcPts val="2734"/>
              </a:lnSpc>
              <a:buNone/>
            </a:pPr>
            <a:r>
              <a:rPr lang="en-US" sz="2187" dirty="0">
                <a:solidFill>
                  <a:srgbClr val="383838"/>
                </a:solidFill>
                <a:latin typeface="Patrick Hand" pitchFamily="34" charset="0"/>
                <a:ea typeface="Patrick Hand" pitchFamily="34" charset="-122"/>
                <a:cs typeface="Patrick Hand" pitchFamily="34" charset="-120"/>
              </a:rPr>
              <a:t>Construcții și Infrastructură</a:t>
            </a:r>
            <a:endParaRPr lang="en-US" sz="2187" dirty="0"/>
          </a:p>
        </p:txBody>
      </p:sp>
      <p:sp>
        <p:nvSpPr>
          <p:cNvPr id="16" name="Text 14"/>
          <p:cNvSpPr/>
          <p:nvPr/>
        </p:nvSpPr>
        <p:spPr>
          <a:xfrm>
            <a:off x="3815477" y="5880973"/>
            <a:ext cx="3388638" cy="1421606"/>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Cuprul este folosit în acoperișuri, jgheaburi, țevi de apă și alte componente ale construcțiilor datorită rezistenței sale la coroziune și durabilității.</a:t>
            </a:r>
            <a:endParaRPr lang="en-US" sz="1750" dirty="0"/>
          </a:p>
        </p:txBody>
      </p:sp>
      <p:sp>
        <p:nvSpPr>
          <p:cNvPr id="17" name="Shape 15"/>
          <p:cNvSpPr/>
          <p:nvPr/>
        </p:nvSpPr>
        <p:spPr>
          <a:xfrm>
            <a:off x="7426285" y="5324237"/>
            <a:ext cx="499943" cy="499943"/>
          </a:xfrm>
          <a:prstGeom prst="roundRect">
            <a:avLst>
              <a:gd name="adj" fmla="val 20000"/>
            </a:avLst>
          </a:prstGeom>
          <a:solidFill>
            <a:srgbClr val="E6E6E6"/>
          </a:solidFill>
          <a:ln w="7620">
            <a:solidFill>
              <a:srgbClr val="CCCCCC"/>
            </a:solidFill>
            <a:prstDash val="solid"/>
          </a:ln>
        </p:spPr>
      </p:sp>
      <p:sp>
        <p:nvSpPr>
          <p:cNvPr id="18" name="Text 16"/>
          <p:cNvSpPr/>
          <p:nvPr/>
        </p:nvSpPr>
        <p:spPr>
          <a:xfrm>
            <a:off x="7613690" y="5365909"/>
            <a:ext cx="125016" cy="416481"/>
          </a:xfrm>
          <a:prstGeom prst="rect">
            <a:avLst/>
          </a:prstGeom>
          <a:noFill/>
          <a:ln/>
        </p:spPr>
        <p:txBody>
          <a:bodyPr wrap="none" rtlCol="0" anchor="t"/>
          <a:lstStyle/>
          <a:p>
            <a:pPr marL="0" indent="0" algn="ctr">
              <a:lnSpc>
                <a:spcPts val="3281"/>
              </a:lnSpc>
              <a:buNone/>
            </a:pPr>
            <a:r>
              <a:rPr lang="en-US" sz="2624" dirty="0">
                <a:solidFill>
                  <a:srgbClr val="383838"/>
                </a:solidFill>
                <a:latin typeface="Patrick Hand" pitchFamily="34" charset="0"/>
                <a:ea typeface="Patrick Hand" pitchFamily="34" charset="-122"/>
                <a:cs typeface="Patrick Hand" pitchFamily="34" charset="-120"/>
              </a:rPr>
              <a:t>4</a:t>
            </a:r>
            <a:endParaRPr lang="en-US" sz="2624" dirty="0"/>
          </a:p>
        </p:txBody>
      </p:sp>
      <p:sp>
        <p:nvSpPr>
          <p:cNvPr id="19" name="Text 17"/>
          <p:cNvSpPr/>
          <p:nvPr/>
        </p:nvSpPr>
        <p:spPr>
          <a:xfrm>
            <a:off x="8148399" y="5400556"/>
            <a:ext cx="2777490" cy="347186"/>
          </a:xfrm>
          <a:prstGeom prst="rect">
            <a:avLst/>
          </a:prstGeom>
          <a:noFill/>
          <a:ln/>
        </p:spPr>
        <p:txBody>
          <a:bodyPr wrap="none" rtlCol="0" anchor="t"/>
          <a:lstStyle/>
          <a:p>
            <a:pPr marL="0" indent="0">
              <a:lnSpc>
                <a:spcPts val="2734"/>
              </a:lnSpc>
              <a:buNone/>
            </a:pPr>
            <a:r>
              <a:rPr lang="en-US" sz="2187" dirty="0">
                <a:solidFill>
                  <a:srgbClr val="383838"/>
                </a:solidFill>
                <a:latin typeface="Patrick Hand" pitchFamily="34" charset="0"/>
                <a:ea typeface="Patrick Hand" pitchFamily="34" charset="-122"/>
                <a:cs typeface="Patrick Hand" pitchFamily="34" charset="-120"/>
              </a:rPr>
              <a:t>Artă și Arhitectură</a:t>
            </a:r>
            <a:endParaRPr lang="en-US" sz="2187" dirty="0"/>
          </a:p>
        </p:txBody>
      </p:sp>
      <p:sp>
        <p:nvSpPr>
          <p:cNvPr id="20" name="Text 18"/>
          <p:cNvSpPr/>
          <p:nvPr/>
        </p:nvSpPr>
        <p:spPr>
          <a:xfrm>
            <a:off x="8148399" y="5880973"/>
            <a:ext cx="3388638" cy="1421606"/>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Datorită aspectului său estetic și durabilității, cuprul este utilizat în arta și arhitectura decorativă, cum ar fi statui, monumente și decorațiuni interioare.</a:t>
            </a:r>
            <a:endParaRPr lang="en-US" sz="1750" dirty="0"/>
          </a:p>
        </p:txBody>
      </p:sp>
      <p:sp>
        <p:nvSpPr>
          <p:cNvPr id="21" name="Text 5">
            <a:extLst>
              <a:ext uri="{FF2B5EF4-FFF2-40B4-BE49-F238E27FC236}">
                <a16:creationId xmlns:a16="http://schemas.microsoft.com/office/drawing/2014/main" id="{F6A462AD-4F17-BCD6-F5D2-174EC9B43FB0}"/>
              </a:ext>
            </a:extLst>
          </p:cNvPr>
          <p:cNvSpPr/>
          <p:nvPr/>
        </p:nvSpPr>
        <p:spPr>
          <a:xfrm>
            <a:off x="276428" y="7566286"/>
            <a:ext cx="1619012" cy="388858"/>
          </a:xfrm>
          <a:prstGeom prst="rect">
            <a:avLst/>
          </a:prstGeom>
          <a:noFill/>
          <a:ln/>
        </p:spPr>
        <p:txBody>
          <a:bodyPr wrap="none" rtlCol="0" anchor="t"/>
          <a:lstStyle/>
          <a:p>
            <a:pPr marL="0" indent="0" algn="l">
              <a:lnSpc>
                <a:spcPts val="3062"/>
              </a:lnSpc>
              <a:buNone/>
            </a:pPr>
            <a:r>
              <a:rPr lang="ro-RO" sz="2187" b="1" dirty="0">
                <a:solidFill>
                  <a:schemeClr val="accent2">
                    <a:lumMod val="75000"/>
                  </a:schemeClr>
                </a:solidFill>
              </a:rPr>
              <a:t>CEDRA</a:t>
            </a:r>
            <a:endParaRPr lang="en-US" sz="2187" b="1" dirty="0">
              <a:solidFill>
                <a:schemeClr val="accent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3401497" y="566738"/>
            <a:ext cx="6168628" cy="643652"/>
          </a:xfrm>
          <a:prstGeom prst="rect">
            <a:avLst/>
          </a:prstGeom>
          <a:noFill/>
          <a:ln/>
        </p:spPr>
        <p:txBody>
          <a:bodyPr wrap="none" rtlCol="0" anchor="t"/>
          <a:lstStyle/>
          <a:p>
            <a:pPr marL="0" indent="0">
              <a:lnSpc>
                <a:spcPts val="5069"/>
              </a:lnSpc>
              <a:buNone/>
            </a:pPr>
            <a:r>
              <a:rPr lang="en-US" sz="4055" dirty="0">
                <a:solidFill>
                  <a:srgbClr val="383838"/>
                </a:solidFill>
                <a:latin typeface="Patrick Hand" pitchFamily="34" charset="0"/>
                <a:ea typeface="Patrick Hand" pitchFamily="34" charset="-122"/>
                <a:cs typeface="Patrick Hand" pitchFamily="34" charset="-120"/>
              </a:rPr>
              <a:t>Extracția și Prelucrarea Cuprului</a:t>
            </a:r>
            <a:endParaRPr lang="en-US" sz="4055" dirty="0"/>
          </a:p>
        </p:txBody>
      </p:sp>
      <p:sp>
        <p:nvSpPr>
          <p:cNvPr id="5" name="Shape 3"/>
          <p:cNvSpPr/>
          <p:nvPr/>
        </p:nvSpPr>
        <p:spPr>
          <a:xfrm>
            <a:off x="7294602" y="1622346"/>
            <a:ext cx="41196" cy="6040398"/>
          </a:xfrm>
          <a:prstGeom prst="roundRect">
            <a:avLst>
              <a:gd name="adj" fmla="val 225009"/>
            </a:avLst>
          </a:prstGeom>
          <a:solidFill>
            <a:srgbClr val="CCCCCC"/>
          </a:solidFill>
          <a:ln/>
        </p:spPr>
      </p:sp>
      <p:sp>
        <p:nvSpPr>
          <p:cNvPr id="6" name="Shape 4"/>
          <p:cNvSpPr/>
          <p:nvPr/>
        </p:nvSpPr>
        <p:spPr>
          <a:xfrm>
            <a:off x="6362581" y="1994297"/>
            <a:ext cx="720923" cy="41196"/>
          </a:xfrm>
          <a:prstGeom prst="roundRect">
            <a:avLst>
              <a:gd name="adj" fmla="val 225009"/>
            </a:avLst>
          </a:prstGeom>
          <a:solidFill>
            <a:srgbClr val="CCCCCC"/>
          </a:solidFill>
          <a:ln/>
        </p:spPr>
      </p:sp>
      <p:sp>
        <p:nvSpPr>
          <p:cNvPr id="7" name="Shape 5"/>
          <p:cNvSpPr/>
          <p:nvPr/>
        </p:nvSpPr>
        <p:spPr>
          <a:xfrm>
            <a:off x="7083504" y="1783318"/>
            <a:ext cx="463391" cy="463391"/>
          </a:xfrm>
          <a:prstGeom prst="roundRect">
            <a:avLst>
              <a:gd name="adj" fmla="val 20004"/>
            </a:avLst>
          </a:prstGeom>
          <a:solidFill>
            <a:srgbClr val="E6E6E6"/>
          </a:solidFill>
          <a:ln w="7620">
            <a:solidFill>
              <a:srgbClr val="CCCCCC"/>
            </a:solidFill>
            <a:prstDash val="solid"/>
          </a:ln>
        </p:spPr>
      </p:sp>
      <p:sp>
        <p:nvSpPr>
          <p:cNvPr id="8" name="Text 6"/>
          <p:cNvSpPr/>
          <p:nvPr/>
        </p:nvSpPr>
        <p:spPr>
          <a:xfrm>
            <a:off x="7259122" y="1821894"/>
            <a:ext cx="112157" cy="386120"/>
          </a:xfrm>
          <a:prstGeom prst="rect">
            <a:avLst/>
          </a:prstGeom>
          <a:noFill/>
          <a:ln/>
        </p:spPr>
        <p:txBody>
          <a:bodyPr wrap="none" rtlCol="0" anchor="t"/>
          <a:lstStyle/>
          <a:p>
            <a:pPr marL="0" indent="0" algn="ctr">
              <a:lnSpc>
                <a:spcPts val="3041"/>
              </a:lnSpc>
              <a:buNone/>
            </a:pPr>
            <a:r>
              <a:rPr lang="en-US" sz="2433" dirty="0">
                <a:solidFill>
                  <a:srgbClr val="383838"/>
                </a:solidFill>
                <a:latin typeface="Patrick Hand" pitchFamily="34" charset="0"/>
                <a:ea typeface="Patrick Hand" pitchFamily="34" charset="-122"/>
                <a:cs typeface="Patrick Hand" pitchFamily="34" charset="-120"/>
              </a:rPr>
              <a:t>1</a:t>
            </a:r>
            <a:endParaRPr lang="en-US" sz="2433" dirty="0"/>
          </a:p>
        </p:txBody>
      </p:sp>
      <p:sp>
        <p:nvSpPr>
          <p:cNvPr id="9" name="Text 7"/>
          <p:cNvSpPr/>
          <p:nvPr/>
        </p:nvSpPr>
        <p:spPr>
          <a:xfrm>
            <a:off x="3607594" y="1828324"/>
            <a:ext cx="2574727" cy="321826"/>
          </a:xfrm>
          <a:prstGeom prst="rect">
            <a:avLst/>
          </a:prstGeom>
          <a:noFill/>
          <a:ln/>
        </p:spPr>
        <p:txBody>
          <a:bodyPr wrap="none" rtlCol="0" anchor="t"/>
          <a:lstStyle/>
          <a:p>
            <a:pPr marL="0" indent="0" algn="r">
              <a:lnSpc>
                <a:spcPts val="2534"/>
              </a:lnSpc>
              <a:buNone/>
            </a:pPr>
            <a:r>
              <a:rPr lang="en-US" sz="2027" dirty="0">
                <a:solidFill>
                  <a:srgbClr val="383838"/>
                </a:solidFill>
                <a:latin typeface="Patrick Hand" pitchFamily="34" charset="0"/>
                <a:ea typeface="Patrick Hand" pitchFamily="34" charset="-122"/>
                <a:cs typeface="Patrick Hand" pitchFamily="34" charset="-120"/>
              </a:rPr>
              <a:t>Minereu</a:t>
            </a:r>
            <a:endParaRPr lang="en-US" sz="2027" dirty="0"/>
          </a:p>
        </p:txBody>
      </p:sp>
      <p:sp>
        <p:nvSpPr>
          <p:cNvPr id="10" name="Text 8"/>
          <p:cNvSpPr/>
          <p:nvPr/>
        </p:nvSpPr>
        <p:spPr>
          <a:xfrm>
            <a:off x="3401497" y="2273737"/>
            <a:ext cx="2780824" cy="1977390"/>
          </a:xfrm>
          <a:prstGeom prst="rect">
            <a:avLst/>
          </a:prstGeom>
          <a:noFill/>
          <a:ln/>
        </p:spPr>
        <p:txBody>
          <a:bodyPr wrap="square" rtlCol="0" anchor="t"/>
          <a:lstStyle/>
          <a:p>
            <a:pPr marL="0" indent="0" algn="r">
              <a:lnSpc>
                <a:spcPts val="2595"/>
              </a:lnSpc>
              <a:buNone/>
            </a:pPr>
            <a:r>
              <a:rPr lang="en-US" sz="1622" dirty="0">
                <a:solidFill>
                  <a:srgbClr val="383838"/>
                </a:solidFill>
                <a:latin typeface="Patrick Hand" pitchFamily="34" charset="0"/>
                <a:ea typeface="Patrick Hand" pitchFamily="34" charset="-122"/>
                <a:cs typeface="Patrick Hand" pitchFamily="34" charset="-120"/>
              </a:rPr>
              <a:t>Cuprul se găsește în natură sub formă de minereu, care este extras din minele de suprafață sau subterane. Principalele tipuri de minereu de cupru sunt calcopirita, bornita și malachita.</a:t>
            </a:r>
            <a:endParaRPr lang="en-US" sz="1622" dirty="0"/>
          </a:p>
        </p:txBody>
      </p:sp>
      <p:sp>
        <p:nvSpPr>
          <p:cNvPr id="11" name="Shape 9"/>
          <p:cNvSpPr/>
          <p:nvPr/>
        </p:nvSpPr>
        <p:spPr>
          <a:xfrm>
            <a:off x="7546896" y="3024188"/>
            <a:ext cx="720923" cy="41196"/>
          </a:xfrm>
          <a:prstGeom prst="roundRect">
            <a:avLst>
              <a:gd name="adj" fmla="val 225009"/>
            </a:avLst>
          </a:prstGeom>
          <a:solidFill>
            <a:srgbClr val="CCCCCC"/>
          </a:solidFill>
          <a:ln/>
        </p:spPr>
      </p:sp>
      <p:sp>
        <p:nvSpPr>
          <p:cNvPr id="12" name="Shape 10"/>
          <p:cNvSpPr/>
          <p:nvPr/>
        </p:nvSpPr>
        <p:spPr>
          <a:xfrm>
            <a:off x="7083504" y="2813209"/>
            <a:ext cx="463391" cy="463391"/>
          </a:xfrm>
          <a:prstGeom prst="roundRect">
            <a:avLst>
              <a:gd name="adj" fmla="val 20004"/>
            </a:avLst>
          </a:prstGeom>
          <a:solidFill>
            <a:srgbClr val="E6E6E6"/>
          </a:solidFill>
          <a:ln w="7620">
            <a:solidFill>
              <a:srgbClr val="CCCCCC"/>
            </a:solidFill>
            <a:prstDash val="solid"/>
          </a:ln>
        </p:spPr>
      </p:sp>
      <p:sp>
        <p:nvSpPr>
          <p:cNvPr id="13" name="Text 11"/>
          <p:cNvSpPr/>
          <p:nvPr/>
        </p:nvSpPr>
        <p:spPr>
          <a:xfrm>
            <a:off x="7242929" y="2851785"/>
            <a:ext cx="144542" cy="386120"/>
          </a:xfrm>
          <a:prstGeom prst="rect">
            <a:avLst/>
          </a:prstGeom>
          <a:noFill/>
          <a:ln/>
        </p:spPr>
        <p:txBody>
          <a:bodyPr wrap="none" rtlCol="0" anchor="t"/>
          <a:lstStyle/>
          <a:p>
            <a:pPr marL="0" indent="0" algn="ctr">
              <a:lnSpc>
                <a:spcPts val="3041"/>
              </a:lnSpc>
              <a:buNone/>
            </a:pPr>
            <a:r>
              <a:rPr lang="en-US" sz="2433" dirty="0">
                <a:solidFill>
                  <a:srgbClr val="383838"/>
                </a:solidFill>
                <a:latin typeface="Patrick Hand" pitchFamily="34" charset="0"/>
                <a:ea typeface="Patrick Hand" pitchFamily="34" charset="-122"/>
                <a:cs typeface="Patrick Hand" pitchFamily="34" charset="-120"/>
              </a:rPr>
              <a:t>2</a:t>
            </a:r>
            <a:endParaRPr lang="en-US" sz="2433" dirty="0"/>
          </a:p>
        </p:txBody>
      </p:sp>
      <p:sp>
        <p:nvSpPr>
          <p:cNvPr id="14" name="Text 12"/>
          <p:cNvSpPr/>
          <p:nvPr/>
        </p:nvSpPr>
        <p:spPr>
          <a:xfrm>
            <a:off x="8448080" y="2858214"/>
            <a:ext cx="2574727" cy="321826"/>
          </a:xfrm>
          <a:prstGeom prst="rect">
            <a:avLst/>
          </a:prstGeom>
          <a:noFill/>
          <a:ln/>
        </p:spPr>
        <p:txBody>
          <a:bodyPr wrap="none" rtlCol="0" anchor="t"/>
          <a:lstStyle/>
          <a:p>
            <a:pPr marL="0" indent="0" algn="l">
              <a:lnSpc>
                <a:spcPts val="2534"/>
              </a:lnSpc>
              <a:buNone/>
            </a:pPr>
            <a:r>
              <a:rPr lang="en-US" sz="2027" dirty="0">
                <a:solidFill>
                  <a:srgbClr val="383838"/>
                </a:solidFill>
                <a:latin typeface="Patrick Hand" pitchFamily="34" charset="0"/>
                <a:ea typeface="Patrick Hand" pitchFamily="34" charset="-122"/>
                <a:cs typeface="Patrick Hand" pitchFamily="34" charset="-120"/>
              </a:rPr>
              <a:t>Topire și Rafinare</a:t>
            </a:r>
            <a:endParaRPr lang="en-US" sz="2027" dirty="0"/>
          </a:p>
        </p:txBody>
      </p:sp>
      <p:sp>
        <p:nvSpPr>
          <p:cNvPr id="15" name="Text 13"/>
          <p:cNvSpPr/>
          <p:nvPr/>
        </p:nvSpPr>
        <p:spPr>
          <a:xfrm>
            <a:off x="8448080" y="3303627"/>
            <a:ext cx="2780824" cy="2306955"/>
          </a:xfrm>
          <a:prstGeom prst="rect">
            <a:avLst/>
          </a:prstGeom>
          <a:noFill/>
          <a:ln/>
        </p:spPr>
        <p:txBody>
          <a:bodyPr wrap="square" rtlCol="0" anchor="t"/>
          <a:lstStyle/>
          <a:p>
            <a:pPr marL="0" indent="0" algn="l">
              <a:lnSpc>
                <a:spcPts val="2595"/>
              </a:lnSpc>
              <a:buNone/>
            </a:pPr>
            <a:r>
              <a:rPr lang="en-US" sz="1622" dirty="0">
                <a:solidFill>
                  <a:srgbClr val="383838"/>
                </a:solidFill>
                <a:latin typeface="Patrick Hand" pitchFamily="34" charset="0"/>
                <a:ea typeface="Patrick Hand" pitchFamily="34" charset="-122"/>
                <a:cs typeface="Patrick Hand" pitchFamily="34" charset="-120"/>
              </a:rPr>
              <a:t>După extracție, minereul de cupru este supus unui proces de topire și rafinare pentru a obține cuprul în formă pură. Aceasta implică etape de concasare, concentrare, topire la temperaturi ridicate și electroliză pentru a elimina impuritățile.</a:t>
            </a:r>
            <a:endParaRPr lang="en-US" sz="1622" dirty="0"/>
          </a:p>
        </p:txBody>
      </p:sp>
      <p:sp>
        <p:nvSpPr>
          <p:cNvPr id="16" name="Shape 14"/>
          <p:cNvSpPr/>
          <p:nvPr/>
        </p:nvSpPr>
        <p:spPr>
          <a:xfrm>
            <a:off x="6362581" y="5035034"/>
            <a:ext cx="720923" cy="41196"/>
          </a:xfrm>
          <a:prstGeom prst="roundRect">
            <a:avLst>
              <a:gd name="adj" fmla="val 225009"/>
            </a:avLst>
          </a:prstGeom>
          <a:solidFill>
            <a:srgbClr val="CCCCCC"/>
          </a:solidFill>
          <a:ln/>
        </p:spPr>
      </p:sp>
      <p:sp>
        <p:nvSpPr>
          <p:cNvPr id="17" name="Shape 15"/>
          <p:cNvSpPr/>
          <p:nvPr/>
        </p:nvSpPr>
        <p:spPr>
          <a:xfrm>
            <a:off x="7083504" y="4824055"/>
            <a:ext cx="463391" cy="463391"/>
          </a:xfrm>
          <a:prstGeom prst="roundRect">
            <a:avLst>
              <a:gd name="adj" fmla="val 20004"/>
            </a:avLst>
          </a:prstGeom>
          <a:solidFill>
            <a:srgbClr val="E6E6E6"/>
          </a:solidFill>
          <a:ln w="7620">
            <a:solidFill>
              <a:srgbClr val="CCCCCC"/>
            </a:solidFill>
            <a:prstDash val="solid"/>
          </a:ln>
        </p:spPr>
      </p:sp>
      <p:sp>
        <p:nvSpPr>
          <p:cNvPr id="18" name="Text 16"/>
          <p:cNvSpPr/>
          <p:nvPr/>
        </p:nvSpPr>
        <p:spPr>
          <a:xfrm>
            <a:off x="7245906" y="4862632"/>
            <a:ext cx="138470" cy="386120"/>
          </a:xfrm>
          <a:prstGeom prst="rect">
            <a:avLst/>
          </a:prstGeom>
          <a:noFill/>
          <a:ln/>
        </p:spPr>
        <p:txBody>
          <a:bodyPr wrap="none" rtlCol="0" anchor="t"/>
          <a:lstStyle/>
          <a:p>
            <a:pPr marL="0" indent="0" algn="ctr">
              <a:lnSpc>
                <a:spcPts val="3041"/>
              </a:lnSpc>
              <a:buNone/>
            </a:pPr>
            <a:r>
              <a:rPr lang="en-US" sz="2433" dirty="0">
                <a:solidFill>
                  <a:srgbClr val="383838"/>
                </a:solidFill>
                <a:latin typeface="Patrick Hand" pitchFamily="34" charset="0"/>
                <a:ea typeface="Patrick Hand" pitchFamily="34" charset="-122"/>
                <a:cs typeface="Patrick Hand" pitchFamily="34" charset="-120"/>
              </a:rPr>
              <a:t>3</a:t>
            </a:r>
            <a:endParaRPr lang="en-US" sz="2433" dirty="0"/>
          </a:p>
        </p:txBody>
      </p:sp>
      <p:sp>
        <p:nvSpPr>
          <p:cNvPr id="19" name="Text 17"/>
          <p:cNvSpPr/>
          <p:nvPr/>
        </p:nvSpPr>
        <p:spPr>
          <a:xfrm>
            <a:off x="3607594" y="4869061"/>
            <a:ext cx="2574727" cy="321826"/>
          </a:xfrm>
          <a:prstGeom prst="rect">
            <a:avLst/>
          </a:prstGeom>
          <a:noFill/>
          <a:ln/>
        </p:spPr>
        <p:txBody>
          <a:bodyPr wrap="none" rtlCol="0" anchor="t"/>
          <a:lstStyle/>
          <a:p>
            <a:pPr marL="0" indent="0" algn="r">
              <a:lnSpc>
                <a:spcPts val="2534"/>
              </a:lnSpc>
              <a:buNone/>
            </a:pPr>
            <a:r>
              <a:rPr lang="en-US" sz="2027" dirty="0">
                <a:solidFill>
                  <a:srgbClr val="383838"/>
                </a:solidFill>
                <a:latin typeface="Patrick Hand" pitchFamily="34" charset="0"/>
                <a:ea typeface="Patrick Hand" pitchFamily="34" charset="-122"/>
                <a:cs typeface="Patrick Hand" pitchFamily="34" charset="-120"/>
              </a:rPr>
              <a:t>Turnare și Prelucrare</a:t>
            </a:r>
            <a:endParaRPr lang="en-US" sz="2027" dirty="0"/>
          </a:p>
        </p:txBody>
      </p:sp>
      <p:sp>
        <p:nvSpPr>
          <p:cNvPr id="20" name="Text 18"/>
          <p:cNvSpPr/>
          <p:nvPr/>
        </p:nvSpPr>
        <p:spPr>
          <a:xfrm>
            <a:off x="3401497" y="5314474"/>
            <a:ext cx="2780824" cy="1977390"/>
          </a:xfrm>
          <a:prstGeom prst="rect">
            <a:avLst/>
          </a:prstGeom>
          <a:noFill/>
          <a:ln/>
        </p:spPr>
        <p:txBody>
          <a:bodyPr wrap="square" rtlCol="0" anchor="t"/>
          <a:lstStyle/>
          <a:p>
            <a:pPr marL="0" indent="0" algn="r">
              <a:lnSpc>
                <a:spcPts val="2595"/>
              </a:lnSpc>
              <a:buNone/>
            </a:pPr>
            <a:r>
              <a:rPr lang="en-US" sz="1622" dirty="0">
                <a:solidFill>
                  <a:srgbClr val="383838"/>
                </a:solidFill>
                <a:latin typeface="Patrick Hand" pitchFamily="34" charset="0"/>
                <a:ea typeface="Patrick Hand" pitchFamily="34" charset="-122"/>
                <a:cs typeface="Patrick Hand" pitchFamily="34" charset="-120"/>
              </a:rPr>
              <a:t>Cuprul pur este apoi turnat în lingouri sau alte forme pentru a fi prelucrat în diverse produse, cum ar fi cabluri, țevi, piese turnate sau foi metalice, în funcție de cerințele industriale.</a:t>
            </a:r>
            <a:endParaRPr lang="en-US" sz="1622" dirty="0"/>
          </a:p>
        </p:txBody>
      </p:sp>
      <p:sp>
        <p:nvSpPr>
          <p:cNvPr id="21" name="Text 5">
            <a:extLst>
              <a:ext uri="{FF2B5EF4-FFF2-40B4-BE49-F238E27FC236}">
                <a16:creationId xmlns:a16="http://schemas.microsoft.com/office/drawing/2014/main" id="{C0FF8ECC-654B-1518-E447-EAF83070D0C6}"/>
              </a:ext>
            </a:extLst>
          </p:cNvPr>
          <p:cNvSpPr/>
          <p:nvPr/>
        </p:nvSpPr>
        <p:spPr>
          <a:xfrm>
            <a:off x="276428" y="7566286"/>
            <a:ext cx="1619012" cy="388858"/>
          </a:xfrm>
          <a:prstGeom prst="rect">
            <a:avLst/>
          </a:prstGeom>
          <a:noFill/>
          <a:ln/>
        </p:spPr>
        <p:txBody>
          <a:bodyPr wrap="none" rtlCol="0" anchor="t"/>
          <a:lstStyle/>
          <a:p>
            <a:pPr marL="0" indent="0" algn="l">
              <a:lnSpc>
                <a:spcPts val="3062"/>
              </a:lnSpc>
              <a:buNone/>
            </a:pPr>
            <a:r>
              <a:rPr lang="ro-RO" sz="2187" b="1" dirty="0">
                <a:solidFill>
                  <a:schemeClr val="accent2">
                    <a:lumMod val="75000"/>
                  </a:schemeClr>
                </a:solidFill>
              </a:rPr>
              <a:t>CEDRA</a:t>
            </a:r>
            <a:endParaRPr lang="en-US" sz="2187" b="1" dirty="0">
              <a:solidFill>
                <a:schemeClr val="accent2">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32577"/>
          </a:xfrm>
          <a:prstGeom prst="rect">
            <a:avLst/>
          </a:prstGeom>
          <a:solidFill>
            <a:srgbClr val="F7F7F7"/>
          </a:solidFill>
          <a:ln/>
        </p:spPr>
      </p:sp>
      <p:sp>
        <p:nvSpPr>
          <p:cNvPr id="4" name="Text 2"/>
          <p:cNvSpPr/>
          <p:nvPr/>
        </p:nvSpPr>
        <p:spPr>
          <a:xfrm>
            <a:off x="3490079" y="553522"/>
            <a:ext cx="6210538" cy="629007"/>
          </a:xfrm>
          <a:prstGeom prst="rect">
            <a:avLst/>
          </a:prstGeom>
          <a:noFill/>
          <a:ln/>
        </p:spPr>
        <p:txBody>
          <a:bodyPr wrap="none" rtlCol="0" anchor="t"/>
          <a:lstStyle/>
          <a:p>
            <a:pPr marL="0" indent="0">
              <a:lnSpc>
                <a:spcPts val="4954"/>
              </a:lnSpc>
              <a:buNone/>
            </a:pPr>
            <a:r>
              <a:rPr lang="en-US" sz="3963" dirty="0">
                <a:solidFill>
                  <a:srgbClr val="383838"/>
                </a:solidFill>
                <a:latin typeface="Patrick Hand" pitchFamily="34" charset="0"/>
                <a:ea typeface="Patrick Hand" pitchFamily="34" charset="-122"/>
                <a:cs typeface="Patrick Hand" pitchFamily="34" charset="-120"/>
              </a:rPr>
              <a:t>Reciclarea și Reutilizarea Cuprului</a:t>
            </a:r>
            <a:endParaRPr lang="en-US" sz="3963" dirty="0"/>
          </a:p>
        </p:txBody>
      </p:sp>
      <p:sp>
        <p:nvSpPr>
          <p:cNvPr id="5" name="Shape 3"/>
          <p:cNvSpPr/>
          <p:nvPr/>
        </p:nvSpPr>
        <p:spPr>
          <a:xfrm>
            <a:off x="3490079" y="1585079"/>
            <a:ext cx="3724513" cy="2785348"/>
          </a:xfrm>
          <a:prstGeom prst="roundRect">
            <a:avLst>
              <a:gd name="adj" fmla="val 3253"/>
            </a:avLst>
          </a:prstGeom>
          <a:solidFill>
            <a:srgbClr val="E6E6E6"/>
          </a:solidFill>
          <a:ln w="7620">
            <a:solidFill>
              <a:srgbClr val="CCCCCC"/>
            </a:solidFill>
            <a:prstDash val="solid"/>
          </a:ln>
        </p:spPr>
      </p:sp>
      <p:sp>
        <p:nvSpPr>
          <p:cNvPr id="6" name="Text 4"/>
          <p:cNvSpPr/>
          <p:nvPr/>
        </p:nvSpPr>
        <p:spPr>
          <a:xfrm>
            <a:off x="3698915" y="1793915"/>
            <a:ext cx="2516505" cy="314563"/>
          </a:xfrm>
          <a:prstGeom prst="rect">
            <a:avLst/>
          </a:prstGeom>
          <a:noFill/>
          <a:ln/>
        </p:spPr>
        <p:txBody>
          <a:bodyPr wrap="none" rtlCol="0" anchor="t"/>
          <a:lstStyle/>
          <a:p>
            <a:pPr marL="0" indent="0">
              <a:lnSpc>
                <a:spcPts val="2477"/>
              </a:lnSpc>
              <a:buNone/>
            </a:pPr>
            <a:r>
              <a:rPr lang="en-US" sz="1982" dirty="0">
                <a:solidFill>
                  <a:srgbClr val="383838"/>
                </a:solidFill>
                <a:latin typeface="Patrick Hand" pitchFamily="34" charset="0"/>
                <a:ea typeface="Patrick Hand" pitchFamily="34" charset="-122"/>
                <a:cs typeface="Patrick Hand" pitchFamily="34" charset="-120"/>
              </a:rPr>
              <a:t>Importanța Reciclării</a:t>
            </a:r>
            <a:endParaRPr lang="en-US" sz="1982" dirty="0"/>
          </a:p>
        </p:txBody>
      </p:sp>
      <p:sp>
        <p:nvSpPr>
          <p:cNvPr id="7" name="Text 5"/>
          <p:cNvSpPr/>
          <p:nvPr/>
        </p:nvSpPr>
        <p:spPr>
          <a:xfrm>
            <a:off x="3698915" y="2229207"/>
            <a:ext cx="3306842" cy="1932384"/>
          </a:xfrm>
          <a:prstGeom prst="rect">
            <a:avLst/>
          </a:prstGeom>
          <a:noFill/>
          <a:ln/>
        </p:spPr>
        <p:txBody>
          <a:bodyPr wrap="square" rtlCol="0" anchor="t"/>
          <a:lstStyle/>
          <a:p>
            <a:pPr marL="0" indent="0">
              <a:lnSpc>
                <a:spcPts val="2536"/>
              </a:lnSpc>
              <a:buNone/>
            </a:pPr>
            <a:r>
              <a:rPr lang="en-US" sz="1585" dirty="0">
                <a:solidFill>
                  <a:srgbClr val="383838"/>
                </a:solidFill>
                <a:latin typeface="Patrick Hand" pitchFamily="34" charset="0"/>
                <a:ea typeface="Patrick Hand" pitchFamily="34" charset="-122"/>
                <a:cs typeface="Patrick Hand" pitchFamily="34" charset="-120"/>
              </a:rPr>
              <a:t>Datorită proprietăților sale unice, cuprul poate fi reciclat în mod repetat fără a-și pierde calitățile. Reciclarea cuprului este esențială pentru conservarea resurselor naturale, reducerea deșeurilor și a impactului asupra mediului.</a:t>
            </a:r>
            <a:endParaRPr lang="en-US" sz="1585" dirty="0"/>
          </a:p>
        </p:txBody>
      </p:sp>
      <p:sp>
        <p:nvSpPr>
          <p:cNvPr id="8" name="Shape 6"/>
          <p:cNvSpPr/>
          <p:nvPr/>
        </p:nvSpPr>
        <p:spPr>
          <a:xfrm>
            <a:off x="7415808" y="1585079"/>
            <a:ext cx="3724513" cy="2785348"/>
          </a:xfrm>
          <a:prstGeom prst="roundRect">
            <a:avLst>
              <a:gd name="adj" fmla="val 3253"/>
            </a:avLst>
          </a:prstGeom>
          <a:solidFill>
            <a:srgbClr val="E6E6E6"/>
          </a:solidFill>
          <a:ln w="7620">
            <a:solidFill>
              <a:srgbClr val="CCCCCC"/>
            </a:solidFill>
            <a:prstDash val="solid"/>
          </a:ln>
        </p:spPr>
      </p:sp>
      <p:sp>
        <p:nvSpPr>
          <p:cNvPr id="9" name="Text 7"/>
          <p:cNvSpPr/>
          <p:nvPr/>
        </p:nvSpPr>
        <p:spPr>
          <a:xfrm>
            <a:off x="7624643" y="1793915"/>
            <a:ext cx="2516505" cy="314563"/>
          </a:xfrm>
          <a:prstGeom prst="rect">
            <a:avLst/>
          </a:prstGeom>
          <a:noFill/>
          <a:ln/>
        </p:spPr>
        <p:txBody>
          <a:bodyPr wrap="none" rtlCol="0" anchor="t"/>
          <a:lstStyle/>
          <a:p>
            <a:pPr marL="0" indent="0">
              <a:lnSpc>
                <a:spcPts val="2477"/>
              </a:lnSpc>
              <a:buNone/>
            </a:pPr>
            <a:r>
              <a:rPr lang="en-US" sz="1982" dirty="0">
                <a:solidFill>
                  <a:srgbClr val="383838"/>
                </a:solidFill>
                <a:latin typeface="Patrick Hand" pitchFamily="34" charset="0"/>
                <a:ea typeface="Patrick Hand" pitchFamily="34" charset="-122"/>
                <a:cs typeface="Patrick Hand" pitchFamily="34" charset="-120"/>
              </a:rPr>
              <a:t>Procese de Reciclare</a:t>
            </a:r>
            <a:endParaRPr lang="en-US" sz="1982" dirty="0"/>
          </a:p>
        </p:txBody>
      </p:sp>
      <p:sp>
        <p:nvSpPr>
          <p:cNvPr id="10" name="Text 8"/>
          <p:cNvSpPr/>
          <p:nvPr/>
        </p:nvSpPr>
        <p:spPr>
          <a:xfrm>
            <a:off x="7624643" y="2229207"/>
            <a:ext cx="3306842" cy="1932384"/>
          </a:xfrm>
          <a:prstGeom prst="rect">
            <a:avLst/>
          </a:prstGeom>
          <a:noFill/>
          <a:ln/>
        </p:spPr>
        <p:txBody>
          <a:bodyPr wrap="square" rtlCol="0" anchor="t"/>
          <a:lstStyle/>
          <a:p>
            <a:pPr marL="0" indent="0">
              <a:lnSpc>
                <a:spcPts val="2536"/>
              </a:lnSpc>
              <a:buNone/>
            </a:pPr>
            <a:r>
              <a:rPr lang="en-US" sz="1585" dirty="0">
                <a:solidFill>
                  <a:srgbClr val="383838"/>
                </a:solidFill>
                <a:latin typeface="Patrick Hand" pitchFamily="34" charset="0"/>
                <a:ea typeface="Patrick Hand" pitchFamily="34" charset="-122"/>
                <a:cs typeface="Patrick Hand" pitchFamily="34" charset="-120"/>
              </a:rPr>
              <a:t>Cuprul uzat, cum ar fi cabluri, țevi și deșeuri din construcții, este colectat, sortat și supus unui proces de topire și purificare pentru a fi reutilizat în noi produse. Acest ciclu închis al cuprului contribuie la o economie circulară și durabilă.</a:t>
            </a:r>
            <a:endParaRPr lang="en-US" sz="1585" dirty="0"/>
          </a:p>
        </p:txBody>
      </p:sp>
      <p:sp>
        <p:nvSpPr>
          <p:cNvPr id="11" name="Shape 9"/>
          <p:cNvSpPr/>
          <p:nvPr/>
        </p:nvSpPr>
        <p:spPr>
          <a:xfrm>
            <a:off x="3490079" y="4571643"/>
            <a:ext cx="3724513" cy="3107412"/>
          </a:xfrm>
          <a:prstGeom prst="roundRect">
            <a:avLst>
              <a:gd name="adj" fmla="val 2915"/>
            </a:avLst>
          </a:prstGeom>
          <a:solidFill>
            <a:srgbClr val="E6E6E6"/>
          </a:solidFill>
          <a:ln w="7620">
            <a:solidFill>
              <a:srgbClr val="CCCCCC"/>
            </a:solidFill>
            <a:prstDash val="solid"/>
          </a:ln>
        </p:spPr>
      </p:sp>
      <p:sp>
        <p:nvSpPr>
          <p:cNvPr id="12" name="Text 10"/>
          <p:cNvSpPr/>
          <p:nvPr/>
        </p:nvSpPr>
        <p:spPr>
          <a:xfrm>
            <a:off x="3698915" y="4780478"/>
            <a:ext cx="2516505" cy="314563"/>
          </a:xfrm>
          <a:prstGeom prst="rect">
            <a:avLst/>
          </a:prstGeom>
          <a:noFill/>
          <a:ln/>
        </p:spPr>
        <p:txBody>
          <a:bodyPr wrap="none" rtlCol="0" anchor="t"/>
          <a:lstStyle/>
          <a:p>
            <a:pPr marL="0" indent="0">
              <a:lnSpc>
                <a:spcPts val="2477"/>
              </a:lnSpc>
              <a:buNone/>
            </a:pPr>
            <a:r>
              <a:rPr lang="en-US" sz="1982" dirty="0">
                <a:solidFill>
                  <a:srgbClr val="383838"/>
                </a:solidFill>
                <a:latin typeface="Patrick Hand" pitchFamily="34" charset="0"/>
                <a:ea typeface="Patrick Hand" pitchFamily="34" charset="-122"/>
                <a:cs typeface="Patrick Hand" pitchFamily="34" charset="-120"/>
              </a:rPr>
              <a:t>Beneficii Economice</a:t>
            </a:r>
            <a:endParaRPr lang="en-US" sz="1982" dirty="0"/>
          </a:p>
        </p:txBody>
      </p:sp>
      <p:sp>
        <p:nvSpPr>
          <p:cNvPr id="13" name="Text 11"/>
          <p:cNvSpPr/>
          <p:nvPr/>
        </p:nvSpPr>
        <p:spPr>
          <a:xfrm>
            <a:off x="3698915" y="5215771"/>
            <a:ext cx="3306842" cy="1610320"/>
          </a:xfrm>
          <a:prstGeom prst="rect">
            <a:avLst/>
          </a:prstGeom>
          <a:noFill/>
          <a:ln/>
        </p:spPr>
        <p:txBody>
          <a:bodyPr wrap="square" rtlCol="0" anchor="t"/>
          <a:lstStyle/>
          <a:p>
            <a:pPr marL="0" indent="0">
              <a:lnSpc>
                <a:spcPts val="2536"/>
              </a:lnSpc>
              <a:buNone/>
            </a:pPr>
            <a:r>
              <a:rPr lang="en-US" sz="1585" dirty="0">
                <a:solidFill>
                  <a:srgbClr val="383838"/>
                </a:solidFill>
                <a:latin typeface="Patrick Hand" pitchFamily="34" charset="0"/>
                <a:ea typeface="Patrick Hand" pitchFamily="34" charset="-122"/>
                <a:cs typeface="Patrick Hand" pitchFamily="34" charset="-120"/>
              </a:rPr>
              <a:t>Reciclarea cuprului are și beneficii economice semnificative, deoarece reduce costurile de producție și energia necesară comparativ cu extracția și prelucrarea minereului de cupru în stare brută.</a:t>
            </a:r>
            <a:endParaRPr lang="en-US" sz="1585" dirty="0"/>
          </a:p>
        </p:txBody>
      </p:sp>
      <p:sp>
        <p:nvSpPr>
          <p:cNvPr id="14" name="Shape 12"/>
          <p:cNvSpPr/>
          <p:nvPr/>
        </p:nvSpPr>
        <p:spPr>
          <a:xfrm>
            <a:off x="7415808" y="4571643"/>
            <a:ext cx="3724513" cy="3107412"/>
          </a:xfrm>
          <a:prstGeom prst="roundRect">
            <a:avLst>
              <a:gd name="adj" fmla="val 2915"/>
            </a:avLst>
          </a:prstGeom>
          <a:solidFill>
            <a:srgbClr val="E6E6E6"/>
          </a:solidFill>
          <a:ln w="7620">
            <a:solidFill>
              <a:srgbClr val="CCCCCC"/>
            </a:solidFill>
            <a:prstDash val="solid"/>
          </a:ln>
        </p:spPr>
      </p:sp>
      <p:sp>
        <p:nvSpPr>
          <p:cNvPr id="15" name="Text 13"/>
          <p:cNvSpPr/>
          <p:nvPr/>
        </p:nvSpPr>
        <p:spPr>
          <a:xfrm>
            <a:off x="7624643" y="4780478"/>
            <a:ext cx="2516505" cy="314563"/>
          </a:xfrm>
          <a:prstGeom prst="rect">
            <a:avLst/>
          </a:prstGeom>
          <a:noFill/>
          <a:ln/>
        </p:spPr>
        <p:txBody>
          <a:bodyPr wrap="none" rtlCol="0" anchor="t"/>
          <a:lstStyle/>
          <a:p>
            <a:pPr marL="0" indent="0">
              <a:lnSpc>
                <a:spcPts val="2477"/>
              </a:lnSpc>
              <a:buNone/>
            </a:pPr>
            <a:r>
              <a:rPr lang="en-US" sz="1982" dirty="0">
                <a:solidFill>
                  <a:srgbClr val="383838"/>
                </a:solidFill>
                <a:latin typeface="Patrick Hand" pitchFamily="34" charset="0"/>
                <a:ea typeface="Patrick Hand" pitchFamily="34" charset="-122"/>
                <a:cs typeface="Patrick Hand" pitchFamily="34" charset="-120"/>
              </a:rPr>
              <a:t>Provocări și Inovații</a:t>
            </a:r>
            <a:endParaRPr lang="en-US" sz="1982" dirty="0"/>
          </a:p>
        </p:txBody>
      </p:sp>
      <p:sp>
        <p:nvSpPr>
          <p:cNvPr id="16" name="Text 14"/>
          <p:cNvSpPr/>
          <p:nvPr/>
        </p:nvSpPr>
        <p:spPr>
          <a:xfrm>
            <a:off x="7624643" y="5215771"/>
            <a:ext cx="3306842" cy="2254448"/>
          </a:xfrm>
          <a:prstGeom prst="rect">
            <a:avLst/>
          </a:prstGeom>
          <a:noFill/>
          <a:ln/>
        </p:spPr>
        <p:txBody>
          <a:bodyPr wrap="square" rtlCol="0" anchor="t"/>
          <a:lstStyle/>
          <a:p>
            <a:pPr marL="0" indent="0">
              <a:lnSpc>
                <a:spcPts val="2536"/>
              </a:lnSpc>
              <a:buNone/>
            </a:pPr>
            <a:r>
              <a:rPr lang="en-US" sz="1585" dirty="0">
                <a:solidFill>
                  <a:srgbClr val="383838"/>
                </a:solidFill>
                <a:latin typeface="Patrick Hand" pitchFamily="34" charset="0"/>
                <a:ea typeface="Patrick Hand" pitchFamily="34" charset="-122"/>
                <a:cs typeface="Patrick Hand" pitchFamily="34" charset="-120"/>
              </a:rPr>
              <a:t>Cu toate acestea, reciclarea cuprului prezintă și anumite provocări, cum ar fi colectarea și separarea eficientă a deșeurilor. Inovațiile în domeniu, precum tehnologiile avansate de sortare și purificare, contribuie la îmbunătățirea proceselor de reciclare a cuprului.</a:t>
            </a:r>
            <a:endParaRPr lang="en-US" sz="1585" dirty="0"/>
          </a:p>
        </p:txBody>
      </p:sp>
      <p:sp>
        <p:nvSpPr>
          <p:cNvPr id="17" name="Text 5">
            <a:extLst>
              <a:ext uri="{FF2B5EF4-FFF2-40B4-BE49-F238E27FC236}">
                <a16:creationId xmlns:a16="http://schemas.microsoft.com/office/drawing/2014/main" id="{0353BAEC-9149-6E2F-8568-2C5E8B3F17D3}"/>
              </a:ext>
            </a:extLst>
          </p:cNvPr>
          <p:cNvSpPr/>
          <p:nvPr/>
        </p:nvSpPr>
        <p:spPr>
          <a:xfrm>
            <a:off x="276428" y="7566286"/>
            <a:ext cx="1619012" cy="388858"/>
          </a:xfrm>
          <a:prstGeom prst="rect">
            <a:avLst/>
          </a:prstGeom>
          <a:noFill/>
          <a:ln/>
        </p:spPr>
        <p:txBody>
          <a:bodyPr wrap="none" rtlCol="0" anchor="t"/>
          <a:lstStyle/>
          <a:p>
            <a:pPr marL="0" indent="0" algn="l">
              <a:lnSpc>
                <a:spcPts val="3062"/>
              </a:lnSpc>
              <a:buNone/>
            </a:pPr>
            <a:r>
              <a:rPr lang="ro-RO" sz="2187" b="1" dirty="0">
                <a:solidFill>
                  <a:schemeClr val="accent2">
                    <a:lumMod val="75000"/>
                  </a:schemeClr>
                </a:solidFill>
              </a:rPr>
              <a:t>CEDRA</a:t>
            </a:r>
            <a:endParaRPr lang="en-US" sz="2187" b="1" dirty="0">
              <a:solidFill>
                <a:schemeClr val="accent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3093363" y="1328261"/>
            <a:ext cx="6750129" cy="694373"/>
          </a:xfrm>
          <a:prstGeom prst="rect">
            <a:avLst/>
          </a:prstGeom>
          <a:noFill/>
          <a:ln/>
        </p:spPr>
        <p:txBody>
          <a:bodyPr wrap="none" rtlCol="0" anchor="t"/>
          <a:lstStyle/>
          <a:p>
            <a:pPr marL="0" indent="0">
              <a:lnSpc>
                <a:spcPts val="5468"/>
              </a:lnSpc>
              <a:buNone/>
            </a:pPr>
            <a:r>
              <a:rPr lang="en-US" sz="4374" dirty="0">
                <a:solidFill>
                  <a:srgbClr val="383838"/>
                </a:solidFill>
                <a:latin typeface="Patrick Hand" pitchFamily="34" charset="0"/>
                <a:ea typeface="Patrick Hand" pitchFamily="34" charset="-122"/>
                <a:cs typeface="Patrick Hand" pitchFamily="34" charset="-120"/>
              </a:rPr>
              <a:t>Impactul Cuprului asupra Mediului</a:t>
            </a:r>
            <a:endParaRPr lang="en-US" sz="4374" dirty="0"/>
          </a:p>
        </p:txBody>
      </p:sp>
      <p:sp>
        <p:nvSpPr>
          <p:cNvPr id="5" name="Text 3"/>
          <p:cNvSpPr/>
          <p:nvPr/>
        </p:nvSpPr>
        <p:spPr>
          <a:xfrm>
            <a:off x="3093363" y="2578060"/>
            <a:ext cx="2452807" cy="347186"/>
          </a:xfrm>
          <a:prstGeom prst="rect">
            <a:avLst/>
          </a:prstGeom>
          <a:noFill/>
          <a:ln/>
        </p:spPr>
        <p:txBody>
          <a:bodyPr wrap="none" rtlCol="0" anchor="t"/>
          <a:lstStyle/>
          <a:p>
            <a:pPr marL="0" indent="0">
              <a:lnSpc>
                <a:spcPts val="2734"/>
              </a:lnSpc>
              <a:buNone/>
            </a:pPr>
            <a:r>
              <a:rPr lang="en-US" sz="2187" dirty="0">
                <a:solidFill>
                  <a:srgbClr val="383838"/>
                </a:solidFill>
                <a:latin typeface="Patrick Hand" pitchFamily="34" charset="0"/>
                <a:ea typeface="Patrick Hand" pitchFamily="34" charset="-122"/>
                <a:cs typeface="Patrick Hand" pitchFamily="34" charset="-120"/>
              </a:rPr>
              <a:t>Extracția și Prelucrarea</a:t>
            </a:r>
            <a:endParaRPr lang="en-US" sz="2187" dirty="0"/>
          </a:p>
        </p:txBody>
      </p:sp>
      <p:sp>
        <p:nvSpPr>
          <p:cNvPr id="6" name="Text 4"/>
          <p:cNvSpPr/>
          <p:nvPr/>
        </p:nvSpPr>
        <p:spPr>
          <a:xfrm>
            <a:off x="3093363" y="3147417"/>
            <a:ext cx="2452807" cy="3554016"/>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Procesul de extracție și prelucrare a minereului de cupru poate avea un impact semnificativ asupra mediului, prin evacuarea de substanțe chimice, poluarea aerului și degradarea terenurilor. Acest impact este o problemă majoră care necesită abordări durabile.</a:t>
            </a:r>
            <a:endParaRPr lang="en-US" sz="1750" dirty="0"/>
          </a:p>
        </p:txBody>
      </p:sp>
      <p:sp>
        <p:nvSpPr>
          <p:cNvPr id="7" name="Text 5"/>
          <p:cNvSpPr/>
          <p:nvPr/>
        </p:nvSpPr>
        <p:spPr>
          <a:xfrm>
            <a:off x="6095762" y="2578060"/>
            <a:ext cx="2452807" cy="347186"/>
          </a:xfrm>
          <a:prstGeom prst="rect">
            <a:avLst/>
          </a:prstGeom>
          <a:noFill/>
          <a:ln/>
        </p:spPr>
        <p:txBody>
          <a:bodyPr wrap="none" rtlCol="0" anchor="t"/>
          <a:lstStyle/>
          <a:p>
            <a:pPr marL="0" indent="0">
              <a:lnSpc>
                <a:spcPts val="2734"/>
              </a:lnSpc>
              <a:buNone/>
            </a:pPr>
            <a:r>
              <a:rPr lang="en-US" sz="2187" dirty="0">
                <a:solidFill>
                  <a:srgbClr val="383838"/>
                </a:solidFill>
                <a:latin typeface="Patrick Hand" pitchFamily="34" charset="0"/>
                <a:ea typeface="Patrick Hand" pitchFamily="34" charset="-122"/>
                <a:cs typeface="Patrick Hand" pitchFamily="34" charset="-120"/>
              </a:rPr>
              <a:t>Utilizarea și Reciclarea</a:t>
            </a:r>
            <a:endParaRPr lang="en-US" sz="2187" dirty="0"/>
          </a:p>
        </p:txBody>
      </p:sp>
      <p:sp>
        <p:nvSpPr>
          <p:cNvPr id="8" name="Text 6"/>
          <p:cNvSpPr/>
          <p:nvPr/>
        </p:nvSpPr>
        <p:spPr>
          <a:xfrm>
            <a:off x="6095762" y="3147417"/>
            <a:ext cx="2452807" cy="3554016"/>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Însă, utilizarea eficientă și reciclarea cuprului pot reduce în mod considerabil impactul asupra mediului. Economia circulară a cuprului, prin refolosirea și reciclarea acestuia, contribuie la conservarea resurselor naturale și la reducerea deșeurilor.</a:t>
            </a:r>
            <a:endParaRPr lang="en-US" sz="1750" dirty="0"/>
          </a:p>
        </p:txBody>
      </p:sp>
      <p:sp>
        <p:nvSpPr>
          <p:cNvPr id="9" name="Text 7"/>
          <p:cNvSpPr/>
          <p:nvPr/>
        </p:nvSpPr>
        <p:spPr>
          <a:xfrm>
            <a:off x="9098161" y="2578060"/>
            <a:ext cx="2452807" cy="347186"/>
          </a:xfrm>
          <a:prstGeom prst="rect">
            <a:avLst/>
          </a:prstGeom>
          <a:noFill/>
          <a:ln/>
        </p:spPr>
        <p:txBody>
          <a:bodyPr wrap="none" rtlCol="0" anchor="t"/>
          <a:lstStyle/>
          <a:p>
            <a:pPr marL="0" indent="0">
              <a:lnSpc>
                <a:spcPts val="2734"/>
              </a:lnSpc>
              <a:buNone/>
            </a:pPr>
            <a:r>
              <a:rPr lang="en-US" sz="2187" dirty="0">
                <a:solidFill>
                  <a:srgbClr val="383838"/>
                </a:solidFill>
                <a:latin typeface="Patrick Hand" pitchFamily="34" charset="0"/>
                <a:ea typeface="Patrick Hand" pitchFamily="34" charset="-122"/>
                <a:cs typeface="Patrick Hand" pitchFamily="34" charset="-120"/>
              </a:rPr>
              <a:t>Practici Durabile</a:t>
            </a:r>
            <a:endParaRPr lang="en-US" sz="2187" dirty="0"/>
          </a:p>
        </p:txBody>
      </p:sp>
      <p:sp>
        <p:nvSpPr>
          <p:cNvPr id="10" name="Text 8"/>
          <p:cNvSpPr/>
          <p:nvPr/>
        </p:nvSpPr>
        <p:spPr>
          <a:xfrm>
            <a:off x="9098161" y="3147417"/>
            <a:ext cx="2452807" cy="3554016"/>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Companiile din industria cuprului adoptă tot mai multe practici durabile, cum ar fi îmbunătățirea proceselor de producție, reducerea emisiilor și investițiile în tehnologii de reciclare avansate. Astfel, se poate minimiza impactul negativ al cuprului asupra mediului.</a:t>
            </a:r>
            <a:endParaRPr lang="en-US" sz="1750" dirty="0"/>
          </a:p>
        </p:txBody>
      </p:sp>
      <p:sp>
        <p:nvSpPr>
          <p:cNvPr id="11" name="Text 5">
            <a:extLst>
              <a:ext uri="{FF2B5EF4-FFF2-40B4-BE49-F238E27FC236}">
                <a16:creationId xmlns:a16="http://schemas.microsoft.com/office/drawing/2014/main" id="{2FA33EF2-2382-6094-7982-524B415A27FF}"/>
              </a:ext>
            </a:extLst>
          </p:cNvPr>
          <p:cNvSpPr/>
          <p:nvPr/>
        </p:nvSpPr>
        <p:spPr>
          <a:xfrm>
            <a:off x="276428" y="7566286"/>
            <a:ext cx="1619012" cy="388858"/>
          </a:xfrm>
          <a:prstGeom prst="rect">
            <a:avLst/>
          </a:prstGeom>
          <a:noFill/>
          <a:ln/>
        </p:spPr>
        <p:txBody>
          <a:bodyPr wrap="none" rtlCol="0" anchor="t"/>
          <a:lstStyle/>
          <a:p>
            <a:pPr marL="0" indent="0" algn="l">
              <a:lnSpc>
                <a:spcPts val="3062"/>
              </a:lnSpc>
              <a:buNone/>
            </a:pPr>
            <a:r>
              <a:rPr lang="ro-RO" sz="2187" b="1" dirty="0">
                <a:solidFill>
                  <a:schemeClr val="accent2">
                    <a:lumMod val="75000"/>
                  </a:schemeClr>
                </a:solidFill>
              </a:rPr>
              <a:t>CEDRA</a:t>
            </a:r>
            <a:endParaRPr lang="en-US" sz="2187" b="1" dirty="0">
              <a:solidFill>
                <a:schemeClr val="accent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1264563" y="614482"/>
            <a:ext cx="8049816" cy="694373"/>
          </a:xfrm>
          <a:prstGeom prst="rect">
            <a:avLst/>
          </a:prstGeom>
          <a:noFill/>
          <a:ln/>
        </p:spPr>
        <p:txBody>
          <a:bodyPr wrap="none" rtlCol="0" anchor="t"/>
          <a:lstStyle/>
          <a:p>
            <a:pPr marL="0" indent="0">
              <a:lnSpc>
                <a:spcPts val="5468"/>
              </a:lnSpc>
              <a:buNone/>
            </a:pPr>
            <a:r>
              <a:rPr lang="en-US" sz="4374" dirty="0">
                <a:solidFill>
                  <a:srgbClr val="383838"/>
                </a:solidFill>
                <a:latin typeface="Patrick Hand" pitchFamily="34" charset="0"/>
                <a:ea typeface="Patrick Hand" pitchFamily="34" charset="-122"/>
                <a:cs typeface="Patrick Hand" pitchFamily="34" charset="-120"/>
              </a:rPr>
              <a:t>Tendințe și Inovații în Industria Cuprului</a:t>
            </a:r>
            <a:endParaRPr lang="en-US" sz="4374" dirty="0"/>
          </a:p>
        </p:txBody>
      </p:sp>
      <p:pic>
        <p:nvPicPr>
          <p:cNvPr id="6" name="Image 1" descr="preencoded.png"/>
          <p:cNvPicPr>
            <a:picLocks noChangeAspect="1"/>
          </p:cNvPicPr>
          <p:nvPr/>
        </p:nvPicPr>
        <p:blipFill>
          <a:blip r:embed="rId4"/>
          <a:stretch>
            <a:fillRect/>
          </a:stretch>
        </p:blipFill>
        <p:spPr>
          <a:xfrm>
            <a:off x="1264563" y="1642110"/>
            <a:ext cx="1110972" cy="1990963"/>
          </a:xfrm>
          <a:prstGeom prst="rect">
            <a:avLst/>
          </a:prstGeom>
        </p:spPr>
      </p:pic>
      <p:sp>
        <p:nvSpPr>
          <p:cNvPr id="7" name="Text 3"/>
          <p:cNvSpPr/>
          <p:nvPr/>
        </p:nvSpPr>
        <p:spPr>
          <a:xfrm>
            <a:off x="2708791" y="1864281"/>
            <a:ext cx="2777490" cy="347186"/>
          </a:xfrm>
          <a:prstGeom prst="rect">
            <a:avLst/>
          </a:prstGeom>
          <a:noFill/>
          <a:ln/>
        </p:spPr>
        <p:txBody>
          <a:bodyPr wrap="none" rtlCol="0" anchor="t"/>
          <a:lstStyle/>
          <a:p>
            <a:pPr marL="0" indent="0" algn="l">
              <a:lnSpc>
                <a:spcPts val="2734"/>
              </a:lnSpc>
              <a:buNone/>
            </a:pPr>
            <a:r>
              <a:rPr lang="en-US" sz="2187" dirty="0">
                <a:solidFill>
                  <a:srgbClr val="383838"/>
                </a:solidFill>
                <a:latin typeface="Patrick Hand" pitchFamily="34" charset="0"/>
                <a:ea typeface="Patrick Hand" pitchFamily="34" charset="-122"/>
                <a:cs typeface="Patrick Hand" pitchFamily="34" charset="-120"/>
              </a:rPr>
              <a:t>Eficiență Energetică</a:t>
            </a:r>
            <a:endParaRPr lang="en-US" sz="2187" dirty="0"/>
          </a:p>
        </p:txBody>
      </p:sp>
      <p:sp>
        <p:nvSpPr>
          <p:cNvPr id="8" name="Text 4"/>
          <p:cNvSpPr/>
          <p:nvPr/>
        </p:nvSpPr>
        <p:spPr>
          <a:xfrm>
            <a:off x="2708791" y="2344698"/>
            <a:ext cx="6999327" cy="1066205"/>
          </a:xfrm>
          <a:prstGeom prst="rect">
            <a:avLst/>
          </a:prstGeom>
          <a:noFill/>
          <a:ln/>
        </p:spPr>
        <p:txBody>
          <a:bodyPr wrap="square" rtlCol="0" anchor="t"/>
          <a:lstStyle/>
          <a:p>
            <a:pPr marL="0" indent="0" algn="l">
              <a:lnSpc>
                <a:spcPts val="2799"/>
              </a:lnSpc>
              <a:buNone/>
            </a:pPr>
            <a:r>
              <a:rPr lang="en-US" sz="1750" dirty="0">
                <a:solidFill>
                  <a:srgbClr val="383838"/>
                </a:solidFill>
                <a:latin typeface="Patrick Hand" pitchFamily="34" charset="0"/>
                <a:ea typeface="Patrick Hand" pitchFamily="34" charset="-122"/>
                <a:cs typeface="Patrick Hand" pitchFamily="34" charset="-120"/>
              </a:rPr>
              <a:t>Dezvoltarea de tehnologii mai eficiente energetic în extracția, prelucrarea și utilizarea cuprului reprezintă o tendință majoră, contribuind la reducerea amprentei de carbon a industriei.</a:t>
            </a:r>
            <a:endParaRPr lang="en-US" sz="1750" dirty="0"/>
          </a:p>
        </p:txBody>
      </p:sp>
      <p:pic>
        <p:nvPicPr>
          <p:cNvPr id="9" name="Image 2" descr="preencoded.png"/>
          <p:cNvPicPr>
            <a:picLocks noChangeAspect="1"/>
          </p:cNvPicPr>
          <p:nvPr/>
        </p:nvPicPr>
        <p:blipFill>
          <a:blip r:embed="rId5"/>
          <a:stretch>
            <a:fillRect/>
          </a:stretch>
        </p:blipFill>
        <p:spPr>
          <a:xfrm>
            <a:off x="1264563" y="3633073"/>
            <a:ext cx="1110972" cy="1990963"/>
          </a:xfrm>
          <a:prstGeom prst="rect">
            <a:avLst/>
          </a:prstGeom>
        </p:spPr>
      </p:pic>
      <p:sp>
        <p:nvSpPr>
          <p:cNvPr id="10" name="Text 5"/>
          <p:cNvSpPr/>
          <p:nvPr/>
        </p:nvSpPr>
        <p:spPr>
          <a:xfrm>
            <a:off x="2708791" y="3855244"/>
            <a:ext cx="2777490" cy="347186"/>
          </a:xfrm>
          <a:prstGeom prst="rect">
            <a:avLst/>
          </a:prstGeom>
          <a:noFill/>
          <a:ln/>
        </p:spPr>
        <p:txBody>
          <a:bodyPr wrap="none" rtlCol="0" anchor="t"/>
          <a:lstStyle/>
          <a:p>
            <a:pPr marL="0" indent="0" algn="l">
              <a:lnSpc>
                <a:spcPts val="2734"/>
              </a:lnSpc>
              <a:buNone/>
            </a:pPr>
            <a:r>
              <a:rPr lang="en-US" sz="2187" dirty="0">
                <a:solidFill>
                  <a:srgbClr val="383838"/>
                </a:solidFill>
                <a:latin typeface="Patrick Hand" pitchFamily="34" charset="0"/>
                <a:ea typeface="Patrick Hand" pitchFamily="34" charset="-122"/>
                <a:cs typeface="Patrick Hand" pitchFamily="34" charset="-120"/>
              </a:rPr>
              <a:t>Reciclare Avansată</a:t>
            </a:r>
            <a:endParaRPr lang="en-US" sz="2187" dirty="0"/>
          </a:p>
        </p:txBody>
      </p:sp>
      <p:sp>
        <p:nvSpPr>
          <p:cNvPr id="11" name="Text 6"/>
          <p:cNvSpPr/>
          <p:nvPr/>
        </p:nvSpPr>
        <p:spPr>
          <a:xfrm>
            <a:off x="2708791" y="4335661"/>
            <a:ext cx="6999327" cy="1066205"/>
          </a:xfrm>
          <a:prstGeom prst="rect">
            <a:avLst/>
          </a:prstGeom>
          <a:noFill/>
          <a:ln/>
        </p:spPr>
        <p:txBody>
          <a:bodyPr wrap="square" rtlCol="0" anchor="t"/>
          <a:lstStyle/>
          <a:p>
            <a:pPr marL="0" indent="0" algn="l">
              <a:lnSpc>
                <a:spcPts val="2799"/>
              </a:lnSpc>
              <a:buNone/>
            </a:pPr>
            <a:r>
              <a:rPr lang="en-US" sz="1750" dirty="0">
                <a:solidFill>
                  <a:srgbClr val="383838"/>
                </a:solidFill>
                <a:latin typeface="Patrick Hand" pitchFamily="34" charset="0"/>
                <a:ea typeface="Patrick Hand" pitchFamily="34" charset="-122"/>
                <a:cs typeface="Patrick Hand" pitchFamily="34" charset="-120"/>
              </a:rPr>
              <a:t>Inovațiile în procesele de reciclare a cuprului, cum ar fi tehnicile de sortare și purificare, permit o recuperare mai eficientă a materialului și o mai bună integrare în economia circulară.</a:t>
            </a:r>
            <a:endParaRPr lang="en-US" sz="1750" dirty="0"/>
          </a:p>
        </p:txBody>
      </p:sp>
      <p:pic>
        <p:nvPicPr>
          <p:cNvPr id="12" name="Image 3" descr="preencoded.png"/>
          <p:cNvPicPr>
            <a:picLocks noChangeAspect="1"/>
          </p:cNvPicPr>
          <p:nvPr/>
        </p:nvPicPr>
        <p:blipFill>
          <a:blip r:embed="rId6"/>
          <a:stretch>
            <a:fillRect/>
          </a:stretch>
        </p:blipFill>
        <p:spPr>
          <a:xfrm>
            <a:off x="1264563" y="5624036"/>
            <a:ext cx="1110972" cy="1990963"/>
          </a:xfrm>
          <a:prstGeom prst="rect">
            <a:avLst/>
          </a:prstGeom>
        </p:spPr>
      </p:pic>
      <p:sp>
        <p:nvSpPr>
          <p:cNvPr id="13" name="Text 7"/>
          <p:cNvSpPr/>
          <p:nvPr/>
        </p:nvSpPr>
        <p:spPr>
          <a:xfrm>
            <a:off x="2708791" y="5846207"/>
            <a:ext cx="2777490" cy="347186"/>
          </a:xfrm>
          <a:prstGeom prst="rect">
            <a:avLst/>
          </a:prstGeom>
          <a:noFill/>
          <a:ln/>
        </p:spPr>
        <p:txBody>
          <a:bodyPr wrap="none" rtlCol="0" anchor="t"/>
          <a:lstStyle/>
          <a:p>
            <a:pPr marL="0" indent="0" algn="l">
              <a:lnSpc>
                <a:spcPts val="2734"/>
              </a:lnSpc>
              <a:buNone/>
            </a:pPr>
            <a:r>
              <a:rPr lang="en-US" sz="2187" dirty="0">
                <a:solidFill>
                  <a:srgbClr val="383838"/>
                </a:solidFill>
                <a:latin typeface="Patrick Hand" pitchFamily="34" charset="0"/>
                <a:ea typeface="Patrick Hand" pitchFamily="34" charset="-122"/>
                <a:cs typeface="Patrick Hand" pitchFamily="34" charset="-120"/>
              </a:rPr>
              <a:t>Aplicații Emergente</a:t>
            </a:r>
            <a:endParaRPr lang="en-US" sz="2187" dirty="0"/>
          </a:p>
        </p:txBody>
      </p:sp>
      <p:sp>
        <p:nvSpPr>
          <p:cNvPr id="14" name="Text 8"/>
          <p:cNvSpPr/>
          <p:nvPr/>
        </p:nvSpPr>
        <p:spPr>
          <a:xfrm>
            <a:off x="2708791" y="6326624"/>
            <a:ext cx="6999327" cy="1066205"/>
          </a:xfrm>
          <a:prstGeom prst="rect">
            <a:avLst/>
          </a:prstGeom>
          <a:noFill/>
          <a:ln/>
        </p:spPr>
        <p:txBody>
          <a:bodyPr wrap="square" rtlCol="0" anchor="t"/>
          <a:lstStyle/>
          <a:p>
            <a:pPr marL="0" indent="0" algn="l">
              <a:lnSpc>
                <a:spcPts val="2799"/>
              </a:lnSpc>
              <a:buNone/>
            </a:pPr>
            <a:r>
              <a:rPr lang="en-US" sz="1750" dirty="0">
                <a:solidFill>
                  <a:srgbClr val="383838"/>
                </a:solidFill>
                <a:latin typeface="Patrick Hand" pitchFamily="34" charset="0"/>
                <a:ea typeface="Patrick Hand" pitchFamily="34" charset="-122"/>
                <a:cs typeface="Patrick Hand" pitchFamily="34" charset="-120"/>
              </a:rPr>
              <a:t>Noi aplicații ale cuprului, cum ar fi bateriile pentru vehicule electrice, celulele solare și dispozitivele electronice avansate, deschid oportunități de creștere și diversificare pentru industria cuprului.</a:t>
            </a:r>
            <a:endParaRPr lang="en-US" sz="1750" dirty="0"/>
          </a:p>
        </p:txBody>
      </p:sp>
      <p:sp>
        <p:nvSpPr>
          <p:cNvPr id="15" name="Text 5">
            <a:extLst>
              <a:ext uri="{FF2B5EF4-FFF2-40B4-BE49-F238E27FC236}">
                <a16:creationId xmlns:a16="http://schemas.microsoft.com/office/drawing/2014/main" id="{21200B55-AA42-7A01-E13D-6162B603BD5C}"/>
              </a:ext>
            </a:extLst>
          </p:cNvPr>
          <p:cNvSpPr/>
          <p:nvPr/>
        </p:nvSpPr>
        <p:spPr>
          <a:xfrm>
            <a:off x="276428" y="7566286"/>
            <a:ext cx="1619012" cy="388858"/>
          </a:xfrm>
          <a:prstGeom prst="rect">
            <a:avLst/>
          </a:prstGeom>
          <a:noFill/>
          <a:ln/>
        </p:spPr>
        <p:txBody>
          <a:bodyPr wrap="none" rtlCol="0" anchor="t"/>
          <a:lstStyle/>
          <a:p>
            <a:pPr marL="0" indent="0" algn="l">
              <a:lnSpc>
                <a:spcPts val="3062"/>
              </a:lnSpc>
              <a:buNone/>
            </a:pPr>
            <a:r>
              <a:rPr lang="ro-RO" sz="2187" b="1" dirty="0">
                <a:solidFill>
                  <a:schemeClr val="accent2">
                    <a:lumMod val="75000"/>
                  </a:schemeClr>
                </a:solidFill>
              </a:rPr>
              <a:t>CEDRA</a:t>
            </a:r>
            <a:endParaRPr lang="en-US" sz="2187" b="1" dirty="0">
              <a:solidFill>
                <a:schemeClr val="accent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3093363" y="833199"/>
            <a:ext cx="6676787" cy="694373"/>
          </a:xfrm>
          <a:prstGeom prst="rect">
            <a:avLst/>
          </a:prstGeom>
          <a:noFill/>
          <a:ln/>
        </p:spPr>
        <p:txBody>
          <a:bodyPr wrap="none" rtlCol="0" anchor="t"/>
          <a:lstStyle/>
          <a:p>
            <a:pPr marL="0" indent="0">
              <a:lnSpc>
                <a:spcPts val="5468"/>
              </a:lnSpc>
              <a:buNone/>
            </a:pPr>
            <a:r>
              <a:rPr lang="en-US" sz="4374" dirty="0">
                <a:solidFill>
                  <a:srgbClr val="383838"/>
                </a:solidFill>
                <a:latin typeface="Patrick Hand" pitchFamily="34" charset="0"/>
                <a:ea typeface="Patrick Hand" pitchFamily="34" charset="-122"/>
                <a:cs typeface="Patrick Hand" pitchFamily="34" charset="-120"/>
              </a:rPr>
              <a:t>Concluzii și Perspective de Viitor</a:t>
            </a:r>
            <a:endParaRPr lang="en-US" sz="4374" dirty="0"/>
          </a:p>
        </p:txBody>
      </p:sp>
      <p:pic>
        <p:nvPicPr>
          <p:cNvPr id="5" name="Image 0" descr="preencoded.png"/>
          <p:cNvPicPr>
            <a:picLocks noChangeAspect="1"/>
          </p:cNvPicPr>
          <p:nvPr/>
        </p:nvPicPr>
        <p:blipFill>
          <a:blip r:embed="rId3"/>
          <a:stretch>
            <a:fillRect/>
          </a:stretch>
        </p:blipFill>
        <p:spPr>
          <a:xfrm>
            <a:off x="3093363" y="1971913"/>
            <a:ext cx="465177" cy="465177"/>
          </a:xfrm>
          <a:prstGeom prst="rect">
            <a:avLst/>
          </a:prstGeom>
        </p:spPr>
      </p:pic>
      <p:sp>
        <p:nvSpPr>
          <p:cNvPr id="6" name="Text 3"/>
          <p:cNvSpPr/>
          <p:nvPr/>
        </p:nvSpPr>
        <p:spPr>
          <a:xfrm>
            <a:off x="3093363" y="2659261"/>
            <a:ext cx="1860947" cy="347186"/>
          </a:xfrm>
          <a:prstGeom prst="rect">
            <a:avLst/>
          </a:prstGeom>
          <a:noFill/>
          <a:ln/>
        </p:spPr>
        <p:txBody>
          <a:bodyPr wrap="none" rtlCol="0" anchor="t"/>
          <a:lstStyle/>
          <a:p>
            <a:pPr marL="0" indent="0" algn="l">
              <a:lnSpc>
                <a:spcPts val="2734"/>
              </a:lnSpc>
              <a:buNone/>
            </a:pPr>
            <a:r>
              <a:rPr lang="en-US" sz="2187" dirty="0">
                <a:solidFill>
                  <a:srgbClr val="383838"/>
                </a:solidFill>
                <a:latin typeface="Patrick Hand" pitchFamily="34" charset="0"/>
                <a:ea typeface="Patrick Hand" pitchFamily="34" charset="-122"/>
                <a:cs typeface="Patrick Hand" pitchFamily="34" charset="-120"/>
              </a:rPr>
              <a:t>Durabilitate</a:t>
            </a:r>
            <a:endParaRPr lang="en-US" sz="2187" dirty="0"/>
          </a:p>
        </p:txBody>
      </p:sp>
      <p:sp>
        <p:nvSpPr>
          <p:cNvPr id="7" name="Text 4"/>
          <p:cNvSpPr/>
          <p:nvPr/>
        </p:nvSpPr>
        <p:spPr>
          <a:xfrm>
            <a:off x="3093363" y="3139678"/>
            <a:ext cx="1860947" cy="3554016"/>
          </a:xfrm>
          <a:prstGeom prst="rect">
            <a:avLst/>
          </a:prstGeom>
          <a:noFill/>
          <a:ln/>
        </p:spPr>
        <p:txBody>
          <a:bodyPr wrap="square" rtlCol="0" anchor="t"/>
          <a:lstStyle/>
          <a:p>
            <a:pPr marL="0" indent="0" algn="l">
              <a:lnSpc>
                <a:spcPts val="2799"/>
              </a:lnSpc>
              <a:buNone/>
            </a:pPr>
            <a:r>
              <a:rPr lang="en-US" sz="1750" dirty="0">
                <a:solidFill>
                  <a:srgbClr val="383838"/>
                </a:solidFill>
                <a:latin typeface="Patrick Hand" pitchFamily="34" charset="0"/>
                <a:ea typeface="Patrick Hand" pitchFamily="34" charset="-122"/>
                <a:cs typeface="Patrick Hand" pitchFamily="34" charset="-120"/>
              </a:rPr>
              <a:t>Dezvoltarea unor practici și tehnologii durabile în industria cuprului va fi esențială pentru a reduce impactul asupra mediului și a asigura o utilizare responsabilă a acestei resurse valoroase.</a:t>
            </a:r>
            <a:endParaRPr lang="en-US" sz="1750" dirty="0"/>
          </a:p>
        </p:txBody>
      </p:sp>
      <p:pic>
        <p:nvPicPr>
          <p:cNvPr id="8" name="Image 1" descr="preencoded.png"/>
          <p:cNvPicPr>
            <a:picLocks noChangeAspect="1"/>
          </p:cNvPicPr>
          <p:nvPr/>
        </p:nvPicPr>
        <p:blipFill>
          <a:blip r:embed="rId4"/>
          <a:stretch>
            <a:fillRect/>
          </a:stretch>
        </p:blipFill>
        <p:spPr>
          <a:xfrm>
            <a:off x="5287566" y="1971913"/>
            <a:ext cx="465177" cy="465177"/>
          </a:xfrm>
          <a:prstGeom prst="rect">
            <a:avLst/>
          </a:prstGeom>
        </p:spPr>
      </p:pic>
      <p:sp>
        <p:nvSpPr>
          <p:cNvPr id="9" name="Text 5"/>
          <p:cNvSpPr/>
          <p:nvPr/>
        </p:nvSpPr>
        <p:spPr>
          <a:xfrm>
            <a:off x="5287566" y="2659261"/>
            <a:ext cx="1860947" cy="347186"/>
          </a:xfrm>
          <a:prstGeom prst="rect">
            <a:avLst/>
          </a:prstGeom>
          <a:noFill/>
          <a:ln/>
        </p:spPr>
        <p:txBody>
          <a:bodyPr wrap="none" rtlCol="0" anchor="t"/>
          <a:lstStyle/>
          <a:p>
            <a:pPr marL="0" indent="0" algn="l">
              <a:lnSpc>
                <a:spcPts val="2734"/>
              </a:lnSpc>
              <a:buNone/>
            </a:pPr>
            <a:r>
              <a:rPr lang="en-US" sz="2187" dirty="0">
                <a:solidFill>
                  <a:srgbClr val="383838"/>
                </a:solidFill>
                <a:latin typeface="Patrick Hand" pitchFamily="34" charset="0"/>
                <a:ea typeface="Patrick Hand" pitchFamily="34" charset="-122"/>
                <a:cs typeface="Patrick Hand" pitchFamily="34" charset="-120"/>
              </a:rPr>
              <a:t>Inovație</a:t>
            </a:r>
            <a:endParaRPr lang="en-US" sz="2187" dirty="0"/>
          </a:p>
        </p:txBody>
      </p:sp>
      <p:sp>
        <p:nvSpPr>
          <p:cNvPr id="10" name="Text 6"/>
          <p:cNvSpPr/>
          <p:nvPr/>
        </p:nvSpPr>
        <p:spPr>
          <a:xfrm>
            <a:off x="5287566" y="3139678"/>
            <a:ext cx="1860947" cy="2843213"/>
          </a:xfrm>
          <a:prstGeom prst="rect">
            <a:avLst/>
          </a:prstGeom>
          <a:noFill/>
          <a:ln/>
        </p:spPr>
        <p:txBody>
          <a:bodyPr wrap="square" rtlCol="0" anchor="t"/>
          <a:lstStyle/>
          <a:p>
            <a:pPr marL="0" indent="0" algn="l">
              <a:lnSpc>
                <a:spcPts val="2799"/>
              </a:lnSpc>
              <a:buNone/>
            </a:pPr>
            <a:r>
              <a:rPr lang="en-US" sz="1750" dirty="0">
                <a:solidFill>
                  <a:srgbClr val="383838"/>
                </a:solidFill>
                <a:latin typeface="Patrick Hand" pitchFamily="34" charset="0"/>
                <a:ea typeface="Patrick Hand" pitchFamily="34" charset="-122"/>
                <a:cs typeface="Patrick Hand" pitchFamily="34" charset="-120"/>
              </a:rPr>
              <a:t>Inovațiile continue în domeniile extracției, prelucrării și reciclării cuprului vor deschide noi oportunități și vor consolida rolul acestui metal esențial în tehnologiile viitorului.</a:t>
            </a:r>
            <a:endParaRPr lang="en-US" sz="1750" dirty="0"/>
          </a:p>
        </p:txBody>
      </p:sp>
      <p:pic>
        <p:nvPicPr>
          <p:cNvPr id="11" name="Image 2" descr="preencoded.png"/>
          <p:cNvPicPr>
            <a:picLocks noChangeAspect="1"/>
          </p:cNvPicPr>
          <p:nvPr/>
        </p:nvPicPr>
        <p:blipFill>
          <a:blip r:embed="rId5"/>
          <a:stretch>
            <a:fillRect/>
          </a:stretch>
        </p:blipFill>
        <p:spPr>
          <a:xfrm>
            <a:off x="7481768" y="1971913"/>
            <a:ext cx="465177" cy="465177"/>
          </a:xfrm>
          <a:prstGeom prst="rect">
            <a:avLst/>
          </a:prstGeom>
        </p:spPr>
      </p:pic>
      <p:sp>
        <p:nvSpPr>
          <p:cNvPr id="12" name="Text 7"/>
          <p:cNvSpPr/>
          <p:nvPr/>
        </p:nvSpPr>
        <p:spPr>
          <a:xfrm>
            <a:off x="7481768" y="2659261"/>
            <a:ext cx="1860947" cy="694373"/>
          </a:xfrm>
          <a:prstGeom prst="rect">
            <a:avLst/>
          </a:prstGeom>
          <a:noFill/>
          <a:ln/>
        </p:spPr>
        <p:txBody>
          <a:bodyPr wrap="square" rtlCol="0" anchor="t"/>
          <a:lstStyle/>
          <a:p>
            <a:pPr marL="0" indent="0" algn="l">
              <a:lnSpc>
                <a:spcPts val="2734"/>
              </a:lnSpc>
              <a:buNone/>
            </a:pPr>
            <a:r>
              <a:rPr lang="en-US" sz="2187" dirty="0">
                <a:solidFill>
                  <a:srgbClr val="383838"/>
                </a:solidFill>
                <a:latin typeface="Patrick Hand" pitchFamily="34" charset="0"/>
                <a:ea typeface="Patrick Hand" pitchFamily="34" charset="-122"/>
                <a:cs typeface="Patrick Hand" pitchFamily="34" charset="-120"/>
              </a:rPr>
              <a:t>Importanță Globală</a:t>
            </a:r>
            <a:endParaRPr lang="en-US" sz="2187" dirty="0"/>
          </a:p>
        </p:txBody>
      </p:sp>
      <p:sp>
        <p:nvSpPr>
          <p:cNvPr id="13" name="Text 8"/>
          <p:cNvSpPr/>
          <p:nvPr/>
        </p:nvSpPr>
        <p:spPr>
          <a:xfrm>
            <a:off x="7481768" y="3486864"/>
            <a:ext cx="1860947" cy="3554016"/>
          </a:xfrm>
          <a:prstGeom prst="rect">
            <a:avLst/>
          </a:prstGeom>
          <a:noFill/>
          <a:ln/>
        </p:spPr>
        <p:txBody>
          <a:bodyPr wrap="square" rtlCol="0" anchor="t"/>
          <a:lstStyle/>
          <a:p>
            <a:pPr marL="0" indent="0" algn="l">
              <a:lnSpc>
                <a:spcPts val="2799"/>
              </a:lnSpc>
              <a:buNone/>
            </a:pPr>
            <a:r>
              <a:rPr lang="en-US" sz="1750" dirty="0">
                <a:solidFill>
                  <a:srgbClr val="383838"/>
                </a:solidFill>
                <a:latin typeface="Patrick Hand" pitchFamily="34" charset="0"/>
                <a:ea typeface="Patrick Hand" pitchFamily="34" charset="-122"/>
                <a:cs typeface="Patrick Hand" pitchFamily="34" charset="-120"/>
              </a:rPr>
              <a:t>Datorită utilizărilor diverse și impactului său economic, cuprul va rămâne o resursă strategică crucială la nivel mondial, cu implicații semnificative pentru dezvoltarea economică și tehnologică.</a:t>
            </a:r>
            <a:endParaRPr lang="en-US" sz="1750" dirty="0"/>
          </a:p>
        </p:txBody>
      </p:sp>
      <p:pic>
        <p:nvPicPr>
          <p:cNvPr id="14" name="Image 3" descr="preencoded.png"/>
          <p:cNvPicPr>
            <a:picLocks noChangeAspect="1"/>
          </p:cNvPicPr>
          <p:nvPr/>
        </p:nvPicPr>
        <p:blipFill>
          <a:blip r:embed="rId6"/>
          <a:stretch>
            <a:fillRect/>
          </a:stretch>
        </p:blipFill>
        <p:spPr>
          <a:xfrm>
            <a:off x="9675971" y="1971913"/>
            <a:ext cx="465177" cy="465177"/>
          </a:xfrm>
          <a:prstGeom prst="rect">
            <a:avLst/>
          </a:prstGeom>
        </p:spPr>
      </p:pic>
      <p:sp>
        <p:nvSpPr>
          <p:cNvPr id="15" name="Text 9"/>
          <p:cNvSpPr/>
          <p:nvPr/>
        </p:nvSpPr>
        <p:spPr>
          <a:xfrm>
            <a:off x="9675971" y="2659261"/>
            <a:ext cx="1860947" cy="694373"/>
          </a:xfrm>
          <a:prstGeom prst="rect">
            <a:avLst/>
          </a:prstGeom>
          <a:noFill/>
          <a:ln/>
        </p:spPr>
        <p:txBody>
          <a:bodyPr wrap="square" rtlCol="0" anchor="t"/>
          <a:lstStyle/>
          <a:p>
            <a:pPr marL="0" indent="0" algn="l">
              <a:lnSpc>
                <a:spcPts val="2734"/>
              </a:lnSpc>
              <a:buNone/>
            </a:pPr>
            <a:r>
              <a:rPr lang="en-US" sz="2187" dirty="0">
                <a:solidFill>
                  <a:srgbClr val="383838"/>
                </a:solidFill>
                <a:latin typeface="Patrick Hand" pitchFamily="34" charset="0"/>
                <a:ea typeface="Patrick Hand" pitchFamily="34" charset="-122"/>
                <a:cs typeface="Patrick Hand" pitchFamily="34" charset="-120"/>
              </a:rPr>
              <a:t>Responsabilitate Ecologică</a:t>
            </a:r>
            <a:endParaRPr lang="en-US" sz="2187" dirty="0"/>
          </a:p>
        </p:txBody>
      </p:sp>
      <p:sp>
        <p:nvSpPr>
          <p:cNvPr id="16" name="Text 10"/>
          <p:cNvSpPr/>
          <p:nvPr/>
        </p:nvSpPr>
        <p:spPr>
          <a:xfrm>
            <a:off x="9675971" y="3486864"/>
            <a:ext cx="1860947" cy="3909417"/>
          </a:xfrm>
          <a:prstGeom prst="rect">
            <a:avLst/>
          </a:prstGeom>
          <a:noFill/>
          <a:ln/>
        </p:spPr>
        <p:txBody>
          <a:bodyPr wrap="square" rtlCol="0" anchor="t"/>
          <a:lstStyle/>
          <a:p>
            <a:pPr marL="0" indent="0" algn="l">
              <a:lnSpc>
                <a:spcPts val="2799"/>
              </a:lnSpc>
              <a:buNone/>
            </a:pPr>
            <a:r>
              <a:rPr lang="en-US" sz="1750" dirty="0">
                <a:solidFill>
                  <a:srgbClr val="383838"/>
                </a:solidFill>
                <a:latin typeface="Patrick Hand" pitchFamily="34" charset="0"/>
                <a:ea typeface="Patrick Hand" pitchFamily="34" charset="-122"/>
                <a:cs typeface="Patrick Hand" pitchFamily="34" charset="-120"/>
              </a:rPr>
              <a:t>Industria cuprului trebuie să continue să se concentreze pe îmbunătățirea practicilor ecologice și a reciclării, pentru a minimiza impactul negativ asupra mediului și a contribui la o economie mai durabilă.</a:t>
            </a:r>
            <a:endParaRPr lang="en-US" sz="1750" dirty="0"/>
          </a:p>
        </p:txBody>
      </p:sp>
      <p:sp>
        <p:nvSpPr>
          <p:cNvPr id="17" name="Text 5">
            <a:extLst>
              <a:ext uri="{FF2B5EF4-FFF2-40B4-BE49-F238E27FC236}">
                <a16:creationId xmlns:a16="http://schemas.microsoft.com/office/drawing/2014/main" id="{A091E76E-40E2-32D6-3AA4-3ADB5166012B}"/>
              </a:ext>
            </a:extLst>
          </p:cNvPr>
          <p:cNvSpPr/>
          <p:nvPr/>
        </p:nvSpPr>
        <p:spPr>
          <a:xfrm>
            <a:off x="276428" y="7566286"/>
            <a:ext cx="1619012" cy="388858"/>
          </a:xfrm>
          <a:prstGeom prst="rect">
            <a:avLst/>
          </a:prstGeom>
          <a:noFill/>
          <a:ln/>
        </p:spPr>
        <p:txBody>
          <a:bodyPr wrap="none" rtlCol="0" anchor="t"/>
          <a:lstStyle/>
          <a:p>
            <a:pPr marL="0" indent="0" algn="l">
              <a:lnSpc>
                <a:spcPts val="3062"/>
              </a:lnSpc>
              <a:buNone/>
            </a:pPr>
            <a:r>
              <a:rPr lang="ro-RO" sz="2187" b="1" dirty="0">
                <a:solidFill>
                  <a:schemeClr val="accent2">
                    <a:lumMod val="75000"/>
                  </a:schemeClr>
                </a:solidFill>
              </a:rPr>
              <a:t>CEDRA</a:t>
            </a:r>
            <a:endParaRPr lang="en-US" sz="2187" b="1" dirty="0">
              <a:solidFill>
                <a:schemeClr val="accent2">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1046</Words>
  <Application>Microsoft Office PowerPoint</Application>
  <PresentationFormat>Довільний</PresentationFormat>
  <Paragraphs>80</Paragraphs>
  <Slides>8</Slides>
  <Notes>8</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8</vt:i4>
      </vt:variant>
    </vt:vector>
  </HeadingPairs>
  <TitlesOfParts>
    <vt:vector size="11" baseType="lpstr">
      <vt:lpstr>Arial</vt:lpstr>
      <vt:lpstr>Patrick Hand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Liliya Hovornyan</cp:lastModifiedBy>
  <cp:revision>4</cp:revision>
  <dcterms:created xsi:type="dcterms:W3CDTF">2024-04-18T15:48:54Z</dcterms:created>
  <dcterms:modified xsi:type="dcterms:W3CDTF">2024-04-18T16:31:35Z</dcterms:modified>
</cp:coreProperties>
</file>