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37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232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247656"/>
            <a:ext cx="7477601" cy="958215"/>
          </a:xfrm>
          <a:prstGeom prst="rect">
            <a:avLst/>
          </a:prstGeom>
          <a:noFill/>
          <a:ln/>
        </p:spPr>
        <p:txBody>
          <a:bodyPr wrap="none" rtlCol="0" anchor="t"/>
          <a:lstStyle/>
          <a:p>
            <a:pPr marL="0" indent="0">
              <a:lnSpc>
                <a:spcPts val="7545"/>
              </a:lnSpc>
              <a:buNone/>
            </a:pPr>
            <a:r>
              <a:rPr lang="en-US" sz="6036" dirty="0">
                <a:solidFill>
                  <a:srgbClr val="383838"/>
                </a:solidFill>
                <a:latin typeface="Patrick Hand" pitchFamily="34" charset="0"/>
                <a:ea typeface="Patrick Hand" pitchFamily="34" charset="-122"/>
                <a:cs typeface="Patrick Hand" pitchFamily="34" charset="-120"/>
              </a:rPr>
              <a:t>Elementele chimice</a:t>
            </a:r>
            <a:endParaRPr lang="en-US" sz="6036" dirty="0"/>
          </a:p>
        </p:txBody>
      </p:sp>
      <p:sp>
        <p:nvSpPr>
          <p:cNvPr id="6" name="Text 3"/>
          <p:cNvSpPr/>
          <p:nvPr/>
        </p:nvSpPr>
        <p:spPr>
          <a:xfrm>
            <a:off x="833199" y="2539127"/>
            <a:ext cx="7477601" cy="1777008"/>
          </a:xfrm>
          <a:prstGeom prst="rect">
            <a:avLst/>
          </a:prstGeom>
          <a:noFill/>
          <a:ln/>
        </p:spPr>
        <p:txBody>
          <a:bodyPr wrap="square" rtlCol="0" anchor="t"/>
          <a:lstStyle/>
          <a:p>
            <a:pPr marL="0" indent="0" algn="just">
              <a:lnSpc>
                <a:spcPts val="2799"/>
              </a:lnSpc>
              <a:buNone/>
            </a:pPr>
            <a:r>
              <a:rPr lang="uk-UA" sz="1750" dirty="0">
                <a:solidFill>
                  <a:srgbClr val="383838"/>
                </a:solidFill>
                <a:latin typeface="Patrick Hand" pitchFamily="34" charset="0"/>
                <a:ea typeface="Patrick Hand" pitchFamily="34" charset="-122"/>
                <a:cs typeface="Patrick Hand" pitchFamily="34" charset="-120"/>
              </a:rPr>
              <a:t>   </a:t>
            </a:r>
            <a:r>
              <a:rPr lang="en-US" sz="1750" dirty="0" err="1">
                <a:solidFill>
                  <a:srgbClr val="383838"/>
                </a:solidFill>
                <a:latin typeface="Patrick Hand" pitchFamily="34" charset="0"/>
                <a:ea typeface="Patrick Hand" pitchFamily="34" charset="-122"/>
                <a:cs typeface="Patrick Hand" pitchFamily="34" charset="-120"/>
              </a:rPr>
              <a:t>Elementele</a:t>
            </a:r>
            <a:r>
              <a:rPr lang="en-US" sz="1750" dirty="0">
                <a:solidFill>
                  <a:srgbClr val="383838"/>
                </a:solidFill>
                <a:latin typeface="Patrick Hand" pitchFamily="34" charset="0"/>
                <a:ea typeface="Patrick Hand" pitchFamily="34" charset="-122"/>
                <a:cs typeface="Patrick Hand" pitchFamily="34" charset="-120"/>
              </a:rPr>
              <a:t> chimice sunt substanțe fundamentale care compun întreaga lume care ne înconjoară. Această introducere oferă o privire de ansamblu asupra varietății și importanței elementelor chimice, precum și asupra modului în care acestea se regăsesc în natură. Înțelegerea structurii și proprietăților elementelor chimice este esențială pentru a aprecia complexitatea și diversitatea lumii în care trăim.</a:t>
            </a:r>
            <a:endParaRPr lang="en-US" sz="1750" dirty="0"/>
          </a:p>
        </p:txBody>
      </p:sp>
      <p:sp>
        <p:nvSpPr>
          <p:cNvPr id="7" name="Text 4"/>
          <p:cNvSpPr/>
          <p:nvPr/>
        </p:nvSpPr>
        <p:spPr>
          <a:xfrm>
            <a:off x="833199" y="4566047"/>
            <a:ext cx="7477601" cy="1777008"/>
          </a:xfrm>
          <a:prstGeom prst="rect">
            <a:avLst/>
          </a:prstGeom>
          <a:noFill/>
          <a:ln/>
        </p:spPr>
        <p:txBody>
          <a:bodyPr wrap="square" rtlCol="0" anchor="t"/>
          <a:lstStyle/>
          <a:p>
            <a:pPr marL="0" indent="0" algn="just">
              <a:lnSpc>
                <a:spcPts val="2799"/>
              </a:lnSpc>
              <a:buNone/>
            </a:pPr>
            <a:r>
              <a:rPr lang="uk-UA" sz="1750" dirty="0">
                <a:solidFill>
                  <a:srgbClr val="383838"/>
                </a:solidFill>
                <a:latin typeface="Patrick Hand" pitchFamily="34" charset="0"/>
                <a:ea typeface="Patrick Hand" pitchFamily="34" charset="-122"/>
                <a:cs typeface="Patrick Hand" pitchFamily="34" charset="-120"/>
              </a:rPr>
              <a:t>   </a:t>
            </a:r>
            <a:r>
              <a:rPr lang="en-US" sz="1750" dirty="0" err="1">
                <a:solidFill>
                  <a:srgbClr val="383838"/>
                </a:solidFill>
                <a:latin typeface="Patrick Hand" pitchFamily="34" charset="0"/>
                <a:ea typeface="Patrick Hand" pitchFamily="34" charset="-122"/>
                <a:cs typeface="Patrick Hand" pitchFamily="34" charset="-120"/>
              </a:rPr>
              <a:t>Descoperirea</a:t>
            </a:r>
            <a:r>
              <a:rPr lang="en-US" sz="1750" dirty="0">
                <a:solidFill>
                  <a:srgbClr val="383838"/>
                </a:solidFill>
                <a:latin typeface="Patrick Hand" pitchFamily="34" charset="0"/>
                <a:ea typeface="Patrick Hand" pitchFamily="34" charset="-122"/>
                <a:cs typeface="Patrick Hand" pitchFamily="34" charset="-120"/>
              </a:rPr>
              <a:t> și studierea elementelor chimice a fost un proces de-a lungul istoriei, care a permis dezvoltarea științei și a tehnologiei. De la cunoașterea primelor elemente, precum aurul, argintul și cuprul, până la identificarea și sintetizarea celor mai complexe elemente, această călătorie a adus o înțelegere mai profundă a compoziției materiei și a interacțiunilor sale.</a:t>
            </a:r>
            <a:endParaRPr lang="en-US" sz="1750" dirty="0"/>
          </a:p>
        </p:txBody>
      </p:sp>
      <p:sp>
        <p:nvSpPr>
          <p:cNvPr id="8" name="Shape 5"/>
          <p:cNvSpPr/>
          <p:nvPr/>
        </p:nvSpPr>
        <p:spPr>
          <a:xfrm>
            <a:off x="833199" y="6609636"/>
            <a:ext cx="355402" cy="355402"/>
          </a:xfrm>
          <a:prstGeom prst="roundRect">
            <a:avLst>
              <a:gd name="adj" fmla="val 25726039"/>
            </a:avLst>
          </a:prstGeom>
          <a:solidFill>
            <a:srgbClr val="B237BB"/>
          </a:solidFill>
          <a:ln w="7620">
            <a:solidFill>
              <a:srgbClr val="FFFFFF"/>
            </a:solidFill>
            <a:prstDash val="solid"/>
          </a:ln>
        </p:spPr>
      </p:sp>
      <p:sp>
        <p:nvSpPr>
          <p:cNvPr id="9" name="Text 6"/>
          <p:cNvSpPr/>
          <p:nvPr/>
        </p:nvSpPr>
        <p:spPr>
          <a:xfrm>
            <a:off x="931664" y="6714173"/>
            <a:ext cx="158353" cy="146328"/>
          </a:xfrm>
          <a:prstGeom prst="rect">
            <a:avLst/>
          </a:prstGeom>
          <a:noFill/>
          <a:ln/>
        </p:spPr>
        <p:txBody>
          <a:bodyPr wrap="none" rtlCol="0" anchor="t"/>
          <a:lstStyle/>
          <a:p>
            <a:pPr marL="0" indent="0" algn="ctr">
              <a:lnSpc>
                <a:spcPts val="1152"/>
              </a:lnSpc>
              <a:buNone/>
            </a:pPr>
            <a:r>
              <a:rPr lang="ro-RO" sz="1152" dirty="0">
                <a:solidFill>
                  <a:srgbClr val="FFFFFF"/>
                </a:solidFill>
                <a:latin typeface="Patrick Hand" pitchFamily="34" charset="0"/>
              </a:rPr>
              <a:t>C</a:t>
            </a:r>
            <a:endParaRPr lang="en-US" sz="1152" dirty="0"/>
          </a:p>
        </p:txBody>
      </p:sp>
      <p:sp>
        <p:nvSpPr>
          <p:cNvPr id="10" name="Text 7"/>
          <p:cNvSpPr/>
          <p:nvPr/>
        </p:nvSpPr>
        <p:spPr>
          <a:xfrm>
            <a:off x="1299686" y="6592967"/>
            <a:ext cx="1746528" cy="388858"/>
          </a:xfrm>
          <a:prstGeom prst="rect">
            <a:avLst/>
          </a:prstGeom>
          <a:noFill/>
          <a:ln/>
        </p:spPr>
        <p:txBody>
          <a:bodyPr wrap="none" rtlCol="0" anchor="t"/>
          <a:lstStyle/>
          <a:p>
            <a:pPr marL="0" indent="0" algn="l">
              <a:lnSpc>
                <a:spcPts val="3062"/>
              </a:lnSpc>
              <a:buNone/>
            </a:pPr>
            <a:r>
              <a:rPr lang="ro-RO" sz="3600" b="1" dirty="0">
                <a:solidFill>
                  <a:srgbClr val="B237BB"/>
                </a:solidFill>
                <a:latin typeface="Patrick Hand" pitchFamily="34" charset="0"/>
              </a:rPr>
              <a:t>CEDRA</a:t>
            </a:r>
            <a:endParaRPr lang="en-US" sz="3600" dirty="0">
              <a:solidFill>
                <a:srgbClr val="B237BB"/>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14883" y="-74798"/>
            <a:ext cx="14630400" cy="8498443"/>
          </a:xfrm>
          <a:prstGeom prst="rect">
            <a:avLst/>
          </a:prstGeom>
          <a:solidFill>
            <a:srgbClr val="F7F7F7"/>
          </a:solidFill>
          <a:ln/>
        </p:spPr>
      </p:sp>
      <p:sp>
        <p:nvSpPr>
          <p:cNvPr id="4" name="Text 2"/>
          <p:cNvSpPr/>
          <p:nvPr/>
        </p:nvSpPr>
        <p:spPr>
          <a:xfrm>
            <a:off x="4359950" y="427673"/>
            <a:ext cx="3888462" cy="486013"/>
          </a:xfrm>
          <a:prstGeom prst="rect">
            <a:avLst/>
          </a:prstGeom>
          <a:noFill/>
          <a:ln/>
        </p:spPr>
        <p:txBody>
          <a:bodyPr wrap="none" rtlCol="0" anchor="t"/>
          <a:lstStyle/>
          <a:p>
            <a:pPr marL="0" indent="0">
              <a:lnSpc>
                <a:spcPts val="3827"/>
              </a:lnSpc>
              <a:buNone/>
            </a:pPr>
            <a:r>
              <a:rPr lang="en-US" sz="3062" dirty="0">
                <a:solidFill>
                  <a:srgbClr val="B237BB"/>
                </a:solidFill>
                <a:latin typeface="Patrick Hand" pitchFamily="34" charset="0"/>
                <a:ea typeface="Patrick Hand" pitchFamily="34" charset="-122"/>
                <a:cs typeface="Patrick Hand" pitchFamily="34" charset="-120"/>
              </a:rPr>
              <a:t>Concluzii și perspective</a:t>
            </a:r>
            <a:endParaRPr lang="en-US" sz="3062" dirty="0">
              <a:solidFill>
                <a:srgbClr val="B237BB"/>
              </a:solidFill>
            </a:endParaRPr>
          </a:p>
        </p:txBody>
      </p:sp>
      <p:sp>
        <p:nvSpPr>
          <p:cNvPr id="5" name="Text 3"/>
          <p:cNvSpPr/>
          <p:nvPr/>
        </p:nvSpPr>
        <p:spPr>
          <a:xfrm>
            <a:off x="4359950" y="1224677"/>
            <a:ext cx="5910382" cy="1243608"/>
          </a:xfrm>
          <a:prstGeom prst="rect">
            <a:avLst/>
          </a:prstGeom>
          <a:noFill/>
          <a:ln/>
        </p:spPr>
        <p:txBody>
          <a:bodyPr wrap="square" rtlCol="0" anchor="t"/>
          <a:lstStyle/>
          <a:p>
            <a:pPr marL="0" indent="0">
              <a:lnSpc>
                <a:spcPts val="1960"/>
              </a:lnSpc>
              <a:buNone/>
            </a:pPr>
            <a:r>
              <a:rPr lang="en-US" sz="1225" dirty="0">
                <a:solidFill>
                  <a:srgbClr val="383838"/>
                </a:solidFill>
                <a:latin typeface="Patrick Hand" pitchFamily="34" charset="0"/>
                <a:ea typeface="Patrick Hand" pitchFamily="34" charset="-122"/>
                <a:cs typeface="Patrick Hand" pitchFamily="34" charset="-120"/>
              </a:rPr>
              <a:t>În concluzie, am explorat în detaliu elementele chimice, inclusiv tabelul periodic, denumirile și simbolurile lor, clasificarea acestora, stările de agregare, proprietățile fizice și chimice, importanța în natură și rolul în procesele biologice, precum și aplicațiile practice. Aceste cunoștințe fundamentale despre elementele chimice sunt esențiale pentru a înțelege mai bine lumea înconjurătoare și pentru a dezvolta noi tehnologii și soluții inovatoare.</a:t>
            </a:r>
            <a:endParaRPr lang="en-US" sz="1225" dirty="0"/>
          </a:p>
        </p:txBody>
      </p:sp>
      <p:pic>
        <p:nvPicPr>
          <p:cNvPr id="6" name="Image 0" descr="preencoded.png"/>
          <p:cNvPicPr>
            <a:picLocks noChangeAspect="1"/>
          </p:cNvPicPr>
          <p:nvPr/>
        </p:nvPicPr>
        <p:blipFill>
          <a:blip r:embed="rId3"/>
          <a:stretch>
            <a:fillRect/>
          </a:stretch>
        </p:blipFill>
        <p:spPr>
          <a:xfrm>
            <a:off x="5349835" y="2643188"/>
            <a:ext cx="975122" cy="1144667"/>
          </a:xfrm>
          <a:prstGeom prst="rect">
            <a:avLst/>
          </a:prstGeom>
        </p:spPr>
      </p:pic>
      <p:sp>
        <p:nvSpPr>
          <p:cNvPr id="7" name="Text 4"/>
          <p:cNvSpPr/>
          <p:nvPr/>
        </p:nvSpPr>
        <p:spPr>
          <a:xfrm>
            <a:off x="5802035" y="3208377"/>
            <a:ext cx="70604" cy="310991"/>
          </a:xfrm>
          <a:prstGeom prst="rect">
            <a:avLst/>
          </a:prstGeom>
          <a:noFill/>
          <a:ln/>
        </p:spPr>
        <p:txBody>
          <a:bodyPr wrap="none" rtlCol="0" anchor="t"/>
          <a:lstStyle/>
          <a:p>
            <a:pPr marL="0" indent="0" algn="ctr">
              <a:lnSpc>
                <a:spcPts val="2449"/>
              </a:lnSpc>
              <a:buNone/>
            </a:pPr>
            <a:r>
              <a:rPr lang="en-US" sz="1531" dirty="0">
                <a:solidFill>
                  <a:srgbClr val="383838"/>
                </a:solidFill>
                <a:latin typeface="Patrick Hand" pitchFamily="34" charset="0"/>
                <a:ea typeface="Patrick Hand" pitchFamily="34" charset="-122"/>
                <a:cs typeface="Patrick Hand" pitchFamily="34" charset="-120"/>
              </a:rPr>
              <a:t>1</a:t>
            </a:r>
            <a:endParaRPr lang="en-US" sz="1531" dirty="0"/>
          </a:p>
        </p:txBody>
      </p:sp>
      <p:sp>
        <p:nvSpPr>
          <p:cNvPr id="8" name="Text 5"/>
          <p:cNvSpPr/>
          <p:nvPr/>
        </p:nvSpPr>
        <p:spPr>
          <a:xfrm>
            <a:off x="6480453" y="2798683"/>
            <a:ext cx="1944172" cy="243007"/>
          </a:xfrm>
          <a:prstGeom prst="rect">
            <a:avLst/>
          </a:prstGeom>
          <a:noFill/>
          <a:ln/>
        </p:spPr>
        <p:txBody>
          <a:bodyPr wrap="none" rtlCol="0" anchor="t"/>
          <a:lstStyle/>
          <a:p>
            <a:pPr marL="0" indent="0" algn="l">
              <a:lnSpc>
                <a:spcPts val="1914"/>
              </a:lnSpc>
              <a:buNone/>
            </a:pPr>
            <a:r>
              <a:rPr lang="en-US" sz="1531" dirty="0">
                <a:solidFill>
                  <a:srgbClr val="383838"/>
                </a:solidFill>
                <a:latin typeface="Patrick Hand" pitchFamily="34" charset="0"/>
                <a:ea typeface="Patrick Hand" pitchFamily="34" charset="-122"/>
                <a:cs typeface="Patrick Hand" pitchFamily="34" charset="-120"/>
              </a:rPr>
              <a:t>Cercetare și inovare</a:t>
            </a:r>
            <a:endParaRPr lang="en-US" sz="1531" dirty="0"/>
          </a:p>
        </p:txBody>
      </p:sp>
      <p:sp>
        <p:nvSpPr>
          <p:cNvPr id="9" name="Text 6"/>
          <p:cNvSpPr/>
          <p:nvPr/>
        </p:nvSpPr>
        <p:spPr>
          <a:xfrm>
            <a:off x="6480453" y="3134916"/>
            <a:ext cx="3634383" cy="497443"/>
          </a:xfrm>
          <a:prstGeom prst="rect">
            <a:avLst/>
          </a:prstGeom>
          <a:noFill/>
          <a:ln/>
        </p:spPr>
        <p:txBody>
          <a:bodyPr wrap="square" rtlCol="0" anchor="t"/>
          <a:lstStyle/>
          <a:p>
            <a:pPr marL="0" indent="0" algn="l">
              <a:lnSpc>
                <a:spcPts val="1960"/>
              </a:lnSpc>
              <a:buNone/>
            </a:pPr>
            <a:r>
              <a:rPr lang="en-US" sz="1225" dirty="0">
                <a:solidFill>
                  <a:srgbClr val="383838"/>
                </a:solidFill>
                <a:latin typeface="Patrick Hand" pitchFamily="34" charset="0"/>
                <a:ea typeface="Patrick Hand" pitchFamily="34" charset="-122"/>
                <a:cs typeface="Patrick Hand" pitchFamily="34" charset="-120"/>
              </a:rPr>
              <a:t>Explorarea constantă a proprietăților și interacțiunilor elementelor chimice</a:t>
            </a:r>
            <a:endParaRPr lang="en-US" sz="1225" dirty="0"/>
          </a:p>
        </p:txBody>
      </p:sp>
      <p:sp>
        <p:nvSpPr>
          <p:cNvPr id="10" name="Shape 7"/>
          <p:cNvSpPr/>
          <p:nvPr/>
        </p:nvSpPr>
        <p:spPr>
          <a:xfrm>
            <a:off x="6363772" y="3791575"/>
            <a:ext cx="3867745" cy="15538"/>
          </a:xfrm>
          <a:prstGeom prst="roundRect">
            <a:avLst>
              <a:gd name="adj" fmla="val 450462"/>
            </a:avLst>
          </a:prstGeom>
          <a:solidFill>
            <a:srgbClr val="CCCCCC"/>
          </a:solidFill>
          <a:ln/>
        </p:spPr>
      </p:sp>
      <p:pic>
        <p:nvPicPr>
          <p:cNvPr id="11" name="Image 1" descr="preencoded.png"/>
          <p:cNvPicPr>
            <a:picLocks noChangeAspect="1"/>
          </p:cNvPicPr>
          <p:nvPr/>
        </p:nvPicPr>
        <p:blipFill>
          <a:blip r:embed="rId4"/>
          <a:stretch>
            <a:fillRect/>
          </a:stretch>
        </p:blipFill>
        <p:spPr>
          <a:xfrm>
            <a:off x="4862274" y="3826669"/>
            <a:ext cx="1950363" cy="1144667"/>
          </a:xfrm>
          <a:prstGeom prst="rect">
            <a:avLst/>
          </a:prstGeom>
        </p:spPr>
      </p:pic>
      <p:sp>
        <p:nvSpPr>
          <p:cNvPr id="12" name="Text 8"/>
          <p:cNvSpPr/>
          <p:nvPr/>
        </p:nvSpPr>
        <p:spPr>
          <a:xfrm>
            <a:off x="5791914" y="4243507"/>
            <a:ext cx="90964" cy="310991"/>
          </a:xfrm>
          <a:prstGeom prst="rect">
            <a:avLst/>
          </a:prstGeom>
          <a:noFill/>
          <a:ln/>
        </p:spPr>
        <p:txBody>
          <a:bodyPr wrap="none" rtlCol="0" anchor="t"/>
          <a:lstStyle/>
          <a:p>
            <a:pPr marL="0" indent="0" algn="ctr">
              <a:lnSpc>
                <a:spcPts val="2449"/>
              </a:lnSpc>
              <a:buNone/>
            </a:pPr>
            <a:r>
              <a:rPr lang="en-US" sz="1531" dirty="0">
                <a:solidFill>
                  <a:srgbClr val="383838"/>
                </a:solidFill>
                <a:latin typeface="Patrick Hand" pitchFamily="34" charset="0"/>
                <a:ea typeface="Patrick Hand" pitchFamily="34" charset="-122"/>
                <a:cs typeface="Patrick Hand" pitchFamily="34" charset="-120"/>
              </a:rPr>
              <a:t>2</a:t>
            </a:r>
            <a:endParaRPr lang="en-US" sz="1531" dirty="0"/>
          </a:p>
        </p:txBody>
      </p:sp>
      <p:sp>
        <p:nvSpPr>
          <p:cNvPr id="13" name="Text 9"/>
          <p:cNvSpPr/>
          <p:nvPr/>
        </p:nvSpPr>
        <p:spPr>
          <a:xfrm>
            <a:off x="6968133" y="3982164"/>
            <a:ext cx="1944172" cy="243007"/>
          </a:xfrm>
          <a:prstGeom prst="rect">
            <a:avLst/>
          </a:prstGeom>
          <a:noFill/>
          <a:ln/>
        </p:spPr>
        <p:txBody>
          <a:bodyPr wrap="none" rtlCol="0" anchor="t"/>
          <a:lstStyle/>
          <a:p>
            <a:pPr marL="0" indent="0" algn="l">
              <a:lnSpc>
                <a:spcPts val="1914"/>
              </a:lnSpc>
              <a:buNone/>
            </a:pPr>
            <a:r>
              <a:rPr lang="en-US" sz="1531" dirty="0">
                <a:solidFill>
                  <a:srgbClr val="383838"/>
                </a:solidFill>
                <a:latin typeface="Patrick Hand" pitchFamily="34" charset="0"/>
                <a:ea typeface="Patrick Hand" pitchFamily="34" charset="-122"/>
                <a:cs typeface="Patrick Hand" pitchFamily="34" charset="-120"/>
              </a:rPr>
              <a:t>Protecția mediului</a:t>
            </a:r>
            <a:endParaRPr lang="en-US" sz="1531" dirty="0"/>
          </a:p>
        </p:txBody>
      </p:sp>
      <p:sp>
        <p:nvSpPr>
          <p:cNvPr id="14" name="Text 10"/>
          <p:cNvSpPr/>
          <p:nvPr/>
        </p:nvSpPr>
        <p:spPr>
          <a:xfrm>
            <a:off x="6968133" y="4318397"/>
            <a:ext cx="3146703" cy="497443"/>
          </a:xfrm>
          <a:prstGeom prst="rect">
            <a:avLst/>
          </a:prstGeom>
          <a:noFill/>
          <a:ln/>
        </p:spPr>
        <p:txBody>
          <a:bodyPr wrap="square" rtlCol="0" anchor="t"/>
          <a:lstStyle/>
          <a:p>
            <a:pPr marL="0" indent="0" algn="l">
              <a:lnSpc>
                <a:spcPts val="1960"/>
              </a:lnSpc>
              <a:buNone/>
            </a:pPr>
            <a:r>
              <a:rPr lang="en-US" sz="1225" dirty="0">
                <a:solidFill>
                  <a:srgbClr val="383838"/>
                </a:solidFill>
                <a:latin typeface="Patrick Hand" pitchFamily="34" charset="0"/>
                <a:ea typeface="Patrick Hand" pitchFamily="34" charset="-122"/>
                <a:cs typeface="Patrick Hand" pitchFamily="34" charset="-120"/>
              </a:rPr>
              <a:t>Utilizarea responsabilă a elementelor pentru a reduce impactul asupra naturii</a:t>
            </a:r>
            <a:endParaRPr lang="en-US" sz="1225" dirty="0"/>
          </a:p>
        </p:txBody>
      </p:sp>
      <p:sp>
        <p:nvSpPr>
          <p:cNvPr id="15" name="Shape 11"/>
          <p:cNvSpPr/>
          <p:nvPr/>
        </p:nvSpPr>
        <p:spPr>
          <a:xfrm>
            <a:off x="6851452" y="4975056"/>
            <a:ext cx="3380065" cy="15538"/>
          </a:xfrm>
          <a:prstGeom prst="roundRect">
            <a:avLst>
              <a:gd name="adj" fmla="val 450462"/>
            </a:avLst>
          </a:prstGeom>
          <a:solidFill>
            <a:srgbClr val="CCCCCC"/>
          </a:solidFill>
          <a:ln/>
        </p:spPr>
      </p:sp>
      <p:pic>
        <p:nvPicPr>
          <p:cNvPr id="16" name="Image 2" descr="preencoded.png"/>
          <p:cNvPicPr>
            <a:picLocks noChangeAspect="1"/>
          </p:cNvPicPr>
          <p:nvPr/>
        </p:nvPicPr>
        <p:blipFill>
          <a:blip r:embed="rId5"/>
          <a:stretch>
            <a:fillRect/>
          </a:stretch>
        </p:blipFill>
        <p:spPr>
          <a:xfrm>
            <a:off x="4374713" y="5010150"/>
            <a:ext cx="2925604" cy="1144667"/>
          </a:xfrm>
          <a:prstGeom prst="rect">
            <a:avLst/>
          </a:prstGeom>
        </p:spPr>
      </p:pic>
      <p:sp>
        <p:nvSpPr>
          <p:cNvPr id="17" name="Text 12"/>
          <p:cNvSpPr/>
          <p:nvPr/>
        </p:nvSpPr>
        <p:spPr>
          <a:xfrm>
            <a:off x="5793819" y="5426988"/>
            <a:ext cx="87154" cy="310991"/>
          </a:xfrm>
          <a:prstGeom prst="rect">
            <a:avLst/>
          </a:prstGeom>
          <a:noFill/>
          <a:ln/>
        </p:spPr>
        <p:txBody>
          <a:bodyPr wrap="none" rtlCol="0" anchor="t"/>
          <a:lstStyle/>
          <a:p>
            <a:pPr marL="0" indent="0" algn="ctr">
              <a:lnSpc>
                <a:spcPts val="2449"/>
              </a:lnSpc>
              <a:buNone/>
            </a:pPr>
            <a:r>
              <a:rPr lang="en-US" sz="1531" dirty="0">
                <a:solidFill>
                  <a:srgbClr val="383838"/>
                </a:solidFill>
                <a:latin typeface="Patrick Hand" pitchFamily="34" charset="0"/>
                <a:ea typeface="Patrick Hand" pitchFamily="34" charset="-122"/>
                <a:cs typeface="Patrick Hand" pitchFamily="34" charset="-120"/>
              </a:rPr>
              <a:t>3</a:t>
            </a:r>
            <a:endParaRPr lang="en-US" sz="1531" dirty="0"/>
          </a:p>
        </p:txBody>
      </p:sp>
      <p:sp>
        <p:nvSpPr>
          <p:cNvPr id="18" name="Text 13"/>
          <p:cNvSpPr/>
          <p:nvPr/>
        </p:nvSpPr>
        <p:spPr>
          <a:xfrm>
            <a:off x="7455813" y="5165646"/>
            <a:ext cx="1944172" cy="243007"/>
          </a:xfrm>
          <a:prstGeom prst="rect">
            <a:avLst/>
          </a:prstGeom>
          <a:noFill/>
          <a:ln/>
        </p:spPr>
        <p:txBody>
          <a:bodyPr wrap="none" rtlCol="0" anchor="t"/>
          <a:lstStyle/>
          <a:p>
            <a:pPr marL="0" indent="0" algn="l">
              <a:lnSpc>
                <a:spcPts val="1914"/>
              </a:lnSpc>
              <a:buNone/>
            </a:pPr>
            <a:r>
              <a:rPr lang="en-US" sz="1531" dirty="0">
                <a:solidFill>
                  <a:srgbClr val="383838"/>
                </a:solidFill>
                <a:latin typeface="Patrick Hand" pitchFamily="34" charset="0"/>
                <a:ea typeface="Patrick Hand" pitchFamily="34" charset="-122"/>
                <a:cs typeface="Patrick Hand" pitchFamily="34" charset="-120"/>
              </a:rPr>
              <a:t>Aplicații practice</a:t>
            </a:r>
            <a:endParaRPr lang="en-US" sz="1531" dirty="0"/>
          </a:p>
        </p:txBody>
      </p:sp>
      <p:sp>
        <p:nvSpPr>
          <p:cNvPr id="19" name="Text 14"/>
          <p:cNvSpPr/>
          <p:nvPr/>
        </p:nvSpPr>
        <p:spPr>
          <a:xfrm>
            <a:off x="7455813" y="5501878"/>
            <a:ext cx="2659023" cy="497443"/>
          </a:xfrm>
          <a:prstGeom prst="rect">
            <a:avLst/>
          </a:prstGeom>
          <a:noFill/>
          <a:ln/>
        </p:spPr>
        <p:txBody>
          <a:bodyPr wrap="square" rtlCol="0" anchor="t"/>
          <a:lstStyle/>
          <a:p>
            <a:pPr marL="0" indent="0" algn="l">
              <a:lnSpc>
                <a:spcPts val="1960"/>
              </a:lnSpc>
              <a:buNone/>
            </a:pPr>
            <a:r>
              <a:rPr lang="en-US" sz="1225" dirty="0">
                <a:solidFill>
                  <a:srgbClr val="383838"/>
                </a:solidFill>
                <a:latin typeface="Patrick Hand" pitchFamily="34" charset="0"/>
                <a:ea typeface="Patrick Hand" pitchFamily="34" charset="-122"/>
                <a:cs typeface="Patrick Hand" pitchFamily="34" charset="-120"/>
              </a:rPr>
              <a:t>Dezvoltarea de noi produse și tehnologii bazate pe elementele chimice</a:t>
            </a:r>
            <a:endParaRPr lang="en-US" sz="1225" dirty="0"/>
          </a:p>
        </p:txBody>
      </p:sp>
      <p:sp>
        <p:nvSpPr>
          <p:cNvPr id="20" name="Text 15"/>
          <p:cNvSpPr/>
          <p:nvPr/>
        </p:nvSpPr>
        <p:spPr>
          <a:xfrm>
            <a:off x="4359950" y="6329720"/>
            <a:ext cx="5910382" cy="1741051"/>
          </a:xfrm>
          <a:prstGeom prst="rect">
            <a:avLst/>
          </a:prstGeom>
          <a:noFill/>
          <a:ln/>
        </p:spPr>
        <p:txBody>
          <a:bodyPr wrap="square" rtlCol="0" anchor="t"/>
          <a:lstStyle/>
          <a:p>
            <a:pPr marL="0" indent="0">
              <a:lnSpc>
                <a:spcPts val="1960"/>
              </a:lnSpc>
              <a:buNone/>
            </a:pPr>
            <a:r>
              <a:rPr lang="en-US" sz="1225" dirty="0">
                <a:solidFill>
                  <a:srgbClr val="383838"/>
                </a:solidFill>
                <a:latin typeface="Patrick Hand" pitchFamily="34" charset="0"/>
                <a:ea typeface="Patrick Hand" pitchFamily="34" charset="-122"/>
                <a:cs typeface="Patrick Hand" pitchFamily="34" charset="-120"/>
              </a:rPr>
              <a:t>Pe măsură ce înțelegerea noastră despre elementele chimice continuă să se adâncească, vom fi în măsură să valorificăm mai bine potențialul lor și să găsim noi modalități de a le integra în produse și procese, contribuind astfel la progresul științific, tehnologic și durabil al societății. Perspectivele de viitor includ explorarea mai aprofundată a interacțiunilor complexe dintre elemente, dezvoltarea de noi materiale cu proprietăți avansate și utilizarea eficientă a resurselor naturale. Prin conjugarea eforturilor cercetătorilor, industriei și decidenților, putem valorifica la maximum oportunitățile oferite de chimie în beneficiul umanității.</a:t>
            </a:r>
            <a:endParaRPr lang="en-US" sz="1225" dirty="0"/>
          </a:p>
        </p:txBody>
      </p:sp>
      <p:sp>
        <p:nvSpPr>
          <p:cNvPr id="22" name="Text 7">
            <a:extLst>
              <a:ext uri="{FF2B5EF4-FFF2-40B4-BE49-F238E27FC236}">
                <a16:creationId xmlns:a16="http://schemas.microsoft.com/office/drawing/2014/main" id="{8AEE70D4-E642-3E4A-7D5D-C1C5982B92A6}"/>
              </a:ext>
            </a:extLst>
          </p:cNvPr>
          <p:cNvSpPr/>
          <p:nvPr/>
        </p:nvSpPr>
        <p:spPr>
          <a:xfrm>
            <a:off x="75043" y="7876342"/>
            <a:ext cx="1746528" cy="388858"/>
          </a:xfrm>
          <a:prstGeom prst="rect">
            <a:avLst/>
          </a:prstGeom>
          <a:noFill/>
          <a:ln/>
        </p:spPr>
        <p:txBody>
          <a:bodyPr wrap="none" rtlCol="0" anchor="t"/>
          <a:lstStyle/>
          <a:p>
            <a:pPr marL="0" indent="0" algn="l">
              <a:lnSpc>
                <a:spcPts val="3062"/>
              </a:lnSpc>
              <a:buNone/>
            </a:pPr>
            <a:r>
              <a:rPr lang="ro-RO" sz="3600" b="1" dirty="0">
                <a:solidFill>
                  <a:srgbClr val="B237BB"/>
                </a:solidFill>
                <a:latin typeface="Patrick Hand" pitchFamily="34" charset="0"/>
              </a:rPr>
              <a:t>CEDRA</a:t>
            </a:r>
            <a:endParaRPr lang="en-US" sz="3600" dirty="0">
              <a:solidFill>
                <a:srgbClr val="B237BB"/>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p:cNvPicPr>
            <a:picLocks noChangeAspect="1"/>
          </p:cNvPicPr>
          <p:nvPr/>
        </p:nvPicPr>
        <p:blipFill>
          <a:blip r:embed="rId3"/>
          <a:stretch>
            <a:fillRect/>
          </a:stretch>
        </p:blipFill>
        <p:spPr>
          <a:xfrm>
            <a:off x="-81644" y="37155"/>
            <a:ext cx="5486400" cy="8229600"/>
          </a:xfrm>
          <a:prstGeom prst="rect">
            <a:avLst/>
          </a:prstGeom>
        </p:spPr>
      </p:pic>
      <p:sp>
        <p:nvSpPr>
          <p:cNvPr id="5" name="Text 2"/>
          <p:cNvSpPr/>
          <p:nvPr/>
        </p:nvSpPr>
        <p:spPr>
          <a:xfrm>
            <a:off x="6319599" y="693777"/>
            <a:ext cx="7477601" cy="1388745"/>
          </a:xfrm>
          <a:prstGeom prst="rect">
            <a:avLst/>
          </a:prstGeom>
          <a:noFill/>
          <a:ln/>
        </p:spPr>
        <p:txBody>
          <a:bodyPr wrap="square" rtlCol="0" anchor="t"/>
          <a:lstStyle/>
          <a:p>
            <a:pPr marL="0" indent="0" algn="ctr">
              <a:lnSpc>
                <a:spcPts val="5468"/>
              </a:lnSpc>
              <a:buNone/>
            </a:pPr>
            <a:r>
              <a:rPr lang="en-US" sz="4374" dirty="0" err="1">
                <a:solidFill>
                  <a:srgbClr val="383838"/>
                </a:solidFill>
                <a:latin typeface="Patrick Hand" pitchFamily="34" charset="0"/>
                <a:ea typeface="Patrick Hand" pitchFamily="34" charset="-122"/>
                <a:cs typeface="Patrick Hand" pitchFamily="34" charset="-120"/>
              </a:rPr>
              <a:t>Tabelul</a:t>
            </a:r>
            <a:r>
              <a:rPr lang="en-US" sz="4374" dirty="0">
                <a:solidFill>
                  <a:srgbClr val="383838"/>
                </a:solidFill>
                <a:latin typeface="Patrick Hand" pitchFamily="34" charset="0"/>
                <a:ea typeface="Patrick Hand" pitchFamily="34" charset="-122"/>
                <a:cs typeface="Patrick Hand" pitchFamily="34" charset="-120"/>
              </a:rPr>
              <a:t> periodic al </a:t>
            </a:r>
            <a:r>
              <a:rPr lang="en-US" sz="4374" dirty="0" err="1">
                <a:solidFill>
                  <a:srgbClr val="383838"/>
                </a:solidFill>
                <a:latin typeface="Patrick Hand" pitchFamily="34" charset="0"/>
                <a:ea typeface="Patrick Hand" pitchFamily="34" charset="-122"/>
                <a:cs typeface="Patrick Hand" pitchFamily="34" charset="-120"/>
              </a:rPr>
              <a:t>elementelor</a:t>
            </a:r>
            <a:r>
              <a:rPr lang="en-US" sz="4374" dirty="0">
                <a:solidFill>
                  <a:srgbClr val="383838"/>
                </a:solidFill>
                <a:latin typeface="Patrick Hand" pitchFamily="34" charset="0"/>
                <a:ea typeface="Patrick Hand" pitchFamily="34" charset="-122"/>
                <a:cs typeface="Patrick Hand" pitchFamily="34" charset="-120"/>
              </a:rPr>
              <a:t> </a:t>
            </a:r>
            <a:r>
              <a:rPr lang="en-US" sz="4374" dirty="0" err="1">
                <a:solidFill>
                  <a:srgbClr val="383838"/>
                </a:solidFill>
                <a:latin typeface="Patrick Hand" pitchFamily="34" charset="0"/>
                <a:ea typeface="Patrick Hand" pitchFamily="34" charset="-122"/>
                <a:cs typeface="Patrick Hand" pitchFamily="34" charset="-120"/>
              </a:rPr>
              <a:t>chimice</a:t>
            </a:r>
            <a:endParaRPr lang="en-US" sz="4374" dirty="0"/>
          </a:p>
        </p:txBody>
      </p:sp>
      <p:sp>
        <p:nvSpPr>
          <p:cNvPr id="6" name="Text 3"/>
          <p:cNvSpPr/>
          <p:nvPr/>
        </p:nvSpPr>
        <p:spPr>
          <a:xfrm>
            <a:off x="6319599" y="2415778"/>
            <a:ext cx="7477601" cy="1421606"/>
          </a:xfrm>
          <a:prstGeom prst="rect">
            <a:avLst/>
          </a:prstGeom>
          <a:noFill/>
          <a:ln/>
        </p:spPr>
        <p:txBody>
          <a:bodyPr wrap="square" rtlCol="0" anchor="t"/>
          <a:lstStyle/>
          <a:p>
            <a:pPr marL="0" indent="0" algn="just">
              <a:lnSpc>
                <a:spcPts val="2799"/>
              </a:lnSpc>
              <a:buNone/>
            </a:pPr>
            <a:r>
              <a:rPr lang="en-US" sz="1750" dirty="0">
                <a:solidFill>
                  <a:srgbClr val="383838"/>
                </a:solidFill>
                <a:latin typeface="Patrick Hand" pitchFamily="34" charset="0"/>
                <a:ea typeface="Patrick Hand" pitchFamily="34" charset="-122"/>
                <a:cs typeface="Patrick Hand" pitchFamily="34" charset="-120"/>
              </a:rPr>
              <a:t>Tabelul periodic este o reprezentare grafică organizată a elementelor chimice, în care acestea sunt aranjate în funcție de proprietățile lor chimice și fizice. Această organizare a elementelor a fost realizată de chimistul rus Dimitri Mendeleev în anul 1869 și constituie una dintre cele mai importante realizări în științele chimice.</a:t>
            </a:r>
            <a:endParaRPr lang="en-US" sz="1750" dirty="0"/>
          </a:p>
        </p:txBody>
      </p:sp>
      <p:sp>
        <p:nvSpPr>
          <p:cNvPr id="7" name="Text 4"/>
          <p:cNvSpPr/>
          <p:nvPr/>
        </p:nvSpPr>
        <p:spPr>
          <a:xfrm>
            <a:off x="6319599" y="4087297"/>
            <a:ext cx="7477601" cy="1777008"/>
          </a:xfrm>
          <a:prstGeom prst="rect">
            <a:avLst/>
          </a:prstGeom>
          <a:noFill/>
          <a:ln/>
        </p:spPr>
        <p:txBody>
          <a:bodyPr wrap="square" rtlCol="0" anchor="t"/>
          <a:lstStyle/>
          <a:p>
            <a:pPr marL="0" indent="0" algn="just">
              <a:lnSpc>
                <a:spcPts val="2799"/>
              </a:lnSpc>
              <a:buNone/>
            </a:pPr>
            <a:r>
              <a:rPr lang="en-US" sz="1750" dirty="0">
                <a:solidFill>
                  <a:srgbClr val="383838"/>
                </a:solidFill>
                <a:latin typeface="Patrick Hand" pitchFamily="34" charset="0"/>
                <a:ea typeface="Patrick Hand" pitchFamily="34" charset="-122"/>
                <a:cs typeface="Patrick Hand" pitchFamily="34" charset="-120"/>
              </a:rPr>
              <a:t>Tabelul periodic este organizat pe baza ordinii crescătoare a numărului atomic al elementelor, respectiv a numărului de protoni din nucleul atom. Astfel, elementele sunt dispuse pe grupe verticale și pe perioade orizontale, în funcție de proprietățile lor. Grupele indică similitudini în proprietățile chimice ale elementelor, în timp ce perioadele reflectă creșterea numărului de electroni ai atomilor.</a:t>
            </a:r>
            <a:endParaRPr lang="en-US" sz="1750" dirty="0"/>
          </a:p>
        </p:txBody>
      </p:sp>
      <p:sp>
        <p:nvSpPr>
          <p:cNvPr id="8" name="Text 5"/>
          <p:cNvSpPr/>
          <p:nvPr/>
        </p:nvSpPr>
        <p:spPr>
          <a:xfrm>
            <a:off x="6319599" y="6114217"/>
            <a:ext cx="7477601" cy="1421606"/>
          </a:xfrm>
          <a:prstGeom prst="rect">
            <a:avLst/>
          </a:prstGeom>
          <a:noFill/>
          <a:ln/>
        </p:spPr>
        <p:txBody>
          <a:bodyPr wrap="square" rtlCol="0" anchor="t"/>
          <a:lstStyle/>
          <a:p>
            <a:pPr marL="0" indent="0" algn="just">
              <a:lnSpc>
                <a:spcPts val="2799"/>
              </a:lnSpc>
              <a:buNone/>
            </a:pPr>
            <a:r>
              <a:rPr lang="en-US" sz="1750" dirty="0">
                <a:solidFill>
                  <a:srgbClr val="383838"/>
                </a:solidFill>
                <a:latin typeface="Patrick Hand" pitchFamily="34" charset="0"/>
                <a:ea typeface="Patrick Hand" pitchFamily="34" charset="-122"/>
                <a:cs typeface="Patrick Hand" pitchFamily="34" charset="-120"/>
              </a:rPr>
              <a:t>Cunoașterea în detaliu a tabelului periodic este esențială pentru înțelegerea comportamentului elementelor chimice și a interacțiunilor dintre ele. Acest instrument vizual și logic reprezintă o bază solidă pentru studierea proprietăților, reactivității și aplicațiilor practice ale elementelor din universul înconjurător.</a:t>
            </a:r>
            <a:endParaRPr lang="en-US" sz="1750" dirty="0"/>
          </a:p>
        </p:txBody>
      </p:sp>
      <p:sp>
        <p:nvSpPr>
          <p:cNvPr id="11" name="TextBox 10">
            <a:extLst>
              <a:ext uri="{FF2B5EF4-FFF2-40B4-BE49-F238E27FC236}">
                <a16:creationId xmlns:a16="http://schemas.microsoft.com/office/drawing/2014/main" id="{579AE95E-7D5F-3058-2DCD-1D36B1DDFFCC}"/>
              </a:ext>
            </a:extLst>
          </p:cNvPr>
          <p:cNvSpPr txBox="1"/>
          <p:nvPr/>
        </p:nvSpPr>
        <p:spPr>
          <a:xfrm>
            <a:off x="3596368" y="3623996"/>
            <a:ext cx="7356020" cy="453650"/>
          </a:xfrm>
          <a:prstGeom prst="rect">
            <a:avLst/>
          </a:prstGeom>
          <a:noFill/>
        </p:spPr>
        <p:txBody>
          <a:bodyPr wrap="square">
            <a:spAutoFit/>
          </a:bodyPr>
          <a:lstStyle/>
          <a:p>
            <a:pPr marL="0" indent="0" algn="l">
              <a:lnSpc>
                <a:spcPts val="3062"/>
              </a:lnSpc>
              <a:buNone/>
            </a:pPr>
            <a:r>
              <a:rPr lang="ro-RO" sz="1800" b="1" dirty="0">
                <a:solidFill>
                  <a:srgbClr val="B237BB"/>
                </a:solidFill>
                <a:latin typeface="Patrick Hand" pitchFamily="34" charset="0"/>
              </a:rPr>
              <a:t>CEDRA</a:t>
            </a:r>
            <a:endParaRPr lang="en-US" sz="1800" dirty="0">
              <a:solidFill>
                <a:srgbClr val="B237BB"/>
              </a:solidFill>
            </a:endParaRPr>
          </a:p>
        </p:txBody>
      </p:sp>
      <p:sp>
        <p:nvSpPr>
          <p:cNvPr id="12" name="Text 7">
            <a:extLst>
              <a:ext uri="{FF2B5EF4-FFF2-40B4-BE49-F238E27FC236}">
                <a16:creationId xmlns:a16="http://schemas.microsoft.com/office/drawing/2014/main" id="{18B645CC-F010-4FC9-79B8-B64922BC7D05}"/>
              </a:ext>
            </a:extLst>
          </p:cNvPr>
          <p:cNvSpPr/>
          <p:nvPr/>
        </p:nvSpPr>
        <p:spPr>
          <a:xfrm>
            <a:off x="13268529" y="7754198"/>
            <a:ext cx="1746528" cy="388858"/>
          </a:xfrm>
          <a:prstGeom prst="rect">
            <a:avLst/>
          </a:prstGeom>
          <a:noFill/>
          <a:ln/>
        </p:spPr>
        <p:txBody>
          <a:bodyPr wrap="none" rtlCol="0" anchor="t"/>
          <a:lstStyle/>
          <a:p>
            <a:pPr marL="0" indent="0" algn="l">
              <a:lnSpc>
                <a:spcPts val="3062"/>
              </a:lnSpc>
              <a:buNone/>
            </a:pPr>
            <a:r>
              <a:rPr lang="ro-RO" sz="3600" b="1" dirty="0">
                <a:solidFill>
                  <a:srgbClr val="B237BB"/>
                </a:solidFill>
                <a:latin typeface="Patrick Hand" pitchFamily="34" charset="0"/>
              </a:rPr>
              <a:t>CEDRA</a:t>
            </a:r>
            <a:endParaRPr lang="en-US" sz="3600" dirty="0">
              <a:solidFill>
                <a:srgbClr val="B237B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24714"/>
            <a:ext cx="14630400" cy="8233767"/>
          </a:xfrm>
          <a:prstGeom prst="rect">
            <a:avLst/>
          </a:prstGeom>
          <a:solidFill>
            <a:srgbClr val="F7F7F7"/>
          </a:solidFill>
          <a:ln/>
        </p:spPr>
      </p:sp>
      <p:sp>
        <p:nvSpPr>
          <p:cNvPr id="4" name="Text 2"/>
          <p:cNvSpPr/>
          <p:nvPr/>
        </p:nvSpPr>
        <p:spPr>
          <a:xfrm>
            <a:off x="3424833" y="563047"/>
            <a:ext cx="7780734" cy="1279446"/>
          </a:xfrm>
          <a:prstGeom prst="rect">
            <a:avLst/>
          </a:prstGeom>
          <a:noFill/>
          <a:ln/>
        </p:spPr>
        <p:txBody>
          <a:bodyPr wrap="square" rtlCol="0" anchor="t"/>
          <a:lstStyle/>
          <a:p>
            <a:pPr marL="0" indent="0" algn="ctr">
              <a:lnSpc>
                <a:spcPts val="5038"/>
              </a:lnSpc>
              <a:buNone/>
            </a:pPr>
            <a:r>
              <a:rPr lang="en-US" sz="4031" dirty="0">
                <a:solidFill>
                  <a:srgbClr val="7030A0"/>
                </a:solidFill>
                <a:latin typeface="Patrick Hand" pitchFamily="34" charset="0"/>
                <a:ea typeface="Patrick Hand" pitchFamily="34" charset="-122"/>
                <a:cs typeface="Patrick Hand" pitchFamily="34" charset="-120"/>
              </a:rPr>
              <a:t>Denumirile și simbolurile elementelor chimice</a:t>
            </a:r>
            <a:endParaRPr lang="en-US" sz="4031" dirty="0">
              <a:solidFill>
                <a:srgbClr val="7030A0"/>
              </a:solidFill>
            </a:endParaRPr>
          </a:p>
        </p:txBody>
      </p:sp>
      <p:pic>
        <p:nvPicPr>
          <p:cNvPr id="5" name="Image 0" descr="preencoded.png"/>
          <p:cNvPicPr>
            <a:picLocks noChangeAspect="1"/>
          </p:cNvPicPr>
          <p:nvPr/>
        </p:nvPicPr>
        <p:blipFill>
          <a:blip r:embed="rId3"/>
          <a:stretch>
            <a:fillRect/>
          </a:stretch>
        </p:blipFill>
        <p:spPr>
          <a:xfrm>
            <a:off x="3424833" y="2251948"/>
            <a:ext cx="511850" cy="511850"/>
          </a:xfrm>
          <a:prstGeom prst="rect">
            <a:avLst/>
          </a:prstGeom>
        </p:spPr>
      </p:pic>
      <p:sp>
        <p:nvSpPr>
          <p:cNvPr id="6" name="Text 3"/>
          <p:cNvSpPr/>
          <p:nvPr/>
        </p:nvSpPr>
        <p:spPr>
          <a:xfrm>
            <a:off x="3424833" y="2968466"/>
            <a:ext cx="2388870" cy="319921"/>
          </a:xfrm>
          <a:prstGeom prst="rect">
            <a:avLst/>
          </a:prstGeom>
          <a:noFill/>
          <a:ln/>
        </p:spPr>
        <p:txBody>
          <a:bodyPr wrap="none" rtlCol="0" anchor="t"/>
          <a:lstStyle/>
          <a:p>
            <a:pPr marL="0" indent="0" algn="l">
              <a:lnSpc>
                <a:spcPts val="2519"/>
              </a:lnSpc>
              <a:buNone/>
            </a:pPr>
            <a:r>
              <a:rPr lang="en-US" sz="2015" b="1" dirty="0">
                <a:solidFill>
                  <a:srgbClr val="FF0000"/>
                </a:solidFill>
                <a:latin typeface="Patrick Hand" pitchFamily="34" charset="0"/>
                <a:ea typeface="Patrick Hand" pitchFamily="34" charset="-122"/>
                <a:cs typeface="Patrick Hand" pitchFamily="34" charset="-120"/>
              </a:rPr>
              <a:t>Tabelul</a:t>
            </a:r>
            <a:r>
              <a:rPr lang="en-US" sz="2015" dirty="0">
                <a:solidFill>
                  <a:srgbClr val="383838"/>
                </a:solidFill>
                <a:latin typeface="Patrick Hand" pitchFamily="34" charset="0"/>
                <a:ea typeface="Patrick Hand" pitchFamily="34" charset="-122"/>
                <a:cs typeface="Patrick Hand" pitchFamily="34" charset="-120"/>
              </a:rPr>
              <a:t> </a:t>
            </a:r>
            <a:r>
              <a:rPr lang="en-US" sz="2015" dirty="0">
                <a:solidFill>
                  <a:srgbClr val="FF0000"/>
                </a:solidFill>
                <a:latin typeface="Patrick Hand" pitchFamily="34" charset="0"/>
                <a:ea typeface="Patrick Hand" pitchFamily="34" charset="-122"/>
                <a:cs typeface="Patrick Hand" pitchFamily="34" charset="-120"/>
              </a:rPr>
              <a:t>periodic</a:t>
            </a:r>
            <a:endParaRPr lang="en-US" sz="2015" dirty="0">
              <a:solidFill>
                <a:srgbClr val="FF0000"/>
              </a:solidFill>
            </a:endParaRPr>
          </a:p>
        </p:txBody>
      </p:sp>
      <p:sp>
        <p:nvSpPr>
          <p:cNvPr id="7" name="Text 4"/>
          <p:cNvSpPr/>
          <p:nvPr/>
        </p:nvSpPr>
        <p:spPr>
          <a:xfrm>
            <a:off x="3424833" y="3411141"/>
            <a:ext cx="2388870" cy="3604260"/>
          </a:xfrm>
          <a:prstGeom prst="rect">
            <a:avLst/>
          </a:prstGeom>
          <a:noFill/>
          <a:ln/>
        </p:spPr>
        <p:txBody>
          <a:bodyPr wrap="square" rtlCol="0" anchor="t"/>
          <a:lstStyle/>
          <a:p>
            <a:pPr marL="0" indent="0" algn="just">
              <a:lnSpc>
                <a:spcPts val="2580"/>
              </a:lnSpc>
              <a:buNone/>
            </a:pPr>
            <a:r>
              <a:rPr lang="en-US" sz="1612" dirty="0">
                <a:solidFill>
                  <a:srgbClr val="383838"/>
                </a:solidFill>
                <a:latin typeface="Patrick Hand" pitchFamily="34" charset="0"/>
                <a:ea typeface="Patrick Hand" pitchFamily="34" charset="-122"/>
                <a:cs typeface="Patrick Hand" pitchFamily="34" charset="-120"/>
              </a:rPr>
              <a:t>Elementele chimice sunt clasate în tabelul periodic în funcție de proprietățile lor fizice și chimice. Acesta este un instrument fundamental în studiul chimiei, oferind informații esențiale despre fiecare element, precum numărul atomic, masă atomică, configurația electronică și reactivitate.</a:t>
            </a:r>
            <a:endParaRPr lang="en-US" sz="1612" dirty="0"/>
          </a:p>
        </p:txBody>
      </p:sp>
      <p:pic>
        <p:nvPicPr>
          <p:cNvPr id="8" name="Image 1" descr="preencoded.png"/>
          <p:cNvPicPr>
            <a:picLocks noChangeAspect="1"/>
          </p:cNvPicPr>
          <p:nvPr/>
        </p:nvPicPr>
        <p:blipFill>
          <a:blip r:embed="rId4"/>
          <a:stretch>
            <a:fillRect/>
          </a:stretch>
        </p:blipFill>
        <p:spPr>
          <a:xfrm>
            <a:off x="6120765" y="2251948"/>
            <a:ext cx="511850" cy="511850"/>
          </a:xfrm>
          <a:prstGeom prst="rect">
            <a:avLst/>
          </a:prstGeom>
        </p:spPr>
      </p:pic>
      <p:sp>
        <p:nvSpPr>
          <p:cNvPr id="9" name="Text 5"/>
          <p:cNvSpPr/>
          <p:nvPr/>
        </p:nvSpPr>
        <p:spPr>
          <a:xfrm>
            <a:off x="6120765" y="2968466"/>
            <a:ext cx="2388870" cy="319921"/>
          </a:xfrm>
          <a:prstGeom prst="rect">
            <a:avLst/>
          </a:prstGeom>
          <a:noFill/>
          <a:ln/>
        </p:spPr>
        <p:txBody>
          <a:bodyPr wrap="none" rtlCol="0" anchor="t"/>
          <a:lstStyle/>
          <a:p>
            <a:pPr marL="0" indent="0" algn="l">
              <a:lnSpc>
                <a:spcPts val="2519"/>
              </a:lnSpc>
              <a:buNone/>
            </a:pPr>
            <a:r>
              <a:rPr lang="en-US" sz="2015" dirty="0">
                <a:solidFill>
                  <a:srgbClr val="FF0000"/>
                </a:solidFill>
                <a:latin typeface="Patrick Hand" pitchFamily="34" charset="0"/>
                <a:ea typeface="Patrick Hand" pitchFamily="34" charset="-122"/>
                <a:cs typeface="Patrick Hand" pitchFamily="34" charset="-120"/>
              </a:rPr>
              <a:t>Simboluri chimice</a:t>
            </a:r>
            <a:endParaRPr lang="en-US" sz="2015" dirty="0">
              <a:solidFill>
                <a:srgbClr val="FF0000"/>
              </a:solidFill>
            </a:endParaRPr>
          </a:p>
        </p:txBody>
      </p:sp>
      <p:sp>
        <p:nvSpPr>
          <p:cNvPr id="10" name="Text 6"/>
          <p:cNvSpPr/>
          <p:nvPr/>
        </p:nvSpPr>
        <p:spPr>
          <a:xfrm>
            <a:off x="6120765" y="3411141"/>
            <a:ext cx="2388870" cy="3931920"/>
          </a:xfrm>
          <a:prstGeom prst="rect">
            <a:avLst/>
          </a:prstGeom>
          <a:noFill/>
          <a:ln/>
        </p:spPr>
        <p:txBody>
          <a:bodyPr wrap="square" rtlCol="0" anchor="t"/>
          <a:lstStyle/>
          <a:p>
            <a:pPr marL="0" indent="0" algn="just">
              <a:lnSpc>
                <a:spcPts val="2580"/>
              </a:lnSpc>
              <a:buNone/>
            </a:pPr>
            <a:r>
              <a:rPr lang="en-US" sz="1612" dirty="0">
                <a:solidFill>
                  <a:srgbClr val="383838"/>
                </a:solidFill>
                <a:latin typeface="Patrick Hand" pitchFamily="34" charset="0"/>
                <a:ea typeface="Patrick Hand" pitchFamily="34" charset="-122"/>
                <a:cs typeface="Patrick Hand" pitchFamily="34" charset="-120"/>
              </a:rPr>
              <a:t>Fiecare element chimic are un simbol unic alcătuit din una sau două litere, care reprezintă denumirea elementului în limba latină. De exemplu, Fe pentru fier, Au pentru aur, sau H pentru hidrogen. Aceste simboluri sunt utilizate pe scară largă în chimie pentru a reprezenta compuși și reacții chimice într-un mod compact și eficient.</a:t>
            </a:r>
            <a:endParaRPr lang="en-US" sz="1612" dirty="0"/>
          </a:p>
        </p:txBody>
      </p:sp>
      <p:pic>
        <p:nvPicPr>
          <p:cNvPr id="11" name="Image 2" descr="preencoded.png"/>
          <p:cNvPicPr>
            <a:picLocks noChangeAspect="1"/>
          </p:cNvPicPr>
          <p:nvPr/>
        </p:nvPicPr>
        <p:blipFill>
          <a:blip r:embed="rId5"/>
          <a:stretch>
            <a:fillRect/>
          </a:stretch>
        </p:blipFill>
        <p:spPr>
          <a:xfrm>
            <a:off x="8816697" y="2251948"/>
            <a:ext cx="511850" cy="511850"/>
          </a:xfrm>
          <a:prstGeom prst="rect">
            <a:avLst/>
          </a:prstGeom>
        </p:spPr>
      </p:pic>
      <p:sp>
        <p:nvSpPr>
          <p:cNvPr id="12" name="Text 7"/>
          <p:cNvSpPr/>
          <p:nvPr/>
        </p:nvSpPr>
        <p:spPr>
          <a:xfrm>
            <a:off x="8816697" y="2968466"/>
            <a:ext cx="2388870" cy="319921"/>
          </a:xfrm>
          <a:prstGeom prst="rect">
            <a:avLst/>
          </a:prstGeom>
          <a:noFill/>
          <a:ln/>
        </p:spPr>
        <p:txBody>
          <a:bodyPr wrap="none" rtlCol="0" anchor="t"/>
          <a:lstStyle/>
          <a:p>
            <a:pPr marL="0" indent="0" algn="ctr">
              <a:lnSpc>
                <a:spcPts val="2519"/>
              </a:lnSpc>
              <a:buNone/>
            </a:pPr>
            <a:r>
              <a:rPr lang="en-US" sz="2015" dirty="0">
                <a:solidFill>
                  <a:srgbClr val="FF0000"/>
                </a:solidFill>
                <a:latin typeface="Patrick Hand" pitchFamily="34" charset="0"/>
                <a:ea typeface="Patrick Hand" pitchFamily="34" charset="-122"/>
                <a:cs typeface="Patrick Hand" pitchFamily="34" charset="-120"/>
              </a:rPr>
              <a:t>Denumiri</a:t>
            </a:r>
            <a:endParaRPr lang="en-US" sz="2015" dirty="0">
              <a:solidFill>
                <a:srgbClr val="FF0000"/>
              </a:solidFill>
            </a:endParaRPr>
          </a:p>
        </p:txBody>
      </p:sp>
      <p:sp>
        <p:nvSpPr>
          <p:cNvPr id="13" name="Text 8"/>
          <p:cNvSpPr/>
          <p:nvPr/>
        </p:nvSpPr>
        <p:spPr>
          <a:xfrm>
            <a:off x="8816697" y="3411141"/>
            <a:ext cx="2388870" cy="4259580"/>
          </a:xfrm>
          <a:prstGeom prst="rect">
            <a:avLst/>
          </a:prstGeom>
          <a:noFill/>
          <a:ln/>
        </p:spPr>
        <p:txBody>
          <a:bodyPr wrap="square" rtlCol="0" anchor="t"/>
          <a:lstStyle/>
          <a:p>
            <a:pPr marL="0" indent="0" algn="just">
              <a:lnSpc>
                <a:spcPts val="2580"/>
              </a:lnSpc>
              <a:buNone/>
            </a:pPr>
            <a:r>
              <a:rPr lang="en-US" sz="1612" dirty="0">
                <a:solidFill>
                  <a:srgbClr val="383838"/>
                </a:solidFill>
                <a:latin typeface="Patrick Hand" pitchFamily="34" charset="0"/>
                <a:ea typeface="Patrick Hand" pitchFamily="34" charset="-122"/>
                <a:cs typeface="Patrick Hand" pitchFamily="34" charset="-120"/>
              </a:rPr>
              <a:t>Denumirile elementelor chimice sunt adesea derivate din limba greacă sau latină și reflectă diverse caracteristici ale elementului, cum ar fi proprietățile fizice, culoarea, originea sau chiar numele descoperitorilor. De exemplu, hidrogenul provine din grecescul "hidro" (apă) și "gennao" (a produce), în timp ce carbonul vine din latinescul "carbo" (cărbune).</a:t>
            </a:r>
            <a:endParaRPr lang="en-US" sz="1612" dirty="0"/>
          </a:p>
        </p:txBody>
      </p:sp>
      <p:sp>
        <p:nvSpPr>
          <p:cNvPr id="15" name="Text 7">
            <a:extLst>
              <a:ext uri="{FF2B5EF4-FFF2-40B4-BE49-F238E27FC236}">
                <a16:creationId xmlns:a16="http://schemas.microsoft.com/office/drawing/2014/main" id="{856AB858-29FE-45A3-3F6D-F61081D4C43C}"/>
              </a:ext>
            </a:extLst>
          </p:cNvPr>
          <p:cNvSpPr/>
          <p:nvPr/>
        </p:nvSpPr>
        <p:spPr>
          <a:xfrm>
            <a:off x="38100" y="7746853"/>
            <a:ext cx="1746528" cy="388858"/>
          </a:xfrm>
          <a:prstGeom prst="rect">
            <a:avLst/>
          </a:prstGeom>
          <a:noFill/>
          <a:ln/>
        </p:spPr>
        <p:txBody>
          <a:bodyPr wrap="none" rtlCol="0" anchor="t"/>
          <a:lstStyle/>
          <a:p>
            <a:pPr marL="0" indent="0" algn="l">
              <a:lnSpc>
                <a:spcPts val="3062"/>
              </a:lnSpc>
              <a:buNone/>
            </a:pPr>
            <a:r>
              <a:rPr lang="ro-RO" sz="3600" b="1" dirty="0">
                <a:solidFill>
                  <a:srgbClr val="B237BB"/>
                </a:solidFill>
                <a:latin typeface="Patrick Hand" pitchFamily="34" charset="0"/>
              </a:rPr>
              <a:t>CEDRA</a:t>
            </a:r>
            <a:endParaRPr lang="en-US" sz="3600" dirty="0">
              <a:solidFill>
                <a:srgbClr val="B237B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
        <p:nvSpPr>
          <p:cNvPr id="4" name="Text 2"/>
          <p:cNvSpPr/>
          <p:nvPr/>
        </p:nvSpPr>
        <p:spPr>
          <a:xfrm>
            <a:off x="4108728" y="465415"/>
            <a:ext cx="5029676" cy="527209"/>
          </a:xfrm>
          <a:prstGeom prst="rect">
            <a:avLst/>
          </a:prstGeom>
          <a:noFill/>
          <a:ln/>
        </p:spPr>
        <p:txBody>
          <a:bodyPr wrap="none" rtlCol="0" anchor="t"/>
          <a:lstStyle/>
          <a:p>
            <a:pPr marL="0" indent="0" algn="ctr">
              <a:lnSpc>
                <a:spcPts val="4153"/>
              </a:lnSpc>
              <a:buNone/>
            </a:pPr>
            <a:r>
              <a:rPr lang="en-US" sz="3322" dirty="0">
                <a:solidFill>
                  <a:srgbClr val="FF0000"/>
                </a:solidFill>
                <a:latin typeface="Patrick Hand" pitchFamily="34" charset="0"/>
                <a:ea typeface="Patrick Hand" pitchFamily="34" charset="-122"/>
                <a:cs typeface="Patrick Hand" pitchFamily="34" charset="-120"/>
              </a:rPr>
              <a:t>Clasificarea elementelor chimice</a:t>
            </a:r>
            <a:endParaRPr lang="en-US" sz="3322" dirty="0">
              <a:solidFill>
                <a:srgbClr val="FF0000"/>
              </a:solidFill>
            </a:endParaRPr>
          </a:p>
        </p:txBody>
      </p:sp>
      <p:sp>
        <p:nvSpPr>
          <p:cNvPr id="5" name="Shape 3"/>
          <p:cNvSpPr/>
          <p:nvPr/>
        </p:nvSpPr>
        <p:spPr>
          <a:xfrm>
            <a:off x="4108728" y="1330047"/>
            <a:ext cx="1068705" cy="972264"/>
          </a:xfrm>
          <a:prstGeom prst="roundRect">
            <a:avLst>
              <a:gd name="adj" fmla="val 7811"/>
            </a:avLst>
          </a:prstGeom>
          <a:solidFill>
            <a:srgbClr val="E6E6E6"/>
          </a:solidFill>
          <a:ln w="7620">
            <a:solidFill>
              <a:srgbClr val="CCCCCC"/>
            </a:solidFill>
            <a:prstDash val="solid"/>
          </a:ln>
        </p:spPr>
      </p:sp>
      <p:sp>
        <p:nvSpPr>
          <p:cNvPr id="6" name="Text 4"/>
          <p:cNvSpPr/>
          <p:nvPr/>
        </p:nvSpPr>
        <p:spPr>
          <a:xfrm>
            <a:off x="4285059" y="1647349"/>
            <a:ext cx="76557" cy="337542"/>
          </a:xfrm>
          <a:prstGeom prst="rect">
            <a:avLst/>
          </a:prstGeom>
          <a:noFill/>
          <a:ln/>
        </p:spPr>
        <p:txBody>
          <a:bodyPr wrap="none" rtlCol="0" anchor="t"/>
          <a:lstStyle/>
          <a:p>
            <a:pPr marL="0" indent="0" algn="ctr">
              <a:lnSpc>
                <a:spcPts val="2658"/>
              </a:lnSpc>
              <a:buNone/>
            </a:pPr>
            <a:r>
              <a:rPr lang="en-US" sz="1661" dirty="0">
                <a:solidFill>
                  <a:srgbClr val="383838"/>
                </a:solidFill>
                <a:latin typeface="Patrick Hand" pitchFamily="34" charset="0"/>
                <a:ea typeface="Patrick Hand" pitchFamily="34" charset="-122"/>
                <a:cs typeface="Patrick Hand" pitchFamily="34" charset="-120"/>
              </a:rPr>
              <a:t>1</a:t>
            </a:r>
            <a:endParaRPr lang="en-US" sz="1661" dirty="0"/>
          </a:p>
        </p:txBody>
      </p:sp>
      <p:sp>
        <p:nvSpPr>
          <p:cNvPr id="7" name="Text 5"/>
          <p:cNvSpPr/>
          <p:nvPr/>
        </p:nvSpPr>
        <p:spPr>
          <a:xfrm>
            <a:off x="5346144" y="1498759"/>
            <a:ext cx="2109430" cy="263723"/>
          </a:xfrm>
          <a:prstGeom prst="rect">
            <a:avLst/>
          </a:prstGeom>
          <a:noFill/>
          <a:ln/>
        </p:spPr>
        <p:txBody>
          <a:bodyPr wrap="none" rtlCol="0" anchor="t"/>
          <a:lstStyle/>
          <a:p>
            <a:pPr marL="0" indent="0" algn="l">
              <a:lnSpc>
                <a:spcPts val="2076"/>
              </a:lnSpc>
              <a:buNone/>
            </a:pPr>
            <a:r>
              <a:rPr lang="en-US" sz="1661" dirty="0">
                <a:solidFill>
                  <a:srgbClr val="383838"/>
                </a:solidFill>
                <a:latin typeface="Patrick Hand" pitchFamily="34" charset="0"/>
                <a:ea typeface="Patrick Hand" pitchFamily="34" charset="-122"/>
                <a:cs typeface="Patrick Hand" pitchFamily="34" charset="-120"/>
              </a:rPr>
              <a:t>Metale</a:t>
            </a:r>
            <a:endParaRPr lang="en-US" sz="1661" dirty="0"/>
          </a:p>
        </p:txBody>
      </p:sp>
      <p:sp>
        <p:nvSpPr>
          <p:cNvPr id="8" name="Text 6"/>
          <p:cNvSpPr/>
          <p:nvPr/>
        </p:nvSpPr>
        <p:spPr>
          <a:xfrm>
            <a:off x="5346144" y="1863685"/>
            <a:ext cx="3772614" cy="269915"/>
          </a:xfrm>
          <a:prstGeom prst="rect">
            <a:avLst/>
          </a:prstGeom>
          <a:noFill/>
          <a:ln/>
        </p:spPr>
        <p:txBody>
          <a:bodyPr wrap="none" rtlCol="0" anchor="t"/>
          <a:lstStyle/>
          <a:p>
            <a:pPr marL="0" indent="0" algn="l">
              <a:lnSpc>
                <a:spcPts val="2126"/>
              </a:lnSpc>
              <a:buNone/>
            </a:pPr>
            <a:r>
              <a:rPr lang="en-US" sz="1329" dirty="0">
                <a:solidFill>
                  <a:srgbClr val="383838"/>
                </a:solidFill>
                <a:latin typeface="Patrick Hand" pitchFamily="34" charset="0"/>
                <a:ea typeface="Patrick Hand" pitchFamily="34" charset="-122"/>
                <a:cs typeface="Patrick Hand" pitchFamily="34" charset="-120"/>
              </a:rPr>
              <a:t>Conduci electricitatea, au aspect strălucitor și sunt maleabile.</a:t>
            </a:r>
            <a:endParaRPr lang="en-US" sz="1329" dirty="0"/>
          </a:p>
        </p:txBody>
      </p:sp>
      <p:sp>
        <p:nvSpPr>
          <p:cNvPr id="9" name="Shape 7"/>
          <p:cNvSpPr/>
          <p:nvPr/>
        </p:nvSpPr>
        <p:spPr>
          <a:xfrm>
            <a:off x="5261729" y="2284661"/>
            <a:ext cx="5175528" cy="16847"/>
          </a:xfrm>
          <a:prstGeom prst="roundRect">
            <a:avLst>
              <a:gd name="adj" fmla="val 450771"/>
            </a:avLst>
          </a:prstGeom>
          <a:solidFill>
            <a:srgbClr val="CCCCCC"/>
          </a:solidFill>
          <a:ln/>
        </p:spPr>
      </p:sp>
      <p:sp>
        <p:nvSpPr>
          <p:cNvPr id="10" name="Shape 8"/>
          <p:cNvSpPr/>
          <p:nvPr/>
        </p:nvSpPr>
        <p:spPr>
          <a:xfrm>
            <a:off x="4108728" y="2386608"/>
            <a:ext cx="2137529" cy="972264"/>
          </a:xfrm>
          <a:prstGeom prst="roundRect">
            <a:avLst>
              <a:gd name="adj" fmla="val 7811"/>
            </a:avLst>
          </a:prstGeom>
          <a:solidFill>
            <a:srgbClr val="E6E6E6"/>
          </a:solidFill>
          <a:ln w="7620">
            <a:solidFill>
              <a:srgbClr val="CCCCCC"/>
            </a:solidFill>
            <a:prstDash val="solid"/>
          </a:ln>
        </p:spPr>
      </p:sp>
      <p:sp>
        <p:nvSpPr>
          <p:cNvPr id="11" name="Text 9"/>
          <p:cNvSpPr/>
          <p:nvPr/>
        </p:nvSpPr>
        <p:spPr>
          <a:xfrm>
            <a:off x="4285059" y="2703909"/>
            <a:ext cx="98703" cy="337542"/>
          </a:xfrm>
          <a:prstGeom prst="rect">
            <a:avLst/>
          </a:prstGeom>
          <a:noFill/>
          <a:ln/>
        </p:spPr>
        <p:txBody>
          <a:bodyPr wrap="none" rtlCol="0" anchor="t"/>
          <a:lstStyle/>
          <a:p>
            <a:pPr marL="0" indent="0" algn="ctr">
              <a:lnSpc>
                <a:spcPts val="2658"/>
              </a:lnSpc>
              <a:buNone/>
            </a:pPr>
            <a:r>
              <a:rPr lang="en-US" sz="1661" dirty="0">
                <a:solidFill>
                  <a:srgbClr val="383838"/>
                </a:solidFill>
                <a:latin typeface="Patrick Hand" pitchFamily="34" charset="0"/>
                <a:ea typeface="Patrick Hand" pitchFamily="34" charset="-122"/>
                <a:cs typeface="Patrick Hand" pitchFamily="34" charset="-120"/>
              </a:rPr>
              <a:t>2</a:t>
            </a:r>
            <a:endParaRPr lang="en-US" sz="1661" dirty="0"/>
          </a:p>
        </p:txBody>
      </p:sp>
      <p:sp>
        <p:nvSpPr>
          <p:cNvPr id="12" name="Text 10"/>
          <p:cNvSpPr/>
          <p:nvPr/>
        </p:nvSpPr>
        <p:spPr>
          <a:xfrm>
            <a:off x="6414968" y="2555319"/>
            <a:ext cx="2109430" cy="263723"/>
          </a:xfrm>
          <a:prstGeom prst="rect">
            <a:avLst/>
          </a:prstGeom>
          <a:noFill/>
          <a:ln/>
        </p:spPr>
        <p:txBody>
          <a:bodyPr wrap="none" rtlCol="0" anchor="t"/>
          <a:lstStyle/>
          <a:p>
            <a:pPr marL="0" indent="0" algn="l">
              <a:lnSpc>
                <a:spcPts val="2076"/>
              </a:lnSpc>
              <a:buNone/>
            </a:pPr>
            <a:r>
              <a:rPr lang="en-US" sz="1661" dirty="0">
                <a:solidFill>
                  <a:srgbClr val="383838"/>
                </a:solidFill>
                <a:latin typeface="Patrick Hand" pitchFamily="34" charset="0"/>
                <a:ea typeface="Patrick Hand" pitchFamily="34" charset="-122"/>
                <a:cs typeface="Patrick Hand" pitchFamily="34" charset="-120"/>
              </a:rPr>
              <a:t>Nemetale</a:t>
            </a:r>
            <a:endParaRPr lang="en-US" sz="1661" dirty="0"/>
          </a:p>
        </p:txBody>
      </p:sp>
      <p:sp>
        <p:nvSpPr>
          <p:cNvPr id="13" name="Text 11"/>
          <p:cNvSpPr/>
          <p:nvPr/>
        </p:nvSpPr>
        <p:spPr>
          <a:xfrm>
            <a:off x="6414968" y="2920246"/>
            <a:ext cx="3423880" cy="269915"/>
          </a:xfrm>
          <a:prstGeom prst="rect">
            <a:avLst/>
          </a:prstGeom>
          <a:noFill/>
          <a:ln/>
        </p:spPr>
        <p:txBody>
          <a:bodyPr wrap="none" rtlCol="0" anchor="t"/>
          <a:lstStyle/>
          <a:p>
            <a:pPr marL="0" indent="0" algn="l">
              <a:lnSpc>
                <a:spcPts val="2126"/>
              </a:lnSpc>
              <a:buNone/>
            </a:pPr>
            <a:r>
              <a:rPr lang="en-US" sz="1329" dirty="0">
                <a:solidFill>
                  <a:srgbClr val="383838"/>
                </a:solidFill>
                <a:latin typeface="Patrick Hand" pitchFamily="34" charset="0"/>
                <a:ea typeface="Patrick Hand" pitchFamily="34" charset="-122"/>
                <a:cs typeface="Patrick Hand" pitchFamily="34" charset="-120"/>
              </a:rPr>
              <a:t>Nu conduc electric, au aspect opac și sunt foarte fragile.</a:t>
            </a:r>
            <a:endParaRPr lang="en-US" sz="1329" dirty="0"/>
          </a:p>
        </p:txBody>
      </p:sp>
      <p:sp>
        <p:nvSpPr>
          <p:cNvPr id="14" name="Shape 12"/>
          <p:cNvSpPr/>
          <p:nvPr/>
        </p:nvSpPr>
        <p:spPr>
          <a:xfrm>
            <a:off x="6330553" y="3341221"/>
            <a:ext cx="4106704" cy="16847"/>
          </a:xfrm>
          <a:prstGeom prst="roundRect">
            <a:avLst>
              <a:gd name="adj" fmla="val 450771"/>
            </a:avLst>
          </a:prstGeom>
          <a:solidFill>
            <a:srgbClr val="CCCCCC"/>
          </a:solidFill>
          <a:ln/>
        </p:spPr>
      </p:sp>
      <p:sp>
        <p:nvSpPr>
          <p:cNvPr id="15" name="Shape 13"/>
          <p:cNvSpPr/>
          <p:nvPr/>
        </p:nvSpPr>
        <p:spPr>
          <a:xfrm>
            <a:off x="4108728" y="3443168"/>
            <a:ext cx="3206353" cy="1242179"/>
          </a:xfrm>
          <a:prstGeom prst="roundRect">
            <a:avLst>
              <a:gd name="adj" fmla="val 6114"/>
            </a:avLst>
          </a:prstGeom>
          <a:solidFill>
            <a:srgbClr val="E6E6E6"/>
          </a:solidFill>
          <a:ln w="7620">
            <a:solidFill>
              <a:srgbClr val="CCCCCC"/>
            </a:solidFill>
            <a:prstDash val="solid"/>
          </a:ln>
        </p:spPr>
      </p:sp>
      <p:sp>
        <p:nvSpPr>
          <p:cNvPr id="16" name="Text 14"/>
          <p:cNvSpPr/>
          <p:nvPr/>
        </p:nvSpPr>
        <p:spPr>
          <a:xfrm>
            <a:off x="4285059" y="3895487"/>
            <a:ext cx="94536" cy="337542"/>
          </a:xfrm>
          <a:prstGeom prst="rect">
            <a:avLst/>
          </a:prstGeom>
          <a:noFill/>
          <a:ln/>
        </p:spPr>
        <p:txBody>
          <a:bodyPr wrap="none" rtlCol="0" anchor="t"/>
          <a:lstStyle/>
          <a:p>
            <a:pPr marL="0" indent="0" algn="ctr">
              <a:lnSpc>
                <a:spcPts val="2658"/>
              </a:lnSpc>
              <a:buNone/>
            </a:pPr>
            <a:r>
              <a:rPr lang="en-US" sz="1661" dirty="0">
                <a:solidFill>
                  <a:srgbClr val="383838"/>
                </a:solidFill>
                <a:latin typeface="Patrick Hand" pitchFamily="34" charset="0"/>
                <a:ea typeface="Patrick Hand" pitchFamily="34" charset="-122"/>
                <a:cs typeface="Patrick Hand" pitchFamily="34" charset="-120"/>
              </a:rPr>
              <a:t>3</a:t>
            </a:r>
            <a:endParaRPr lang="en-US" sz="1661" dirty="0"/>
          </a:p>
        </p:txBody>
      </p:sp>
      <p:sp>
        <p:nvSpPr>
          <p:cNvPr id="17" name="Text 15"/>
          <p:cNvSpPr/>
          <p:nvPr/>
        </p:nvSpPr>
        <p:spPr>
          <a:xfrm>
            <a:off x="7483792" y="3611880"/>
            <a:ext cx="2109430" cy="263723"/>
          </a:xfrm>
          <a:prstGeom prst="rect">
            <a:avLst/>
          </a:prstGeom>
          <a:noFill/>
          <a:ln/>
        </p:spPr>
        <p:txBody>
          <a:bodyPr wrap="none" rtlCol="0" anchor="t"/>
          <a:lstStyle/>
          <a:p>
            <a:pPr marL="0" indent="0" algn="l">
              <a:lnSpc>
                <a:spcPts val="2076"/>
              </a:lnSpc>
              <a:buNone/>
            </a:pPr>
            <a:r>
              <a:rPr lang="en-US" sz="1661" dirty="0">
                <a:solidFill>
                  <a:srgbClr val="383838"/>
                </a:solidFill>
                <a:latin typeface="Patrick Hand" pitchFamily="34" charset="0"/>
                <a:ea typeface="Patrick Hand" pitchFamily="34" charset="-122"/>
                <a:cs typeface="Patrick Hand" pitchFamily="34" charset="-120"/>
              </a:rPr>
              <a:t>Metaloidri</a:t>
            </a:r>
            <a:endParaRPr lang="en-US" sz="1661" dirty="0"/>
          </a:p>
        </p:txBody>
      </p:sp>
      <p:sp>
        <p:nvSpPr>
          <p:cNvPr id="18" name="Text 16"/>
          <p:cNvSpPr/>
          <p:nvPr/>
        </p:nvSpPr>
        <p:spPr>
          <a:xfrm>
            <a:off x="7483792" y="3976807"/>
            <a:ext cx="2869049" cy="539829"/>
          </a:xfrm>
          <a:prstGeom prst="rect">
            <a:avLst/>
          </a:prstGeom>
          <a:noFill/>
          <a:ln/>
        </p:spPr>
        <p:txBody>
          <a:bodyPr wrap="square" rtlCol="0" anchor="t"/>
          <a:lstStyle/>
          <a:p>
            <a:pPr marL="0" indent="0" algn="l">
              <a:lnSpc>
                <a:spcPts val="2126"/>
              </a:lnSpc>
              <a:buNone/>
            </a:pPr>
            <a:r>
              <a:rPr lang="en-US" sz="1329" dirty="0">
                <a:solidFill>
                  <a:srgbClr val="383838"/>
                </a:solidFill>
                <a:latin typeface="Patrick Hand" pitchFamily="34" charset="0"/>
                <a:ea typeface="Patrick Hand" pitchFamily="34" charset="-122"/>
                <a:cs typeface="Patrick Hand" pitchFamily="34" charset="-120"/>
              </a:rPr>
              <a:t>Dețin proprietăți intermediare între metale și nemetale.</a:t>
            </a:r>
            <a:endParaRPr lang="en-US" sz="1329" dirty="0"/>
          </a:p>
        </p:txBody>
      </p:sp>
      <p:sp>
        <p:nvSpPr>
          <p:cNvPr id="19" name="Text 17"/>
          <p:cNvSpPr/>
          <p:nvPr/>
        </p:nvSpPr>
        <p:spPr>
          <a:xfrm>
            <a:off x="4108728" y="4875133"/>
            <a:ext cx="6412825" cy="1619488"/>
          </a:xfrm>
          <a:prstGeom prst="rect">
            <a:avLst/>
          </a:prstGeom>
          <a:noFill/>
          <a:ln/>
        </p:spPr>
        <p:txBody>
          <a:bodyPr wrap="square" rtlCol="0" anchor="t"/>
          <a:lstStyle/>
          <a:p>
            <a:pPr marL="0" indent="0" algn="just">
              <a:lnSpc>
                <a:spcPts val="2126"/>
              </a:lnSpc>
              <a:buNone/>
            </a:pPr>
            <a:r>
              <a:rPr lang="en-US" sz="1329" dirty="0">
                <a:solidFill>
                  <a:srgbClr val="383838"/>
                </a:solidFill>
                <a:latin typeface="Patrick Hand" pitchFamily="34" charset="0"/>
                <a:ea typeface="Patrick Hand" pitchFamily="34" charset="-122"/>
                <a:cs typeface="Patrick Hand" pitchFamily="34" charset="-120"/>
              </a:rPr>
              <a:t>Elementele chimice se clasifică în trei categorii principale: metale, nemetale și metaloidri. Metalele sunt elemente care conduc bine electricitatea și căldura, au un aspect strălucitor și sunt maleabile, adică pot fi deformate fără a se rupe. Exemple de metale sunt: aurul, argintul, cuprul și fierul. Nemetalele, pe de altă parte, nu conduc electric, au un aspect opac și sunt foarte fragile. Exemple de nemetale sunt: carbonul, oxigenul și azotul. Metaloidrii sunt elemente care dețin proprietăți intermediare între metale și nemetale, precum siliciul și germaniul.</a:t>
            </a:r>
            <a:endParaRPr lang="en-US" sz="1329" dirty="0"/>
          </a:p>
        </p:txBody>
      </p:sp>
      <p:sp>
        <p:nvSpPr>
          <p:cNvPr id="20" name="Text 18"/>
          <p:cNvSpPr/>
          <p:nvPr/>
        </p:nvSpPr>
        <p:spPr>
          <a:xfrm>
            <a:off x="4108728" y="6684407"/>
            <a:ext cx="6412825" cy="1079659"/>
          </a:xfrm>
          <a:prstGeom prst="rect">
            <a:avLst/>
          </a:prstGeom>
          <a:noFill/>
          <a:ln/>
        </p:spPr>
        <p:txBody>
          <a:bodyPr wrap="square" rtlCol="0" anchor="t"/>
          <a:lstStyle/>
          <a:p>
            <a:pPr marL="0" indent="0" algn="just">
              <a:lnSpc>
                <a:spcPts val="2126"/>
              </a:lnSpc>
              <a:buNone/>
            </a:pPr>
            <a:r>
              <a:rPr lang="en-US" sz="1329" dirty="0">
                <a:solidFill>
                  <a:srgbClr val="383838"/>
                </a:solidFill>
                <a:latin typeface="Patrick Hand" pitchFamily="34" charset="0"/>
                <a:ea typeface="Patrick Hand" pitchFamily="34" charset="-122"/>
                <a:cs typeface="Patrick Hand" pitchFamily="34" charset="-120"/>
              </a:rPr>
              <a:t>Această clasificare a elementelor joacă un rol esențial în înțelegerea comportamentului și aplicațiilor lor în diverse domenii, de la electronică la industrie chimică. Cunoașterea caracteristicilor fiecărei categorii de elemente este fundamentală pentru a prevedea și controla reacțiile și proprietățile compușilor formați.</a:t>
            </a:r>
            <a:endParaRPr lang="en-US" sz="1329" dirty="0"/>
          </a:p>
        </p:txBody>
      </p:sp>
      <p:sp>
        <p:nvSpPr>
          <p:cNvPr id="22" name="Text 7">
            <a:extLst>
              <a:ext uri="{FF2B5EF4-FFF2-40B4-BE49-F238E27FC236}">
                <a16:creationId xmlns:a16="http://schemas.microsoft.com/office/drawing/2014/main" id="{FD47AF40-299F-90C6-081D-473156829C92}"/>
              </a:ext>
            </a:extLst>
          </p:cNvPr>
          <p:cNvSpPr/>
          <p:nvPr/>
        </p:nvSpPr>
        <p:spPr>
          <a:xfrm>
            <a:off x="53272" y="7659767"/>
            <a:ext cx="1746528" cy="388858"/>
          </a:xfrm>
          <a:prstGeom prst="rect">
            <a:avLst/>
          </a:prstGeom>
          <a:noFill/>
          <a:ln/>
        </p:spPr>
        <p:txBody>
          <a:bodyPr wrap="none" rtlCol="0" anchor="t"/>
          <a:lstStyle/>
          <a:p>
            <a:pPr marL="0" indent="0" algn="l">
              <a:lnSpc>
                <a:spcPts val="3062"/>
              </a:lnSpc>
              <a:buNone/>
            </a:pPr>
            <a:r>
              <a:rPr lang="ro-RO" sz="3600" b="1" dirty="0">
                <a:solidFill>
                  <a:srgbClr val="B237BB"/>
                </a:solidFill>
                <a:latin typeface="Patrick Hand" pitchFamily="34" charset="0"/>
              </a:rPr>
              <a:t>CEDRA</a:t>
            </a:r>
            <a:endParaRPr lang="en-US" sz="3600" dirty="0">
              <a:solidFill>
                <a:srgbClr val="B237B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168729"/>
            <a:ext cx="14630400" cy="8229600"/>
          </a:xfrm>
          <a:prstGeom prst="rect">
            <a:avLst/>
          </a:prstGeom>
          <a:solidFill>
            <a:srgbClr val="F7F7F7"/>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871418"/>
            <a:ext cx="7477601" cy="1388745"/>
          </a:xfrm>
          <a:prstGeom prst="rect">
            <a:avLst/>
          </a:prstGeom>
          <a:noFill/>
          <a:ln/>
        </p:spPr>
        <p:txBody>
          <a:bodyPr wrap="square" rtlCol="0" anchor="t"/>
          <a:lstStyle/>
          <a:p>
            <a:pPr marL="0" indent="0">
              <a:lnSpc>
                <a:spcPts val="5468"/>
              </a:lnSpc>
              <a:buNone/>
            </a:pPr>
            <a:r>
              <a:rPr lang="en-US" sz="4374" dirty="0">
                <a:solidFill>
                  <a:srgbClr val="383838"/>
                </a:solidFill>
                <a:latin typeface="Patrick Hand" pitchFamily="34" charset="0"/>
                <a:ea typeface="Patrick Hand" pitchFamily="34" charset="-122"/>
                <a:cs typeface="Patrick Hand" pitchFamily="34" charset="-120"/>
              </a:rPr>
              <a:t>Stările de agregare ale elementelor chimice</a:t>
            </a:r>
            <a:endParaRPr lang="en-US" sz="4374" dirty="0"/>
          </a:p>
        </p:txBody>
      </p:sp>
      <p:sp>
        <p:nvSpPr>
          <p:cNvPr id="6" name="Text 3"/>
          <p:cNvSpPr/>
          <p:nvPr/>
        </p:nvSpPr>
        <p:spPr>
          <a:xfrm>
            <a:off x="833199" y="2593419"/>
            <a:ext cx="7477601" cy="1777008"/>
          </a:xfrm>
          <a:prstGeom prst="rect">
            <a:avLst/>
          </a:prstGeom>
          <a:noFill/>
          <a:ln/>
        </p:spPr>
        <p:txBody>
          <a:bodyPr wrap="square" rtlCol="0" anchor="t"/>
          <a:lstStyle/>
          <a:p>
            <a:pPr marL="0" indent="0">
              <a:lnSpc>
                <a:spcPts val="2799"/>
              </a:lnSpc>
              <a:buNone/>
            </a:pPr>
            <a:r>
              <a:rPr lang="en-US" sz="1750" dirty="0">
                <a:solidFill>
                  <a:srgbClr val="383838"/>
                </a:solidFill>
                <a:latin typeface="Patrick Hand" pitchFamily="34" charset="0"/>
                <a:ea typeface="Patrick Hand" pitchFamily="34" charset="-122"/>
                <a:cs typeface="Patrick Hand" pitchFamily="34" charset="-120"/>
              </a:rPr>
              <a:t>Elementele chimice pot exista în trei stări de agregare principale: solid, lichid și gazos. Fiecare stare de agregare este caracterizată de proprietăți fizice specifice, cum ar fi forma, volumul și densitatea. Solidele sunt materiale compacte și rigide, cu o formă și un volum fix. Lichidele au o formă variabilă, dar un volum fix, în timp ce gazele nu au o formă sau un volum definit, ocupând întregul spațiu disponibil.</a:t>
            </a:r>
            <a:endParaRPr lang="en-US" sz="1750" dirty="0"/>
          </a:p>
        </p:txBody>
      </p:sp>
      <p:sp>
        <p:nvSpPr>
          <p:cNvPr id="7" name="Text 4"/>
          <p:cNvSpPr/>
          <p:nvPr/>
        </p:nvSpPr>
        <p:spPr>
          <a:xfrm>
            <a:off x="833199" y="4620339"/>
            <a:ext cx="7477601" cy="1777008"/>
          </a:xfrm>
          <a:prstGeom prst="rect">
            <a:avLst/>
          </a:prstGeom>
          <a:noFill/>
          <a:ln/>
        </p:spPr>
        <p:txBody>
          <a:bodyPr wrap="square" rtlCol="0" anchor="t"/>
          <a:lstStyle/>
          <a:p>
            <a:pPr marL="0" indent="0">
              <a:lnSpc>
                <a:spcPts val="2799"/>
              </a:lnSpc>
              <a:buNone/>
            </a:pPr>
            <a:r>
              <a:rPr lang="en-US" sz="1750" dirty="0">
                <a:solidFill>
                  <a:srgbClr val="383838"/>
                </a:solidFill>
                <a:latin typeface="Patrick Hand" pitchFamily="34" charset="0"/>
                <a:ea typeface="Patrick Hand" pitchFamily="34" charset="-122"/>
                <a:cs typeface="Patrick Hand" pitchFamily="34" charset="-120"/>
              </a:rPr>
              <a:t>Elementele chimice pot trece de la o stare de agregare la alta în funcție de condițiile de temperatură și presiune. Această tranziție se numește transformare de fază și este determinată de energia de legătură dintre particulele elementelor. De exemplu, creșterea temperaturii poate determina trecerea unui solid la starea lichidă sau gazoasă, în timp ce scăderea temperaturii poate duce la solidificare.</a:t>
            </a:r>
            <a:endParaRPr lang="en-US" sz="1750" dirty="0"/>
          </a:p>
        </p:txBody>
      </p:sp>
      <p:sp>
        <p:nvSpPr>
          <p:cNvPr id="8" name="Text 5"/>
          <p:cNvSpPr/>
          <p:nvPr/>
        </p:nvSpPr>
        <p:spPr>
          <a:xfrm>
            <a:off x="833199" y="6647259"/>
            <a:ext cx="7477601" cy="710803"/>
          </a:xfrm>
          <a:prstGeom prst="rect">
            <a:avLst/>
          </a:prstGeom>
          <a:noFill/>
          <a:ln/>
        </p:spPr>
        <p:txBody>
          <a:bodyPr wrap="square" rtlCol="0" anchor="t"/>
          <a:lstStyle/>
          <a:p>
            <a:pPr marL="0" indent="0">
              <a:lnSpc>
                <a:spcPts val="2799"/>
              </a:lnSpc>
              <a:buNone/>
            </a:pPr>
            <a:r>
              <a:rPr lang="en-US" sz="1750" dirty="0">
                <a:solidFill>
                  <a:srgbClr val="383838"/>
                </a:solidFill>
                <a:latin typeface="Patrick Hand" pitchFamily="34" charset="0"/>
                <a:ea typeface="Patrick Hand" pitchFamily="34" charset="-122"/>
                <a:cs typeface="Patrick Hand" pitchFamily="34" charset="-120"/>
              </a:rPr>
              <a:t>Cunoașterea stărilor de agregare ale elementelor chimice este esențială pentru înțelegerea și controlul proceselor chimice și fizice din natură și din diverse aplicații industriale.</a:t>
            </a:r>
            <a:endParaRPr lang="en-US" sz="1750" dirty="0"/>
          </a:p>
        </p:txBody>
      </p:sp>
      <p:sp>
        <p:nvSpPr>
          <p:cNvPr id="10" name="Text 7">
            <a:extLst>
              <a:ext uri="{FF2B5EF4-FFF2-40B4-BE49-F238E27FC236}">
                <a16:creationId xmlns:a16="http://schemas.microsoft.com/office/drawing/2014/main" id="{4053BF09-5919-31BD-AEEC-54BBCF1D956C}"/>
              </a:ext>
            </a:extLst>
          </p:cNvPr>
          <p:cNvSpPr/>
          <p:nvPr/>
        </p:nvSpPr>
        <p:spPr>
          <a:xfrm>
            <a:off x="13039929" y="7672013"/>
            <a:ext cx="1746528" cy="388858"/>
          </a:xfrm>
          <a:prstGeom prst="rect">
            <a:avLst/>
          </a:prstGeom>
          <a:noFill/>
          <a:ln/>
        </p:spPr>
        <p:txBody>
          <a:bodyPr wrap="none" rtlCol="0" anchor="t"/>
          <a:lstStyle/>
          <a:p>
            <a:pPr marL="0" indent="0" algn="l">
              <a:lnSpc>
                <a:spcPts val="3062"/>
              </a:lnSpc>
              <a:buNone/>
            </a:pPr>
            <a:r>
              <a:rPr lang="ro-RO" sz="3600" b="1" dirty="0">
                <a:solidFill>
                  <a:srgbClr val="B237BB"/>
                </a:solidFill>
                <a:latin typeface="Patrick Hand" pitchFamily="34" charset="0"/>
              </a:rPr>
              <a:t>CEDRA</a:t>
            </a:r>
            <a:endParaRPr lang="en-US" sz="3600" dirty="0">
              <a:solidFill>
                <a:srgbClr val="B237BB"/>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4" name="Text 2"/>
          <p:cNvSpPr/>
          <p:nvPr/>
        </p:nvSpPr>
        <p:spPr>
          <a:xfrm>
            <a:off x="4359950" y="427673"/>
            <a:ext cx="5910382" cy="972026"/>
          </a:xfrm>
          <a:prstGeom prst="rect">
            <a:avLst/>
          </a:prstGeom>
          <a:noFill/>
          <a:ln/>
        </p:spPr>
        <p:txBody>
          <a:bodyPr wrap="square" rtlCol="0" anchor="t"/>
          <a:lstStyle/>
          <a:p>
            <a:pPr marL="0" indent="0" algn="ctr">
              <a:lnSpc>
                <a:spcPts val="3827"/>
              </a:lnSpc>
              <a:buNone/>
            </a:pPr>
            <a:r>
              <a:rPr lang="en-US" sz="3062" b="1" dirty="0">
                <a:solidFill>
                  <a:srgbClr val="B237BB"/>
                </a:solidFill>
                <a:latin typeface="Patrick Hand" pitchFamily="34" charset="0"/>
                <a:ea typeface="Patrick Hand" pitchFamily="34" charset="-122"/>
                <a:cs typeface="Patrick Hand" pitchFamily="34" charset="-120"/>
              </a:rPr>
              <a:t>Proprietățile fizice și chimice ale elementelor</a:t>
            </a:r>
            <a:endParaRPr lang="en-US" sz="3062" b="1" dirty="0">
              <a:solidFill>
                <a:srgbClr val="B237BB"/>
              </a:solidFill>
            </a:endParaRPr>
          </a:p>
        </p:txBody>
      </p:sp>
      <p:sp>
        <p:nvSpPr>
          <p:cNvPr id="5" name="Text 3"/>
          <p:cNvSpPr/>
          <p:nvPr/>
        </p:nvSpPr>
        <p:spPr>
          <a:xfrm>
            <a:off x="761999" y="1613602"/>
            <a:ext cx="2955471" cy="486013"/>
          </a:xfrm>
          <a:prstGeom prst="rect">
            <a:avLst/>
          </a:prstGeom>
          <a:noFill/>
          <a:ln/>
        </p:spPr>
        <p:txBody>
          <a:bodyPr wrap="square" rtlCol="0" anchor="t"/>
          <a:lstStyle/>
          <a:p>
            <a:pPr marL="0" indent="0" algn="ctr">
              <a:lnSpc>
                <a:spcPts val="1914"/>
              </a:lnSpc>
              <a:buNone/>
            </a:pPr>
            <a:r>
              <a:rPr lang="en-US" sz="2000" b="1" dirty="0">
                <a:solidFill>
                  <a:srgbClr val="FF0000"/>
                </a:solidFill>
                <a:latin typeface="Patrick Hand" pitchFamily="34" charset="0"/>
                <a:ea typeface="Patrick Hand" pitchFamily="34" charset="-122"/>
                <a:cs typeface="Patrick Hand" pitchFamily="34" charset="-120"/>
              </a:rPr>
              <a:t>Proprietăți fizice</a:t>
            </a:r>
            <a:endParaRPr lang="en-US" sz="2000" b="1" dirty="0">
              <a:solidFill>
                <a:srgbClr val="FF0000"/>
              </a:solidFill>
            </a:endParaRPr>
          </a:p>
        </p:txBody>
      </p:sp>
      <p:sp>
        <p:nvSpPr>
          <p:cNvPr id="6" name="Text 4"/>
          <p:cNvSpPr/>
          <p:nvPr/>
        </p:nvSpPr>
        <p:spPr>
          <a:xfrm>
            <a:off x="566058" y="2310647"/>
            <a:ext cx="3346744" cy="7959090"/>
          </a:xfrm>
          <a:prstGeom prst="rect">
            <a:avLst/>
          </a:prstGeom>
          <a:noFill/>
          <a:ln/>
        </p:spPr>
        <p:txBody>
          <a:bodyPr wrap="square" rtlCol="0" anchor="t"/>
          <a:lstStyle/>
          <a:p>
            <a:pPr marL="0" indent="0" algn="just">
              <a:lnSpc>
                <a:spcPts val="1960"/>
              </a:lnSpc>
              <a:buNone/>
            </a:pPr>
            <a:r>
              <a:rPr lang="en-US" sz="2000" dirty="0">
                <a:solidFill>
                  <a:srgbClr val="383838"/>
                </a:solidFill>
                <a:latin typeface="Patrick Hand" pitchFamily="34" charset="0"/>
                <a:ea typeface="Patrick Hand" pitchFamily="34" charset="-122"/>
                <a:cs typeface="Patrick Hand" pitchFamily="34" charset="-120"/>
              </a:rPr>
              <a:t>Elementele chimice prezintă o varietate de proprietăți fizice, cum ar fi starea de agregare (solid, lichid, gazos), culoarea, densitatea, punctul de topire și punctul de fierbere. De exemplu, metalele sunt în general solide la temperatura camerei, cu excepția mercurului care este lichid. Elementele precum aurul și cuprul au o culoare strălucitoare, în timp ce gazele nobile, precum heliul și argonul, sunt incolore. Densitatea elementelor variază foarte mult, de la cea a hidrogenului, care este cel mai ușor element, până la cea a osmiului, care este cel mai dens element natural.</a:t>
            </a:r>
            <a:endParaRPr lang="en-US" sz="2000" dirty="0"/>
          </a:p>
        </p:txBody>
      </p:sp>
      <p:sp>
        <p:nvSpPr>
          <p:cNvPr id="7" name="Text 5"/>
          <p:cNvSpPr/>
          <p:nvPr/>
        </p:nvSpPr>
        <p:spPr>
          <a:xfrm>
            <a:off x="4904013" y="1699091"/>
            <a:ext cx="2585357" cy="486013"/>
          </a:xfrm>
          <a:prstGeom prst="rect">
            <a:avLst/>
          </a:prstGeom>
          <a:noFill/>
          <a:ln/>
        </p:spPr>
        <p:txBody>
          <a:bodyPr wrap="square" rtlCol="0" anchor="t"/>
          <a:lstStyle/>
          <a:p>
            <a:pPr marL="0" indent="0" algn="ctr">
              <a:lnSpc>
                <a:spcPts val="1914"/>
              </a:lnSpc>
              <a:buNone/>
            </a:pPr>
            <a:r>
              <a:rPr lang="en-US" sz="2000" b="1" dirty="0">
                <a:solidFill>
                  <a:srgbClr val="FF0000"/>
                </a:solidFill>
                <a:latin typeface="Patrick Hand" pitchFamily="34" charset="0"/>
                <a:ea typeface="Patrick Hand" pitchFamily="34" charset="-122"/>
                <a:cs typeface="Patrick Hand" pitchFamily="34" charset="-120"/>
              </a:rPr>
              <a:t>Proprietăți chimice</a:t>
            </a:r>
            <a:endParaRPr lang="en-US" sz="2000" b="1" dirty="0">
              <a:solidFill>
                <a:srgbClr val="FF0000"/>
              </a:solidFill>
            </a:endParaRPr>
          </a:p>
        </p:txBody>
      </p:sp>
      <p:sp>
        <p:nvSpPr>
          <p:cNvPr id="8" name="Text 6"/>
          <p:cNvSpPr/>
          <p:nvPr/>
        </p:nvSpPr>
        <p:spPr>
          <a:xfrm>
            <a:off x="4038600" y="2310647"/>
            <a:ext cx="3543300" cy="7710368"/>
          </a:xfrm>
          <a:prstGeom prst="rect">
            <a:avLst/>
          </a:prstGeom>
          <a:noFill/>
          <a:ln/>
        </p:spPr>
        <p:txBody>
          <a:bodyPr wrap="square" rtlCol="0" anchor="t"/>
          <a:lstStyle/>
          <a:p>
            <a:pPr marL="0" indent="0" algn="just">
              <a:lnSpc>
                <a:spcPts val="1960"/>
              </a:lnSpc>
              <a:buNone/>
            </a:pPr>
            <a:r>
              <a:rPr lang="en-US" sz="2000" dirty="0">
                <a:solidFill>
                  <a:srgbClr val="383838"/>
                </a:solidFill>
                <a:latin typeface="Patrick Hand" pitchFamily="34" charset="0"/>
                <a:ea typeface="Patrick Hand" pitchFamily="34" charset="-122"/>
                <a:cs typeface="Patrick Hand" pitchFamily="34" charset="-120"/>
              </a:rPr>
              <a:t>Proprietățile chimice ale elementelor se referă la modul în care acestea interacționează și se combină cu alte elemente. Elementele pot fi clasificate în funcție de caracterul lor metalic sau caracter de nemetal, reactivitatea chimică, capacitatea de formare a legăturilor chimice și formarea compușilor. De exemplu, metalele alcaline, cum ar fi sodiul și potasiul, sunt extrem de reactive și se combină ușor cu alte elemente, în timp ce gazele nobile, precum heliul și neonul, sunt foarte stabile și de obicei nu reacționează chimic cu alte elemente.</a:t>
            </a:r>
            <a:endParaRPr lang="en-US" sz="2000" dirty="0"/>
          </a:p>
        </p:txBody>
      </p:sp>
      <p:sp>
        <p:nvSpPr>
          <p:cNvPr id="9" name="Text 7"/>
          <p:cNvSpPr/>
          <p:nvPr/>
        </p:nvSpPr>
        <p:spPr>
          <a:xfrm>
            <a:off x="8604527" y="1699091"/>
            <a:ext cx="2324729" cy="486013"/>
          </a:xfrm>
          <a:prstGeom prst="rect">
            <a:avLst/>
          </a:prstGeom>
          <a:noFill/>
          <a:ln/>
        </p:spPr>
        <p:txBody>
          <a:bodyPr wrap="square" rtlCol="0" anchor="t"/>
          <a:lstStyle/>
          <a:p>
            <a:pPr marL="0" indent="0" algn="ctr">
              <a:lnSpc>
                <a:spcPts val="1914"/>
              </a:lnSpc>
              <a:buNone/>
            </a:pPr>
            <a:r>
              <a:rPr lang="en-US" sz="2000" dirty="0">
                <a:solidFill>
                  <a:srgbClr val="FF0000"/>
                </a:solidFill>
                <a:latin typeface="Patrick Hand" pitchFamily="34" charset="0"/>
                <a:ea typeface="Patrick Hand" pitchFamily="34" charset="-122"/>
                <a:cs typeface="Patrick Hand" pitchFamily="34" charset="-120"/>
              </a:rPr>
              <a:t>Starea de agregare</a:t>
            </a:r>
            <a:endParaRPr lang="en-US" sz="2000" dirty="0">
              <a:solidFill>
                <a:srgbClr val="FF0000"/>
              </a:solidFill>
            </a:endParaRPr>
          </a:p>
        </p:txBody>
      </p:sp>
      <p:sp>
        <p:nvSpPr>
          <p:cNvPr id="10" name="Text 8"/>
          <p:cNvSpPr/>
          <p:nvPr/>
        </p:nvSpPr>
        <p:spPr>
          <a:xfrm>
            <a:off x="7777843" y="2202539"/>
            <a:ext cx="3412671" cy="6964204"/>
          </a:xfrm>
          <a:prstGeom prst="rect">
            <a:avLst/>
          </a:prstGeom>
          <a:noFill/>
          <a:ln/>
        </p:spPr>
        <p:txBody>
          <a:bodyPr wrap="square" rtlCol="0" anchor="t"/>
          <a:lstStyle/>
          <a:p>
            <a:pPr marL="0" indent="0" algn="just">
              <a:lnSpc>
                <a:spcPts val="1960"/>
              </a:lnSpc>
              <a:buNone/>
            </a:pPr>
            <a:r>
              <a:rPr lang="en-US" sz="2000" dirty="0">
                <a:solidFill>
                  <a:srgbClr val="383838"/>
                </a:solidFill>
                <a:latin typeface="Patrick Hand" pitchFamily="34" charset="0"/>
                <a:ea typeface="Patrick Hand" pitchFamily="34" charset="-122"/>
                <a:cs typeface="Patrick Hand" pitchFamily="34" charset="-120"/>
              </a:rPr>
              <a:t>Starea de agregare a elementelor la temperatura și presiunea normală este determinată de forțele de atracție intermoleculare dintre particulele (atomi sau molecule) care compun elementul. Unele elemente, precum metalele, sunt solide la temperatura camerei, în timp ce altele, precum oxigenul și azotul, sunt gaze. Câțiva din aceste elemente, precum bromu și mercurul, sunt lichide. Starea de agregare a unui element poate fi modificată prin schimbări de temperatură și presiune.</a:t>
            </a:r>
            <a:endParaRPr lang="en-US" sz="2000" dirty="0"/>
          </a:p>
        </p:txBody>
      </p:sp>
      <p:sp>
        <p:nvSpPr>
          <p:cNvPr id="11" name="Text 9"/>
          <p:cNvSpPr/>
          <p:nvPr/>
        </p:nvSpPr>
        <p:spPr>
          <a:xfrm>
            <a:off x="11424557" y="1685024"/>
            <a:ext cx="2585357" cy="486013"/>
          </a:xfrm>
          <a:prstGeom prst="rect">
            <a:avLst/>
          </a:prstGeom>
          <a:noFill/>
          <a:ln/>
        </p:spPr>
        <p:txBody>
          <a:bodyPr wrap="square" rtlCol="0" anchor="t"/>
          <a:lstStyle/>
          <a:p>
            <a:pPr marL="0" indent="0" algn="ctr">
              <a:lnSpc>
                <a:spcPts val="1914"/>
              </a:lnSpc>
              <a:buNone/>
            </a:pPr>
            <a:r>
              <a:rPr lang="en-US" sz="2000" dirty="0">
                <a:solidFill>
                  <a:srgbClr val="FF0000"/>
                </a:solidFill>
                <a:latin typeface="Patrick Hand" pitchFamily="34" charset="0"/>
                <a:ea typeface="Patrick Hand" pitchFamily="34" charset="-122"/>
                <a:cs typeface="Patrick Hand" pitchFamily="34" charset="-120"/>
              </a:rPr>
              <a:t>Varietate și complexitate</a:t>
            </a:r>
            <a:endParaRPr lang="en-US" sz="2000" dirty="0">
              <a:solidFill>
                <a:srgbClr val="FF0000"/>
              </a:solidFill>
            </a:endParaRPr>
          </a:p>
        </p:txBody>
      </p:sp>
      <p:sp>
        <p:nvSpPr>
          <p:cNvPr id="12" name="Text 10"/>
          <p:cNvSpPr/>
          <p:nvPr/>
        </p:nvSpPr>
        <p:spPr>
          <a:xfrm>
            <a:off x="11386457" y="2274451"/>
            <a:ext cx="3031672" cy="5223153"/>
          </a:xfrm>
          <a:prstGeom prst="rect">
            <a:avLst/>
          </a:prstGeom>
          <a:noFill/>
          <a:ln/>
        </p:spPr>
        <p:txBody>
          <a:bodyPr wrap="square" rtlCol="0" anchor="t"/>
          <a:lstStyle/>
          <a:p>
            <a:pPr marL="0" indent="0" algn="just">
              <a:lnSpc>
                <a:spcPts val="1960"/>
              </a:lnSpc>
              <a:buNone/>
            </a:pPr>
            <a:r>
              <a:rPr lang="en-US" sz="2000" dirty="0">
                <a:solidFill>
                  <a:srgbClr val="383838"/>
                </a:solidFill>
                <a:latin typeface="Patrick Hand" pitchFamily="34" charset="0"/>
                <a:ea typeface="Patrick Hand" pitchFamily="34" charset="-122"/>
                <a:cs typeface="Patrick Hand" pitchFamily="34" charset="-120"/>
              </a:rPr>
              <a:t>Proprietățile fizice și chimice ale elementelor sunt extrem de variate și complexe. Fiecare element are un set unic de caracteristici care îl diferențiază de celelalte. Această diversitate permite elementelor să se combine într-o multitudine de moduri, formând o gamă extraordinară de compuși chimici, care sunt esențiali pentru toate formele de viață și pentru funcționarea lumii înconjurătoare.</a:t>
            </a:r>
            <a:endParaRPr lang="en-US" sz="2000" dirty="0"/>
          </a:p>
        </p:txBody>
      </p:sp>
      <p:sp>
        <p:nvSpPr>
          <p:cNvPr id="14" name="Text 7">
            <a:extLst>
              <a:ext uri="{FF2B5EF4-FFF2-40B4-BE49-F238E27FC236}">
                <a16:creationId xmlns:a16="http://schemas.microsoft.com/office/drawing/2014/main" id="{C11CAC92-62B5-B6D6-452B-7A7A9D034F7C}"/>
              </a:ext>
            </a:extLst>
          </p:cNvPr>
          <p:cNvSpPr/>
          <p:nvPr/>
        </p:nvSpPr>
        <p:spPr>
          <a:xfrm>
            <a:off x="53272" y="7578124"/>
            <a:ext cx="1746528" cy="388858"/>
          </a:xfrm>
          <a:prstGeom prst="rect">
            <a:avLst/>
          </a:prstGeom>
          <a:noFill/>
          <a:ln/>
        </p:spPr>
        <p:txBody>
          <a:bodyPr wrap="none" rtlCol="0" anchor="t"/>
          <a:lstStyle/>
          <a:p>
            <a:pPr marL="0" indent="0" algn="l">
              <a:lnSpc>
                <a:spcPts val="3062"/>
              </a:lnSpc>
              <a:buNone/>
            </a:pPr>
            <a:r>
              <a:rPr lang="ro-RO" sz="3600" b="1" dirty="0">
                <a:solidFill>
                  <a:srgbClr val="B237BB"/>
                </a:solidFill>
                <a:latin typeface="Patrick Hand" pitchFamily="34" charset="0"/>
              </a:rPr>
              <a:t>CEDRA</a:t>
            </a:r>
            <a:endParaRPr lang="en-US" sz="3600" dirty="0">
              <a:solidFill>
                <a:srgbClr val="B237BB"/>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9048155"/>
          </a:xfrm>
          <a:prstGeom prst="rect">
            <a:avLst/>
          </a:prstGeom>
          <a:solidFill>
            <a:srgbClr val="F7F7F7"/>
          </a:solidFill>
          <a:ln/>
        </p:spPr>
      </p:sp>
      <p:sp>
        <p:nvSpPr>
          <p:cNvPr id="4" name="Text 2"/>
          <p:cNvSpPr/>
          <p:nvPr/>
        </p:nvSpPr>
        <p:spPr>
          <a:xfrm>
            <a:off x="4359950" y="427673"/>
            <a:ext cx="5880140" cy="486013"/>
          </a:xfrm>
          <a:prstGeom prst="rect">
            <a:avLst/>
          </a:prstGeom>
          <a:noFill/>
          <a:ln/>
        </p:spPr>
        <p:txBody>
          <a:bodyPr wrap="none" rtlCol="0" anchor="t"/>
          <a:lstStyle/>
          <a:p>
            <a:pPr marL="0" indent="0">
              <a:lnSpc>
                <a:spcPts val="3827"/>
              </a:lnSpc>
              <a:buNone/>
            </a:pPr>
            <a:r>
              <a:rPr lang="en-US" sz="3062" dirty="0">
                <a:solidFill>
                  <a:srgbClr val="383838"/>
                </a:solidFill>
                <a:latin typeface="Patrick Hand" pitchFamily="34" charset="0"/>
                <a:ea typeface="Patrick Hand" pitchFamily="34" charset="-122"/>
                <a:cs typeface="Patrick Hand" pitchFamily="34" charset="-120"/>
              </a:rPr>
              <a:t>Importanța elementelor chimice în natură</a:t>
            </a:r>
            <a:endParaRPr lang="en-US" sz="3062" dirty="0"/>
          </a:p>
        </p:txBody>
      </p:sp>
      <p:sp>
        <p:nvSpPr>
          <p:cNvPr id="5" name="Shape 3"/>
          <p:cNvSpPr/>
          <p:nvPr/>
        </p:nvSpPr>
        <p:spPr>
          <a:xfrm>
            <a:off x="4359950" y="1346121"/>
            <a:ext cx="349925" cy="349925"/>
          </a:xfrm>
          <a:prstGeom prst="roundRect">
            <a:avLst>
              <a:gd name="adj" fmla="val 20002"/>
            </a:avLst>
          </a:prstGeom>
          <a:solidFill>
            <a:srgbClr val="E6E6E6"/>
          </a:solidFill>
          <a:ln w="7620">
            <a:solidFill>
              <a:srgbClr val="CCCCCC"/>
            </a:solidFill>
            <a:prstDash val="solid"/>
          </a:ln>
        </p:spPr>
      </p:sp>
      <p:sp>
        <p:nvSpPr>
          <p:cNvPr id="6" name="Text 4"/>
          <p:cNvSpPr/>
          <p:nvPr/>
        </p:nvSpPr>
        <p:spPr>
          <a:xfrm>
            <a:off x="4492466" y="1375172"/>
            <a:ext cx="84773" cy="291703"/>
          </a:xfrm>
          <a:prstGeom prst="rect">
            <a:avLst/>
          </a:prstGeom>
          <a:noFill/>
          <a:ln/>
        </p:spPr>
        <p:txBody>
          <a:bodyPr wrap="none" rtlCol="0" anchor="t"/>
          <a:lstStyle/>
          <a:p>
            <a:pPr marL="0" indent="0" algn="ctr">
              <a:lnSpc>
                <a:spcPts val="2296"/>
              </a:lnSpc>
              <a:buNone/>
            </a:pPr>
            <a:r>
              <a:rPr lang="en-US" sz="1837" dirty="0">
                <a:solidFill>
                  <a:srgbClr val="383838"/>
                </a:solidFill>
                <a:latin typeface="Patrick Hand" pitchFamily="34" charset="0"/>
                <a:ea typeface="Patrick Hand" pitchFamily="34" charset="-122"/>
                <a:cs typeface="Patrick Hand" pitchFamily="34" charset="-120"/>
              </a:rPr>
              <a:t>1</a:t>
            </a:r>
            <a:endParaRPr lang="en-US" sz="1837" dirty="0"/>
          </a:p>
        </p:txBody>
      </p:sp>
      <p:sp>
        <p:nvSpPr>
          <p:cNvPr id="7" name="Text 5"/>
          <p:cNvSpPr/>
          <p:nvPr/>
        </p:nvSpPr>
        <p:spPr>
          <a:xfrm>
            <a:off x="4865370" y="1399580"/>
            <a:ext cx="2372082" cy="486013"/>
          </a:xfrm>
          <a:prstGeom prst="rect">
            <a:avLst/>
          </a:prstGeom>
          <a:noFill/>
          <a:ln/>
        </p:spPr>
        <p:txBody>
          <a:bodyPr wrap="square" rtlCol="0" anchor="t"/>
          <a:lstStyle/>
          <a:p>
            <a:pPr marL="0" indent="0">
              <a:lnSpc>
                <a:spcPts val="1914"/>
              </a:lnSpc>
              <a:buNone/>
            </a:pPr>
            <a:r>
              <a:rPr lang="en-US" sz="1531" dirty="0">
                <a:solidFill>
                  <a:srgbClr val="383838"/>
                </a:solidFill>
                <a:latin typeface="Patrick Hand" pitchFamily="34" charset="0"/>
                <a:ea typeface="Patrick Hand" pitchFamily="34" charset="-122"/>
                <a:cs typeface="Patrick Hand" pitchFamily="34" charset="-120"/>
              </a:rPr>
              <a:t>Rolul fundamental în susținerea vieții</a:t>
            </a:r>
            <a:endParaRPr lang="en-US" sz="1531" dirty="0"/>
          </a:p>
        </p:txBody>
      </p:sp>
      <p:sp>
        <p:nvSpPr>
          <p:cNvPr id="8" name="Text 6"/>
          <p:cNvSpPr/>
          <p:nvPr/>
        </p:nvSpPr>
        <p:spPr>
          <a:xfrm>
            <a:off x="4865370" y="1978819"/>
            <a:ext cx="2372082" cy="2984659"/>
          </a:xfrm>
          <a:prstGeom prst="rect">
            <a:avLst/>
          </a:prstGeom>
          <a:noFill/>
          <a:ln/>
        </p:spPr>
        <p:txBody>
          <a:bodyPr wrap="square" rtlCol="0" anchor="t"/>
          <a:lstStyle/>
          <a:p>
            <a:pPr marL="0" indent="0">
              <a:lnSpc>
                <a:spcPts val="1960"/>
              </a:lnSpc>
              <a:buNone/>
            </a:pPr>
            <a:r>
              <a:rPr lang="en-US" sz="1225" dirty="0">
                <a:solidFill>
                  <a:srgbClr val="383838"/>
                </a:solidFill>
                <a:latin typeface="Patrick Hand" pitchFamily="34" charset="0"/>
                <a:ea typeface="Patrick Hand" pitchFamily="34" charset="-122"/>
                <a:cs typeface="Patrick Hand" pitchFamily="34" charset="-120"/>
              </a:rPr>
              <a:t>Elementele chimice joacă un rol fundamental în susținerea vieții pe Pământ. Fără prezența acestor elemente în diferite forme și combinații, nu ar exista nici organismele vii, nici ecosistemele complexe care ne înconjoară. De la apă și oxigen până la minerale și oligoelemente, fiecare element chimic are o contribuție esențială la menținerea echilibrului ecologic și asigurarea condițiilor optime pentru dezvoltarea formelor de viață.</a:t>
            </a:r>
            <a:endParaRPr lang="en-US" sz="1225" dirty="0"/>
          </a:p>
        </p:txBody>
      </p:sp>
      <p:sp>
        <p:nvSpPr>
          <p:cNvPr id="9" name="Shape 7"/>
          <p:cNvSpPr/>
          <p:nvPr/>
        </p:nvSpPr>
        <p:spPr>
          <a:xfrm>
            <a:off x="7392948" y="1346121"/>
            <a:ext cx="349925" cy="349925"/>
          </a:xfrm>
          <a:prstGeom prst="roundRect">
            <a:avLst>
              <a:gd name="adj" fmla="val 20002"/>
            </a:avLst>
          </a:prstGeom>
          <a:solidFill>
            <a:srgbClr val="E6E6E6"/>
          </a:solidFill>
          <a:ln w="7620">
            <a:solidFill>
              <a:srgbClr val="CCCCCC"/>
            </a:solidFill>
            <a:prstDash val="solid"/>
          </a:ln>
        </p:spPr>
      </p:sp>
      <p:sp>
        <p:nvSpPr>
          <p:cNvPr id="10" name="Text 8"/>
          <p:cNvSpPr/>
          <p:nvPr/>
        </p:nvSpPr>
        <p:spPr>
          <a:xfrm>
            <a:off x="7513320" y="1375172"/>
            <a:ext cx="109180" cy="291703"/>
          </a:xfrm>
          <a:prstGeom prst="rect">
            <a:avLst/>
          </a:prstGeom>
          <a:noFill/>
          <a:ln/>
        </p:spPr>
        <p:txBody>
          <a:bodyPr wrap="none" rtlCol="0" anchor="t"/>
          <a:lstStyle/>
          <a:p>
            <a:pPr marL="0" indent="0" algn="ctr">
              <a:lnSpc>
                <a:spcPts val="2296"/>
              </a:lnSpc>
              <a:buNone/>
            </a:pPr>
            <a:r>
              <a:rPr lang="en-US" sz="1837" dirty="0">
                <a:solidFill>
                  <a:srgbClr val="383838"/>
                </a:solidFill>
                <a:latin typeface="Patrick Hand" pitchFamily="34" charset="0"/>
                <a:ea typeface="Patrick Hand" pitchFamily="34" charset="-122"/>
                <a:cs typeface="Patrick Hand" pitchFamily="34" charset="-120"/>
              </a:rPr>
              <a:t>2</a:t>
            </a:r>
            <a:endParaRPr lang="en-US" sz="1837" dirty="0"/>
          </a:p>
        </p:txBody>
      </p:sp>
      <p:sp>
        <p:nvSpPr>
          <p:cNvPr id="11" name="Text 9"/>
          <p:cNvSpPr/>
          <p:nvPr/>
        </p:nvSpPr>
        <p:spPr>
          <a:xfrm>
            <a:off x="7898368" y="1399580"/>
            <a:ext cx="2086808" cy="243007"/>
          </a:xfrm>
          <a:prstGeom prst="rect">
            <a:avLst/>
          </a:prstGeom>
          <a:noFill/>
          <a:ln/>
        </p:spPr>
        <p:txBody>
          <a:bodyPr wrap="none" rtlCol="0" anchor="t"/>
          <a:lstStyle/>
          <a:p>
            <a:pPr marL="0" indent="0">
              <a:lnSpc>
                <a:spcPts val="1914"/>
              </a:lnSpc>
              <a:buNone/>
            </a:pPr>
            <a:r>
              <a:rPr lang="en-US" sz="1531" dirty="0">
                <a:solidFill>
                  <a:srgbClr val="383838"/>
                </a:solidFill>
                <a:latin typeface="Patrick Hand" pitchFamily="34" charset="0"/>
                <a:ea typeface="Patrick Hand" pitchFamily="34" charset="-122"/>
                <a:cs typeface="Patrick Hand" pitchFamily="34" charset="-120"/>
              </a:rPr>
              <a:t>Implicații în ciclurile naturale</a:t>
            </a:r>
            <a:endParaRPr lang="en-US" sz="1531" dirty="0"/>
          </a:p>
        </p:txBody>
      </p:sp>
      <p:sp>
        <p:nvSpPr>
          <p:cNvPr id="12" name="Text 10"/>
          <p:cNvSpPr/>
          <p:nvPr/>
        </p:nvSpPr>
        <p:spPr>
          <a:xfrm>
            <a:off x="7898368" y="1735812"/>
            <a:ext cx="2372082" cy="3233380"/>
          </a:xfrm>
          <a:prstGeom prst="rect">
            <a:avLst/>
          </a:prstGeom>
          <a:noFill/>
          <a:ln/>
        </p:spPr>
        <p:txBody>
          <a:bodyPr wrap="square" rtlCol="0" anchor="t"/>
          <a:lstStyle/>
          <a:p>
            <a:pPr marL="0" indent="0">
              <a:lnSpc>
                <a:spcPts val="1960"/>
              </a:lnSpc>
              <a:buNone/>
            </a:pPr>
            <a:r>
              <a:rPr lang="en-US" sz="1225" dirty="0">
                <a:solidFill>
                  <a:srgbClr val="383838"/>
                </a:solidFill>
                <a:latin typeface="Patrick Hand" pitchFamily="34" charset="0"/>
                <a:ea typeface="Patrick Hand" pitchFamily="34" charset="-122"/>
                <a:cs typeface="Patrick Hand" pitchFamily="34" charset="-120"/>
              </a:rPr>
              <a:t>Elementele chimice sunt implicate în numeroasele cicluri naturale care modelează și mențin echilibrul ecosistemelor. De exemplu, ciclul carbonului, azotului sau al apei implică transformări și circulații ale unor elemente chimice fundamentale, determinând schimburi continue între diverse componente ale naturii: sol, apă, atmosferă și organisme vii. Aceste interacțiuni complexe sunt esențiale pentru asigurarea productivității și biodiversității în natură.</a:t>
            </a:r>
            <a:endParaRPr lang="en-US" sz="1225" dirty="0"/>
          </a:p>
        </p:txBody>
      </p:sp>
      <p:sp>
        <p:nvSpPr>
          <p:cNvPr id="13" name="Shape 11"/>
          <p:cNvSpPr/>
          <p:nvPr/>
        </p:nvSpPr>
        <p:spPr>
          <a:xfrm>
            <a:off x="4359950" y="5246132"/>
            <a:ext cx="349925" cy="349925"/>
          </a:xfrm>
          <a:prstGeom prst="roundRect">
            <a:avLst>
              <a:gd name="adj" fmla="val 20002"/>
            </a:avLst>
          </a:prstGeom>
          <a:solidFill>
            <a:srgbClr val="E6E6E6"/>
          </a:solidFill>
          <a:ln w="7620">
            <a:solidFill>
              <a:srgbClr val="CCCCCC"/>
            </a:solidFill>
            <a:prstDash val="solid"/>
          </a:ln>
        </p:spPr>
      </p:sp>
      <p:sp>
        <p:nvSpPr>
          <p:cNvPr id="14" name="Text 12"/>
          <p:cNvSpPr/>
          <p:nvPr/>
        </p:nvSpPr>
        <p:spPr>
          <a:xfrm>
            <a:off x="4482584" y="5275183"/>
            <a:ext cx="104537" cy="291703"/>
          </a:xfrm>
          <a:prstGeom prst="rect">
            <a:avLst/>
          </a:prstGeom>
          <a:noFill/>
          <a:ln/>
        </p:spPr>
        <p:txBody>
          <a:bodyPr wrap="none" rtlCol="0" anchor="t"/>
          <a:lstStyle/>
          <a:p>
            <a:pPr marL="0" indent="0" algn="ctr">
              <a:lnSpc>
                <a:spcPts val="2296"/>
              </a:lnSpc>
              <a:buNone/>
            </a:pPr>
            <a:r>
              <a:rPr lang="en-US" sz="1837" dirty="0">
                <a:solidFill>
                  <a:srgbClr val="383838"/>
                </a:solidFill>
                <a:latin typeface="Patrick Hand" pitchFamily="34" charset="0"/>
                <a:ea typeface="Patrick Hand" pitchFamily="34" charset="-122"/>
                <a:cs typeface="Patrick Hand" pitchFamily="34" charset="-120"/>
              </a:rPr>
              <a:t>3</a:t>
            </a:r>
            <a:endParaRPr lang="en-US" sz="1837" dirty="0"/>
          </a:p>
        </p:txBody>
      </p:sp>
      <p:sp>
        <p:nvSpPr>
          <p:cNvPr id="15" name="Text 13"/>
          <p:cNvSpPr/>
          <p:nvPr/>
        </p:nvSpPr>
        <p:spPr>
          <a:xfrm>
            <a:off x="4865370" y="5299591"/>
            <a:ext cx="1944172" cy="243007"/>
          </a:xfrm>
          <a:prstGeom prst="rect">
            <a:avLst/>
          </a:prstGeom>
          <a:noFill/>
          <a:ln/>
        </p:spPr>
        <p:txBody>
          <a:bodyPr wrap="none" rtlCol="0" anchor="t"/>
          <a:lstStyle/>
          <a:p>
            <a:pPr marL="0" indent="0">
              <a:lnSpc>
                <a:spcPts val="1914"/>
              </a:lnSpc>
              <a:buNone/>
            </a:pPr>
            <a:r>
              <a:rPr lang="en-US" sz="1531" dirty="0">
                <a:solidFill>
                  <a:srgbClr val="383838"/>
                </a:solidFill>
                <a:latin typeface="Patrick Hand" pitchFamily="34" charset="0"/>
                <a:ea typeface="Patrick Hand" pitchFamily="34" charset="-122"/>
                <a:cs typeface="Patrick Hand" pitchFamily="34" charset="-120"/>
              </a:rPr>
              <a:t>Surse de resurse naturale</a:t>
            </a:r>
            <a:endParaRPr lang="en-US" sz="1531" dirty="0"/>
          </a:p>
        </p:txBody>
      </p:sp>
      <p:sp>
        <p:nvSpPr>
          <p:cNvPr id="16" name="Text 14"/>
          <p:cNvSpPr/>
          <p:nvPr/>
        </p:nvSpPr>
        <p:spPr>
          <a:xfrm>
            <a:off x="4865370" y="5635823"/>
            <a:ext cx="2372082" cy="2735937"/>
          </a:xfrm>
          <a:prstGeom prst="rect">
            <a:avLst/>
          </a:prstGeom>
          <a:noFill/>
          <a:ln/>
        </p:spPr>
        <p:txBody>
          <a:bodyPr wrap="square" rtlCol="0" anchor="t"/>
          <a:lstStyle/>
          <a:p>
            <a:pPr marL="0" indent="0">
              <a:lnSpc>
                <a:spcPts val="1960"/>
              </a:lnSpc>
              <a:buNone/>
            </a:pPr>
            <a:r>
              <a:rPr lang="en-US" sz="1225" dirty="0">
                <a:solidFill>
                  <a:srgbClr val="383838"/>
                </a:solidFill>
                <a:latin typeface="Patrick Hand" pitchFamily="34" charset="0"/>
                <a:ea typeface="Patrick Hand" pitchFamily="34" charset="-122"/>
                <a:cs typeface="Patrick Hand" pitchFamily="34" charset="-120"/>
              </a:rPr>
              <a:t>Multe elemente chimice se regăsesc sub formă de minerale, roci și zăcăminte în scoarța terestră sau în interiorul planetei. Aceste resurse naturale sunt extrase și utilizate pentru a satisface nevoile umane, de la construcții și industrie până la aplicații tehnologice avansate. Gestionarea responsabilă a acestor resurse este esențială pentru dezvoltarea sustenabilă a societății și protejarea mediului înconjurător.</a:t>
            </a:r>
            <a:endParaRPr lang="en-US" sz="1225" dirty="0"/>
          </a:p>
        </p:txBody>
      </p:sp>
      <p:sp>
        <p:nvSpPr>
          <p:cNvPr id="17" name="Shape 15"/>
          <p:cNvSpPr/>
          <p:nvPr/>
        </p:nvSpPr>
        <p:spPr>
          <a:xfrm>
            <a:off x="7392948" y="5246132"/>
            <a:ext cx="349925" cy="349925"/>
          </a:xfrm>
          <a:prstGeom prst="roundRect">
            <a:avLst>
              <a:gd name="adj" fmla="val 20002"/>
            </a:avLst>
          </a:prstGeom>
          <a:solidFill>
            <a:srgbClr val="E6E6E6"/>
          </a:solidFill>
          <a:ln w="7620">
            <a:solidFill>
              <a:srgbClr val="CCCCCC"/>
            </a:solidFill>
            <a:prstDash val="solid"/>
          </a:ln>
        </p:spPr>
      </p:sp>
      <p:sp>
        <p:nvSpPr>
          <p:cNvPr id="18" name="Text 16"/>
          <p:cNvSpPr/>
          <p:nvPr/>
        </p:nvSpPr>
        <p:spPr>
          <a:xfrm>
            <a:off x="7524155" y="5275183"/>
            <a:ext cx="87511" cy="291703"/>
          </a:xfrm>
          <a:prstGeom prst="rect">
            <a:avLst/>
          </a:prstGeom>
          <a:noFill/>
          <a:ln/>
        </p:spPr>
        <p:txBody>
          <a:bodyPr wrap="none" rtlCol="0" anchor="t"/>
          <a:lstStyle/>
          <a:p>
            <a:pPr marL="0" indent="0" algn="ctr">
              <a:lnSpc>
                <a:spcPts val="2296"/>
              </a:lnSpc>
              <a:buNone/>
            </a:pPr>
            <a:r>
              <a:rPr lang="en-US" sz="1837" dirty="0">
                <a:solidFill>
                  <a:srgbClr val="383838"/>
                </a:solidFill>
                <a:latin typeface="Patrick Hand" pitchFamily="34" charset="0"/>
                <a:ea typeface="Patrick Hand" pitchFamily="34" charset="-122"/>
                <a:cs typeface="Patrick Hand" pitchFamily="34" charset="-120"/>
              </a:rPr>
              <a:t>4</a:t>
            </a:r>
            <a:endParaRPr lang="en-US" sz="1837" dirty="0"/>
          </a:p>
        </p:txBody>
      </p:sp>
      <p:sp>
        <p:nvSpPr>
          <p:cNvPr id="19" name="Text 17"/>
          <p:cNvSpPr/>
          <p:nvPr/>
        </p:nvSpPr>
        <p:spPr>
          <a:xfrm>
            <a:off x="7898368" y="5299591"/>
            <a:ext cx="2328863" cy="243007"/>
          </a:xfrm>
          <a:prstGeom prst="rect">
            <a:avLst/>
          </a:prstGeom>
          <a:noFill/>
          <a:ln/>
        </p:spPr>
        <p:txBody>
          <a:bodyPr wrap="none" rtlCol="0" anchor="t"/>
          <a:lstStyle/>
          <a:p>
            <a:pPr marL="0" indent="0">
              <a:lnSpc>
                <a:spcPts val="1914"/>
              </a:lnSpc>
              <a:buNone/>
            </a:pPr>
            <a:r>
              <a:rPr lang="en-US" sz="1531" dirty="0">
                <a:solidFill>
                  <a:srgbClr val="383838"/>
                </a:solidFill>
                <a:latin typeface="Patrick Hand" pitchFamily="34" charset="0"/>
                <a:ea typeface="Patrick Hand" pitchFamily="34" charset="-122"/>
                <a:cs typeface="Patrick Hand" pitchFamily="34" charset="-120"/>
              </a:rPr>
              <a:t>Impactul asupra calității mediului</a:t>
            </a:r>
            <a:endParaRPr lang="en-US" sz="1531" dirty="0"/>
          </a:p>
        </p:txBody>
      </p:sp>
      <p:sp>
        <p:nvSpPr>
          <p:cNvPr id="20" name="Text 18"/>
          <p:cNvSpPr/>
          <p:nvPr/>
        </p:nvSpPr>
        <p:spPr>
          <a:xfrm>
            <a:off x="7898368" y="5635823"/>
            <a:ext cx="2372082" cy="2984659"/>
          </a:xfrm>
          <a:prstGeom prst="rect">
            <a:avLst/>
          </a:prstGeom>
          <a:noFill/>
          <a:ln/>
        </p:spPr>
        <p:txBody>
          <a:bodyPr wrap="square" rtlCol="0" anchor="t"/>
          <a:lstStyle/>
          <a:p>
            <a:pPr marL="0" indent="0">
              <a:lnSpc>
                <a:spcPts val="1960"/>
              </a:lnSpc>
              <a:buNone/>
            </a:pPr>
            <a:r>
              <a:rPr lang="en-US" sz="1225" dirty="0">
                <a:solidFill>
                  <a:srgbClr val="383838"/>
                </a:solidFill>
                <a:latin typeface="Patrick Hand" pitchFamily="34" charset="0"/>
                <a:ea typeface="Patrick Hand" pitchFamily="34" charset="-122"/>
                <a:cs typeface="Patrick Hand" pitchFamily="34" charset="-120"/>
              </a:rPr>
              <a:t>Unele elemente chimice pot avea un impact negativ asupra calității mediului atunci când sunt utilizate sau eliminate în mod necontrolat. De exemplu, poluarea cauzată de metale grele, pesticide sau alte substanțe chimice poate afecta grav ecosistemele naturale, punând în pericol sănătatea umană și a altor organisme vii. Înțelegerea și gestionarea responsabilă a acestor riscuri este esențială pentru protejarea mediului și asigurarea unui viitor durabil.</a:t>
            </a:r>
            <a:endParaRPr lang="en-US" sz="1225" dirty="0"/>
          </a:p>
        </p:txBody>
      </p:sp>
      <p:sp>
        <p:nvSpPr>
          <p:cNvPr id="22" name="Text 7">
            <a:extLst>
              <a:ext uri="{FF2B5EF4-FFF2-40B4-BE49-F238E27FC236}">
                <a16:creationId xmlns:a16="http://schemas.microsoft.com/office/drawing/2014/main" id="{EEA71908-98A6-F49B-BB50-4BE9B4D146F4}"/>
              </a:ext>
            </a:extLst>
          </p:cNvPr>
          <p:cNvSpPr/>
          <p:nvPr/>
        </p:nvSpPr>
        <p:spPr>
          <a:xfrm>
            <a:off x="107700" y="7840742"/>
            <a:ext cx="1746528" cy="388858"/>
          </a:xfrm>
          <a:prstGeom prst="rect">
            <a:avLst/>
          </a:prstGeom>
          <a:noFill/>
          <a:ln/>
        </p:spPr>
        <p:txBody>
          <a:bodyPr wrap="none" rtlCol="0" anchor="t"/>
          <a:lstStyle/>
          <a:p>
            <a:pPr marL="0" indent="0" algn="l">
              <a:lnSpc>
                <a:spcPts val="3062"/>
              </a:lnSpc>
              <a:buNone/>
            </a:pPr>
            <a:r>
              <a:rPr lang="ro-RO" sz="3600" b="1" dirty="0">
                <a:solidFill>
                  <a:srgbClr val="B237BB"/>
                </a:solidFill>
                <a:latin typeface="Patrick Hand" pitchFamily="34" charset="0"/>
              </a:rPr>
              <a:t>CEDRA</a:t>
            </a:r>
            <a:endParaRPr lang="en-US" sz="3600" dirty="0">
              <a:solidFill>
                <a:srgbClr val="B237BB"/>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521779"/>
          </a:xfrm>
          <a:prstGeom prst="rect">
            <a:avLst/>
          </a:prstGeom>
          <a:solidFill>
            <a:srgbClr val="F7F7F7"/>
          </a:solidFill>
          <a:ln/>
        </p:spPr>
      </p:sp>
      <p:sp>
        <p:nvSpPr>
          <p:cNvPr id="4" name="Text 2"/>
          <p:cNvSpPr/>
          <p:nvPr/>
        </p:nvSpPr>
        <p:spPr>
          <a:xfrm>
            <a:off x="4359950" y="427673"/>
            <a:ext cx="5592128" cy="486013"/>
          </a:xfrm>
          <a:prstGeom prst="rect">
            <a:avLst/>
          </a:prstGeom>
          <a:noFill/>
          <a:ln/>
        </p:spPr>
        <p:txBody>
          <a:bodyPr wrap="none" rtlCol="0" anchor="t"/>
          <a:lstStyle/>
          <a:p>
            <a:pPr marL="0" indent="0">
              <a:lnSpc>
                <a:spcPts val="3827"/>
              </a:lnSpc>
              <a:buNone/>
            </a:pPr>
            <a:r>
              <a:rPr lang="en-US" sz="3062" dirty="0">
                <a:solidFill>
                  <a:srgbClr val="383838"/>
                </a:solidFill>
                <a:latin typeface="Patrick Hand" pitchFamily="34" charset="0"/>
                <a:ea typeface="Patrick Hand" pitchFamily="34" charset="-122"/>
                <a:cs typeface="Patrick Hand" pitchFamily="34" charset="-120"/>
              </a:rPr>
              <a:t>Rolul elementelor în procesele biologice</a:t>
            </a:r>
            <a:endParaRPr lang="en-US" sz="3062" dirty="0"/>
          </a:p>
        </p:txBody>
      </p:sp>
      <p:pic>
        <p:nvPicPr>
          <p:cNvPr id="5" name="Image 0" descr="preencoded.png"/>
          <p:cNvPicPr>
            <a:picLocks noChangeAspect="1"/>
          </p:cNvPicPr>
          <p:nvPr/>
        </p:nvPicPr>
        <p:blipFill>
          <a:blip r:embed="rId3"/>
          <a:stretch>
            <a:fillRect/>
          </a:stretch>
        </p:blipFill>
        <p:spPr>
          <a:xfrm>
            <a:off x="4359950" y="1224677"/>
            <a:ext cx="1814632" cy="1121450"/>
          </a:xfrm>
          <a:prstGeom prst="rect">
            <a:avLst/>
          </a:prstGeom>
        </p:spPr>
      </p:pic>
      <p:sp>
        <p:nvSpPr>
          <p:cNvPr id="6" name="Text 3"/>
          <p:cNvSpPr/>
          <p:nvPr/>
        </p:nvSpPr>
        <p:spPr>
          <a:xfrm>
            <a:off x="4359950" y="2540437"/>
            <a:ext cx="1814632" cy="486013"/>
          </a:xfrm>
          <a:prstGeom prst="rect">
            <a:avLst/>
          </a:prstGeom>
          <a:noFill/>
          <a:ln/>
        </p:spPr>
        <p:txBody>
          <a:bodyPr wrap="square" rtlCol="0" anchor="t"/>
          <a:lstStyle/>
          <a:p>
            <a:pPr marL="0" indent="0" algn="l">
              <a:lnSpc>
                <a:spcPts val="1914"/>
              </a:lnSpc>
              <a:buNone/>
            </a:pPr>
            <a:r>
              <a:rPr lang="en-US" sz="1531" dirty="0">
                <a:solidFill>
                  <a:srgbClr val="383838"/>
                </a:solidFill>
                <a:latin typeface="Patrick Hand" pitchFamily="34" charset="0"/>
                <a:ea typeface="Patrick Hand" pitchFamily="34" charset="-122"/>
                <a:cs typeface="Patrick Hand" pitchFamily="34" charset="-120"/>
              </a:rPr>
              <a:t>Elementele în structura celulară</a:t>
            </a:r>
            <a:endParaRPr lang="en-US" sz="1531" dirty="0"/>
          </a:p>
        </p:txBody>
      </p:sp>
      <p:sp>
        <p:nvSpPr>
          <p:cNvPr id="7" name="Text 4"/>
          <p:cNvSpPr/>
          <p:nvPr/>
        </p:nvSpPr>
        <p:spPr>
          <a:xfrm>
            <a:off x="4359950" y="3119676"/>
            <a:ext cx="1814632" cy="4476988"/>
          </a:xfrm>
          <a:prstGeom prst="rect">
            <a:avLst/>
          </a:prstGeom>
          <a:noFill/>
          <a:ln/>
        </p:spPr>
        <p:txBody>
          <a:bodyPr wrap="square" rtlCol="0" anchor="t"/>
          <a:lstStyle/>
          <a:p>
            <a:pPr marL="0" indent="0" algn="l">
              <a:lnSpc>
                <a:spcPts val="1960"/>
              </a:lnSpc>
              <a:buNone/>
            </a:pPr>
            <a:r>
              <a:rPr lang="en-US" sz="1225" dirty="0">
                <a:solidFill>
                  <a:srgbClr val="383838"/>
                </a:solidFill>
                <a:latin typeface="Patrick Hand" pitchFamily="34" charset="0"/>
                <a:ea typeface="Patrick Hand" pitchFamily="34" charset="-122"/>
                <a:cs typeface="Patrick Hand" pitchFamily="34" charset="-120"/>
              </a:rPr>
              <a:t>Elementele chimice joacă un rol esențial în structura și funcționarea celulelor vii. Macro și microelementele, cum ar fi carbonul, hidrogenul, oxigenul, azotul, fosful și sulful, sunt componente cheie ale glucidelor, lipidelor, acizilor nucleici și proteinelor, care sunt moleculele fundamentale ale oricărei forme de viață. Aceste elemente se combină pentru a forma compuși organici complecși, care sunt esențiali pentru procese vitale precum producția de energie, diviziunea celulară și replicarea ADN-ului.</a:t>
            </a:r>
            <a:endParaRPr lang="en-US" sz="1225" dirty="0"/>
          </a:p>
        </p:txBody>
      </p:sp>
      <p:pic>
        <p:nvPicPr>
          <p:cNvPr id="8" name="Image 1" descr="preencoded.png"/>
          <p:cNvPicPr>
            <a:picLocks noChangeAspect="1"/>
          </p:cNvPicPr>
          <p:nvPr/>
        </p:nvPicPr>
        <p:blipFill>
          <a:blip r:embed="rId4"/>
          <a:stretch>
            <a:fillRect/>
          </a:stretch>
        </p:blipFill>
        <p:spPr>
          <a:xfrm>
            <a:off x="6407825" y="1224677"/>
            <a:ext cx="1814632" cy="1121450"/>
          </a:xfrm>
          <a:prstGeom prst="rect">
            <a:avLst/>
          </a:prstGeom>
        </p:spPr>
      </p:pic>
      <p:sp>
        <p:nvSpPr>
          <p:cNvPr id="9" name="Text 5"/>
          <p:cNvSpPr/>
          <p:nvPr/>
        </p:nvSpPr>
        <p:spPr>
          <a:xfrm>
            <a:off x="6407825" y="2540437"/>
            <a:ext cx="1814632" cy="486013"/>
          </a:xfrm>
          <a:prstGeom prst="rect">
            <a:avLst/>
          </a:prstGeom>
          <a:noFill/>
          <a:ln/>
        </p:spPr>
        <p:txBody>
          <a:bodyPr wrap="square" rtlCol="0" anchor="t"/>
          <a:lstStyle/>
          <a:p>
            <a:pPr marL="0" indent="0" algn="l">
              <a:lnSpc>
                <a:spcPts val="1914"/>
              </a:lnSpc>
              <a:buNone/>
            </a:pPr>
            <a:r>
              <a:rPr lang="en-US" sz="1531" dirty="0">
                <a:solidFill>
                  <a:srgbClr val="383838"/>
                </a:solidFill>
                <a:latin typeface="Patrick Hand" pitchFamily="34" charset="0"/>
                <a:ea typeface="Patrick Hand" pitchFamily="34" charset="-122"/>
                <a:cs typeface="Patrick Hand" pitchFamily="34" charset="-120"/>
              </a:rPr>
              <a:t>Rolul elementelor în metabolism</a:t>
            </a:r>
            <a:endParaRPr lang="en-US" sz="1531" dirty="0"/>
          </a:p>
        </p:txBody>
      </p:sp>
      <p:sp>
        <p:nvSpPr>
          <p:cNvPr id="10" name="Text 6"/>
          <p:cNvSpPr/>
          <p:nvPr/>
        </p:nvSpPr>
        <p:spPr>
          <a:xfrm>
            <a:off x="6407825" y="3119676"/>
            <a:ext cx="1814632" cy="4476988"/>
          </a:xfrm>
          <a:prstGeom prst="rect">
            <a:avLst/>
          </a:prstGeom>
          <a:noFill/>
          <a:ln/>
        </p:spPr>
        <p:txBody>
          <a:bodyPr wrap="square" rtlCol="0" anchor="t"/>
          <a:lstStyle/>
          <a:p>
            <a:pPr marL="0" indent="0" algn="l">
              <a:lnSpc>
                <a:spcPts val="1960"/>
              </a:lnSpc>
              <a:buNone/>
            </a:pPr>
            <a:r>
              <a:rPr lang="en-US" sz="1225" dirty="0">
                <a:solidFill>
                  <a:srgbClr val="383838"/>
                </a:solidFill>
                <a:latin typeface="Patrick Hand" pitchFamily="34" charset="0"/>
                <a:ea typeface="Patrick Hand" pitchFamily="34" charset="-122"/>
                <a:cs typeface="Patrick Hand" pitchFamily="34" charset="-120"/>
              </a:rPr>
              <a:t>Elementele chimice sunt implicase în numeroase reacții metabolice din interiorul organismelor vii. De exemplu, magneziul este un cofactor esențial pentru numeroase enzime, iar fierul joacă un rol crucial în transportul oxigenului prin hemoglobină. Oligoelementele precum zincul, cuprul și manganul sunt, de asemenea, necesare pentru funcționarea optimă a sistemelor enzimatice și a altor procese metabolice vitale. Absența sau dezechilibrul acestor elemente poate duce la apariția unor disfuncții și boli.</a:t>
            </a:r>
            <a:endParaRPr lang="en-US" sz="1225" dirty="0"/>
          </a:p>
        </p:txBody>
      </p:sp>
      <p:pic>
        <p:nvPicPr>
          <p:cNvPr id="11" name="Image 2" descr="preencoded.png"/>
          <p:cNvPicPr>
            <a:picLocks noChangeAspect="1"/>
          </p:cNvPicPr>
          <p:nvPr/>
        </p:nvPicPr>
        <p:blipFill>
          <a:blip r:embed="rId5"/>
          <a:stretch>
            <a:fillRect/>
          </a:stretch>
        </p:blipFill>
        <p:spPr>
          <a:xfrm>
            <a:off x="8455700" y="1224677"/>
            <a:ext cx="1814632" cy="1121450"/>
          </a:xfrm>
          <a:prstGeom prst="rect">
            <a:avLst/>
          </a:prstGeom>
        </p:spPr>
      </p:pic>
      <p:sp>
        <p:nvSpPr>
          <p:cNvPr id="12" name="Text 7"/>
          <p:cNvSpPr/>
          <p:nvPr/>
        </p:nvSpPr>
        <p:spPr>
          <a:xfrm>
            <a:off x="8455700" y="2540437"/>
            <a:ext cx="1814632" cy="486013"/>
          </a:xfrm>
          <a:prstGeom prst="rect">
            <a:avLst/>
          </a:prstGeom>
          <a:noFill/>
          <a:ln/>
        </p:spPr>
        <p:txBody>
          <a:bodyPr wrap="square" rtlCol="0" anchor="t"/>
          <a:lstStyle/>
          <a:p>
            <a:pPr marL="0" indent="0" algn="l">
              <a:lnSpc>
                <a:spcPts val="1914"/>
              </a:lnSpc>
              <a:buNone/>
            </a:pPr>
            <a:r>
              <a:rPr lang="en-US" sz="1531" dirty="0">
                <a:solidFill>
                  <a:srgbClr val="383838"/>
                </a:solidFill>
                <a:latin typeface="Patrick Hand" pitchFamily="34" charset="0"/>
                <a:ea typeface="Patrick Hand" pitchFamily="34" charset="-122"/>
                <a:cs typeface="Patrick Hand" pitchFamily="34" charset="-120"/>
              </a:rPr>
              <a:t>Elementele și funcțiile biochimice</a:t>
            </a:r>
            <a:endParaRPr lang="en-US" sz="1531" dirty="0"/>
          </a:p>
        </p:txBody>
      </p:sp>
      <p:sp>
        <p:nvSpPr>
          <p:cNvPr id="13" name="Text 8"/>
          <p:cNvSpPr/>
          <p:nvPr/>
        </p:nvSpPr>
        <p:spPr>
          <a:xfrm>
            <a:off x="8455700" y="3119676"/>
            <a:ext cx="1814632" cy="4974431"/>
          </a:xfrm>
          <a:prstGeom prst="rect">
            <a:avLst/>
          </a:prstGeom>
          <a:noFill/>
          <a:ln/>
        </p:spPr>
        <p:txBody>
          <a:bodyPr wrap="square" rtlCol="0" anchor="t"/>
          <a:lstStyle/>
          <a:p>
            <a:pPr marL="0" indent="0" algn="l">
              <a:lnSpc>
                <a:spcPts val="1960"/>
              </a:lnSpc>
              <a:buNone/>
            </a:pPr>
            <a:r>
              <a:rPr lang="en-US" sz="1225" dirty="0">
                <a:solidFill>
                  <a:srgbClr val="383838"/>
                </a:solidFill>
                <a:latin typeface="Patrick Hand" pitchFamily="34" charset="0"/>
                <a:ea typeface="Patrick Hand" pitchFamily="34" charset="-122"/>
                <a:cs typeface="Patrick Hand" pitchFamily="34" charset="-120"/>
              </a:rPr>
              <a:t>Unele elemente ca sodiul, potasiul și calciul sunt esențiale pentru transmiterea impulsurilor nervoase și pentru funcțiile musculare. Fosforul este un component-cheie al fosfolipidelor, care formează membranele celulare, iar calciul joacă un rol vital în semnalizarea celulară și în reglarea proceselor fiziologice. Oligoelementele precum iodiul, seleniul și cromul sunt la rândul lor implicate în activitatea hormonală și în reglarea metabolismului. Întreaga funcționare a organismelor vii este, astfel, profund dependentă de prezența și echilibrul corect al elementelor chimice.</a:t>
            </a:r>
            <a:endParaRPr lang="en-US" sz="1225" dirty="0"/>
          </a:p>
        </p:txBody>
      </p:sp>
      <p:sp>
        <p:nvSpPr>
          <p:cNvPr id="15" name="Text 7">
            <a:extLst>
              <a:ext uri="{FF2B5EF4-FFF2-40B4-BE49-F238E27FC236}">
                <a16:creationId xmlns:a16="http://schemas.microsoft.com/office/drawing/2014/main" id="{83EB4982-F08A-9972-53C3-48AD496DE0D3}"/>
              </a:ext>
            </a:extLst>
          </p:cNvPr>
          <p:cNvSpPr/>
          <p:nvPr/>
        </p:nvSpPr>
        <p:spPr>
          <a:xfrm>
            <a:off x="200228" y="7705249"/>
            <a:ext cx="1746528" cy="388858"/>
          </a:xfrm>
          <a:prstGeom prst="rect">
            <a:avLst/>
          </a:prstGeom>
          <a:noFill/>
          <a:ln/>
        </p:spPr>
        <p:txBody>
          <a:bodyPr wrap="none" rtlCol="0" anchor="t"/>
          <a:lstStyle/>
          <a:p>
            <a:pPr marL="0" indent="0" algn="l">
              <a:lnSpc>
                <a:spcPts val="3062"/>
              </a:lnSpc>
              <a:buNone/>
            </a:pPr>
            <a:r>
              <a:rPr lang="ro-RO" sz="3600" b="1" dirty="0">
                <a:solidFill>
                  <a:srgbClr val="B237BB"/>
                </a:solidFill>
                <a:latin typeface="Patrick Hand" pitchFamily="34" charset="0"/>
              </a:rPr>
              <a:t>CEDRA</a:t>
            </a:r>
            <a:endParaRPr lang="en-US" sz="3600" dirty="0">
              <a:solidFill>
                <a:srgbClr val="B237BB"/>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txBody>
          <a:bodyPr/>
          <a:lstStyle/>
          <a:p>
            <a:endParaRPr lang="en-US" dirty="0"/>
          </a:p>
        </p:txBody>
      </p:sp>
      <p:sp>
        <p:nvSpPr>
          <p:cNvPr id="4" name="Text 2"/>
          <p:cNvSpPr/>
          <p:nvPr/>
        </p:nvSpPr>
        <p:spPr>
          <a:xfrm>
            <a:off x="3655814" y="530423"/>
            <a:ext cx="7318653" cy="1203722"/>
          </a:xfrm>
          <a:prstGeom prst="rect">
            <a:avLst/>
          </a:prstGeom>
          <a:noFill/>
          <a:ln/>
        </p:spPr>
        <p:txBody>
          <a:bodyPr wrap="square" rtlCol="0" anchor="t"/>
          <a:lstStyle/>
          <a:p>
            <a:pPr marL="0" indent="0" algn="ctr">
              <a:lnSpc>
                <a:spcPts val="4739"/>
              </a:lnSpc>
              <a:buNone/>
            </a:pPr>
            <a:r>
              <a:rPr lang="en-US" sz="3791" dirty="0">
                <a:solidFill>
                  <a:srgbClr val="B237BB"/>
                </a:solidFill>
                <a:latin typeface="Patrick Hand" pitchFamily="34" charset="0"/>
                <a:ea typeface="Patrick Hand" pitchFamily="34" charset="-122"/>
                <a:cs typeface="Patrick Hand" pitchFamily="34" charset="-120"/>
              </a:rPr>
              <a:t>Aplicațiile practice ale elementelor chimice</a:t>
            </a:r>
            <a:endParaRPr lang="en-US" sz="3791" dirty="0">
              <a:solidFill>
                <a:srgbClr val="B237BB"/>
              </a:solidFill>
            </a:endParaRPr>
          </a:p>
        </p:txBody>
      </p:sp>
      <p:sp>
        <p:nvSpPr>
          <p:cNvPr id="5" name="Text 3"/>
          <p:cNvSpPr/>
          <p:nvPr/>
        </p:nvSpPr>
        <p:spPr>
          <a:xfrm>
            <a:off x="3655814" y="2119313"/>
            <a:ext cx="9602986" cy="924401"/>
          </a:xfrm>
          <a:prstGeom prst="rect">
            <a:avLst/>
          </a:prstGeom>
          <a:noFill/>
          <a:ln/>
        </p:spPr>
        <p:txBody>
          <a:bodyPr wrap="square" rtlCol="0" anchor="t"/>
          <a:lstStyle/>
          <a:p>
            <a:pPr marL="0" indent="0" algn="just">
              <a:lnSpc>
                <a:spcPts val="2426"/>
              </a:lnSpc>
              <a:buNone/>
            </a:pPr>
            <a:r>
              <a:rPr lang="en-US" sz="2000" dirty="0">
                <a:solidFill>
                  <a:srgbClr val="383838"/>
                </a:solidFill>
                <a:latin typeface="Patrick Hand" pitchFamily="34" charset="0"/>
                <a:ea typeface="Patrick Hand" pitchFamily="34" charset="-122"/>
                <a:cs typeface="Patrick Hand" pitchFamily="34" charset="-120"/>
              </a:rPr>
              <a:t>Elementele chimice joacă un rol esențial în viața noastră de zi cu zi, fiind prezente în diverse produse și aplicații practice. De la îmbunătățirea sănătății și a calității vieții, până la dezvoltarea tehnologiilor avansate, elementele chimice sunt fundamentale pentru progresul umanității.</a:t>
            </a:r>
            <a:endParaRPr lang="en-US" sz="2000" dirty="0"/>
          </a:p>
        </p:txBody>
      </p:sp>
      <p:sp>
        <p:nvSpPr>
          <p:cNvPr id="6" name="Text 4"/>
          <p:cNvSpPr/>
          <p:nvPr/>
        </p:nvSpPr>
        <p:spPr>
          <a:xfrm>
            <a:off x="3655814" y="3260288"/>
            <a:ext cx="9602986" cy="1540669"/>
          </a:xfrm>
          <a:prstGeom prst="rect">
            <a:avLst/>
          </a:prstGeom>
          <a:noFill/>
          <a:ln/>
        </p:spPr>
        <p:txBody>
          <a:bodyPr wrap="square" rtlCol="0" anchor="t"/>
          <a:lstStyle/>
          <a:p>
            <a:pPr marL="0" indent="0" algn="just">
              <a:lnSpc>
                <a:spcPts val="2426"/>
              </a:lnSpc>
              <a:buNone/>
            </a:pPr>
            <a:r>
              <a:rPr lang="en-US" sz="2000" dirty="0">
                <a:solidFill>
                  <a:srgbClr val="383838"/>
                </a:solidFill>
                <a:latin typeface="Patrick Hand" pitchFamily="34" charset="0"/>
                <a:ea typeface="Patrick Hand" pitchFamily="34" charset="-122"/>
                <a:cs typeface="Patrick Hand" pitchFamily="34" charset="-120"/>
              </a:rPr>
              <a:t>Printre numeroasele aplicații practice ale elementelor chimice se numără medicamentele, care conțin diverse substanțe active pentru tratarea bolilor. De exemplu, elementul carbon este esențial pentru formarea compușilor organici, inclusiv a celor care compun medicamentele. Totodată, minerale precum calciu, fier și zinc sunt componente vitale ale suplimentelor alimentare și ale anumitor produse farmaceutice.</a:t>
            </a:r>
            <a:endParaRPr lang="en-US" sz="2000" dirty="0"/>
          </a:p>
        </p:txBody>
      </p:sp>
      <p:sp>
        <p:nvSpPr>
          <p:cNvPr id="7" name="Text 5"/>
          <p:cNvSpPr/>
          <p:nvPr/>
        </p:nvSpPr>
        <p:spPr>
          <a:xfrm>
            <a:off x="3655814" y="5017532"/>
            <a:ext cx="9602986" cy="1232535"/>
          </a:xfrm>
          <a:prstGeom prst="rect">
            <a:avLst/>
          </a:prstGeom>
          <a:noFill/>
          <a:ln/>
        </p:spPr>
        <p:txBody>
          <a:bodyPr wrap="square" rtlCol="0" anchor="t"/>
          <a:lstStyle/>
          <a:p>
            <a:pPr marL="0" indent="0" algn="just">
              <a:lnSpc>
                <a:spcPts val="2426"/>
              </a:lnSpc>
              <a:buNone/>
            </a:pPr>
            <a:r>
              <a:rPr lang="en-US" sz="2000" dirty="0">
                <a:solidFill>
                  <a:srgbClr val="383838"/>
                </a:solidFill>
                <a:latin typeface="Patrick Hand" pitchFamily="34" charset="0"/>
                <a:ea typeface="Patrick Hand" pitchFamily="34" charset="-122"/>
                <a:cs typeface="Patrick Hand" pitchFamily="34" charset="-120"/>
              </a:rPr>
              <a:t>În domeniul industriei, elementele chimice sunt utilizate la fabricarea materialelor de construcții, a plasticelor, a combustibililor și a multor alte produse. Metalele precum fier, aluminiu și cupru sunt esențiale pentru construirea diverselor utilaje, mașini și echipamente. De asemenea, elemente precum siliciu și germaniu sunt folosite în producția de semiconductori și componente electronice.</a:t>
            </a:r>
            <a:endParaRPr lang="en-US" sz="2000" dirty="0"/>
          </a:p>
        </p:txBody>
      </p:sp>
      <p:sp>
        <p:nvSpPr>
          <p:cNvPr id="8" name="Text 6"/>
          <p:cNvSpPr/>
          <p:nvPr/>
        </p:nvSpPr>
        <p:spPr>
          <a:xfrm>
            <a:off x="3655814" y="6466642"/>
            <a:ext cx="9826143" cy="1232535"/>
          </a:xfrm>
          <a:prstGeom prst="rect">
            <a:avLst/>
          </a:prstGeom>
          <a:noFill/>
          <a:ln/>
        </p:spPr>
        <p:txBody>
          <a:bodyPr wrap="square" rtlCol="0" anchor="t"/>
          <a:lstStyle/>
          <a:p>
            <a:pPr marL="0" indent="0" algn="just">
              <a:lnSpc>
                <a:spcPts val="2426"/>
              </a:lnSpc>
              <a:buNone/>
            </a:pPr>
            <a:r>
              <a:rPr lang="en-US" sz="2000" dirty="0">
                <a:solidFill>
                  <a:srgbClr val="383838"/>
                </a:solidFill>
                <a:latin typeface="Patrick Hand" pitchFamily="34" charset="0"/>
                <a:ea typeface="Patrick Hand" pitchFamily="34" charset="-122"/>
                <a:cs typeface="Patrick Hand" pitchFamily="34" charset="-120"/>
              </a:rPr>
              <a:t>În agricultură, elementele chimice, sub forma de îngrășăminte, sunt vitale pentru creșterea și dezvoltarea plantelor. Azotul, fosforul și potasiul sunt exemple de macroelemente esențiale pentru o bună fertilitate a solului și o recoltă abundentă. În plus, anumite microelemente, precum borul, cuprul și zincul, sunt necesare pentru un echilibru nutritiv adecvat al culturilor.</a:t>
            </a:r>
            <a:endParaRPr lang="en-US" sz="2000" dirty="0"/>
          </a:p>
        </p:txBody>
      </p:sp>
      <p:sp>
        <p:nvSpPr>
          <p:cNvPr id="10" name="Text 7">
            <a:extLst>
              <a:ext uri="{FF2B5EF4-FFF2-40B4-BE49-F238E27FC236}">
                <a16:creationId xmlns:a16="http://schemas.microsoft.com/office/drawing/2014/main" id="{A0E52636-E8DE-45E3-B027-EE2D8DDF918F}"/>
              </a:ext>
            </a:extLst>
          </p:cNvPr>
          <p:cNvSpPr/>
          <p:nvPr/>
        </p:nvSpPr>
        <p:spPr>
          <a:xfrm>
            <a:off x="232886" y="7605339"/>
            <a:ext cx="1746528" cy="388858"/>
          </a:xfrm>
          <a:prstGeom prst="rect">
            <a:avLst/>
          </a:prstGeom>
          <a:noFill/>
          <a:ln/>
        </p:spPr>
        <p:txBody>
          <a:bodyPr wrap="none" rtlCol="0" anchor="t"/>
          <a:lstStyle/>
          <a:p>
            <a:pPr marL="0" indent="0" algn="l">
              <a:lnSpc>
                <a:spcPts val="3062"/>
              </a:lnSpc>
              <a:buNone/>
            </a:pPr>
            <a:r>
              <a:rPr lang="ro-RO" sz="3600" b="1" dirty="0">
                <a:solidFill>
                  <a:srgbClr val="B237BB"/>
                </a:solidFill>
                <a:latin typeface="Patrick Hand" pitchFamily="34" charset="0"/>
              </a:rPr>
              <a:t>CEDRA</a:t>
            </a:r>
            <a:endParaRPr lang="en-US" sz="3600" dirty="0">
              <a:solidFill>
                <a:srgbClr val="B237BB"/>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2213</Words>
  <Application>Microsoft Office PowerPoint</Application>
  <PresentationFormat>Довільний</PresentationFormat>
  <Paragraphs>98</Paragraphs>
  <Slides>10</Slides>
  <Notes>10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10</vt:i4>
      </vt:variant>
    </vt:vector>
  </HeadingPairs>
  <TitlesOfParts>
    <vt:vector size="13" baseType="lpstr">
      <vt:lpstr>Arial</vt:lpstr>
      <vt:lpstr>Patrick Hand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Liliya</dc:creator>
  <cp:lastModifiedBy>Liliya Hovornyan</cp:lastModifiedBy>
  <cp:revision>2</cp:revision>
  <dcterms:created xsi:type="dcterms:W3CDTF">2024-04-18T22:58:31Z</dcterms:created>
  <dcterms:modified xsi:type="dcterms:W3CDTF">2024-04-19T04:26:07Z</dcterms:modified>
</cp:coreProperties>
</file>