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7" d="100"/>
          <a:sy n="67" d="100"/>
        </p:scale>
        <p:origin x="102"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791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734616" y="851059"/>
            <a:ext cx="7674769" cy="1689497"/>
          </a:xfrm>
          <a:prstGeom prst="rect">
            <a:avLst/>
          </a:prstGeom>
          <a:noFill/>
          <a:ln/>
        </p:spPr>
        <p:txBody>
          <a:bodyPr wrap="square" rtlCol="0" anchor="t"/>
          <a:lstStyle/>
          <a:p>
            <a:pPr marL="0" indent="0">
              <a:lnSpc>
                <a:spcPts val="6652"/>
              </a:lnSpc>
              <a:buNone/>
            </a:pPr>
            <a:r>
              <a:rPr lang="en-US" sz="5322" b="1" dirty="0">
                <a:solidFill>
                  <a:srgbClr val="396AF1"/>
                </a:solidFill>
                <a:latin typeface="Barlow" pitchFamily="34" charset="0"/>
                <a:ea typeface="Barlow" pitchFamily="34" charset="-122"/>
                <a:cs typeface="Barlow" pitchFamily="34" charset="-120"/>
              </a:rPr>
              <a:t>Inflorescența - definire și importanță</a:t>
            </a:r>
            <a:endParaRPr lang="en-US" sz="5322" dirty="0"/>
          </a:p>
        </p:txBody>
      </p:sp>
      <p:sp>
        <p:nvSpPr>
          <p:cNvPr id="6" name="Text 2"/>
          <p:cNvSpPr/>
          <p:nvPr/>
        </p:nvSpPr>
        <p:spPr>
          <a:xfrm>
            <a:off x="734616" y="2834402"/>
            <a:ext cx="7674769" cy="1880235"/>
          </a:xfrm>
          <a:prstGeom prst="rect">
            <a:avLst/>
          </a:prstGeom>
          <a:noFill/>
          <a:ln/>
        </p:spPr>
        <p:txBody>
          <a:bodyPr wrap="square" rtlCol="0" anchor="t"/>
          <a:lstStyle/>
          <a:p>
            <a:pPr marL="0" indent="0">
              <a:lnSpc>
                <a:spcPts val="2468"/>
              </a:lnSpc>
              <a:buNone/>
            </a:pPr>
            <a:r>
              <a:rPr lang="en-US" sz="1543" dirty="0">
                <a:solidFill>
                  <a:srgbClr val="272525"/>
                </a:solidFill>
                <a:latin typeface="Montserrat" pitchFamily="34" charset="0"/>
                <a:ea typeface="Montserrat" pitchFamily="34" charset="-122"/>
                <a:cs typeface="Montserrat" pitchFamily="34" charset="-120"/>
              </a:rPr>
              <a:t>Inflorescența reprezintă organizarea florilor pe tulpină sau pe o ramură a plantei. Aceasta joacă un rol esențial în procesul de reproducere a plantelor, asigurând aranjamentul favorabil al florilor pentru a atrage polenizatorii și a facilita fecundarea. Inflorescența este deosebit de diversă în rândul diferitelor specii vegetale, prezentând o gamă largă de forme, dimensiuni și structuri adaptate mediului și strategiilor de polenizare.</a:t>
            </a:r>
            <a:endParaRPr lang="en-US" sz="1543" dirty="0"/>
          </a:p>
        </p:txBody>
      </p:sp>
      <p:sp>
        <p:nvSpPr>
          <p:cNvPr id="7" name="Text 3"/>
          <p:cNvSpPr/>
          <p:nvPr/>
        </p:nvSpPr>
        <p:spPr>
          <a:xfrm>
            <a:off x="734616" y="4935022"/>
            <a:ext cx="7674769" cy="1880235"/>
          </a:xfrm>
          <a:prstGeom prst="rect">
            <a:avLst/>
          </a:prstGeom>
          <a:noFill/>
          <a:ln/>
        </p:spPr>
        <p:txBody>
          <a:bodyPr wrap="square" rtlCol="0" anchor="t"/>
          <a:lstStyle/>
          <a:p>
            <a:pPr marL="0" indent="0">
              <a:lnSpc>
                <a:spcPts val="2468"/>
              </a:lnSpc>
              <a:buNone/>
            </a:pPr>
            <a:r>
              <a:rPr lang="en-US" sz="1543" dirty="0">
                <a:solidFill>
                  <a:srgbClr val="272525"/>
                </a:solidFill>
                <a:latin typeface="Montserrat" pitchFamily="34" charset="0"/>
                <a:ea typeface="Montserrat" pitchFamily="34" charset="-122"/>
                <a:cs typeface="Montserrat" pitchFamily="34" charset="-120"/>
              </a:rPr>
              <a:t>Inflorescența asigură o prezentare atractivă a florilor, sporind șansele de a fi remarcate și polenizate de insecte, păsări sau alți vectori. De asemenea, concentrarea florilor într-o inflorescență eficientizează procesul de polenizare, permițând o răspândire mai eficientă a polenului. Prin diversitatea sa morfologică, inflorescența reprezintă un instrument de taxonomie și identificare a plantelor, fiind o caracteristică unică pentru fiecare specie.</a:t>
            </a:r>
            <a:endParaRPr lang="en-US" sz="1543" dirty="0"/>
          </a:p>
        </p:txBody>
      </p:sp>
      <p:sp>
        <p:nvSpPr>
          <p:cNvPr id="10" name="Text 6"/>
          <p:cNvSpPr/>
          <p:nvPr/>
        </p:nvSpPr>
        <p:spPr>
          <a:xfrm>
            <a:off x="1145858" y="7035641"/>
            <a:ext cx="1686639" cy="342781"/>
          </a:xfrm>
          <a:prstGeom prst="rect">
            <a:avLst/>
          </a:prstGeom>
          <a:noFill/>
          <a:ln/>
        </p:spPr>
        <p:txBody>
          <a:bodyPr wrap="none" rtlCol="0" anchor="t"/>
          <a:lstStyle/>
          <a:p>
            <a:pPr marL="0" indent="0" algn="l">
              <a:lnSpc>
                <a:spcPts val="2699"/>
              </a:lnSpc>
              <a:buNone/>
            </a:pPr>
            <a:endParaRPr lang="en-US" sz="1928"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
        <p:nvSpPr>
          <p:cNvPr id="5" name="Text 1"/>
          <p:cNvSpPr/>
          <p:nvPr/>
        </p:nvSpPr>
        <p:spPr>
          <a:xfrm>
            <a:off x="689491" y="1093232"/>
            <a:ext cx="7765018" cy="1149191"/>
          </a:xfrm>
          <a:prstGeom prst="rect">
            <a:avLst/>
          </a:prstGeom>
          <a:noFill/>
          <a:ln/>
        </p:spPr>
        <p:txBody>
          <a:bodyPr wrap="square" rtlCol="0" anchor="t"/>
          <a:lstStyle/>
          <a:p>
            <a:pPr marL="0" indent="0">
              <a:lnSpc>
                <a:spcPts val="4525"/>
              </a:lnSpc>
              <a:buNone/>
            </a:pPr>
            <a:r>
              <a:rPr lang="en-US" sz="3620" b="1" dirty="0" err="1">
                <a:solidFill>
                  <a:srgbClr val="396AF1"/>
                </a:solidFill>
                <a:latin typeface="Barlow" pitchFamily="34" charset="0"/>
                <a:ea typeface="Barlow" pitchFamily="34" charset="-122"/>
                <a:cs typeface="Barlow" pitchFamily="34" charset="-120"/>
              </a:rPr>
              <a:t>Concluzii</a:t>
            </a:r>
            <a:endParaRPr lang="en-US" sz="3620" dirty="0"/>
          </a:p>
        </p:txBody>
      </p:sp>
      <p:sp>
        <p:nvSpPr>
          <p:cNvPr id="6" name="Text 2"/>
          <p:cNvSpPr/>
          <p:nvPr/>
        </p:nvSpPr>
        <p:spPr>
          <a:xfrm>
            <a:off x="689491" y="2518172"/>
            <a:ext cx="7765018" cy="2058591"/>
          </a:xfrm>
          <a:prstGeom prst="rect">
            <a:avLst/>
          </a:prstGeom>
          <a:noFill/>
          <a:ln/>
        </p:spPr>
        <p:txBody>
          <a:bodyPr wrap="square" rtlCol="0" anchor="t"/>
          <a:lstStyle/>
          <a:p>
            <a:pPr marL="0" indent="0" algn="just">
              <a:lnSpc>
                <a:spcPts val="2317"/>
              </a:lnSpc>
              <a:buNone/>
            </a:pPr>
            <a:r>
              <a:rPr lang="en-US" sz="1448" dirty="0">
                <a:solidFill>
                  <a:srgbClr val="272525"/>
                </a:solidFill>
                <a:latin typeface="Montserrat" pitchFamily="34" charset="0"/>
                <a:ea typeface="Montserrat" pitchFamily="34" charset="-122"/>
                <a:cs typeface="Montserrat" pitchFamily="34" charset="-120"/>
              </a:rPr>
              <a:t>În concluzie, inflorescențele joacă un rol esențial în viața plantelor, asigurând producerea de semințe și fructe, și constituind baza multor lanțuri trofice. Diversitatea inflorescențelor și a mecanismelor de polenizare este remarcabilă, reflectând adaptarea plantelor la o gamă largă de condiții de mediu și polenizatori. Polenizarea, realizată în principal de insecte, păsări și alte animale, are o importanță biologică crucială, fiind necesară pentru reproducerea și dispersia majorității plantelor.</a:t>
            </a:r>
            <a:endParaRPr lang="en-US" sz="1448" dirty="0"/>
          </a:p>
        </p:txBody>
      </p:sp>
      <p:sp>
        <p:nvSpPr>
          <p:cNvPr id="7" name="Text 3"/>
          <p:cNvSpPr/>
          <p:nvPr/>
        </p:nvSpPr>
        <p:spPr>
          <a:xfrm>
            <a:off x="689491" y="4783574"/>
            <a:ext cx="7765018" cy="2352675"/>
          </a:xfrm>
          <a:prstGeom prst="rect">
            <a:avLst/>
          </a:prstGeom>
          <a:noFill/>
          <a:ln/>
        </p:spPr>
        <p:txBody>
          <a:bodyPr wrap="square" rtlCol="0" anchor="t"/>
          <a:lstStyle/>
          <a:p>
            <a:pPr marL="0" indent="0" algn="just">
              <a:lnSpc>
                <a:spcPts val="2317"/>
              </a:lnSpc>
              <a:buNone/>
            </a:pPr>
            <a:r>
              <a:rPr lang="en-US" sz="1448" dirty="0">
                <a:solidFill>
                  <a:srgbClr val="272525"/>
                </a:solidFill>
                <a:latin typeface="Montserrat" pitchFamily="34" charset="0"/>
                <a:ea typeface="Montserrat" pitchFamily="34" charset="-122"/>
                <a:cs typeface="Montserrat" pitchFamily="34" charset="-120"/>
              </a:rPr>
              <a:t>Conservarea populațiilor de polenizatori este deci o prioritate majoră, având în vedere declinul alarmant al multor specii de albine, fluturi și alte insecte, cauzat de factori precum poluarea, utilizarea pesticidelor și distrugerea habitatelor naturale. Măsurile de conservare, precum crearea de zone cu flori native, reducerea folosirii pesticidelor și protejarea zonelor umede, sunt esențiale pentru a asigura sănătatea ecosistemelor și menținerea serviciilor de polenizare, vitale pentru agricultura și biodiversitate. Doar prin eforturi concertate de protejare a polenizatorilor vom putea garanta sustenabilitatea pe termen lung a plantelor și a întregii lumi vii.</a:t>
            </a:r>
            <a:endParaRPr lang="en-US" sz="1448" dirty="0"/>
          </a:p>
        </p:txBody>
      </p:sp>
      <p:pic>
        <p:nvPicPr>
          <p:cNvPr id="10" name="Рисунок 9">
            <a:extLst>
              <a:ext uri="{FF2B5EF4-FFF2-40B4-BE49-F238E27FC236}">
                <a16:creationId xmlns:a16="http://schemas.microsoft.com/office/drawing/2014/main" id="{2736E51E-3FDC-41C3-99BD-49E049B6EEB8}"/>
              </a:ext>
            </a:extLst>
          </p:cNvPr>
          <p:cNvPicPr>
            <a:picLocks noChangeAspect="1"/>
          </p:cNvPicPr>
          <p:nvPr/>
        </p:nvPicPr>
        <p:blipFill>
          <a:blip r:embed="rId4"/>
          <a:stretch>
            <a:fillRect/>
          </a:stretch>
        </p:blipFill>
        <p:spPr>
          <a:xfrm>
            <a:off x="8698240" y="2518172"/>
            <a:ext cx="5688428" cy="36903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
        <p:nvSpPr>
          <p:cNvPr id="5" name="Text 1"/>
          <p:cNvSpPr/>
          <p:nvPr/>
        </p:nvSpPr>
        <p:spPr>
          <a:xfrm>
            <a:off x="1597938" y="548640"/>
            <a:ext cx="7776924" cy="972026"/>
          </a:xfrm>
          <a:prstGeom prst="rect">
            <a:avLst/>
          </a:prstGeom>
          <a:noFill/>
          <a:ln/>
        </p:spPr>
        <p:txBody>
          <a:bodyPr wrap="square" rtlCol="0" anchor="t"/>
          <a:lstStyle/>
          <a:p>
            <a:pPr marL="0" indent="0">
              <a:lnSpc>
                <a:spcPts val="3827"/>
              </a:lnSpc>
              <a:buNone/>
            </a:pPr>
            <a:r>
              <a:rPr lang="en-US" sz="3062" b="1" dirty="0">
                <a:solidFill>
                  <a:srgbClr val="396AF1"/>
                </a:solidFill>
                <a:latin typeface="Barlow" pitchFamily="34" charset="0"/>
                <a:ea typeface="Barlow" pitchFamily="34" charset="-122"/>
                <a:cs typeface="Barlow" pitchFamily="34" charset="-120"/>
              </a:rPr>
              <a:t>Diversitatea inflorescențelor: tipuri și caracteristici</a:t>
            </a:r>
            <a:endParaRPr lang="en-US" sz="3062" dirty="0"/>
          </a:p>
        </p:txBody>
      </p:sp>
      <p:sp>
        <p:nvSpPr>
          <p:cNvPr id="6" name="Shape 2"/>
          <p:cNvSpPr/>
          <p:nvPr/>
        </p:nvSpPr>
        <p:spPr>
          <a:xfrm>
            <a:off x="1597938" y="1753910"/>
            <a:ext cx="3810714" cy="3880604"/>
          </a:xfrm>
          <a:prstGeom prst="roundRect">
            <a:avLst>
              <a:gd name="adj" fmla="val 2449"/>
            </a:avLst>
          </a:prstGeom>
          <a:solidFill>
            <a:srgbClr val="EEEFF5"/>
          </a:solidFill>
          <a:ln/>
        </p:spPr>
      </p:sp>
      <p:sp>
        <p:nvSpPr>
          <p:cNvPr id="7" name="Text 3"/>
          <p:cNvSpPr/>
          <p:nvPr/>
        </p:nvSpPr>
        <p:spPr>
          <a:xfrm>
            <a:off x="1753433" y="1909405"/>
            <a:ext cx="1951077" cy="243007"/>
          </a:xfrm>
          <a:prstGeom prst="rect">
            <a:avLst/>
          </a:prstGeom>
          <a:noFill/>
          <a:ln/>
        </p:spPr>
        <p:txBody>
          <a:bodyPr wrap="non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Tipuri de inflorescențe</a:t>
            </a:r>
            <a:endParaRPr lang="en-US" sz="1531" dirty="0"/>
          </a:p>
        </p:txBody>
      </p:sp>
      <p:sp>
        <p:nvSpPr>
          <p:cNvPr id="8" name="Text 4"/>
          <p:cNvSpPr/>
          <p:nvPr/>
        </p:nvSpPr>
        <p:spPr>
          <a:xfrm>
            <a:off x="1753433" y="2245638"/>
            <a:ext cx="3499723" cy="2487216"/>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Inflorescențele pot adopta o varietate de forme, de la cele compacte și dense, precum spicul sau capitul, la cele mai deschise și ramificate, precum panicul sau cima. Forma inflorescenței este determinată de modul de aranjare a florilor pe tulpină și de gradul de ramificare al acesteia. Aceste diferențe structurale reflectă adaptări speciale ale plantelor la diverși agenți polenizatori, cum ar fi insectele, păsările sau chiar animalele.</a:t>
            </a:r>
            <a:endParaRPr lang="en-US" sz="1225" dirty="0"/>
          </a:p>
        </p:txBody>
      </p:sp>
      <p:sp>
        <p:nvSpPr>
          <p:cNvPr id="9" name="Shape 5"/>
          <p:cNvSpPr/>
          <p:nvPr/>
        </p:nvSpPr>
        <p:spPr>
          <a:xfrm>
            <a:off x="5564148" y="1753910"/>
            <a:ext cx="3810714" cy="3880604"/>
          </a:xfrm>
          <a:prstGeom prst="roundRect">
            <a:avLst>
              <a:gd name="adj" fmla="val 2449"/>
            </a:avLst>
          </a:prstGeom>
          <a:solidFill>
            <a:srgbClr val="EEEFF5"/>
          </a:solidFill>
          <a:ln/>
        </p:spPr>
      </p:sp>
      <p:sp>
        <p:nvSpPr>
          <p:cNvPr id="10" name="Text 6"/>
          <p:cNvSpPr/>
          <p:nvPr/>
        </p:nvSpPr>
        <p:spPr>
          <a:xfrm>
            <a:off x="5719643" y="1909405"/>
            <a:ext cx="2896433" cy="243007"/>
          </a:xfrm>
          <a:prstGeom prst="rect">
            <a:avLst/>
          </a:prstGeom>
          <a:noFill/>
          <a:ln/>
        </p:spPr>
        <p:txBody>
          <a:bodyPr wrap="non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Caracteristici ale inflorescențelor</a:t>
            </a:r>
            <a:endParaRPr lang="en-US" sz="1531" dirty="0"/>
          </a:p>
        </p:txBody>
      </p:sp>
      <p:sp>
        <p:nvSpPr>
          <p:cNvPr id="11" name="Text 7"/>
          <p:cNvSpPr/>
          <p:nvPr/>
        </p:nvSpPr>
        <p:spPr>
          <a:xfrm>
            <a:off x="5719643" y="2245638"/>
            <a:ext cx="3499723" cy="3233380"/>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Inflorescențele pot varia în ceea ce privește dimensiunea, culoarea, durata de înflorire și chiar aroma emanată. Unele inflorescențe sunt mari și spectaculoase, precum cele ale agavei, în timp ce altele sunt fine și discrete, precum cele ale liliaceelor. Culoarea inflorescențelor poate fi variată, de la alb și galben până la roșu, albastru sau violet, în funcție de speciile de plante. Durata de înflorire poate fi, de asemenea, foarte diferită, de la câteva ore la câteva săptămâni, în funcție de necesitățile de polenizare ale plantelor.</a:t>
            </a:r>
            <a:endParaRPr lang="en-US" sz="1225" dirty="0"/>
          </a:p>
        </p:txBody>
      </p:sp>
      <p:sp>
        <p:nvSpPr>
          <p:cNvPr id="12" name="Shape 8"/>
          <p:cNvSpPr/>
          <p:nvPr/>
        </p:nvSpPr>
        <p:spPr>
          <a:xfrm>
            <a:off x="1597938" y="5790009"/>
            <a:ext cx="7776924" cy="1890832"/>
          </a:xfrm>
          <a:prstGeom prst="roundRect">
            <a:avLst>
              <a:gd name="adj" fmla="val 4936"/>
            </a:avLst>
          </a:prstGeom>
          <a:solidFill>
            <a:srgbClr val="EEEFF5"/>
          </a:solidFill>
          <a:ln/>
        </p:spPr>
      </p:sp>
      <p:sp>
        <p:nvSpPr>
          <p:cNvPr id="13" name="Text 9"/>
          <p:cNvSpPr/>
          <p:nvPr/>
        </p:nvSpPr>
        <p:spPr>
          <a:xfrm>
            <a:off x="1753433" y="5945505"/>
            <a:ext cx="2469356" cy="243007"/>
          </a:xfrm>
          <a:prstGeom prst="rect">
            <a:avLst/>
          </a:prstGeom>
          <a:noFill/>
          <a:ln/>
        </p:spPr>
        <p:txBody>
          <a:bodyPr wrap="non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Adaptări ale inflorescențelor</a:t>
            </a:r>
            <a:endParaRPr lang="en-US" sz="1531" dirty="0"/>
          </a:p>
        </p:txBody>
      </p:sp>
      <p:sp>
        <p:nvSpPr>
          <p:cNvPr id="14" name="Text 10"/>
          <p:cNvSpPr/>
          <p:nvPr/>
        </p:nvSpPr>
        <p:spPr>
          <a:xfrm>
            <a:off x="1753433" y="6281738"/>
            <a:ext cx="7465933" cy="1243608"/>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Inflorescențele au evoluat pentru a atrage eficient diverși agenți polenizatori, cum ar fi insectele, păsările, liliecii sau chiar animalele. Astfel, unele inflorescențe produc nectare bogate în zaharuri pentru a atrage insectele, în timp ce altele emană parfumuri puternice pentru a atrage păsările sau liliecii. De asemenea, unele inflorescențe au forme și culori special adaptate pentru a fi vizibile din depărtare și a ghida polenizatorii către flori.</a:t>
            </a:r>
            <a:endParaRPr lang="en-US" sz="1225" dirty="0"/>
          </a:p>
        </p:txBody>
      </p:sp>
      <p:pic>
        <p:nvPicPr>
          <p:cNvPr id="19" name="Рисунок 18">
            <a:extLst>
              <a:ext uri="{FF2B5EF4-FFF2-40B4-BE49-F238E27FC236}">
                <a16:creationId xmlns:a16="http://schemas.microsoft.com/office/drawing/2014/main" id="{0CF34B6C-2F66-4B27-A1F1-FFBFA1BB7352}"/>
              </a:ext>
            </a:extLst>
          </p:cNvPr>
          <p:cNvPicPr>
            <a:picLocks noChangeAspect="1"/>
          </p:cNvPicPr>
          <p:nvPr/>
        </p:nvPicPr>
        <p:blipFill>
          <a:blip r:embed="rId4"/>
          <a:stretch>
            <a:fillRect/>
          </a:stretch>
        </p:blipFill>
        <p:spPr>
          <a:xfrm>
            <a:off x="9530357" y="2970048"/>
            <a:ext cx="4436324" cy="29754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36974"/>
            <a:ext cx="14630400" cy="8229600"/>
          </a:xfrm>
          <a:prstGeom prst="rect">
            <a:avLst/>
          </a:prstGeom>
        </p:spPr>
      </p:pic>
      <p:sp>
        <p:nvSpPr>
          <p:cNvPr id="5" name="Text 1"/>
          <p:cNvSpPr/>
          <p:nvPr/>
        </p:nvSpPr>
        <p:spPr>
          <a:xfrm>
            <a:off x="6319599" y="996434"/>
            <a:ext cx="7477601" cy="1388745"/>
          </a:xfrm>
          <a:prstGeom prst="rect">
            <a:avLst/>
          </a:prstGeom>
          <a:noFill/>
          <a:ln/>
        </p:spPr>
        <p:txBody>
          <a:bodyPr wrap="squar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Funcția inflorescențelor în plante</a:t>
            </a:r>
            <a:endParaRPr lang="en-US" sz="4374" dirty="0"/>
          </a:p>
        </p:txBody>
      </p:sp>
      <p:sp>
        <p:nvSpPr>
          <p:cNvPr id="6" name="Text 2"/>
          <p:cNvSpPr/>
          <p:nvPr/>
        </p:nvSpPr>
        <p:spPr>
          <a:xfrm>
            <a:off x="6319599" y="2718435"/>
            <a:ext cx="7477601" cy="2132409"/>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Inflorescențele joacă un rol crucial în viața plantelor, fiind responsabile pentru mai multe funcții vitale. Prin intermediul acestora, plantele își pot asigura polenizarea și reproducerea, o etapă esențială în ciclul lor de viață. Inflorescențele sunt zone specializate ale plantei unde se găsesc flori, ce atrag diverși polenizatori prin culorile, formele și parfumurile lor distinctive.</a:t>
            </a:r>
            <a:endParaRPr lang="en-US" sz="1750" dirty="0"/>
          </a:p>
        </p:txBody>
      </p:sp>
      <p:sp>
        <p:nvSpPr>
          <p:cNvPr id="7" name="Text 3"/>
          <p:cNvSpPr/>
          <p:nvPr/>
        </p:nvSpPr>
        <p:spPr>
          <a:xfrm>
            <a:off x="6319599" y="5100757"/>
            <a:ext cx="7477601" cy="2132409"/>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Pe lângă reproducerea sexuată, inflorescențele îndeplinesc și rolul de atragere a erbivprelor, care se hrănesc cu părți ale florilor și fructelor în dezvoltare, asigurând astfel împrăștierea semințelor. Totodată, inflorescențele pot juca un rol protector, adăpostind organele reproductive ale plantei de factori externi dăunători, precum radiațiile solare intense sau precipitațiile.</a:t>
            </a:r>
            <a:endParaRPr lang="en-US" sz="1750" dirty="0"/>
          </a:p>
        </p:txBody>
      </p:sp>
      <p:pic>
        <p:nvPicPr>
          <p:cNvPr id="12" name="Рисунок 11">
            <a:extLst>
              <a:ext uri="{FF2B5EF4-FFF2-40B4-BE49-F238E27FC236}">
                <a16:creationId xmlns:a16="http://schemas.microsoft.com/office/drawing/2014/main" id="{57F2B7DB-BC7C-4895-A801-24778E444BB0}"/>
              </a:ext>
            </a:extLst>
          </p:cNvPr>
          <p:cNvPicPr>
            <a:picLocks noChangeAspect="1"/>
          </p:cNvPicPr>
          <p:nvPr/>
        </p:nvPicPr>
        <p:blipFill>
          <a:blip r:embed="rId4"/>
          <a:stretch>
            <a:fillRect/>
          </a:stretch>
        </p:blipFill>
        <p:spPr>
          <a:xfrm>
            <a:off x="435412" y="2385179"/>
            <a:ext cx="5448776" cy="38976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10980420" y="0"/>
            <a:ext cx="3657600" cy="8229600"/>
          </a:xfrm>
          <a:prstGeom prst="rect">
            <a:avLst/>
          </a:prstGeom>
        </p:spPr>
      </p:pic>
      <p:sp>
        <p:nvSpPr>
          <p:cNvPr id="5" name="Text 1"/>
          <p:cNvSpPr/>
          <p:nvPr/>
        </p:nvSpPr>
        <p:spPr>
          <a:xfrm>
            <a:off x="1597938" y="763429"/>
            <a:ext cx="7701320" cy="486013"/>
          </a:xfrm>
          <a:prstGeom prst="rect">
            <a:avLst/>
          </a:prstGeom>
          <a:noFill/>
          <a:ln/>
        </p:spPr>
        <p:txBody>
          <a:bodyPr wrap="none" rtlCol="0" anchor="t"/>
          <a:lstStyle/>
          <a:p>
            <a:pPr marL="0" indent="0">
              <a:lnSpc>
                <a:spcPts val="3827"/>
              </a:lnSpc>
              <a:buNone/>
            </a:pPr>
            <a:r>
              <a:rPr lang="en-US" sz="3062" b="1" dirty="0">
                <a:solidFill>
                  <a:srgbClr val="396AF1"/>
                </a:solidFill>
                <a:latin typeface="Barlow" pitchFamily="34" charset="0"/>
                <a:ea typeface="Barlow" pitchFamily="34" charset="-122"/>
                <a:cs typeface="Barlow" pitchFamily="34" charset="-120"/>
              </a:rPr>
              <a:t>Polenizarea: definiție și importanță biologică</a:t>
            </a:r>
            <a:endParaRPr lang="en-US" sz="3062" dirty="0"/>
          </a:p>
        </p:txBody>
      </p:sp>
      <p:sp>
        <p:nvSpPr>
          <p:cNvPr id="6" name="Shape 2"/>
          <p:cNvSpPr/>
          <p:nvPr/>
        </p:nvSpPr>
        <p:spPr>
          <a:xfrm>
            <a:off x="1796296" y="1482685"/>
            <a:ext cx="69890" cy="5983486"/>
          </a:xfrm>
          <a:prstGeom prst="roundRect">
            <a:avLst>
              <a:gd name="adj" fmla="val 133529"/>
            </a:avLst>
          </a:prstGeom>
          <a:solidFill>
            <a:srgbClr val="EEEFF5"/>
          </a:solidFill>
          <a:ln/>
        </p:spPr>
      </p:sp>
      <p:sp>
        <p:nvSpPr>
          <p:cNvPr id="7" name="Shape 3"/>
          <p:cNvSpPr/>
          <p:nvPr/>
        </p:nvSpPr>
        <p:spPr>
          <a:xfrm>
            <a:off x="2006144" y="1744087"/>
            <a:ext cx="544354" cy="69890"/>
          </a:xfrm>
          <a:prstGeom prst="roundRect">
            <a:avLst>
              <a:gd name="adj" fmla="val 133529"/>
            </a:avLst>
          </a:prstGeom>
          <a:solidFill>
            <a:srgbClr val="EEEFF5"/>
          </a:solidFill>
          <a:ln/>
        </p:spPr>
      </p:sp>
      <p:sp>
        <p:nvSpPr>
          <p:cNvPr id="8" name="Shape 4"/>
          <p:cNvSpPr/>
          <p:nvPr/>
        </p:nvSpPr>
        <p:spPr>
          <a:xfrm>
            <a:off x="1656219" y="1604129"/>
            <a:ext cx="349925" cy="349925"/>
          </a:xfrm>
          <a:prstGeom prst="roundRect">
            <a:avLst>
              <a:gd name="adj" fmla="val 26670"/>
            </a:avLst>
          </a:prstGeom>
          <a:solidFill>
            <a:srgbClr val="EEEFF5"/>
          </a:solidFill>
          <a:ln/>
        </p:spPr>
      </p:sp>
      <p:sp>
        <p:nvSpPr>
          <p:cNvPr id="9" name="Text 5"/>
          <p:cNvSpPr/>
          <p:nvPr/>
        </p:nvSpPr>
        <p:spPr>
          <a:xfrm>
            <a:off x="1789807" y="1633180"/>
            <a:ext cx="82629" cy="291703"/>
          </a:xfrm>
          <a:prstGeom prst="rect">
            <a:avLst/>
          </a:prstGeom>
          <a:noFill/>
          <a:ln/>
        </p:spPr>
        <p:txBody>
          <a:bodyPr wrap="none" rtlCol="0" anchor="t"/>
          <a:lstStyle/>
          <a:p>
            <a:pPr marL="0" indent="0" algn="ctr">
              <a:lnSpc>
                <a:spcPts val="2296"/>
              </a:lnSpc>
              <a:buNone/>
            </a:pPr>
            <a:r>
              <a:rPr lang="en-US" sz="1837" b="1" dirty="0">
                <a:solidFill>
                  <a:srgbClr val="396AF1"/>
                </a:solidFill>
                <a:latin typeface="Barlow" pitchFamily="34" charset="0"/>
                <a:ea typeface="Barlow" pitchFamily="34" charset="-122"/>
                <a:cs typeface="Barlow" pitchFamily="34" charset="-120"/>
              </a:rPr>
              <a:t>1</a:t>
            </a:r>
            <a:endParaRPr lang="en-US" sz="1837" dirty="0"/>
          </a:p>
        </p:txBody>
      </p:sp>
      <p:sp>
        <p:nvSpPr>
          <p:cNvPr id="10" name="Text 6"/>
          <p:cNvSpPr/>
          <p:nvPr/>
        </p:nvSpPr>
        <p:spPr>
          <a:xfrm>
            <a:off x="2686645" y="1638181"/>
            <a:ext cx="1944172" cy="243007"/>
          </a:xfrm>
          <a:prstGeom prst="rect">
            <a:avLst/>
          </a:prstGeom>
          <a:noFill/>
          <a:ln/>
        </p:spPr>
        <p:txBody>
          <a:bodyPr wrap="none" rtlCol="0" anchor="t"/>
          <a:lstStyle/>
          <a:p>
            <a:pPr marL="0" indent="0" algn="l">
              <a:lnSpc>
                <a:spcPts val="1914"/>
              </a:lnSpc>
              <a:buNone/>
            </a:pPr>
            <a:r>
              <a:rPr lang="en-US" sz="1531" b="1" dirty="0">
                <a:solidFill>
                  <a:srgbClr val="396AF1"/>
                </a:solidFill>
                <a:latin typeface="Barlow" pitchFamily="34" charset="0"/>
                <a:ea typeface="Barlow" pitchFamily="34" charset="-122"/>
                <a:cs typeface="Barlow" pitchFamily="34" charset="-120"/>
              </a:rPr>
              <a:t>Definiția polenizării</a:t>
            </a:r>
            <a:endParaRPr lang="en-US" sz="1531" dirty="0"/>
          </a:p>
        </p:txBody>
      </p:sp>
      <p:sp>
        <p:nvSpPr>
          <p:cNvPr id="11" name="Text 7"/>
          <p:cNvSpPr/>
          <p:nvPr/>
        </p:nvSpPr>
        <p:spPr>
          <a:xfrm>
            <a:off x="2686645" y="1974413"/>
            <a:ext cx="6688217" cy="994886"/>
          </a:xfrm>
          <a:prstGeom prst="rect">
            <a:avLst/>
          </a:prstGeom>
          <a:noFill/>
          <a:ln/>
        </p:spPr>
        <p:txBody>
          <a:bodyPr wrap="square" rtlCol="0" anchor="t"/>
          <a:lstStyle/>
          <a:p>
            <a:pPr marL="0" indent="0" algn="l">
              <a:lnSpc>
                <a:spcPts val="1960"/>
              </a:lnSpc>
              <a:buNone/>
            </a:pPr>
            <a:r>
              <a:rPr lang="en-US" sz="1225" dirty="0">
                <a:solidFill>
                  <a:srgbClr val="272525"/>
                </a:solidFill>
                <a:latin typeface="Montserrat" pitchFamily="34" charset="0"/>
                <a:ea typeface="Montserrat" pitchFamily="34" charset="-122"/>
                <a:cs typeface="Montserrat" pitchFamily="34" charset="-120"/>
              </a:rPr>
              <a:t>Polenizarea reprezintă procesul prin care polenul este transferat de la organele masculine (stamene) către organele feminine (pistil) ale plantei, permițând fecundarea și formarea fructelor și semințelor. Acest proces vital asigură perpetuarea speciei și este esențial pentru reproducția plantelor cu flori.</a:t>
            </a:r>
            <a:endParaRPr lang="en-US" sz="1225" dirty="0"/>
          </a:p>
        </p:txBody>
      </p:sp>
      <p:sp>
        <p:nvSpPr>
          <p:cNvPr id="12" name="Shape 8"/>
          <p:cNvSpPr/>
          <p:nvPr/>
        </p:nvSpPr>
        <p:spPr>
          <a:xfrm>
            <a:off x="2006144" y="3541693"/>
            <a:ext cx="544354" cy="69890"/>
          </a:xfrm>
          <a:prstGeom prst="roundRect">
            <a:avLst>
              <a:gd name="adj" fmla="val 133529"/>
            </a:avLst>
          </a:prstGeom>
          <a:solidFill>
            <a:srgbClr val="EEEFF5"/>
          </a:solidFill>
          <a:ln/>
        </p:spPr>
      </p:sp>
      <p:sp>
        <p:nvSpPr>
          <p:cNvPr id="13" name="Shape 9"/>
          <p:cNvSpPr/>
          <p:nvPr/>
        </p:nvSpPr>
        <p:spPr>
          <a:xfrm>
            <a:off x="1656219" y="3401735"/>
            <a:ext cx="349925" cy="349925"/>
          </a:xfrm>
          <a:prstGeom prst="roundRect">
            <a:avLst>
              <a:gd name="adj" fmla="val 26670"/>
            </a:avLst>
          </a:prstGeom>
          <a:solidFill>
            <a:srgbClr val="EEEFF5"/>
          </a:solidFill>
          <a:ln/>
        </p:spPr>
      </p:sp>
      <p:sp>
        <p:nvSpPr>
          <p:cNvPr id="14" name="Text 10"/>
          <p:cNvSpPr/>
          <p:nvPr/>
        </p:nvSpPr>
        <p:spPr>
          <a:xfrm>
            <a:off x="1765756" y="3430786"/>
            <a:ext cx="130731" cy="291703"/>
          </a:xfrm>
          <a:prstGeom prst="rect">
            <a:avLst/>
          </a:prstGeom>
          <a:noFill/>
          <a:ln/>
        </p:spPr>
        <p:txBody>
          <a:bodyPr wrap="none" rtlCol="0" anchor="t"/>
          <a:lstStyle/>
          <a:p>
            <a:pPr marL="0" indent="0" algn="ctr">
              <a:lnSpc>
                <a:spcPts val="2296"/>
              </a:lnSpc>
              <a:buNone/>
            </a:pPr>
            <a:r>
              <a:rPr lang="en-US" sz="1837" b="1" dirty="0">
                <a:solidFill>
                  <a:srgbClr val="396AF1"/>
                </a:solidFill>
                <a:latin typeface="Barlow" pitchFamily="34" charset="0"/>
                <a:ea typeface="Barlow" pitchFamily="34" charset="-122"/>
                <a:cs typeface="Barlow" pitchFamily="34" charset="-120"/>
              </a:rPr>
              <a:t>2</a:t>
            </a:r>
            <a:endParaRPr lang="en-US" sz="1837" dirty="0"/>
          </a:p>
        </p:txBody>
      </p:sp>
      <p:sp>
        <p:nvSpPr>
          <p:cNvPr id="15" name="Text 11"/>
          <p:cNvSpPr/>
          <p:nvPr/>
        </p:nvSpPr>
        <p:spPr>
          <a:xfrm>
            <a:off x="2686645" y="3435787"/>
            <a:ext cx="2866192" cy="243007"/>
          </a:xfrm>
          <a:prstGeom prst="rect">
            <a:avLst/>
          </a:prstGeom>
          <a:noFill/>
          <a:ln/>
        </p:spPr>
        <p:txBody>
          <a:bodyPr wrap="none" rtlCol="0" anchor="t"/>
          <a:lstStyle/>
          <a:p>
            <a:pPr marL="0" indent="0" algn="l">
              <a:lnSpc>
                <a:spcPts val="1914"/>
              </a:lnSpc>
              <a:buNone/>
            </a:pPr>
            <a:r>
              <a:rPr lang="en-US" sz="1531" b="1" dirty="0">
                <a:solidFill>
                  <a:srgbClr val="396AF1"/>
                </a:solidFill>
                <a:latin typeface="Barlow" pitchFamily="34" charset="0"/>
                <a:ea typeface="Barlow" pitchFamily="34" charset="-122"/>
                <a:cs typeface="Barlow" pitchFamily="34" charset="-120"/>
              </a:rPr>
              <a:t>Importanța biologică a polenizării</a:t>
            </a:r>
            <a:endParaRPr lang="en-US" sz="1531" dirty="0"/>
          </a:p>
        </p:txBody>
      </p:sp>
      <p:sp>
        <p:nvSpPr>
          <p:cNvPr id="16" name="Text 12"/>
          <p:cNvSpPr/>
          <p:nvPr/>
        </p:nvSpPr>
        <p:spPr>
          <a:xfrm>
            <a:off x="2686645" y="3772019"/>
            <a:ext cx="6688217" cy="1492329"/>
          </a:xfrm>
          <a:prstGeom prst="rect">
            <a:avLst/>
          </a:prstGeom>
          <a:noFill/>
          <a:ln/>
        </p:spPr>
        <p:txBody>
          <a:bodyPr wrap="square" rtlCol="0" anchor="t"/>
          <a:lstStyle/>
          <a:p>
            <a:pPr marL="0" indent="0" algn="l">
              <a:lnSpc>
                <a:spcPts val="1960"/>
              </a:lnSpc>
              <a:buNone/>
            </a:pPr>
            <a:r>
              <a:rPr lang="en-US" sz="1225" dirty="0">
                <a:solidFill>
                  <a:srgbClr val="272525"/>
                </a:solidFill>
                <a:latin typeface="Montserrat" pitchFamily="34" charset="0"/>
                <a:ea typeface="Montserrat" pitchFamily="34" charset="-122"/>
                <a:cs typeface="Montserrat" pitchFamily="34" charset="-120"/>
              </a:rPr>
              <a:t>Polenizarea are o importanță biologică crucială deoarece ea permite fecundarea și dezvoltarea fructelor și semințelor la plante. Fără polenizare, majoritatea plantelor nu ar putea produce fructe și semințe viabile, ceea ce ar duce la dispariția speciilor vegetale. De asemenea, semințele și fructele reprezintă surse importante de hrană pentru numeroase specii animale, iar lipsa lor ar avea un impact devastator asupra întregului ecosistem.</a:t>
            </a:r>
            <a:endParaRPr lang="en-US" sz="1225" dirty="0"/>
          </a:p>
        </p:txBody>
      </p:sp>
      <p:sp>
        <p:nvSpPr>
          <p:cNvPr id="17" name="Shape 13"/>
          <p:cNvSpPr/>
          <p:nvPr/>
        </p:nvSpPr>
        <p:spPr>
          <a:xfrm>
            <a:off x="2006144" y="5836741"/>
            <a:ext cx="544354" cy="69890"/>
          </a:xfrm>
          <a:prstGeom prst="roundRect">
            <a:avLst>
              <a:gd name="adj" fmla="val 133529"/>
            </a:avLst>
          </a:prstGeom>
          <a:solidFill>
            <a:srgbClr val="EEEFF5"/>
          </a:solidFill>
          <a:ln/>
        </p:spPr>
      </p:sp>
      <p:sp>
        <p:nvSpPr>
          <p:cNvPr id="18" name="Shape 14"/>
          <p:cNvSpPr/>
          <p:nvPr/>
        </p:nvSpPr>
        <p:spPr>
          <a:xfrm>
            <a:off x="1656219" y="5696783"/>
            <a:ext cx="349925" cy="349925"/>
          </a:xfrm>
          <a:prstGeom prst="roundRect">
            <a:avLst>
              <a:gd name="adj" fmla="val 26670"/>
            </a:avLst>
          </a:prstGeom>
          <a:solidFill>
            <a:srgbClr val="EEEFF5"/>
          </a:solidFill>
          <a:ln/>
        </p:spPr>
      </p:sp>
      <p:sp>
        <p:nvSpPr>
          <p:cNvPr id="19" name="Text 15"/>
          <p:cNvSpPr/>
          <p:nvPr/>
        </p:nvSpPr>
        <p:spPr>
          <a:xfrm>
            <a:off x="1768138" y="5725835"/>
            <a:ext cx="125968" cy="291703"/>
          </a:xfrm>
          <a:prstGeom prst="rect">
            <a:avLst/>
          </a:prstGeom>
          <a:noFill/>
          <a:ln/>
        </p:spPr>
        <p:txBody>
          <a:bodyPr wrap="none" rtlCol="0" anchor="t"/>
          <a:lstStyle/>
          <a:p>
            <a:pPr marL="0" indent="0" algn="ctr">
              <a:lnSpc>
                <a:spcPts val="2296"/>
              </a:lnSpc>
              <a:buNone/>
            </a:pPr>
            <a:r>
              <a:rPr lang="en-US" sz="1837" b="1" dirty="0">
                <a:solidFill>
                  <a:srgbClr val="396AF1"/>
                </a:solidFill>
                <a:latin typeface="Barlow" pitchFamily="34" charset="0"/>
                <a:ea typeface="Barlow" pitchFamily="34" charset="-122"/>
                <a:cs typeface="Barlow" pitchFamily="34" charset="-120"/>
              </a:rPr>
              <a:t>3</a:t>
            </a:r>
            <a:endParaRPr lang="en-US" sz="1837" dirty="0"/>
          </a:p>
        </p:txBody>
      </p:sp>
      <p:sp>
        <p:nvSpPr>
          <p:cNvPr id="20" name="Text 16"/>
          <p:cNvSpPr/>
          <p:nvPr/>
        </p:nvSpPr>
        <p:spPr>
          <a:xfrm>
            <a:off x="2686645" y="5730835"/>
            <a:ext cx="3114794" cy="243007"/>
          </a:xfrm>
          <a:prstGeom prst="rect">
            <a:avLst/>
          </a:prstGeom>
          <a:noFill/>
          <a:ln/>
        </p:spPr>
        <p:txBody>
          <a:bodyPr wrap="none" rtlCol="0" anchor="t"/>
          <a:lstStyle/>
          <a:p>
            <a:pPr marL="0" indent="0" algn="l">
              <a:lnSpc>
                <a:spcPts val="1914"/>
              </a:lnSpc>
              <a:buNone/>
            </a:pPr>
            <a:r>
              <a:rPr lang="en-US" sz="1531" b="1" dirty="0">
                <a:solidFill>
                  <a:srgbClr val="396AF1"/>
                </a:solidFill>
                <a:latin typeface="Barlow" pitchFamily="34" charset="0"/>
                <a:ea typeface="Barlow" pitchFamily="34" charset="-122"/>
                <a:cs typeface="Barlow" pitchFamily="34" charset="-120"/>
              </a:rPr>
              <a:t>Interacțiuni complexe în ecosisteme</a:t>
            </a:r>
            <a:endParaRPr lang="en-US" sz="1531" dirty="0"/>
          </a:p>
        </p:txBody>
      </p:sp>
      <p:sp>
        <p:nvSpPr>
          <p:cNvPr id="21" name="Text 17"/>
          <p:cNvSpPr/>
          <p:nvPr/>
        </p:nvSpPr>
        <p:spPr>
          <a:xfrm>
            <a:off x="2686645" y="6067068"/>
            <a:ext cx="6688217" cy="1243608"/>
          </a:xfrm>
          <a:prstGeom prst="rect">
            <a:avLst/>
          </a:prstGeom>
          <a:noFill/>
          <a:ln/>
        </p:spPr>
        <p:txBody>
          <a:bodyPr wrap="square" rtlCol="0" anchor="t"/>
          <a:lstStyle/>
          <a:p>
            <a:pPr marL="0" indent="0" algn="l">
              <a:lnSpc>
                <a:spcPts val="1960"/>
              </a:lnSpc>
              <a:buNone/>
            </a:pPr>
            <a:r>
              <a:rPr lang="en-US" sz="1225" dirty="0">
                <a:solidFill>
                  <a:srgbClr val="272525"/>
                </a:solidFill>
                <a:latin typeface="Montserrat" pitchFamily="34" charset="0"/>
                <a:ea typeface="Montserrat" pitchFamily="34" charset="-122"/>
                <a:cs typeface="Montserrat" pitchFamily="34" charset="-120"/>
              </a:rPr>
              <a:t>Polenizarea este un proces central care facilitează interacțiuni complexe între plante și animale în ecosisteme. Majoritatea plantelor cu flori depind de animale pentru a asigura polenizarea, în timp ce animalele polenizatoare, cum ar fi albinele, fluturii și păsările, depind de plante pentru hrană și adăpost. Aceste relații sunt esențiale pentru menținerea echilibrului și diversității biologice în ecosisteme.</a:t>
            </a:r>
            <a:endParaRPr lang="en-US" sz="12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641033"/>
            <a:ext cx="7477601" cy="1388745"/>
          </a:xfrm>
          <a:prstGeom prst="rect">
            <a:avLst/>
          </a:prstGeom>
          <a:noFill/>
          <a:ln/>
        </p:spPr>
        <p:txBody>
          <a:bodyPr wrap="square" rtlCol="0" anchor="t"/>
          <a:lstStyle/>
          <a:p>
            <a:pPr marL="0" indent="0">
              <a:lnSpc>
                <a:spcPts val="5468"/>
              </a:lnSpc>
              <a:buNone/>
            </a:pPr>
            <a:r>
              <a:rPr lang="en-US" sz="4374" b="1" dirty="0">
                <a:solidFill>
                  <a:srgbClr val="396AF1"/>
                </a:solidFill>
                <a:latin typeface="Barlow" pitchFamily="34" charset="0"/>
                <a:ea typeface="Barlow" pitchFamily="34" charset="-122"/>
                <a:cs typeface="Barlow" pitchFamily="34" charset="-120"/>
              </a:rPr>
              <a:t>Agenți polenizatori: insecte, păsări, animale</a:t>
            </a:r>
            <a:endParaRPr lang="en-US" sz="4374" dirty="0"/>
          </a:p>
        </p:txBody>
      </p:sp>
      <p:sp>
        <p:nvSpPr>
          <p:cNvPr id="6" name="Text 2"/>
          <p:cNvSpPr/>
          <p:nvPr/>
        </p:nvSpPr>
        <p:spPr>
          <a:xfrm>
            <a:off x="833199" y="2363033"/>
            <a:ext cx="7477601" cy="2487811"/>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Polenizarea este un proces esențial pentru multe plante, deoarece permite transferul polenului de la organele masculine (stamine) la organele feminine (pistile) ale plantelor, facilitând fecundația și formarea fructelor și semințelor. Printre principalii agenți polenizatori se numără o varietate de insecte, precum albinele, fluturii, bondarii și muștele, care colectează nectar și, în același timp, transportă polenul de la o floare la alta.</a:t>
            </a:r>
            <a:endParaRPr lang="en-US" sz="1750" dirty="0"/>
          </a:p>
        </p:txBody>
      </p:sp>
      <p:sp>
        <p:nvSpPr>
          <p:cNvPr id="7" name="Text 3"/>
          <p:cNvSpPr/>
          <p:nvPr/>
        </p:nvSpPr>
        <p:spPr>
          <a:xfrm>
            <a:off x="833199" y="5100757"/>
            <a:ext cx="7477601" cy="2487811"/>
          </a:xfrm>
          <a:prstGeom prst="rect">
            <a:avLst/>
          </a:prstGeom>
          <a:noFill/>
          <a:ln/>
        </p:spPr>
        <p:txBody>
          <a:bodyPr wrap="square" rtlCol="0" anchor="t"/>
          <a:lstStyle/>
          <a:p>
            <a:pPr marL="0" indent="0">
              <a:lnSpc>
                <a:spcPts val="2799"/>
              </a:lnSpc>
              <a:buNone/>
            </a:pPr>
            <a:r>
              <a:rPr lang="en-US" sz="1750" dirty="0">
                <a:solidFill>
                  <a:srgbClr val="272525"/>
                </a:solidFill>
                <a:latin typeface="Montserrat" pitchFamily="34" charset="0"/>
                <a:ea typeface="Montserrat" pitchFamily="34" charset="-122"/>
                <a:cs typeface="Montserrat" pitchFamily="34" charset="-120"/>
              </a:rPr>
              <a:t>De asemenea, păsările, cum ar fi colibrii și papagalii, joacă un rol important în polenizarea anumitor specii de plante, în special a celor cu flori cu forme și culori atractive pentru acestea. Unii mamiferi, cum ar fi liliecii și unghiuțele, sunt de asemenea factori de polenizare majori pentru anumite plante. Acești agenți polenizatori sunt esențiali pentru menținerea biodiversității și a funcționării ecosistemelor.</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7620" y="0"/>
            <a:ext cx="3657600" cy="8229600"/>
          </a:xfrm>
          <a:prstGeom prst="rect">
            <a:avLst/>
          </a:prstGeom>
        </p:spPr>
      </p:pic>
      <p:sp>
        <p:nvSpPr>
          <p:cNvPr id="5" name="Text 1"/>
          <p:cNvSpPr/>
          <p:nvPr/>
        </p:nvSpPr>
        <p:spPr>
          <a:xfrm>
            <a:off x="5255538" y="675918"/>
            <a:ext cx="7776924" cy="972026"/>
          </a:xfrm>
          <a:prstGeom prst="rect">
            <a:avLst/>
          </a:prstGeom>
          <a:noFill/>
          <a:ln/>
        </p:spPr>
        <p:txBody>
          <a:bodyPr wrap="square" rtlCol="0" anchor="t"/>
          <a:lstStyle/>
          <a:p>
            <a:pPr marL="0" indent="0">
              <a:lnSpc>
                <a:spcPts val="3827"/>
              </a:lnSpc>
              <a:buNone/>
            </a:pPr>
            <a:r>
              <a:rPr lang="en-US" sz="3062" b="1" dirty="0">
                <a:solidFill>
                  <a:srgbClr val="396AF1"/>
                </a:solidFill>
                <a:latin typeface="Barlow" pitchFamily="34" charset="0"/>
                <a:ea typeface="Barlow" pitchFamily="34" charset="-122"/>
                <a:cs typeface="Barlow" pitchFamily="34" charset="-120"/>
              </a:rPr>
              <a:t>Mecanisme de polenizare: atracția polenizatorilor</a:t>
            </a:r>
            <a:endParaRPr lang="en-US" sz="3062" dirty="0"/>
          </a:p>
        </p:txBody>
      </p:sp>
      <p:pic>
        <p:nvPicPr>
          <p:cNvPr id="6" name="Image 2" descr="preencoded.png"/>
          <p:cNvPicPr>
            <a:picLocks noChangeAspect="1"/>
          </p:cNvPicPr>
          <p:nvPr/>
        </p:nvPicPr>
        <p:blipFill>
          <a:blip r:embed="rId5"/>
          <a:stretch>
            <a:fillRect/>
          </a:stretch>
        </p:blipFill>
        <p:spPr>
          <a:xfrm>
            <a:off x="5255538" y="1881188"/>
            <a:ext cx="777597" cy="1890832"/>
          </a:xfrm>
          <a:prstGeom prst="rect">
            <a:avLst/>
          </a:prstGeom>
        </p:spPr>
      </p:pic>
      <p:sp>
        <p:nvSpPr>
          <p:cNvPr id="7" name="Text 2"/>
          <p:cNvSpPr/>
          <p:nvPr/>
        </p:nvSpPr>
        <p:spPr>
          <a:xfrm>
            <a:off x="6266378" y="2036683"/>
            <a:ext cx="1944172" cy="243007"/>
          </a:xfrm>
          <a:prstGeom prst="rect">
            <a:avLst/>
          </a:prstGeom>
          <a:noFill/>
          <a:ln/>
        </p:spPr>
        <p:txBody>
          <a:bodyPr wrap="none" rtlCol="0" anchor="t"/>
          <a:lstStyle/>
          <a:p>
            <a:pPr marL="0" indent="0" algn="l">
              <a:lnSpc>
                <a:spcPts val="1914"/>
              </a:lnSpc>
              <a:buNone/>
            </a:pPr>
            <a:r>
              <a:rPr lang="en-US" sz="1531" b="1" dirty="0">
                <a:solidFill>
                  <a:srgbClr val="396AF1"/>
                </a:solidFill>
                <a:latin typeface="Barlow" pitchFamily="34" charset="0"/>
                <a:ea typeface="Barlow" pitchFamily="34" charset="-122"/>
                <a:cs typeface="Barlow" pitchFamily="34" charset="-120"/>
              </a:rPr>
              <a:t>Culori Atractive</a:t>
            </a:r>
            <a:endParaRPr lang="en-US" sz="1531" dirty="0"/>
          </a:p>
        </p:txBody>
      </p:sp>
      <p:sp>
        <p:nvSpPr>
          <p:cNvPr id="8" name="Text 3"/>
          <p:cNvSpPr/>
          <p:nvPr/>
        </p:nvSpPr>
        <p:spPr>
          <a:xfrm>
            <a:off x="6266378" y="2372916"/>
            <a:ext cx="6766084" cy="1243608"/>
          </a:xfrm>
          <a:prstGeom prst="rect">
            <a:avLst/>
          </a:prstGeom>
          <a:noFill/>
          <a:ln/>
        </p:spPr>
        <p:txBody>
          <a:bodyPr wrap="square" rtlCol="0" anchor="t"/>
          <a:lstStyle/>
          <a:p>
            <a:pPr marL="0" indent="0" algn="l">
              <a:lnSpc>
                <a:spcPts val="1960"/>
              </a:lnSpc>
              <a:buNone/>
            </a:pPr>
            <a:r>
              <a:rPr lang="en-US" sz="1225" dirty="0">
                <a:solidFill>
                  <a:srgbClr val="272525"/>
                </a:solidFill>
                <a:latin typeface="Montserrat" pitchFamily="34" charset="0"/>
                <a:ea typeface="Montserrat" pitchFamily="34" charset="-122"/>
                <a:cs typeface="Montserrat" pitchFamily="34" charset="-120"/>
              </a:rPr>
              <a:t>Plantele au evoluat o gamă largă de culori sclipitoare și vibrante la nivelul florilor, care sunt menite să atragă vizual o varietate de polenizatori, cum ar fi păsările, insectele și animalele. Aceste culori vii, de la roșu aprins la violet intens, își au rolul de a transmite semnale clare polenizatorilor că o sursă bogată de nectar și polen se află la dispoziția lor.</a:t>
            </a:r>
            <a:endParaRPr lang="en-US" sz="1225" dirty="0"/>
          </a:p>
        </p:txBody>
      </p:sp>
      <p:pic>
        <p:nvPicPr>
          <p:cNvPr id="9" name="Image 3" descr="preencoded.png"/>
          <p:cNvPicPr>
            <a:picLocks noChangeAspect="1"/>
          </p:cNvPicPr>
          <p:nvPr/>
        </p:nvPicPr>
        <p:blipFill>
          <a:blip r:embed="rId6"/>
          <a:stretch>
            <a:fillRect/>
          </a:stretch>
        </p:blipFill>
        <p:spPr>
          <a:xfrm>
            <a:off x="5255538" y="3772019"/>
            <a:ext cx="777597" cy="1890832"/>
          </a:xfrm>
          <a:prstGeom prst="rect">
            <a:avLst/>
          </a:prstGeom>
        </p:spPr>
      </p:pic>
      <p:sp>
        <p:nvSpPr>
          <p:cNvPr id="10" name="Text 4"/>
          <p:cNvSpPr/>
          <p:nvPr/>
        </p:nvSpPr>
        <p:spPr>
          <a:xfrm>
            <a:off x="6266378" y="3927515"/>
            <a:ext cx="1944172" cy="243007"/>
          </a:xfrm>
          <a:prstGeom prst="rect">
            <a:avLst/>
          </a:prstGeom>
          <a:noFill/>
          <a:ln/>
        </p:spPr>
        <p:txBody>
          <a:bodyPr wrap="none" rtlCol="0" anchor="t"/>
          <a:lstStyle/>
          <a:p>
            <a:pPr marL="0" indent="0" algn="l">
              <a:lnSpc>
                <a:spcPts val="1914"/>
              </a:lnSpc>
              <a:buNone/>
            </a:pPr>
            <a:r>
              <a:rPr lang="en-US" sz="1531" b="1" dirty="0">
                <a:solidFill>
                  <a:srgbClr val="396AF1"/>
                </a:solidFill>
                <a:latin typeface="Barlow" pitchFamily="34" charset="0"/>
                <a:ea typeface="Barlow" pitchFamily="34" charset="-122"/>
                <a:cs typeface="Barlow" pitchFamily="34" charset="-120"/>
              </a:rPr>
              <a:t>Mirosuri Invitante</a:t>
            </a:r>
            <a:endParaRPr lang="en-US" sz="1531" dirty="0"/>
          </a:p>
        </p:txBody>
      </p:sp>
      <p:sp>
        <p:nvSpPr>
          <p:cNvPr id="11" name="Text 5"/>
          <p:cNvSpPr/>
          <p:nvPr/>
        </p:nvSpPr>
        <p:spPr>
          <a:xfrm>
            <a:off x="6266378" y="4263747"/>
            <a:ext cx="6766084" cy="1243608"/>
          </a:xfrm>
          <a:prstGeom prst="rect">
            <a:avLst/>
          </a:prstGeom>
          <a:noFill/>
          <a:ln/>
        </p:spPr>
        <p:txBody>
          <a:bodyPr wrap="square" rtlCol="0" anchor="t"/>
          <a:lstStyle/>
          <a:p>
            <a:pPr marL="0" indent="0" algn="l">
              <a:lnSpc>
                <a:spcPts val="1960"/>
              </a:lnSpc>
              <a:buNone/>
            </a:pPr>
            <a:r>
              <a:rPr lang="en-US" sz="1225" dirty="0">
                <a:solidFill>
                  <a:srgbClr val="272525"/>
                </a:solidFill>
                <a:latin typeface="Montserrat" pitchFamily="34" charset="0"/>
                <a:ea typeface="Montserrat" pitchFamily="34" charset="-122"/>
                <a:cs typeface="Montserrat" pitchFamily="34" charset="-120"/>
              </a:rPr>
              <a:t>În plus față de culorile atrăgătoare, multe plante emană mirosuri puternice și plăcute, care acționează ca un far pentru polenizatori. Aceste mirosuri pot varia de la cele dulci și florale până la cele picante și condimentate, fiecare tip atragând o gamă specifică de polenizatori. Știința a demonstrat că insectele, în special albinele, au o sensibilitate acută la aceste mirosuri, folosindu-le pentru a localiza rapid sursele de hrană.</a:t>
            </a:r>
            <a:endParaRPr lang="en-US" sz="1225" dirty="0"/>
          </a:p>
        </p:txBody>
      </p:sp>
      <p:pic>
        <p:nvPicPr>
          <p:cNvPr id="12" name="Image 4" descr="preencoded.png"/>
          <p:cNvPicPr>
            <a:picLocks noChangeAspect="1"/>
          </p:cNvPicPr>
          <p:nvPr/>
        </p:nvPicPr>
        <p:blipFill>
          <a:blip r:embed="rId7"/>
          <a:stretch>
            <a:fillRect/>
          </a:stretch>
        </p:blipFill>
        <p:spPr>
          <a:xfrm>
            <a:off x="5255538" y="5662851"/>
            <a:ext cx="777597" cy="1890832"/>
          </a:xfrm>
          <a:prstGeom prst="rect">
            <a:avLst/>
          </a:prstGeom>
        </p:spPr>
      </p:pic>
      <p:sp>
        <p:nvSpPr>
          <p:cNvPr id="13" name="Text 6"/>
          <p:cNvSpPr/>
          <p:nvPr/>
        </p:nvSpPr>
        <p:spPr>
          <a:xfrm>
            <a:off x="6266378" y="5818346"/>
            <a:ext cx="1944172" cy="243007"/>
          </a:xfrm>
          <a:prstGeom prst="rect">
            <a:avLst/>
          </a:prstGeom>
          <a:noFill/>
          <a:ln/>
        </p:spPr>
        <p:txBody>
          <a:bodyPr wrap="none" rtlCol="0" anchor="t"/>
          <a:lstStyle/>
          <a:p>
            <a:pPr marL="0" indent="0" algn="l">
              <a:lnSpc>
                <a:spcPts val="1914"/>
              </a:lnSpc>
              <a:buNone/>
            </a:pPr>
            <a:r>
              <a:rPr lang="en-US" sz="1531" b="1" dirty="0">
                <a:solidFill>
                  <a:srgbClr val="396AF1"/>
                </a:solidFill>
                <a:latin typeface="Barlow" pitchFamily="34" charset="0"/>
                <a:ea typeface="Barlow" pitchFamily="34" charset="-122"/>
                <a:cs typeface="Barlow" pitchFamily="34" charset="-120"/>
              </a:rPr>
              <a:t>Forme Fascinante</a:t>
            </a:r>
            <a:endParaRPr lang="en-US" sz="1531" dirty="0"/>
          </a:p>
        </p:txBody>
      </p:sp>
      <p:sp>
        <p:nvSpPr>
          <p:cNvPr id="14" name="Text 7"/>
          <p:cNvSpPr/>
          <p:nvPr/>
        </p:nvSpPr>
        <p:spPr>
          <a:xfrm>
            <a:off x="6266378" y="6154579"/>
            <a:ext cx="6766084" cy="1243608"/>
          </a:xfrm>
          <a:prstGeom prst="rect">
            <a:avLst/>
          </a:prstGeom>
          <a:noFill/>
          <a:ln/>
        </p:spPr>
        <p:txBody>
          <a:bodyPr wrap="square" rtlCol="0" anchor="t"/>
          <a:lstStyle/>
          <a:p>
            <a:pPr marL="0" indent="0" algn="l">
              <a:lnSpc>
                <a:spcPts val="1960"/>
              </a:lnSpc>
              <a:buNone/>
            </a:pPr>
            <a:r>
              <a:rPr lang="en-US" sz="1225" dirty="0">
                <a:solidFill>
                  <a:srgbClr val="272525"/>
                </a:solidFill>
                <a:latin typeface="Montserrat" pitchFamily="34" charset="0"/>
                <a:ea typeface="Montserrat" pitchFamily="34" charset="-122"/>
                <a:cs typeface="Montserrat" pitchFamily="34" charset="-120"/>
              </a:rPr>
              <a:t>Forma și structura florilor joacă, de asemenea, un rol esențial în atragerea polenizatorilor. Unele plante au dezvoltat forme neobișnuite, cum ar fi orchideele cu petale sinuoase sau clopoței adânciți, care par special create pentru a găzdui și facilita accesul polenizatorilor. Aceste forme atrăgătoare și invitante reprezintă mărturii ale evoluției adaptative a plantelor pentru a asigura o polenizare eficientă.</a:t>
            </a:r>
            <a:endParaRPr lang="en-US" sz="122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4124"/>
          </a:xfrm>
          <a:prstGeom prst="rect">
            <a:avLst/>
          </a:prstGeom>
          <a:solidFill>
            <a:srgbClr val="EEEFF5"/>
          </a:solidFill>
          <a:ln/>
        </p:spPr>
      </p:sp>
      <p:sp>
        <p:nvSpPr>
          <p:cNvPr id="4" name="Text 1"/>
          <p:cNvSpPr/>
          <p:nvPr/>
        </p:nvSpPr>
        <p:spPr>
          <a:xfrm>
            <a:off x="3208853" y="451604"/>
            <a:ext cx="8212693" cy="1026557"/>
          </a:xfrm>
          <a:prstGeom prst="rect">
            <a:avLst/>
          </a:prstGeom>
          <a:noFill/>
          <a:ln/>
        </p:spPr>
        <p:txBody>
          <a:bodyPr wrap="square" rtlCol="0" anchor="t"/>
          <a:lstStyle/>
          <a:p>
            <a:pPr marL="0" indent="0">
              <a:lnSpc>
                <a:spcPts val="4042"/>
              </a:lnSpc>
              <a:buNone/>
            </a:pPr>
            <a:r>
              <a:rPr lang="en-US" sz="3233" b="1" dirty="0">
                <a:solidFill>
                  <a:srgbClr val="396AF1"/>
                </a:solidFill>
                <a:latin typeface="Barlow" pitchFamily="34" charset="0"/>
                <a:ea typeface="Barlow" pitchFamily="34" charset="-122"/>
                <a:cs typeface="Barlow" pitchFamily="34" charset="-120"/>
              </a:rPr>
              <a:t>Metode de polenizare artificială și importanța lor</a:t>
            </a:r>
            <a:endParaRPr lang="en-US" sz="3233" dirty="0"/>
          </a:p>
        </p:txBody>
      </p:sp>
      <p:sp>
        <p:nvSpPr>
          <p:cNvPr id="5" name="Shape 2"/>
          <p:cNvSpPr/>
          <p:nvPr/>
        </p:nvSpPr>
        <p:spPr>
          <a:xfrm>
            <a:off x="3208853" y="1935004"/>
            <a:ext cx="369570" cy="369570"/>
          </a:xfrm>
          <a:prstGeom prst="roundRect">
            <a:avLst>
              <a:gd name="adj" fmla="val 26667"/>
            </a:avLst>
          </a:prstGeom>
          <a:solidFill>
            <a:srgbClr val="EEEFF5"/>
          </a:solidFill>
          <a:ln/>
        </p:spPr>
      </p:sp>
      <p:sp>
        <p:nvSpPr>
          <p:cNvPr id="6" name="Text 3"/>
          <p:cNvSpPr/>
          <p:nvPr/>
        </p:nvSpPr>
        <p:spPr>
          <a:xfrm>
            <a:off x="3349943" y="1965841"/>
            <a:ext cx="87273" cy="307896"/>
          </a:xfrm>
          <a:prstGeom prst="rect">
            <a:avLst/>
          </a:prstGeom>
          <a:noFill/>
          <a:ln/>
        </p:spPr>
        <p:txBody>
          <a:bodyPr wrap="none" rtlCol="0" anchor="t"/>
          <a:lstStyle/>
          <a:p>
            <a:pPr marL="0" indent="0" algn="ctr">
              <a:lnSpc>
                <a:spcPts val="2425"/>
              </a:lnSpc>
              <a:buNone/>
            </a:pPr>
            <a:r>
              <a:rPr lang="en-US" sz="1940" b="1" dirty="0">
                <a:solidFill>
                  <a:srgbClr val="396AF1"/>
                </a:solidFill>
                <a:latin typeface="Barlow" pitchFamily="34" charset="0"/>
                <a:ea typeface="Barlow" pitchFamily="34" charset="-122"/>
                <a:cs typeface="Barlow" pitchFamily="34" charset="-120"/>
              </a:rPr>
              <a:t>1</a:t>
            </a:r>
            <a:endParaRPr lang="en-US" sz="1940" dirty="0"/>
          </a:p>
        </p:txBody>
      </p:sp>
      <p:sp>
        <p:nvSpPr>
          <p:cNvPr id="7" name="Text 4"/>
          <p:cNvSpPr/>
          <p:nvPr/>
        </p:nvSpPr>
        <p:spPr>
          <a:xfrm>
            <a:off x="3742611" y="1991439"/>
            <a:ext cx="2053114" cy="256580"/>
          </a:xfrm>
          <a:prstGeom prst="rect">
            <a:avLst/>
          </a:prstGeom>
          <a:noFill/>
          <a:ln/>
        </p:spPr>
        <p:txBody>
          <a:bodyPr wrap="none" rtlCol="0" anchor="t"/>
          <a:lstStyle/>
          <a:p>
            <a:pPr marL="0" indent="0">
              <a:lnSpc>
                <a:spcPts val="2021"/>
              </a:lnSpc>
              <a:buNone/>
            </a:pPr>
            <a:r>
              <a:rPr lang="en-US" sz="1617" b="1" dirty="0">
                <a:solidFill>
                  <a:srgbClr val="396AF1"/>
                </a:solidFill>
                <a:latin typeface="Barlow" pitchFamily="34" charset="0"/>
                <a:ea typeface="Barlow" pitchFamily="34" charset="-122"/>
                <a:cs typeface="Barlow" pitchFamily="34" charset="-120"/>
              </a:rPr>
              <a:t>Polenizarea manuală</a:t>
            </a:r>
            <a:endParaRPr lang="en-US" sz="1617" dirty="0"/>
          </a:p>
        </p:txBody>
      </p:sp>
      <p:sp>
        <p:nvSpPr>
          <p:cNvPr id="8" name="Text 5"/>
          <p:cNvSpPr/>
          <p:nvPr/>
        </p:nvSpPr>
        <p:spPr>
          <a:xfrm>
            <a:off x="3742611" y="2346484"/>
            <a:ext cx="3490555" cy="2103120"/>
          </a:xfrm>
          <a:prstGeom prst="rect">
            <a:avLst/>
          </a:prstGeom>
          <a:noFill/>
          <a:ln/>
        </p:spPr>
        <p:txBody>
          <a:bodyPr wrap="square" rtlCol="0" anchor="t"/>
          <a:lstStyle/>
          <a:p>
            <a:pPr marL="0" indent="0">
              <a:lnSpc>
                <a:spcPts val="2069"/>
              </a:lnSpc>
              <a:buNone/>
            </a:pPr>
            <a:r>
              <a:rPr lang="en-US" sz="1293" dirty="0">
                <a:solidFill>
                  <a:srgbClr val="272525"/>
                </a:solidFill>
                <a:latin typeface="Montserrat" pitchFamily="34" charset="0"/>
                <a:ea typeface="Montserrat" pitchFamily="34" charset="-122"/>
                <a:cs typeface="Montserrat" pitchFamily="34" charset="-120"/>
              </a:rPr>
              <a:t>Polenizarea manuală implică transferarea manuală a polenului de la anumite flori la altele. Acest proces este utilizat în special în cazul culturilor cu flori mari sau izolate, cum ar fi mango, avocado sau vanilie. Prin această metodă, se asigură obținerea unei rate de polenizare mai mari și, în consecință, o producție mai bună.</a:t>
            </a:r>
            <a:endParaRPr lang="en-US" sz="1293" dirty="0"/>
          </a:p>
        </p:txBody>
      </p:sp>
      <p:sp>
        <p:nvSpPr>
          <p:cNvPr id="9" name="Shape 6"/>
          <p:cNvSpPr/>
          <p:nvPr/>
        </p:nvSpPr>
        <p:spPr>
          <a:xfrm>
            <a:off x="7397353" y="1935004"/>
            <a:ext cx="369570" cy="369570"/>
          </a:xfrm>
          <a:prstGeom prst="roundRect">
            <a:avLst>
              <a:gd name="adj" fmla="val 26667"/>
            </a:avLst>
          </a:prstGeom>
          <a:solidFill>
            <a:srgbClr val="EEEFF5"/>
          </a:solidFill>
          <a:ln/>
        </p:spPr>
      </p:sp>
      <p:sp>
        <p:nvSpPr>
          <p:cNvPr id="10" name="Text 7"/>
          <p:cNvSpPr/>
          <p:nvPr/>
        </p:nvSpPr>
        <p:spPr>
          <a:xfrm>
            <a:off x="7513082" y="1965841"/>
            <a:ext cx="137993" cy="307896"/>
          </a:xfrm>
          <a:prstGeom prst="rect">
            <a:avLst/>
          </a:prstGeom>
          <a:noFill/>
          <a:ln/>
        </p:spPr>
        <p:txBody>
          <a:bodyPr wrap="none" rtlCol="0" anchor="t"/>
          <a:lstStyle/>
          <a:p>
            <a:pPr marL="0" indent="0" algn="ctr">
              <a:lnSpc>
                <a:spcPts val="2425"/>
              </a:lnSpc>
              <a:buNone/>
            </a:pPr>
            <a:r>
              <a:rPr lang="en-US" sz="1940" b="1" dirty="0">
                <a:solidFill>
                  <a:srgbClr val="396AF1"/>
                </a:solidFill>
                <a:latin typeface="Barlow" pitchFamily="34" charset="0"/>
                <a:ea typeface="Barlow" pitchFamily="34" charset="-122"/>
                <a:cs typeface="Barlow" pitchFamily="34" charset="-120"/>
              </a:rPr>
              <a:t>2</a:t>
            </a:r>
            <a:endParaRPr lang="en-US" sz="1940" dirty="0"/>
          </a:p>
        </p:txBody>
      </p:sp>
      <p:sp>
        <p:nvSpPr>
          <p:cNvPr id="11" name="Text 8"/>
          <p:cNvSpPr/>
          <p:nvPr/>
        </p:nvSpPr>
        <p:spPr>
          <a:xfrm>
            <a:off x="7931110" y="1991439"/>
            <a:ext cx="2150031" cy="256580"/>
          </a:xfrm>
          <a:prstGeom prst="rect">
            <a:avLst/>
          </a:prstGeom>
          <a:noFill/>
          <a:ln/>
        </p:spPr>
        <p:txBody>
          <a:bodyPr wrap="none" rtlCol="0" anchor="t"/>
          <a:lstStyle/>
          <a:p>
            <a:pPr marL="0" indent="0">
              <a:lnSpc>
                <a:spcPts val="2021"/>
              </a:lnSpc>
              <a:buNone/>
            </a:pPr>
            <a:r>
              <a:rPr lang="en-US" sz="1617" b="1" dirty="0">
                <a:solidFill>
                  <a:srgbClr val="396AF1"/>
                </a:solidFill>
                <a:latin typeface="Barlow" pitchFamily="34" charset="0"/>
                <a:ea typeface="Barlow" pitchFamily="34" charset="-122"/>
                <a:cs typeface="Barlow" pitchFamily="34" charset="-120"/>
              </a:rPr>
              <a:t>Polenizarea mecanizată</a:t>
            </a:r>
            <a:endParaRPr lang="en-US" sz="1617" dirty="0"/>
          </a:p>
        </p:txBody>
      </p:sp>
      <p:sp>
        <p:nvSpPr>
          <p:cNvPr id="12" name="Text 9"/>
          <p:cNvSpPr/>
          <p:nvPr/>
        </p:nvSpPr>
        <p:spPr>
          <a:xfrm>
            <a:off x="7931110" y="2346484"/>
            <a:ext cx="3490555" cy="2103120"/>
          </a:xfrm>
          <a:prstGeom prst="rect">
            <a:avLst/>
          </a:prstGeom>
          <a:noFill/>
          <a:ln/>
        </p:spPr>
        <p:txBody>
          <a:bodyPr wrap="square" rtlCol="0" anchor="t"/>
          <a:lstStyle/>
          <a:p>
            <a:pPr marL="0" indent="0">
              <a:lnSpc>
                <a:spcPts val="2069"/>
              </a:lnSpc>
              <a:buNone/>
            </a:pPr>
            <a:r>
              <a:rPr lang="en-US" sz="1293" dirty="0">
                <a:solidFill>
                  <a:srgbClr val="272525"/>
                </a:solidFill>
                <a:latin typeface="Montserrat" pitchFamily="34" charset="0"/>
                <a:ea typeface="Montserrat" pitchFamily="34" charset="-122"/>
                <a:cs typeface="Montserrat" pitchFamily="34" charset="-120"/>
              </a:rPr>
              <a:t>Polenizarea mecanizată utilizează echipamente speciale pentru a transfera polenul între flori. Acestea includ perii, suflante sau dispozitive de pulverizare. Această metodă este mai eficientă și mai rapidă decât polenizarea manuală, fiind utilizată în special în cultivarea fructelor și legumelor la scară industrială.</a:t>
            </a:r>
            <a:endParaRPr lang="en-US" sz="1293" dirty="0"/>
          </a:p>
        </p:txBody>
      </p:sp>
      <p:sp>
        <p:nvSpPr>
          <p:cNvPr id="13" name="Shape 10"/>
          <p:cNvSpPr/>
          <p:nvPr/>
        </p:nvSpPr>
        <p:spPr>
          <a:xfrm>
            <a:off x="3208853" y="4742140"/>
            <a:ext cx="369570" cy="369570"/>
          </a:xfrm>
          <a:prstGeom prst="roundRect">
            <a:avLst>
              <a:gd name="adj" fmla="val 26667"/>
            </a:avLst>
          </a:prstGeom>
          <a:solidFill>
            <a:srgbClr val="EEEFF5"/>
          </a:solidFill>
          <a:ln/>
        </p:spPr>
      </p:sp>
      <p:sp>
        <p:nvSpPr>
          <p:cNvPr id="14" name="Text 11"/>
          <p:cNvSpPr/>
          <p:nvPr/>
        </p:nvSpPr>
        <p:spPr>
          <a:xfrm>
            <a:off x="3327083" y="4772978"/>
            <a:ext cx="133112" cy="307896"/>
          </a:xfrm>
          <a:prstGeom prst="rect">
            <a:avLst/>
          </a:prstGeom>
          <a:noFill/>
          <a:ln/>
        </p:spPr>
        <p:txBody>
          <a:bodyPr wrap="none" rtlCol="0" anchor="t"/>
          <a:lstStyle/>
          <a:p>
            <a:pPr marL="0" indent="0" algn="ctr">
              <a:lnSpc>
                <a:spcPts val="2425"/>
              </a:lnSpc>
              <a:buNone/>
            </a:pPr>
            <a:r>
              <a:rPr lang="en-US" sz="1940" b="1" dirty="0">
                <a:solidFill>
                  <a:srgbClr val="396AF1"/>
                </a:solidFill>
                <a:latin typeface="Barlow" pitchFamily="34" charset="0"/>
                <a:ea typeface="Barlow" pitchFamily="34" charset="-122"/>
                <a:cs typeface="Barlow" pitchFamily="34" charset="-120"/>
              </a:rPr>
              <a:t>3</a:t>
            </a:r>
            <a:endParaRPr lang="en-US" sz="1940" dirty="0"/>
          </a:p>
        </p:txBody>
      </p:sp>
      <p:sp>
        <p:nvSpPr>
          <p:cNvPr id="15" name="Text 12"/>
          <p:cNvSpPr/>
          <p:nvPr/>
        </p:nvSpPr>
        <p:spPr>
          <a:xfrm>
            <a:off x="3742611" y="4798576"/>
            <a:ext cx="3490555" cy="513159"/>
          </a:xfrm>
          <a:prstGeom prst="rect">
            <a:avLst/>
          </a:prstGeom>
          <a:noFill/>
          <a:ln/>
        </p:spPr>
        <p:txBody>
          <a:bodyPr wrap="square" rtlCol="0" anchor="t"/>
          <a:lstStyle/>
          <a:p>
            <a:pPr marL="0" indent="0">
              <a:lnSpc>
                <a:spcPts val="2021"/>
              </a:lnSpc>
              <a:buNone/>
            </a:pPr>
            <a:r>
              <a:rPr lang="en-US" sz="1617" b="1" dirty="0">
                <a:solidFill>
                  <a:srgbClr val="396AF1"/>
                </a:solidFill>
                <a:latin typeface="Barlow" pitchFamily="34" charset="0"/>
                <a:ea typeface="Barlow" pitchFamily="34" charset="-122"/>
                <a:cs typeface="Barlow" pitchFamily="34" charset="-120"/>
              </a:rPr>
              <a:t>Managementul populațiilor de polenizatori</a:t>
            </a:r>
            <a:endParaRPr lang="en-US" sz="1617" dirty="0"/>
          </a:p>
        </p:txBody>
      </p:sp>
      <p:sp>
        <p:nvSpPr>
          <p:cNvPr id="16" name="Text 13"/>
          <p:cNvSpPr/>
          <p:nvPr/>
        </p:nvSpPr>
        <p:spPr>
          <a:xfrm>
            <a:off x="3742611" y="5410200"/>
            <a:ext cx="3490555" cy="1840230"/>
          </a:xfrm>
          <a:prstGeom prst="rect">
            <a:avLst/>
          </a:prstGeom>
          <a:noFill/>
          <a:ln/>
        </p:spPr>
        <p:txBody>
          <a:bodyPr wrap="square" rtlCol="0" anchor="t"/>
          <a:lstStyle/>
          <a:p>
            <a:pPr marL="0" indent="0">
              <a:lnSpc>
                <a:spcPts val="2069"/>
              </a:lnSpc>
              <a:buNone/>
            </a:pPr>
            <a:r>
              <a:rPr lang="en-US" sz="1293" dirty="0">
                <a:solidFill>
                  <a:srgbClr val="272525"/>
                </a:solidFill>
                <a:latin typeface="Montserrat" pitchFamily="34" charset="0"/>
                <a:ea typeface="Montserrat" pitchFamily="34" charset="-122"/>
                <a:cs typeface="Montserrat" pitchFamily="34" charset="-120"/>
              </a:rPr>
              <a:t>În unele cazuri, atunci când numărul de polenizatori naturali este insuficient, se recurge la introducerea unor populații de insecte polenizatoare, cum ar fi albine sau fluturi. Aceasta asigură o polenizare eficientă și, totodată, contribuie la conservarea biodiversității.</a:t>
            </a:r>
            <a:endParaRPr lang="en-US" sz="1293" dirty="0"/>
          </a:p>
        </p:txBody>
      </p:sp>
      <p:sp>
        <p:nvSpPr>
          <p:cNvPr id="17" name="Shape 14"/>
          <p:cNvSpPr/>
          <p:nvPr/>
        </p:nvSpPr>
        <p:spPr>
          <a:xfrm>
            <a:off x="7397353" y="4742140"/>
            <a:ext cx="369570" cy="369570"/>
          </a:xfrm>
          <a:prstGeom prst="roundRect">
            <a:avLst>
              <a:gd name="adj" fmla="val 26667"/>
            </a:avLst>
          </a:prstGeom>
          <a:solidFill>
            <a:srgbClr val="EEEFF5"/>
          </a:solidFill>
          <a:ln/>
        </p:spPr>
      </p:sp>
      <p:sp>
        <p:nvSpPr>
          <p:cNvPr id="18" name="Text 15"/>
          <p:cNvSpPr/>
          <p:nvPr/>
        </p:nvSpPr>
        <p:spPr>
          <a:xfrm>
            <a:off x="7507605" y="4772978"/>
            <a:ext cx="149066" cy="307896"/>
          </a:xfrm>
          <a:prstGeom prst="rect">
            <a:avLst/>
          </a:prstGeom>
          <a:noFill/>
          <a:ln/>
        </p:spPr>
        <p:txBody>
          <a:bodyPr wrap="none" rtlCol="0" anchor="t"/>
          <a:lstStyle/>
          <a:p>
            <a:pPr marL="0" indent="0" algn="ctr">
              <a:lnSpc>
                <a:spcPts val="2425"/>
              </a:lnSpc>
              <a:buNone/>
            </a:pPr>
            <a:r>
              <a:rPr lang="en-US" sz="1940" b="1" dirty="0">
                <a:solidFill>
                  <a:srgbClr val="396AF1"/>
                </a:solidFill>
                <a:latin typeface="Barlow" pitchFamily="34" charset="0"/>
                <a:ea typeface="Barlow" pitchFamily="34" charset="-122"/>
                <a:cs typeface="Barlow" pitchFamily="34" charset="-120"/>
              </a:rPr>
              <a:t>4</a:t>
            </a:r>
            <a:endParaRPr lang="en-US" sz="1940" dirty="0"/>
          </a:p>
        </p:txBody>
      </p:sp>
      <p:sp>
        <p:nvSpPr>
          <p:cNvPr id="19" name="Text 16"/>
          <p:cNvSpPr/>
          <p:nvPr/>
        </p:nvSpPr>
        <p:spPr>
          <a:xfrm>
            <a:off x="7931110" y="4798576"/>
            <a:ext cx="2929414" cy="256580"/>
          </a:xfrm>
          <a:prstGeom prst="rect">
            <a:avLst/>
          </a:prstGeom>
          <a:noFill/>
          <a:ln/>
        </p:spPr>
        <p:txBody>
          <a:bodyPr wrap="none" rtlCol="0" anchor="t"/>
          <a:lstStyle/>
          <a:p>
            <a:pPr marL="0" indent="0">
              <a:lnSpc>
                <a:spcPts val="2021"/>
              </a:lnSpc>
              <a:buNone/>
            </a:pPr>
            <a:r>
              <a:rPr lang="en-US" sz="1617" b="1" dirty="0">
                <a:solidFill>
                  <a:srgbClr val="396AF1"/>
                </a:solidFill>
                <a:latin typeface="Barlow" pitchFamily="34" charset="0"/>
                <a:ea typeface="Barlow" pitchFamily="34" charset="-122"/>
                <a:cs typeface="Barlow" pitchFamily="34" charset="-120"/>
              </a:rPr>
              <a:t>Importanța polenizării artificiale</a:t>
            </a:r>
            <a:endParaRPr lang="en-US" sz="1617" dirty="0"/>
          </a:p>
        </p:txBody>
      </p:sp>
      <p:sp>
        <p:nvSpPr>
          <p:cNvPr id="20" name="Text 17"/>
          <p:cNvSpPr/>
          <p:nvPr/>
        </p:nvSpPr>
        <p:spPr>
          <a:xfrm>
            <a:off x="7931110" y="5153620"/>
            <a:ext cx="3490555" cy="2628900"/>
          </a:xfrm>
          <a:prstGeom prst="rect">
            <a:avLst/>
          </a:prstGeom>
          <a:noFill/>
          <a:ln/>
        </p:spPr>
        <p:txBody>
          <a:bodyPr wrap="square" rtlCol="0" anchor="t"/>
          <a:lstStyle/>
          <a:p>
            <a:pPr marL="0" indent="0">
              <a:lnSpc>
                <a:spcPts val="2069"/>
              </a:lnSpc>
              <a:buNone/>
            </a:pPr>
            <a:r>
              <a:rPr lang="en-US" sz="1293" dirty="0">
                <a:solidFill>
                  <a:srgbClr val="272525"/>
                </a:solidFill>
                <a:latin typeface="Montserrat" pitchFamily="34" charset="0"/>
                <a:ea typeface="Montserrat" pitchFamily="34" charset="-122"/>
                <a:cs typeface="Montserrat" pitchFamily="34" charset="-120"/>
              </a:rPr>
              <a:t>Polenizarea artificială este esențială pentru obținerea unor recolte optime în cazul multor culturi agricole. Aceasta asigură o producție mai mare și de mai bună calitate, contribuind astfel la securitatea alimentară și la susținerea economiei. De asemenea, tehnicile de polenizare artificială sunt importante pentru conservarea unor specii vegetale rare sau aflate în pericol de dispariție.</a:t>
            </a:r>
            <a:endParaRPr lang="en-US" sz="1293"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3648"/>
          </a:xfrm>
          <a:prstGeom prst="rect">
            <a:avLst/>
          </a:prstGeom>
          <a:solidFill>
            <a:srgbClr val="EEEFF5"/>
          </a:solidFill>
          <a:ln/>
        </p:spPr>
      </p:sp>
      <p:sp>
        <p:nvSpPr>
          <p:cNvPr id="4" name="Text 1"/>
          <p:cNvSpPr/>
          <p:nvPr/>
        </p:nvSpPr>
        <p:spPr>
          <a:xfrm>
            <a:off x="3360420" y="434935"/>
            <a:ext cx="7909441" cy="988695"/>
          </a:xfrm>
          <a:prstGeom prst="rect">
            <a:avLst/>
          </a:prstGeom>
          <a:noFill/>
          <a:ln/>
        </p:spPr>
        <p:txBody>
          <a:bodyPr wrap="square" rtlCol="0" anchor="t"/>
          <a:lstStyle/>
          <a:p>
            <a:pPr marL="0" indent="0">
              <a:lnSpc>
                <a:spcPts val="3892"/>
              </a:lnSpc>
              <a:buNone/>
            </a:pPr>
            <a:r>
              <a:rPr lang="en-US" sz="3114" b="1" dirty="0">
                <a:solidFill>
                  <a:srgbClr val="396AF1"/>
                </a:solidFill>
                <a:latin typeface="Barlow" pitchFamily="34" charset="0"/>
                <a:ea typeface="Barlow" pitchFamily="34" charset="-122"/>
                <a:cs typeface="Barlow" pitchFamily="34" charset="-120"/>
              </a:rPr>
              <a:t>Adaptări ale plantelor pentru polenizare eficientă</a:t>
            </a:r>
            <a:endParaRPr lang="en-US" sz="3114" dirty="0"/>
          </a:p>
        </p:txBody>
      </p:sp>
      <p:sp>
        <p:nvSpPr>
          <p:cNvPr id="5" name="Text 2"/>
          <p:cNvSpPr/>
          <p:nvPr/>
        </p:nvSpPr>
        <p:spPr>
          <a:xfrm>
            <a:off x="3360420" y="1803083"/>
            <a:ext cx="3761780" cy="1771888"/>
          </a:xfrm>
          <a:prstGeom prst="rect">
            <a:avLst/>
          </a:prstGeom>
          <a:noFill/>
          <a:ln/>
        </p:spPr>
        <p:txBody>
          <a:bodyPr wrap="square" rtlCol="0" anchor="t"/>
          <a:lstStyle/>
          <a:p>
            <a:pPr marL="0" indent="0">
              <a:lnSpc>
                <a:spcPts val="1993"/>
              </a:lnSpc>
              <a:buNone/>
            </a:pPr>
            <a:r>
              <a:rPr lang="en-US" sz="1246" dirty="0">
                <a:solidFill>
                  <a:srgbClr val="272525"/>
                </a:solidFill>
                <a:latin typeface="Montserrat" pitchFamily="34" charset="0"/>
                <a:ea typeface="Montserrat" pitchFamily="34" charset="-122"/>
                <a:cs typeface="Montserrat" pitchFamily="34" charset="-120"/>
              </a:rPr>
              <a:t>Plantele au dezvoltat o varietate de adaptări pentru a facilita polenizarea eficientă de către diverși agenți polenizatori, precum insectele, păsările și animalele. Aceste adaptări includ caracteristici morfologice, fiziologice și ecologice care atrag și încurajează vizitele polenizatorilor.</a:t>
            </a:r>
            <a:endParaRPr lang="en-US" sz="1246" dirty="0"/>
          </a:p>
        </p:txBody>
      </p:sp>
      <p:sp>
        <p:nvSpPr>
          <p:cNvPr id="6" name="Text 3"/>
          <p:cNvSpPr/>
          <p:nvPr/>
        </p:nvSpPr>
        <p:spPr>
          <a:xfrm>
            <a:off x="3360420" y="3717250"/>
            <a:ext cx="3761780" cy="2278142"/>
          </a:xfrm>
          <a:prstGeom prst="rect">
            <a:avLst/>
          </a:prstGeom>
          <a:noFill/>
          <a:ln/>
        </p:spPr>
        <p:txBody>
          <a:bodyPr wrap="square" rtlCol="0" anchor="t"/>
          <a:lstStyle/>
          <a:p>
            <a:pPr marL="0" indent="0">
              <a:lnSpc>
                <a:spcPts val="1993"/>
              </a:lnSpc>
              <a:buNone/>
            </a:pPr>
            <a:r>
              <a:rPr lang="en-US" sz="1246" dirty="0">
                <a:solidFill>
                  <a:srgbClr val="272525"/>
                </a:solidFill>
                <a:latin typeface="Montserrat" pitchFamily="34" charset="0"/>
                <a:ea typeface="Montserrat" pitchFamily="34" charset="-122"/>
                <a:cs typeface="Montserrat" pitchFamily="34" charset="-120"/>
              </a:rPr>
              <a:t>De exemplu, multe plante produc nectar și parfumuri care sunt semnale vizuale și olfactive puternice pentru a atrage polenizatorii. Formele și culorile atrăgătoare ale florilor sunt, de asemenea, strategii eficiente pentru a capta atenția polenizatorilor. Unele plante au dezvoltat chiar mecanisme specializate, cum ar fi pârghii și sezoane de înflorire sincronizate, pentru a facilita transferul de polen.</a:t>
            </a:r>
            <a:endParaRPr lang="en-US" sz="1246" dirty="0"/>
          </a:p>
        </p:txBody>
      </p:sp>
      <p:sp>
        <p:nvSpPr>
          <p:cNvPr id="7" name="Text 4"/>
          <p:cNvSpPr/>
          <p:nvPr/>
        </p:nvSpPr>
        <p:spPr>
          <a:xfrm>
            <a:off x="3360420" y="6137672"/>
            <a:ext cx="3761780" cy="1518761"/>
          </a:xfrm>
          <a:prstGeom prst="rect">
            <a:avLst/>
          </a:prstGeom>
          <a:noFill/>
          <a:ln/>
        </p:spPr>
        <p:txBody>
          <a:bodyPr wrap="square" rtlCol="0" anchor="t"/>
          <a:lstStyle/>
          <a:p>
            <a:pPr marL="0" indent="0">
              <a:lnSpc>
                <a:spcPts val="1993"/>
              </a:lnSpc>
              <a:buNone/>
            </a:pPr>
            <a:r>
              <a:rPr lang="en-US" sz="1246" dirty="0">
                <a:solidFill>
                  <a:srgbClr val="272525"/>
                </a:solidFill>
                <a:latin typeface="Montserrat" pitchFamily="34" charset="0"/>
                <a:ea typeface="Montserrat" pitchFamily="34" charset="-122"/>
                <a:cs typeface="Montserrat" pitchFamily="34" charset="-120"/>
              </a:rPr>
              <a:t>În plus, unele plante au evoluat pentru a se potrivi specific cu anumite specii de polenizatori, cum ar fi albine, fluturi sau lilieci, prin adaptări ale formei și dimensiunii florilor, cum ar fi lungimea tubului de corola sau adâncimea nectarului.</a:t>
            </a:r>
            <a:endParaRPr lang="en-US" sz="1246" dirty="0"/>
          </a:p>
        </p:txBody>
      </p:sp>
      <p:pic>
        <p:nvPicPr>
          <p:cNvPr id="8" name="Image 1" descr="preencoded.png"/>
          <p:cNvPicPr>
            <a:picLocks noChangeAspect="1"/>
          </p:cNvPicPr>
          <p:nvPr/>
        </p:nvPicPr>
        <p:blipFill>
          <a:blip r:embed="rId4"/>
          <a:stretch>
            <a:fillRect/>
          </a:stretch>
        </p:blipFill>
        <p:spPr>
          <a:xfrm>
            <a:off x="7515582" y="1838682"/>
            <a:ext cx="3761780" cy="25078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469392"/>
          </a:xfrm>
          <a:prstGeom prst="rect">
            <a:avLst/>
          </a:prstGeom>
          <a:solidFill>
            <a:srgbClr val="EEEFF5"/>
          </a:solidFill>
          <a:ln/>
        </p:spPr>
      </p:sp>
      <p:sp>
        <p:nvSpPr>
          <p:cNvPr id="4" name="Text 1"/>
          <p:cNvSpPr/>
          <p:nvPr/>
        </p:nvSpPr>
        <p:spPr>
          <a:xfrm>
            <a:off x="3426738" y="427673"/>
            <a:ext cx="7776924" cy="972026"/>
          </a:xfrm>
          <a:prstGeom prst="rect">
            <a:avLst/>
          </a:prstGeom>
          <a:noFill/>
          <a:ln/>
        </p:spPr>
        <p:txBody>
          <a:bodyPr wrap="square" rtlCol="0" anchor="t"/>
          <a:lstStyle/>
          <a:p>
            <a:pPr marL="0" indent="0">
              <a:lnSpc>
                <a:spcPts val="3827"/>
              </a:lnSpc>
              <a:buNone/>
            </a:pPr>
            <a:r>
              <a:rPr lang="en-US" sz="3062" b="1" dirty="0">
                <a:solidFill>
                  <a:srgbClr val="396AF1"/>
                </a:solidFill>
                <a:latin typeface="Barlow" pitchFamily="34" charset="0"/>
                <a:ea typeface="Barlow" pitchFamily="34" charset="-122"/>
                <a:cs typeface="Barlow" pitchFamily="34" charset="-120"/>
              </a:rPr>
              <a:t>Impactul activităților umane asupra polenizării</a:t>
            </a:r>
            <a:endParaRPr lang="en-US" sz="3062" dirty="0"/>
          </a:p>
        </p:txBody>
      </p:sp>
      <p:sp>
        <p:nvSpPr>
          <p:cNvPr id="5" name="Text 2"/>
          <p:cNvSpPr/>
          <p:nvPr/>
        </p:nvSpPr>
        <p:spPr>
          <a:xfrm>
            <a:off x="3426738" y="1788438"/>
            <a:ext cx="1659731" cy="486013"/>
          </a:xfrm>
          <a:prstGeom prst="rect">
            <a:avLst/>
          </a:prstGeom>
          <a:noFill/>
          <a:ln/>
        </p:spPr>
        <p:txBody>
          <a:bodyPr wrap="squar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Urbanizarea și defrișările</a:t>
            </a:r>
            <a:endParaRPr lang="en-US" sz="1531" dirty="0"/>
          </a:p>
        </p:txBody>
      </p:sp>
      <p:sp>
        <p:nvSpPr>
          <p:cNvPr id="6" name="Text 3"/>
          <p:cNvSpPr/>
          <p:nvPr/>
        </p:nvSpPr>
        <p:spPr>
          <a:xfrm>
            <a:off x="3426738" y="2429947"/>
            <a:ext cx="1659731" cy="4725710"/>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Extinderea orașelor și dezvoltarea infrastructurii a dus la distrugerea habitatelor naturale ale multor specii de polenizatori, cum ar fi albinele, fluturii și păsările. Pierderea spațiilor verzi și a florei diverse a afectat grav disponibilitatea hranei și a adăposturilor pentru aceste organisme esențiale pentru procesul de polenizare.</a:t>
            </a:r>
            <a:endParaRPr lang="en-US" sz="1225" dirty="0"/>
          </a:p>
        </p:txBody>
      </p:sp>
      <p:sp>
        <p:nvSpPr>
          <p:cNvPr id="7" name="Text 4"/>
          <p:cNvSpPr/>
          <p:nvPr/>
        </p:nvSpPr>
        <p:spPr>
          <a:xfrm>
            <a:off x="5473422" y="1788438"/>
            <a:ext cx="1659731" cy="486013"/>
          </a:xfrm>
          <a:prstGeom prst="rect">
            <a:avLst/>
          </a:prstGeom>
          <a:noFill/>
          <a:ln/>
        </p:spPr>
        <p:txBody>
          <a:bodyPr wrap="squar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Utilizarea pesticidelor</a:t>
            </a:r>
            <a:endParaRPr lang="en-US" sz="1531" dirty="0"/>
          </a:p>
        </p:txBody>
      </p:sp>
      <p:sp>
        <p:nvSpPr>
          <p:cNvPr id="8" name="Text 5"/>
          <p:cNvSpPr/>
          <p:nvPr/>
        </p:nvSpPr>
        <p:spPr>
          <a:xfrm>
            <a:off x="5473422" y="2429947"/>
            <a:ext cx="1659731" cy="5471874"/>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Pesticide precum insecticide, fungicide și erbicide sunt folosite pe scară largă în agricultura modernă. Aceste substanțe chimice pot avea efecte dăunătoare asupra polenizatorilor, cauzând intoxicații, perturbări neurologice și chiar mortalitate în rândul populațiilor. Expunerea la pesticide slăbește imunitatea și scade capacitatea de reproducere a multor specii de polenizatori.</a:t>
            </a:r>
            <a:endParaRPr lang="en-US" sz="1225" dirty="0"/>
          </a:p>
        </p:txBody>
      </p:sp>
      <p:sp>
        <p:nvSpPr>
          <p:cNvPr id="9" name="Text 6"/>
          <p:cNvSpPr/>
          <p:nvPr/>
        </p:nvSpPr>
        <p:spPr>
          <a:xfrm>
            <a:off x="7520107" y="1788438"/>
            <a:ext cx="1659731" cy="486013"/>
          </a:xfrm>
          <a:prstGeom prst="rect">
            <a:avLst/>
          </a:prstGeom>
          <a:noFill/>
          <a:ln/>
        </p:spPr>
        <p:txBody>
          <a:bodyPr wrap="squar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Pierderea biodiversității</a:t>
            </a:r>
            <a:endParaRPr lang="en-US" sz="1531" dirty="0"/>
          </a:p>
        </p:txBody>
      </p:sp>
      <p:sp>
        <p:nvSpPr>
          <p:cNvPr id="10" name="Text 7"/>
          <p:cNvSpPr/>
          <p:nvPr/>
        </p:nvSpPr>
        <p:spPr>
          <a:xfrm>
            <a:off x="7520107" y="2429947"/>
            <a:ext cx="1659731" cy="4476988"/>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Activitățile umane precum defrișările, urbanizarea și monocultura au dus la o scădere dramatică a biodiversității la nivel global. Dispariția plantelor autohtone și înlocuirea lor cu specii invazive a afectat grav rețelele trofice și a dus la declinul populațiilor de polenizatori, care sunt dependenți de o gamă variată de resurse floristice.</a:t>
            </a:r>
            <a:endParaRPr lang="en-US" sz="1225" dirty="0"/>
          </a:p>
        </p:txBody>
      </p:sp>
      <p:sp>
        <p:nvSpPr>
          <p:cNvPr id="11" name="Text 8"/>
          <p:cNvSpPr/>
          <p:nvPr/>
        </p:nvSpPr>
        <p:spPr>
          <a:xfrm>
            <a:off x="9566791" y="1788438"/>
            <a:ext cx="1659731" cy="486013"/>
          </a:xfrm>
          <a:prstGeom prst="rect">
            <a:avLst/>
          </a:prstGeom>
          <a:noFill/>
          <a:ln/>
        </p:spPr>
        <p:txBody>
          <a:bodyPr wrap="square" rtlCol="0" anchor="t"/>
          <a:lstStyle/>
          <a:p>
            <a:pPr marL="0" indent="0">
              <a:lnSpc>
                <a:spcPts val="1914"/>
              </a:lnSpc>
              <a:buNone/>
            </a:pPr>
            <a:r>
              <a:rPr lang="en-US" sz="1531" b="1" dirty="0">
                <a:solidFill>
                  <a:srgbClr val="396AF1"/>
                </a:solidFill>
                <a:latin typeface="Barlow" pitchFamily="34" charset="0"/>
                <a:ea typeface="Barlow" pitchFamily="34" charset="-122"/>
                <a:cs typeface="Barlow" pitchFamily="34" charset="-120"/>
              </a:rPr>
              <a:t>Schimbările climatice</a:t>
            </a:r>
            <a:endParaRPr lang="en-US" sz="1531" dirty="0"/>
          </a:p>
        </p:txBody>
      </p:sp>
      <p:sp>
        <p:nvSpPr>
          <p:cNvPr id="12" name="Text 9"/>
          <p:cNvSpPr/>
          <p:nvPr/>
        </p:nvSpPr>
        <p:spPr>
          <a:xfrm>
            <a:off x="9566791" y="2429947"/>
            <a:ext cx="1659731" cy="4974431"/>
          </a:xfrm>
          <a:prstGeom prst="rect">
            <a:avLst/>
          </a:prstGeom>
          <a:noFill/>
          <a:ln/>
        </p:spPr>
        <p:txBody>
          <a:bodyPr wrap="square" rtlCol="0" anchor="t"/>
          <a:lstStyle/>
          <a:p>
            <a:pPr marL="0" indent="0">
              <a:lnSpc>
                <a:spcPts val="1960"/>
              </a:lnSpc>
              <a:buNone/>
            </a:pPr>
            <a:r>
              <a:rPr lang="en-US" sz="1225" dirty="0">
                <a:solidFill>
                  <a:srgbClr val="272525"/>
                </a:solidFill>
                <a:latin typeface="Montserrat" pitchFamily="34" charset="0"/>
                <a:ea typeface="Montserrat" pitchFamily="34" charset="-122"/>
                <a:cs typeface="Montserrat" pitchFamily="34" charset="-120"/>
              </a:rPr>
              <a:t>Modificările climatului, precum creșterea temperaturilor, modificările sezoniere și evenimente meteorologice extreme, perturbă sincronizarea dintre plante și polenizatori, ducând la dezechilibre în ecosisteme. Aceste schimbări pot afecta grav supraviețuirea și capacitatea de a se reproduce a multor specii de polenizatori.</a:t>
            </a:r>
            <a:endParaRPr lang="en-US" sz="12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1902</Words>
  <Application>Microsoft Office PowerPoint</Application>
  <PresentationFormat>Произвольный</PresentationFormat>
  <Paragraphs>72</Paragraphs>
  <Slides>10</Slides>
  <Notes>10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Barlow</vt:lpstr>
      <vt:lpstr>Calibri</vt:lpstr>
      <vt:lpstr>Montserrat</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Elena</dc:creator>
  <cp:lastModifiedBy>Лилия</cp:lastModifiedBy>
  <cp:revision>3</cp:revision>
  <dcterms:created xsi:type="dcterms:W3CDTF">2024-04-22T14:40:47Z</dcterms:created>
  <dcterms:modified xsi:type="dcterms:W3CDTF">2024-04-22T14:49:48Z</dcterms:modified>
</cp:coreProperties>
</file>