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35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261116"/>
            <a:ext cx="7477601" cy="958215"/>
          </a:xfrm>
          <a:prstGeom prst="rect">
            <a:avLst/>
          </a:prstGeom>
          <a:noFill/>
          <a:ln/>
        </p:spPr>
        <p:txBody>
          <a:bodyPr wrap="none" rtlCol="0" anchor="t"/>
          <a:lstStyle/>
          <a:p>
            <a:pPr marL="0" indent="0">
              <a:lnSpc>
                <a:spcPts val="7545"/>
              </a:lnSpc>
              <a:buNone/>
            </a:pPr>
            <a:r>
              <a:rPr lang="en-US" sz="6036" b="1" kern="0" spc="-181" dirty="0">
                <a:solidFill>
                  <a:srgbClr val="591CE6"/>
                </a:solidFill>
                <a:latin typeface="p22-mackinac-pro" pitchFamily="34" charset="0"/>
                <a:ea typeface="p22-mackinac-pro" pitchFamily="34" charset="-122"/>
                <a:cs typeface="p22-mackinac-pro" pitchFamily="34" charset="-120"/>
              </a:rPr>
              <a:t>Oceanul Atlantic</a:t>
            </a:r>
            <a:endParaRPr lang="en-US" sz="6036" dirty="0"/>
          </a:p>
        </p:txBody>
      </p:sp>
      <p:sp>
        <p:nvSpPr>
          <p:cNvPr id="6" name="Text 3"/>
          <p:cNvSpPr/>
          <p:nvPr/>
        </p:nvSpPr>
        <p:spPr>
          <a:xfrm>
            <a:off x="6319599" y="3552587"/>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este unul dintre cele mai vaste și impunătoare corpuri de apă ale planetei noastre. Întinzându-se de la coasta de est a Americii de Nord până la coasta de vest a Europei și Africii, acest ocean joacă un rol crucial în echilibrul ecologic global, influențând clima, flora și fauna din regiunile învecinate.</a:t>
            </a:r>
            <a:endParaRPr lang="en-US" sz="1750" dirty="0"/>
          </a:p>
        </p:txBody>
      </p:sp>
      <p:sp>
        <p:nvSpPr>
          <p:cNvPr id="7" name="Shape 4"/>
          <p:cNvSpPr/>
          <p:nvPr/>
        </p:nvSpPr>
        <p:spPr>
          <a:xfrm>
            <a:off x="6319599" y="5596176"/>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6327219" y="5603796"/>
            <a:ext cx="340162" cy="340162"/>
          </a:xfrm>
          <a:prstGeom prst="rect">
            <a:avLst/>
          </a:prstGeom>
        </p:spPr>
      </p:pic>
      <p:sp>
        <p:nvSpPr>
          <p:cNvPr id="11" name="TextBox 10">
            <a:extLst>
              <a:ext uri="{FF2B5EF4-FFF2-40B4-BE49-F238E27FC236}">
                <a16:creationId xmlns:a16="http://schemas.microsoft.com/office/drawing/2014/main" id="{5166B262-A3F5-0470-90F8-540086B4BF4A}"/>
              </a:ext>
            </a:extLst>
          </p:cNvPr>
          <p:cNvSpPr txBox="1"/>
          <p:nvPr/>
        </p:nvSpPr>
        <p:spPr>
          <a:xfrm>
            <a:off x="6682621" y="5538011"/>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0" y="0"/>
            <a:ext cx="14630400" cy="2075855"/>
          </a:xfrm>
          <a:prstGeom prst="rect">
            <a:avLst/>
          </a:prstGeom>
        </p:spPr>
      </p:pic>
      <p:sp>
        <p:nvSpPr>
          <p:cNvPr id="5" name="Text 2"/>
          <p:cNvSpPr/>
          <p:nvPr/>
        </p:nvSpPr>
        <p:spPr>
          <a:xfrm>
            <a:off x="3371017" y="2533055"/>
            <a:ext cx="4151709" cy="518874"/>
          </a:xfrm>
          <a:prstGeom prst="rect">
            <a:avLst/>
          </a:prstGeom>
          <a:noFill/>
          <a:ln/>
        </p:spPr>
        <p:txBody>
          <a:bodyPr wrap="none" rtlCol="0" anchor="t"/>
          <a:lstStyle/>
          <a:p>
            <a:pPr marL="0" indent="0">
              <a:lnSpc>
                <a:spcPts val="4086"/>
              </a:lnSpc>
              <a:buNone/>
            </a:pPr>
            <a:r>
              <a:rPr lang="en-US" sz="3269" b="1" kern="0" spc="-98" dirty="0">
                <a:solidFill>
                  <a:srgbClr val="591CE6"/>
                </a:solidFill>
                <a:latin typeface="p22-mackinac-pro" pitchFamily="34" charset="0"/>
                <a:ea typeface="p22-mackinac-pro" pitchFamily="34" charset="-122"/>
                <a:cs typeface="p22-mackinac-pro" pitchFamily="34" charset="-120"/>
              </a:rPr>
              <a:t>Scurt istoric</a:t>
            </a:r>
            <a:endParaRPr lang="en-US" sz="3269" dirty="0"/>
          </a:p>
        </p:txBody>
      </p:sp>
      <p:sp>
        <p:nvSpPr>
          <p:cNvPr id="6" name="Shape 3"/>
          <p:cNvSpPr/>
          <p:nvPr/>
        </p:nvSpPr>
        <p:spPr>
          <a:xfrm>
            <a:off x="7298650" y="3301008"/>
            <a:ext cx="33099" cy="4471273"/>
          </a:xfrm>
          <a:prstGeom prst="roundRect">
            <a:avLst>
              <a:gd name="adj" fmla="val 225785"/>
            </a:avLst>
          </a:prstGeom>
          <a:solidFill>
            <a:srgbClr val="C6BDDA"/>
          </a:solidFill>
          <a:ln/>
        </p:spPr>
      </p:sp>
      <p:sp>
        <p:nvSpPr>
          <p:cNvPr id="7" name="Shape 4"/>
          <p:cNvSpPr/>
          <p:nvPr/>
        </p:nvSpPr>
        <p:spPr>
          <a:xfrm>
            <a:off x="6547247" y="3600926"/>
            <a:ext cx="581144" cy="33099"/>
          </a:xfrm>
          <a:prstGeom prst="roundRect">
            <a:avLst>
              <a:gd name="adj" fmla="val 225785"/>
            </a:avLst>
          </a:prstGeom>
          <a:solidFill>
            <a:srgbClr val="C6BDDA"/>
          </a:solidFill>
          <a:ln/>
        </p:spPr>
      </p:sp>
      <p:sp>
        <p:nvSpPr>
          <p:cNvPr id="8" name="Shape 5"/>
          <p:cNvSpPr/>
          <p:nvPr/>
        </p:nvSpPr>
        <p:spPr>
          <a:xfrm>
            <a:off x="7128391" y="3430786"/>
            <a:ext cx="373618" cy="373618"/>
          </a:xfrm>
          <a:prstGeom prst="roundRect">
            <a:avLst>
              <a:gd name="adj" fmla="val 20002"/>
            </a:avLst>
          </a:prstGeom>
          <a:solidFill>
            <a:srgbClr val="E0D7F4"/>
          </a:solidFill>
          <a:ln w="7620">
            <a:solidFill>
              <a:srgbClr val="C6BDDA"/>
            </a:solidFill>
            <a:prstDash val="solid"/>
          </a:ln>
        </p:spPr>
      </p:sp>
      <p:sp>
        <p:nvSpPr>
          <p:cNvPr id="9" name="Text 6"/>
          <p:cNvSpPr/>
          <p:nvPr/>
        </p:nvSpPr>
        <p:spPr>
          <a:xfrm>
            <a:off x="7268289" y="3461861"/>
            <a:ext cx="93702" cy="311348"/>
          </a:xfrm>
          <a:prstGeom prst="rect">
            <a:avLst/>
          </a:prstGeom>
          <a:noFill/>
          <a:ln/>
        </p:spPr>
        <p:txBody>
          <a:bodyPr wrap="none" rtlCol="0" anchor="t"/>
          <a:lstStyle/>
          <a:p>
            <a:pPr marL="0" indent="0" algn="ctr">
              <a:lnSpc>
                <a:spcPts val="2452"/>
              </a:lnSpc>
              <a:buNone/>
            </a:pPr>
            <a:r>
              <a:rPr lang="en-US" sz="1961" b="1" kern="0" spc="-59" dirty="0">
                <a:solidFill>
                  <a:srgbClr val="272525"/>
                </a:solidFill>
                <a:latin typeface="p22-mackinac-pro" pitchFamily="34" charset="0"/>
                <a:ea typeface="p22-mackinac-pro" pitchFamily="34" charset="-122"/>
                <a:cs typeface="p22-mackinac-pro" pitchFamily="34" charset="-120"/>
              </a:rPr>
              <a:t>1</a:t>
            </a:r>
            <a:endParaRPr lang="en-US" sz="1961" dirty="0"/>
          </a:p>
        </p:txBody>
      </p:sp>
      <p:sp>
        <p:nvSpPr>
          <p:cNvPr id="10" name="Text 7"/>
          <p:cNvSpPr/>
          <p:nvPr/>
        </p:nvSpPr>
        <p:spPr>
          <a:xfrm>
            <a:off x="4326017" y="3466981"/>
            <a:ext cx="2075855" cy="259556"/>
          </a:xfrm>
          <a:prstGeom prst="rect">
            <a:avLst/>
          </a:prstGeom>
          <a:noFill/>
          <a:ln/>
        </p:spPr>
        <p:txBody>
          <a:bodyPr wrap="none" rtlCol="0" anchor="t"/>
          <a:lstStyle/>
          <a:p>
            <a:pPr marL="0" indent="0" algn="r">
              <a:lnSpc>
                <a:spcPts val="2043"/>
              </a:lnSpc>
              <a:buNone/>
            </a:pPr>
            <a:r>
              <a:rPr lang="en-US" sz="1635" b="1" kern="0" spc="-49" dirty="0">
                <a:solidFill>
                  <a:srgbClr val="272525"/>
                </a:solidFill>
                <a:latin typeface="p22-mackinac-pro" pitchFamily="34" charset="0"/>
                <a:ea typeface="p22-mackinac-pro" pitchFamily="34" charset="-122"/>
                <a:cs typeface="p22-mackinac-pro" pitchFamily="34" charset="-120"/>
              </a:rPr>
              <a:t>Descoperirea</a:t>
            </a:r>
            <a:endParaRPr lang="en-US" sz="1635" dirty="0"/>
          </a:p>
        </p:txBody>
      </p:sp>
      <p:sp>
        <p:nvSpPr>
          <p:cNvPr id="11" name="Text 8"/>
          <p:cNvSpPr/>
          <p:nvPr/>
        </p:nvSpPr>
        <p:spPr>
          <a:xfrm>
            <a:off x="3371017" y="3826073"/>
            <a:ext cx="3030855" cy="1328737"/>
          </a:xfrm>
          <a:prstGeom prst="rect">
            <a:avLst/>
          </a:prstGeom>
          <a:noFill/>
          <a:ln/>
        </p:spPr>
        <p:txBody>
          <a:bodyPr wrap="square" rtlCol="0" anchor="t"/>
          <a:lstStyle/>
          <a:p>
            <a:pPr marL="0" indent="0" algn="r">
              <a:lnSpc>
                <a:spcPts val="2092"/>
              </a:lnSpc>
              <a:buNone/>
            </a:pPr>
            <a:r>
              <a:rPr lang="en-US" sz="1308" dirty="0">
                <a:solidFill>
                  <a:srgbClr val="272525"/>
                </a:solidFill>
                <a:latin typeface="Eudoxus Sans" pitchFamily="34" charset="0"/>
                <a:ea typeface="Eudoxus Sans" pitchFamily="34" charset="-122"/>
                <a:cs typeface="Eudoxus Sans" pitchFamily="34" charset="-120"/>
              </a:rPr>
              <a:t>Oceanul Atlantic a fost pentru prima dată explorată de către navigatorii din Evul Mediu, cum ar fi Cristofor Columb și Vasco da Gama, care au deschis drumul către Noul Continent și Asia.</a:t>
            </a:r>
            <a:endParaRPr lang="en-US" sz="1308" dirty="0"/>
          </a:p>
        </p:txBody>
      </p:sp>
      <p:sp>
        <p:nvSpPr>
          <p:cNvPr id="12" name="Shape 9"/>
          <p:cNvSpPr/>
          <p:nvPr/>
        </p:nvSpPr>
        <p:spPr>
          <a:xfrm>
            <a:off x="7502009" y="4431149"/>
            <a:ext cx="581144" cy="33099"/>
          </a:xfrm>
          <a:prstGeom prst="roundRect">
            <a:avLst>
              <a:gd name="adj" fmla="val 225785"/>
            </a:avLst>
          </a:prstGeom>
          <a:solidFill>
            <a:srgbClr val="C6BDDA"/>
          </a:solidFill>
          <a:ln/>
        </p:spPr>
      </p:sp>
      <p:sp>
        <p:nvSpPr>
          <p:cNvPr id="13" name="Shape 10"/>
          <p:cNvSpPr/>
          <p:nvPr/>
        </p:nvSpPr>
        <p:spPr>
          <a:xfrm>
            <a:off x="7128391" y="4261009"/>
            <a:ext cx="373618" cy="373618"/>
          </a:xfrm>
          <a:prstGeom prst="roundRect">
            <a:avLst>
              <a:gd name="adj" fmla="val 20002"/>
            </a:avLst>
          </a:prstGeom>
          <a:solidFill>
            <a:srgbClr val="E0D7F4"/>
          </a:solidFill>
          <a:ln w="7620">
            <a:solidFill>
              <a:srgbClr val="C6BDDA"/>
            </a:solidFill>
            <a:prstDash val="solid"/>
          </a:ln>
        </p:spPr>
      </p:sp>
      <p:sp>
        <p:nvSpPr>
          <p:cNvPr id="14" name="Text 11"/>
          <p:cNvSpPr/>
          <p:nvPr/>
        </p:nvSpPr>
        <p:spPr>
          <a:xfrm>
            <a:off x="7246382" y="4292084"/>
            <a:ext cx="137517" cy="311348"/>
          </a:xfrm>
          <a:prstGeom prst="rect">
            <a:avLst/>
          </a:prstGeom>
          <a:noFill/>
          <a:ln/>
        </p:spPr>
        <p:txBody>
          <a:bodyPr wrap="none" rtlCol="0" anchor="t"/>
          <a:lstStyle/>
          <a:p>
            <a:pPr marL="0" indent="0" algn="ctr">
              <a:lnSpc>
                <a:spcPts val="2452"/>
              </a:lnSpc>
              <a:buNone/>
            </a:pPr>
            <a:r>
              <a:rPr lang="en-US" sz="1961" b="1" kern="0" spc="-59" dirty="0">
                <a:solidFill>
                  <a:srgbClr val="272525"/>
                </a:solidFill>
                <a:latin typeface="p22-mackinac-pro" pitchFamily="34" charset="0"/>
                <a:ea typeface="p22-mackinac-pro" pitchFamily="34" charset="-122"/>
                <a:cs typeface="p22-mackinac-pro" pitchFamily="34" charset="-120"/>
              </a:rPr>
              <a:t>2</a:t>
            </a:r>
            <a:endParaRPr lang="en-US" sz="1961" dirty="0"/>
          </a:p>
        </p:txBody>
      </p:sp>
      <p:sp>
        <p:nvSpPr>
          <p:cNvPr id="15" name="Text 12"/>
          <p:cNvSpPr/>
          <p:nvPr/>
        </p:nvSpPr>
        <p:spPr>
          <a:xfrm>
            <a:off x="8228528" y="4297204"/>
            <a:ext cx="2075855" cy="259556"/>
          </a:xfrm>
          <a:prstGeom prst="rect">
            <a:avLst/>
          </a:prstGeom>
          <a:noFill/>
          <a:ln/>
        </p:spPr>
        <p:txBody>
          <a:bodyPr wrap="none" rtlCol="0" anchor="t"/>
          <a:lstStyle/>
          <a:p>
            <a:pPr marL="0" indent="0" algn="l">
              <a:lnSpc>
                <a:spcPts val="2043"/>
              </a:lnSpc>
              <a:buNone/>
            </a:pPr>
            <a:r>
              <a:rPr lang="en-US" sz="1635" b="1" kern="0" spc="-49" dirty="0">
                <a:solidFill>
                  <a:srgbClr val="272525"/>
                </a:solidFill>
                <a:latin typeface="p22-mackinac-pro" pitchFamily="34" charset="0"/>
                <a:ea typeface="p22-mackinac-pro" pitchFamily="34" charset="-122"/>
                <a:cs typeface="p22-mackinac-pro" pitchFamily="34" charset="-120"/>
              </a:rPr>
              <a:t>Colonizare</a:t>
            </a:r>
            <a:endParaRPr lang="en-US" sz="1635" dirty="0"/>
          </a:p>
        </p:txBody>
      </p:sp>
      <p:sp>
        <p:nvSpPr>
          <p:cNvPr id="16" name="Text 13"/>
          <p:cNvSpPr/>
          <p:nvPr/>
        </p:nvSpPr>
        <p:spPr>
          <a:xfrm>
            <a:off x="8228528" y="4656296"/>
            <a:ext cx="3030855" cy="1328737"/>
          </a:xfrm>
          <a:prstGeom prst="rect">
            <a:avLst/>
          </a:prstGeom>
          <a:noFill/>
          <a:ln/>
        </p:spPr>
        <p:txBody>
          <a:bodyPr wrap="square" rtlCol="0" anchor="t"/>
          <a:lstStyle/>
          <a:p>
            <a:pPr marL="0" indent="0" algn="l">
              <a:lnSpc>
                <a:spcPts val="2092"/>
              </a:lnSpc>
              <a:buNone/>
            </a:pPr>
            <a:r>
              <a:rPr lang="en-US" sz="1308" dirty="0">
                <a:solidFill>
                  <a:srgbClr val="272525"/>
                </a:solidFill>
                <a:latin typeface="Eudoxus Sans" pitchFamily="34" charset="0"/>
                <a:ea typeface="Eudoxus Sans" pitchFamily="34" charset="-122"/>
                <a:cs typeface="Eudoxus Sans" pitchFamily="34" charset="-120"/>
              </a:rPr>
              <a:t>În secolele care au urmat, puterile europene au stabilit colonii de-a lungul coastelor Americii, Africii și Europei, transformând Oceanul Atlantic într-o rută comercială vitală.</a:t>
            </a:r>
            <a:endParaRPr lang="en-US" sz="1308" dirty="0"/>
          </a:p>
        </p:txBody>
      </p:sp>
      <p:sp>
        <p:nvSpPr>
          <p:cNvPr id="17" name="Shape 14"/>
          <p:cNvSpPr/>
          <p:nvPr/>
        </p:nvSpPr>
        <p:spPr>
          <a:xfrm>
            <a:off x="6547247" y="5786676"/>
            <a:ext cx="581144" cy="33099"/>
          </a:xfrm>
          <a:prstGeom prst="roundRect">
            <a:avLst>
              <a:gd name="adj" fmla="val 225785"/>
            </a:avLst>
          </a:prstGeom>
          <a:solidFill>
            <a:srgbClr val="C6BDDA"/>
          </a:solidFill>
          <a:ln/>
        </p:spPr>
      </p:sp>
      <p:sp>
        <p:nvSpPr>
          <p:cNvPr id="18" name="Shape 15"/>
          <p:cNvSpPr/>
          <p:nvPr/>
        </p:nvSpPr>
        <p:spPr>
          <a:xfrm>
            <a:off x="7128391" y="5616535"/>
            <a:ext cx="373618" cy="373618"/>
          </a:xfrm>
          <a:prstGeom prst="roundRect">
            <a:avLst>
              <a:gd name="adj" fmla="val 20002"/>
            </a:avLst>
          </a:prstGeom>
          <a:solidFill>
            <a:srgbClr val="E0D7F4"/>
          </a:solidFill>
          <a:ln w="7620">
            <a:solidFill>
              <a:srgbClr val="C6BDDA"/>
            </a:solidFill>
            <a:prstDash val="solid"/>
          </a:ln>
        </p:spPr>
      </p:sp>
      <p:sp>
        <p:nvSpPr>
          <p:cNvPr id="19" name="Text 16"/>
          <p:cNvSpPr/>
          <p:nvPr/>
        </p:nvSpPr>
        <p:spPr>
          <a:xfrm>
            <a:off x="7244239" y="5647611"/>
            <a:ext cx="141803" cy="311348"/>
          </a:xfrm>
          <a:prstGeom prst="rect">
            <a:avLst/>
          </a:prstGeom>
          <a:noFill/>
          <a:ln/>
        </p:spPr>
        <p:txBody>
          <a:bodyPr wrap="none" rtlCol="0" anchor="t"/>
          <a:lstStyle/>
          <a:p>
            <a:pPr marL="0" indent="0" algn="ctr">
              <a:lnSpc>
                <a:spcPts val="2452"/>
              </a:lnSpc>
              <a:buNone/>
            </a:pPr>
            <a:r>
              <a:rPr lang="en-US" sz="1961" b="1" kern="0" spc="-59" dirty="0">
                <a:solidFill>
                  <a:srgbClr val="272525"/>
                </a:solidFill>
                <a:latin typeface="p22-mackinac-pro" pitchFamily="34" charset="0"/>
                <a:ea typeface="p22-mackinac-pro" pitchFamily="34" charset="-122"/>
                <a:cs typeface="p22-mackinac-pro" pitchFamily="34" charset="-120"/>
              </a:rPr>
              <a:t>3</a:t>
            </a:r>
            <a:endParaRPr lang="en-US" sz="1961" dirty="0"/>
          </a:p>
        </p:txBody>
      </p:sp>
      <p:sp>
        <p:nvSpPr>
          <p:cNvPr id="20" name="Text 17"/>
          <p:cNvSpPr/>
          <p:nvPr/>
        </p:nvSpPr>
        <p:spPr>
          <a:xfrm>
            <a:off x="4326017" y="5652730"/>
            <a:ext cx="2075855" cy="259556"/>
          </a:xfrm>
          <a:prstGeom prst="rect">
            <a:avLst/>
          </a:prstGeom>
          <a:noFill/>
          <a:ln/>
        </p:spPr>
        <p:txBody>
          <a:bodyPr wrap="none" rtlCol="0" anchor="t"/>
          <a:lstStyle/>
          <a:p>
            <a:pPr marL="0" indent="0" algn="r">
              <a:lnSpc>
                <a:spcPts val="2043"/>
              </a:lnSpc>
              <a:buNone/>
            </a:pPr>
            <a:r>
              <a:rPr lang="en-US" sz="1635" b="1" kern="0" spc="-49" dirty="0">
                <a:solidFill>
                  <a:srgbClr val="272525"/>
                </a:solidFill>
                <a:latin typeface="p22-mackinac-pro" pitchFamily="34" charset="0"/>
                <a:ea typeface="p22-mackinac-pro" pitchFamily="34" charset="-122"/>
                <a:cs typeface="p22-mackinac-pro" pitchFamily="34" charset="-120"/>
              </a:rPr>
              <a:t>Navigație modernă</a:t>
            </a:r>
            <a:endParaRPr lang="en-US" sz="1635" dirty="0"/>
          </a:p>
        </p:txBody>
      </p:sp>
      <p:sp>
        <p:nvSpPr>
          <p:cNvPr id="21" name="Text 18"/>
          <p:cNvSpPr/>
          <p:nvPr/>
        </p:nvSpPr>
        <p:spPr>
          <a:xfrm>
            <a:off x="3371017" y="6011823"/>
            <a:ext cx="3030855" cy="1594485"/>
          </a:xfrm>
          <a:prstGeom prst="rect">
            <a:avLst/>
          </a:prstGeom>
          <a:noFill/>
          <a:ln/>
        </p:spPr>
        <p:txBody>
          <a:bodyPr wrap="square" rtlCol="0" anchor="t"/>
          <a:lstStyle/>
          <a:p>
            <a:pPr marL="0" indent="0" algn="r">
              <a:lnSpc>
                <a:spcPts val="2092"/>
              </a:lnSpc>
              <a:buNone/>
            </a:pPr>
            <a:r>
              <a:rPr lang="en-US" sz="1308" dirty="0">
                <a:solidFill>
                  <a:srgbClr val="272525"/>
                </a:solidFill>
                <a:latin typeface="Eudoxus Sans" pitchFamily="34" charset="0"/>
                <a:ea typeface="Eudoxus Sans" pitchFamily="34" charset="-122"/>
                <a:cs typeface="Eudoxus Sans" pitchFamily="34" charset="-120"/>
              </a:rPr>
              <a:t>În zilele noastre, Oceanul Atlantic reprezintă o rută comercială și de transport esențială, fiind traversat zilnic de o multitudine de nave, de la cargo-uri uriașe la nave de croazieră de lux.</a:t>
            </a:r>
            <a:endParaRPr lang="en-US" sz="1308" dirty="0"/>
          </a:p>
        </p:txBody>
      </p:sp>
      <p:sp>
        <p:nvSpPr>
          <p:cNvPr id="24" name="TextBox 23">
            <a:extLst>
              <a:ext uri="{FF2B5EF4-FFF2-40B4-BE49-F238E27FC236}">
                <a16:creationId xmlns:a16="http://schemas.microsoft.com/office/drawing/2014/main" id="{5ACCFE45-D612-BFB6-0ADA-0FB6EF3917F4}"/>
              </a:ext>
            </a:extLst>
          </p:cNvPr>
          <p:cNvSpPr txBox="1"/>
          <p:nvPr/>
        </p:nvSpPr>
        <p:spPr>
          <a:xfrm>
            <a:off x="375557" y="7529359"/>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2037993" y="1683663"/>
            <a:ext cx="5554980" cy="694373"/>
          </a:xfrm>
          <a:prstGeom prst="rect">
            <a:avLst/>
          </a:prstGeom>
          <a:noFill/>
          <a:ln/>
        </p:spPr>
        <p:txBody>
          <a:bodyPr wrap="non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Localizare geografică</a:t>
            </a:r>
            <a:endParaRPr lang="en-US" sz="4374" dirty="0"/>
          </a:p>
        </p:txBody>
      </p:sp>
      <p:sp>
        <p:nvSpPr>
          <p:cNvPr id="5" name="Text 3"/>
          <p:cNvSpPr/>
          <p:nvPr/>
        </p:nvSpPr>
        <p:spPr>
          <a:xfrm>
            <a:off x="2037993" y="2933462"/>
            <a:ext cx="2777490" cy="347186"/>
          </a:xfrm>
          <a:prstGeom prst="rect">
            <a:avLst/>
          </a:prstGeom>
          <a:noFill/>
          <a:ln/>
        </p:spPr>
        <p:txBody>
          <a:bodyPr wrap="none" rtlCol="0" anchor="t"/>
          <a:lstStyle/>
          <a:p>
            <a:pPr marL="0" indent="0">
              <a:lnSpc>
                <a:spcPts val="2734"/>
              </a:lnSpc>
              <a:buNone/>
            </a:pPr>
            <a:r>
              <a:rPr lang="en-US" sz="2187" b="1" kern="0" spc="-66" dirty="0">
                <a:solidFill>
                  <a:srgbClr val="591CE6"/>
                </a:solidFill>
                <a:latin typeface="p22-mackinac-pro" pitchFamily="34" charset="0"/>
                <a:ea typeface="p22-mackinac-pro" pitchFamily="34" charset="-122"/>
                <a:cs typeface="p22-mackinac-pro" pitchFamily="34" charset="-120"/>
              </a:rPr>
              <a:t>Amplasare</a:t>
            </a:r>
            <a:endParaRPr lang="en-US" sz="2187" dirty="0"/>
          </a:p>
        </p:txBody>
      </p:sp>
      <p:sp>
        <p:nvSpPr>
          <p:cNvPr id="6" name="Text 4"/>
          <p:cNvSpPr/>
          <p:nvPr/>
        </p:nvSpPr>
        <p:spPr>
          <a:xfrm>
            <a:off x="2037993" y="3502819"/>
            <a:ext cx="3156347"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este al doilea ca mărime, după Oceanul Pacific, și se întinde de la coastele de est ale Americilor până la coastele de vest ale Europei și Africii.</a:t>
            </a:r>
            <a:endParaRPr lang="en-US" sz="1750" dirty="0"/>
          </a:p>
        </p:txBody>
      </p:sp>
      <p:sp>
        <p:nvSpPr>
          <p:cNvPr id="7" name="Text 5"/>
          <p:cNvSpPr/>
          <p:nvPr/>
        </p:nvSpPr>
        <p:spPr>
          <a:xfrm>
            <a:off x="5743932" y="2933462"/>
            <a:ext cx="2777490" cy="347186"/>
          </a:xfrm>
          <a:prstGeom prst="rect">
            <a:avLst/>
          </a:prstGeom>
          <a:noFill/>
          <a:ln/>
        </p:spPr>
        <p:txBody>
          <a:bodyPr wrap="none" rtlCol="0" anchor="t"/>
          <a:lstStyle/>
          <a:p>
            <a:pPr marL="0" indent="0">
              <a:lnSpc>
                <a:spcPts val="2734"/>
              </a:lnSpc>
              <a:buNone/>
            </a:pPr>
            <a:r>
              <a:rPr lang="en-US" sz="2187" b="1" kern="0" spc="-66" dirty="0">
                <a:solidFill>
                  <a:srgbClr val="591CE6"/>
                </a:solidFill>
                <a:latin typeface="p22-mackinac-pro" pitchFamily="34" charset="0"/>
                <a:ea typeface="p22-mackinac-pro" pitchFamily="34" charset="-122"/>
                <a:cs typeface="p22-mackinac-pro" pitchFamily="34" charset="-120"/>
              </a:rPr>
              <a:t>Granițe</a:t>
            </a:r>
            <a:endParaRPr lang="en-US" sz="2187" dirty="0"/>
          </a:p>
        </p:txBody>
      </p:sp>
      <p:sp>
        <p:nvSpPr>
          <p:cNvPr id="8" name="Text 6"/>
          <p:cNvSpPr/>
          <p:nvPr/>
        </p:nvSpPr>
        <p:spPr>
          <a:xfrm>
            <a:off x="5743932" y="3502819"/>
            <a:ext cx="3156347" cy="2843213"/>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La nord, Oceanul Atlantic este mărginit de Oceanul Arctic, iar la sud, de Oceanul Indian. El comunică cu aceste oceane prin mai multe mări și strâmtori, cum ar fi Marea Nordului, Marea Mediterană și Strâmtoarea Gibraltar.</a:t>
            </a:r>
            <a:endParaRPr lang="en-US" sz="1750" dirty="0"/>
          </a:p>
        </p:txBody>
      </p:sp>
      <p:sp>
        <p:nvSpPr>
          <p:cNvPr id="9" name="Text 7"/>
          <p:cNvSpPr/>
          <p:nvPr/>
        </p:nvSpPr>
        <p:spPr>
          <a:xfrm>
            <a:off x="9449872" y="2933462"/>
            <a:ext cx="2777490" cy="347186"/>
          </a:xfrm>
          <a:prstGeom prst="rect">
            <a:avLst/>
          </a:prstGeom>
          <a:noFill/>
          <a:ln/>
        </p:spPr>
        <p:txBody>
          <a:bodyPr wrap="none" rtlCol="0" anchor="t"/>
          <a:lstStyle/>
          <a:p>
            <a:pPr marL="0" indent="0">
              <a:lnSpc>
                <a:spcPts val="2734"/>
              </a:lnSpc>
              <a:buNone/>
            </a:pPr>
            <a:r>
              <a:rPr lang="en-US" sz="2187" b="1" kern="0" spc="-66" dirty="0">
                <a:solidFill>
                  <a:srgbClr val="591CE6"/>
                </a:solidFill>
                <a:latin typeface="p22-mackinac-pro" pitchFamily="34" charset="0"/>
                <a:ea typeface="p22-mackinac-pro" pitchFamily="34" charset="-122"/>
                <a:cs typeface="p22-mackinac-pro" pitchFamily="34" charset="-120"/>
              </a:rPr>
              <a:t>Dimensiuni</a:t>
            </a:r>
            <a:endParaRPr lang="en-US" sz="2187" dirty="0"/>
          </a:p>
        </p:txBody>
      </p:sp>
      <p:sp>
        <p:nvSpPr>
          <p:cNvPr id="10" name="Text 8"/>
          <p:cNvSpPr/>
          <p:nvPr/>
        </p:nvSpPr>
        <p:spPr>
          <a:xfrm>
            <a:off x="9449872" y="3502819"/>
            <a:ext cx="3156347"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acoperă o suprafață totală de aproximativ 106 milioane de km2, fiind cel de-al doilea ocean ca întindere după Oceanul Pacific.</a:t>
            </a:r>
            <a:endParaRPr lang="en-US" sz="1750" dirty="0"/>
          </a:p>
        </p:txBody>
      </p:sp>
      <p:sp>
        <p:nvSpPr>
          <p:cNvPr id="14" name="TextBox 13">
            <a:extLst>
              <a:ext uri="{FF2B5EF4-FFF2-40B4-BE49-F238E27FC236}">
                <a16:creationId xmlns:a16="http://schemas.microsoft.com/office/drawing/2014/main" id="{D62107E9-AAD8-9275-70A5-AC69DAEE4766}"/>
              </a:ext>
            </a:extLst>
          </p:cNvPr>
          <p:cNvSpPr txBox="1"/>
          <p:nvPr/>
        </p:nvSpPr>
        <p:spPr>
          <a:xfrm>
            <a:off x="375557" y="7529359"/>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160264"/>
            <a:ext cx="5554980" cy="694373"/>
          </a:xfrm>
          <a:prstGeom prst="rect">
            <a:avLst/>
          </a:prstGeom>
          <a:noFill/>
          <a:ln/>
        </p:spPr>
        <p:txBody>
          <a:bodyPr wrap="non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Caracteristici fizice</a:t>
            </a:r>
            <a:endParaRPr lang="en-US" sz="4374" dirty="0"/>
          </a:p>
        </p:txBody>
      </p:sp>
      <p:sp>
        <p:nvSpPr>
          <p:cNvPr id="6" name="Shape 3"/>
          <p:cNvSpPr/>
          <p:nvPr/>
        </p:nvSpPr>
        <p:spPr>
          <a:xfrm>
            <a:off x="833199" y="2361486"/>
            <a:ext cx="499943" cy="499943"/>
          </a:xfrm>
          <a:prstGeom prst="roundRect">
            <a:avLst>
              <a:gd name="adj" fmla="val 20000"/>
            </a:avLst>
          </a:prstGeom>
          <a:solidFill>
            <a:srgbClr val="E0D7F4"/>
          </a:solidFill>
          <a:ln w="7620">
            <a:solidFill>
              <a:srgbClr val="C6BDDA"/>
            </a:solidFill>
            <a:prstDash val="solid"/>
          </a:ln>
        </p:spPr>
      </p:sp>
      <p:sp>
        <p:nvSpPr>
          <p:cNvPr id="7" name="Text 4"/>
          <p:cNvSpPr/>
          <p:nvPr/>
        </p:nvSpPr>
        <p:spPr>
          <a:xfrm>
            <a:off x="1020485" y="2403158"/>
            <a:ext cx="125373"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p22-mackinac-pro" pitchFamily="34" charset="0"/>
                <a:ea typeface="p22-mackinac-pro" pitchFamily="34" charset="-122"/>
                <a:cs typeface="p22-mackinac-pro" pitchFamily="34" charset="-120"/>
              </a:rPr>
              <a:t>1</a:t>
            </a:r>
            <a:endParaRPr lang="en-US" sz="2624" dirty="0"/>
          </a:p>
        </p:txBody>
      </p:sp>
      <p:sp>
        <p:nvSpPr>
          <p:cNvPr id="8" name="Text 5"/>
          <p:cNvSpPr/>
          <p:nvPr/>
        </p:nvSpPr>
        <p:spPr>
          <a:xfrm>
            <a:off x="1555313" y="2437805"/>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Adâncime</a:t>
            </a:r>
            <a:endParaRPr lang="en-US" sz="2187" dirty="0"/>
          </a:p>
        </p:txBody>
      </p:sp>
      <p:sp>
        <p:nvSpPr>
          <p:cNvPr id="9" name="Text 6"/>
          <p:cNvSpPr/>
          <p:nvPr/>
        </p:nvSpPr>
        <p:spPr>
          <a:xfrm>
            <a:off x="1555313" y="2918222"/>
            <a:ext cx="382000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are o adâncime medie de aproximativ 3.926 de metri, cu cele mai adânci puncte situate în Groapa Puerto Rico, care atinge 8.605 metri.</a:t>
            </a:r>
            <a:endParaRPr lang="en-US" sz="1750" dirty="0"/>
          </a:p>
        </p:txBody>
      </p:sp>
      <p:sp>
        <p:nvSpPr>
          <p:cNvPr id="10" name="Shape 7"/>
          <p:cNvSpPr/>
          <p:nvPr/>
        </p:nvSpPr>
        <p:spPr>
          <a:xfrm>
            <a:off x="5597485" y="2361486"/>
            <a:ext cx="499943" cy="499943"/>
          </a:xfrm>
          <a:prstGeom prst="roundRect">
            <a:avLst>
              <a:gd name="adj" fmla="val 20000"/>
            </a:avLst>
          </a:prstGeom>
          <a:solidFill>
            <a:srgbClr val="E0D7F4"/>
          </a:solidFill>
          <a:ln w="7620">
            <a:solidFill>
              <a:srgbClr val="C6BDDA"/>
            </a:solidFill>
            <a:prstDash val="solid"/>
          </a:ln>
        </p:spPr>
      </p:sp>
      <p:sp>
        <p:nvSpPr>
          <p:cNvPr id="11" name="Text 8"/>
          <p:cNvSpPr/>
          <p:nvPr/>
        </p:nvSpPr>
        <p:spPr>
          <a:xfrm>
            <a:off x="5755362" y="2403158"/>
            <a:ext cx="184071"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p22-mackinac-pro" pitchFamily="34" charset="0"/>
                <a:ea typeface="p22-mackinac-pro" pitchFamily="34" charset="-122"/>
                <a:cs typeface="p22-mackinac-pro" pitchFamily="34" charset="-120"/>
              </a:rPr>
              <a:t>2</a:t>
            </a:r>
            <a:endParaRPr lang="en-US" sz="2624" dirty="0"/>
          </a:p>
        </p:txBody>
      </p:sp>
      <p:sp>
        <p:nvSpPr>
          <p:cNvPr id="12" name="Text 9"/>
          <p:cNvSpPr/>
          <p:nvPr/>
        </p:nvSpPr>
        <p:spPr>
          <a:xfrm>
            <a:off x="6319599" y="2437805"/>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Curenți oceanici</a:t>
            </a:r>
            <a:endParaRPr lang="en-US" sz="2187" dirty="0"/>
          </a:p>
        </p:txBody>
      </p:sp>
      <p:sp>
        <p:nvSpPr>
          <p:cNvPr id="13" name="Text 10"/>
          <p:cNvSpPr/>
          <p:nvPr/>
        </p:nvSpPr>
        <p:spPr>
          <a:xfrm>
            <a:off x="6319599" y="2918222"/>
            <a:ext cx="3820001" cy="2132409"/>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Principalii curenți oceanici din Oceanul Atlantic sunt Curentul Golfului, Curentul Nord-Atlantic, Curentul Ecuatorial și Curentul Canarios, care joacă un rol esențial în circulația globală a apelor.</a:t>
            </a:r>
            <a:endParaRPr lang="en-US" sz="1750" dirty="0"/>
          </a:p>
        </p:txBody>
      </p:sp>
      <p:sp>
        <p:nvSpPr>
          <p:cNvPr id="14" name="Shape 11"/>
          <p:cNvSpPr/>
          <p:nvPr/>
        </p:nvSpPr>
        <p:spPr>
          <a:xfrm>
            <a:off x="833199" y="5446395"/>
            <a:ext cx="499943" cy="499943"/>
          </a:xfrm>
          <a:prstGeom prst="roundRect">
            <a:avLst>
              <a:gd name="adj" fmla="val 20000"/>
            </a:avLst>
          </a:prstGeom>
          <a:solidFill>
            <a:srgbClr val="E0D7F4"/>
          </a:solidFill>
          <a:ln w="7620">
            <a:solidFill>
              <a:srgbClr val="C6BDDA"/>
            </a:solidFill>
            <a:prstDash val="solid"/>
          </a:ln>
        </p:spPr>
      </p:sp>
      <p:sp>
        <p:nvSpPr>
          <p:cNvPr id="15" name="Text 12"/>
          <p:cNvSpPr/>
          <p:nvPr/>
        </p:nvSpPr>
        <p:spPr>
          <a:xfrm>
            <a:off x="988338" y="5488067"/>
            <a:ext cx="189667"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p22-mackinac-pro" pitchFamily="34" charset="0"/>
                <a:ea typeface="p22-mackinac-pro" pitchFamily="34" charset="-122"/>
                <a:cs typeface="p22-mackinac-pro" pitchFamily="34" charset="-120"/>
              </a:rPr>
              <a:t>3</a:t>
            </a:r>
            <a:endParaRPr lang="en-US" sz="2624" dirty="0"/>
          </a:p>
        </p:txBody>
      </p:sp>
      <p:sp>
        <p:nvSpPr>
          <p:cNvPr id="16" name="Text 13"/>
          <p:cNvSpPr/>
          <p:nvPr/>
        </p:nvSpPr>
        <p:spPr>
          <a:xfrm>
            <a:off x="1555313" y="5522714"/>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Climatologie</a:t>
            </a:r>
            <a:endParaRPr lang="en-US" sz="2187" dirty="0"/>
          </a:p>
        </p:txBody>
      </p:sp>
      <p:sp>
        <p:nvSpPr>
          <p:cNvPr id="17" name="Text 14"/>
          <p:cNvSpPr/>
          <p:nvPr/>
        </p:nvSpPr>
        <p:spPr>
          <a:xfrm>
            <a:off x="1555313" y="6003131"/>
            <a:ext cx="8584287" cy="1066205"/>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Clima Oceanului Atlantic este influențată de la latitudine și de proximitatea cu continentele. Aceasta variază de la subtropicală în zonele de coastă până la arctică în regiunile nordice.</a:t>
            </a:r>
            <a:endParaRPr lang="en-US" sz="1750" dirty="0"/>
          </a:p>
        </p:txBody>
      </p:sp>
      <p:sp>
        <p:nvSpPr>
          <p:cNvPr id="19" name="TextBox 18">
            <a:extLst>
              <a:ext uri="{FF2B5EF4-FFF2-40B4-BE49-F238E27FC236}">
                <a16:creationId xmlns:a16="http://schemas.microsoft.com/office/drawing/2014/main" id="{4C340F14-82DC-88FC-2DA4-A19244B3E174}"/>
              </a:ext>
            </a:extLst>
          </p:cNvPr>
          <p:cNvSpPr txBox="1"/>
          <p:nvPr/>
        </p:nvSpPr>
        <p:spPr>
          <a:xfrm>
            <a:off x="375557" y="7529359"/>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2037993" y="903923"/>
            <a:ext cx="5554980" cy="694373"/>
          </a:xfrm>
          <a:prstGeom prst="rect">
            <a:avLst/>
          </a:prstGeom>
          <a:noFill/>
          <a:ln/>
        </p:spPr>
        <p:txBody>
          <a:bodyPr wrap="non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Flora și fauna</a:t>
            </a:r>
            <a:endParaRPr lang="en-US" sz="4374" dirty="0"/>
          </a:p>
        </p:txBody>
      </p:sp>
      <p:pic>
        <p:nvPicPr>
          <p:cNvPr id="5" name="Image 0" descr="preencoded.png"/>
          <p:cNvPicPr>
            <a:picLocks noChangeAspect="1"/>
          </p:cNvPicPr>
          <p:nvPr/>
        </p:nvPicPr>
        <p:blipFill>
          <a:blip r:embed="rId3"/>
          <a:stretch>
            <a:fillRect/>
          </a:stretch>
        </p:blipFill>
        <p:spPr>
          <a:xfrm>
            <a:off x="2037993" y="2042636"/>
            <a:ext cx="3295888" cy="2036921"/>
          </a:xfrm>
          <a:prstGeom prst="rect">
            <a:avLst/>
          </a:prstGeom>
        </p:spPr>
      </p:pic>
      <p:sp>
        <p:nvSpPr>
          <p:cNvPr id="6" name="Text 3"/>
          <p:cNvSpPr/>
          <p:nvPr/>
        </p:nvSpPr>
        <p:spPr>
          <a:xfrm>
            <a:off x="2037993" y="4357211"/>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Mamifere marine</a:t>
            </a:r>
            <a:endParaRPr lang="en-US" sz="2187" dirty="0"/>
          </a:p>
        </p:txBody>
      </p:sp>
      <p:sp>
        <p:nvSpPr>
          <p:cNvPr id="7" name="Text 4"/>
          <p:cNvSpPr/>
          <p:nvPr/>
        </p:nvSpPr>
        <p:spPr>
          <a:xfrm>
            <a:off x="2037993" y="4837628"/>
            <a:ext cx="3295888" cy="2487811"/>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este un habitat pentru o varietate impresionantă de mamifere marine, cum ar fi balenele, delfinii, focile și otarii, care joacă un rol crucial în ecosistemul marin.</a:t>
            </a:r>
            <a:endParaRPr lang="en-US" sz="1750" dirty="0"/>
          </a:p>
        </p:txBody>
      </p:sp>
      <p:pic>
        <p:nvPicPr>
          <p:cNvPr id="8" name="Image 1" descr="preencoded.png"/>
          <p:cNvPicPr>
            <a:picLocks noChangeAspect="1"/>
          </p:cNvPicPr>
          <p:nvPr/>
        </p:nvPicPr>
        <p:blipFill>
          <a:blip r:embed="rId4"/>
          <a:stretch>
            <a:fillRect/>
          </a:stretch>
        </p:blipFill>
        <p:spPr>
          <a:xfrm>
            <a:off x="5667137" y="2042636"/>
            <a:ext cx="3296007" cy="2037040"/>
          </a:xfrm>
          <a:prstGeom prst="rect">
            <a:avLst/>
          </a:prstGeom>
        </p:spPr>
      </p:pic>
      <p:sp>
        <p:nvSpPr>
          <p:cNvPr id="9" name="Text 5"/>
          <p:cNvSpPr/>
          <p:nvPr/>
        </p:nvSpPr>
        <p:spPr>
          <a:xfrm>
            <a:off x="5667137" y="4357330"/>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Recife de corali</a:t>
            </a:r>
            <a:endParaRPr lang="en-US" sz="2187" dirty="0"/>
          </a:p>
        </p:txBody>
      </p:sp>
      <p:sp>
        <p:nvSpPr>
          <p:cNvPr id="10" name="Text 6"/>
          <p:cNvSpPr/>
          <p:nvPr/>
        </p:nvSpPr>
        <p:spPr>
          <a:xfrm>
            <a:off x="5667137" y="4837748"/>
            <a:ext cx="3296007" cy="2487811"/>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Deși mai puțin extinse decât cele din Oceanul Pacific, recifele de corali din Oceanul Atlantic reprezintă un ecosystem unic, adăpostind o gamă largă de pești, crustacee și alge.</a:t>
            </a:r>
            <a:endParaRPr lang="en-US" sz="1750" dirty="0"/>
          </a:p>
        </p:txBody>
      </p:sp>
      <p:pic>
        <p:nvPicPr>
          <p:cNvPr id="11" name="Image 2" descr="preencoded.png"/>
          <p:cNvPicPr>
            <a:picLocks noChangeAspect="1"/>
          </p:cNvPicPr>
          <p:nvPr/>
        </p:nvPicPr>
        <p:blipFill>
          <a:blip r:embed="rId5"/>
          <a:stretch>
            <a:fillRect/>
          </a:stretch>
        </p:blipFill>
        <p:spPr>
          <a:xfrm>
            <a:off x="9296400" y="2042636"/>
            <a:ext cx="3296007" cy="2037040"/>
          </a:xfrm>
          <a:prstGeom prst="rect">
            <a:avLst/>
          </a:prstGeom>
        </p:spPr>
      </p:pic>
      <p:sp>
        <p:nvSpPr>
          <p:cNvPr id="12" name="Text 7"/>
          <p:cNvSpPr/>
          <p:nvPr/>
        </p:nvSpPr>
        <p:spPr>
          <a:xfrm>
            <a:off x="9296400" y="4357330"/>
            <a:ext cx="3296007" cy="694373"/>
          </a:xfrm>
          <a:prstGeom prst="rect">
            <a:avLst/>
          </a:prstGeom>
          <a:noFill/>
          <a:ln/>
        </p:spPr>
        <p:txBody>
          <a:bodyPr wrap="squar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Plancton și microorganisme</a:t>
            </a:r>
            <a:endParaRPr lang="en-US" sz="2187" dirty="0"/>
          </a:p>
        </p:txBody>
      </p:sp>
      <p:sp>
        <p:nvSpPr>
          <p:cNvPr id="13" name="Text 8"/>
          <p:cNvSpPr/>
          <p:nvPr/>
        </p:nvSpPr>
        <p:spPr>
          <a:xfrm>
            <a:off x="9296400" y="5184934"/>
            <a:ext cx="3296007" cy="2132409"/>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găzduiește o varietate impresionantă de plancton și microorganisme, care stau la baza lanțului trofic marin și joacă un rol esențial în ciclul global al carbonului.</a:t>
            </a:r>
            <a:endParaRPr lang="en-US" sz="1750" dirty="0"/>
          </a:p>
        </p:txBody>
      </p:sp>
      <p:sp>
        <p:nvSpPr>
          <p:cNvPr id="15" name="TextBox 14">
            <a:extLst>
              <a:ext uri="{FF2B5EF4-FFF2-40B4-BE49-F238E27FC236}">
                <a16:creationId xmlns:a16="http://schemas.microsoft.com/office/drawing/2014/main" id="{DB703A79-D7CF-268A-7FE6-723DCC0DF769}"/>
              </a:ext>
            </a:extLst>
          </p:cNvPr>
          <p:cNvSpPr txBox="1"/>
          <p:nvPr/>
        </p:nvSpPr>
        <p:spPr>
          <a:xfrm>
            <a:off x="375557" y="7529359"/>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2037993" y="632579"/>
            <a:ext cx="5898713" cy="694373"/>
          </a:xfrm>
          <a:prstGeom prst="rect">
            <a:avLst/>
          </a:prstGeom>
          <a:noFill/>
          <a:ln/>
        </p:spPr>
        <p:txBody>
          <a:bodyPr wrap="non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Importanța economică</a:t>
            </a:r>
            <a:endParaRPr lang="en-US" sz="4374" dirty="0"/>
          </a:p>
        </p:txBody>
      </p:sp>
      <p:pic>
        <p:nvPicPr>
          <p:cNvPr id="5" name="Image 0" descr="preencoded.png"/>
          <p:cNvPicPr>
            <a:picLocks noChangeAspect="1"/>
          </p:cNvPicPr>
          <p:nvPr/>
        </p:nvPicPr>
        <p:blipFill>
          <a:blip r:embed="rId3"/>
          <a:stretch>
            <a:fillRect/>
          </a:stretch>
        </p:blipFill>
        <p:spPr>
          <a:xfrm>
            <a:off x="2037993" y="1771293"/>
            <a:ext cx="2638544" cy="888682"/>
          </a:xfrm>
          <a:prstGeom prst="rect">
            <a:avLst/>
          </a:prstGeom>
        </p:spPr>
      </p:pic>
      <p:sp>
        <p:nvSpPr>
          <p:cNvPr id="6" name="Text 3"/>
          <p:cNvSpPr/>
          <p:nvPr/>
        </p:nvSpPr>
        <p:spPr>
          <a:xfrm>
            <a:off x="2260163" y="2993231"/>
            <a:ext cx="2194203" cy="694373"/>
          </a:xfrm>
          <a:prstGeom prst="rect">
            <a:avLst/>
          </a:prstGeom>
          <a:noFill/>
          <a:ln/>
        </p:spPr>
        <p:txBody>
          <a:bodyPr wrap="squar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Transport maritim</a:t>
            </a:r>
            <a:endParaRPr lang="en-US" sz="2187" dirty="0"/>
          </a:p>
        </p:txBody>
      </p:sp>
      <p:sp>
        <p:nvSpPr>
          <p:cNvPr id="7" name="Text 4"/>
          <p:cNvSpPr/>
          <p:nvPr/>
        </p:nvSpPr>
        <p:spPr>
          <a:xfrm>
            <a:off x="2260163" y="3820835"/>
            <a:ext cx="2194203" cy="3554016"/>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este o rută comercială vitală, fiind traversat de o multitudine de nave care transportă mărfuri, pasageri și resurse între America, Europa și Africa.</a:t>
            </a:r>
            <a:endParaRPr lang="en-US" sz="1750" dirty="0"/>
          </a:p>
        </p:txBody>
      </p:sp>
      <p:pic>
        <p:nvPicPr>
          <p:cNvPr id="8" name="Image 1" descr="preencoded.png"/>
          <p:cNvPicPr>
            <a:picLocks noChangeAspect="1"/>
          </p:cNvPicPr>
          <p:nvPr/>
        </p:nvPicPr>
        <p:blipFill>
          <a:blip r:embed="rId4"/>
          <a:stretch>
            <a:fillRect/>
          </a:stretch>
        </p:blipFill>
        <p:spPr>
          <a:xfrm>
            <a:off x="4676537" y="1771293"/>
            <a:ext cx="2638663" cy="888682"/>
          </a:xfrm>
          <a:prstGeom prst="rect">
            <a:avLst/>
          </a:prstGeom>
        </p:spPr>
      </p:pic>
      <p:sp>
        <p:nvSpPr>
          <p:cNvPr id="9" name="Text 5"/>
          <p:cNvSpPr/>
          <p:nvPr/>
        </p:nvSpPr>
        <p:spPr>
          <a:xfrm>
            <a:off x="4898707" y="2993231"/>
            <a:ext cx="2194322"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Pescuit</a:t>
            </a:r>
            <a:endParaRPr lang="en-US" sz="2187" dirty="0"/>
          </a:p>
        </p:txBody>
      </p:sp>
      <p:sp>
        <p:nvSpPr>
          <p:cNvPr id="10" name="Text 6"/>
          <p:cNvSpPr/>
          <p:nvPr/>
        </p:nvSpPr>
        <p:spPr>
          <a:xfrm>
            <a:off x="4898707" y="3473648"/>
            <a:ext cx="2194322" cy="2843213"/>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Resursele halieutice din Oceanul Atlantic reprezintă o sursă importantă de hrană și venituri pentru numeroase comunități de-a lungul coastelor.</a:t>
            </a:r>
            <a:endParaRPr lang="en-US" sz="1750" dirty="0"/>
          </a:p>
        </p:txBody>
      </p:sp>
      <p:pic>
        <p:nvPicPr>
          <p:cNvPr id="11" name="Image 2" descr="preencoded.png"/>
          <p:cNvPicPr>
            <a:picLocks noChangeAspect="1"/>
          </p:cNvPicPr>
          <p:nvPr/>
        </p:nvPicPr>
        <p:blipFill>
          <a:blip r:embed="rId5"/>
          <a:stretch>
            <a:fillRect/>
          </a:stretch>
        </p:blipFill>
        <p:spPr>
          <a:xfrm>
            <a:off x="7315200" y="1771293"/>
            <a:ext cx="2638544" cy="888682"/>
          </a:xfrm>
          <a:prstGeom prst="rect">
            <a:avLst/>
          </a:prstGeom>
        </p:spPr>
      </p:pic>
      <p:sp>
        <p:nvSpPr>
          <p:cNvPr id="12" name="Text 7"/>
          <p:cNvSpPr/>
          <p:nvPr/>
        </p:nvSpPr>
        <p:spPr>
          <a:xfrm>
            <a:off x="7537371" y="2993231"/>
            <a:ext cx="2194203" cy="694373"/>
          </a:xfrm>
          <a:prstGeom prst="rect">
            <a:avLst/>
          </a:prstGeom>
          <a:noFill/>
          <a:ln/>
        </p:spPr>
        <p:txBody>
          <a:bodyPr wrap="squar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Exploatare energetică</a:t>
            </a:r>
            <a:endParaRPr lang="en-US" sz="2187" dirty="0"/>
          </a:p>
        </p:txBody>
      </p:sp>
      <p:sp>
        <p:nvSpPr>
          <p:cNvPr id="13" name="Text 8"/>
          <p:cNvSpPr/>
          <p:nvPr/>
        </p:nvSpPr>
        <p:spPr>
          <a:xfrm>
            <a:off x="7537371" y="3820835"/>
            <a:ext cx="2194203" cy="3554016"/>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Unele zone din Oceanul Atlantic oferă potențial pentru exploatarea resurselor energetice, cum ar fi petrolul și gazele naturale, precum și a energiei valurilor și eoliene.</a:t>
            </a:r>
            <a:endParaRPr lang="en-US" sz="1750" dirty="0"/>
          </a:p>
        </p:txBody>
      </p:sp>
      <p:pic>
        <p:nvPicPr>
          <p:cNvPr id="14" name="Image 3" descr="preencoded.png"/>
          <p:cNvPicPr>
            <a:picLocks noChangeAspect="1"/>
          </p:cNvPicPr>
          <p:nvPr/>
        </p:nvPicPr>
        <p:blipFill>
          <a:blip r:embed="rId6"/>
          <a:stretch>
            <a:fillRect/>
          </a:stretch>
        </p:blipFill>
        <p:spPr>
          <a:xfrm>
            <a:off x="9953744" y="1771293"/>
            <a:ext cx="2638663" cy="888682"/>
          </a:xfrm>
          <a:prstGeom prst="rect">
            <a:avLst/>
          </a:prstGeom>
        </p:spPr>
      </p:pic>
      <p:sp>
        <p:nvSpPr>
          <p:cNvPr id="15" name="Text 9"/>
          <p:cNvSpPr/>
          <p:nvPr/>
        </p:nvSpPr>
        <p:spPr>
          <a:xfrm>
            <a:off x="10175915" y="2993231"/>
            <a:ext cx="2194322"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Turism</a:t>
            </a:r>
            <a:endParaRPr lang="en-US" sz="2187" dirty="0"/>
          </a:p>
        </p:txBody>
      </p:sp>
      <p:sp>
        <p:nvSpPr>
          <p:cNvPr id="16" name="Text 10"/>
          <p:cNvSpPr/>
          <p:nvPr/>
        </p:nvSpPr>
        <p:spPr>
          <a:xfrm>
            <a:off x="10175915" y="3473648"/>
            <a:ext cx="2194322" cy="3554016"/>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Frumusețea peisajelor maritime și a biodiversității din Oceanul Atlantic atrag milioane de turiști în fiecare an, contribuind semnificativ la economiile regionale.</a:t>
            </a:r>
            <a:endParaRPr lang="en-US" sz="1750" dirty="0"/>
          </a:p>
        </p:txBody>
      </p:sp>
      <p:sp>
        <p:nvSpPr>
          <p:cNvPr id="18" name="TextBox 17">
            <a:extLst>
              <a:ext uri="{FF2B5EF4-FFF2-40B4-BE49-F238E27FC236}">
                <a16:creationId xmlns:a16="http://schemas.microsoft.com/office/drawing/2014/main" id="{6397B86C-F405-4CC8-83FB-7B0E737197D1}"/>
              </a:ext>
            </a:extLst>
          </p:cNvPr>
          <p:cNvSpPr txBox="1"/>
          <p:nvPr/>
        </p:nvSpPr>
        <p:spPr>
          <a:xfrm>
            <a:off x="375557" y="7529359"/>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2037993" y="894993"/>
            <a:ext cx="5554980" cy="694373"/>
          </a:xfrm>
          <a:prstGeom prst="rect">
            <a:avLst/>
          </a:prstGeom>
          <a:noFill/>
          <a:ln/>
        </p:spPr>
        <p:txBody>
          <a:bodyPr wrap="non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Probleme de mediu</a:t>
            </a:r>
            <a:endParaRPr lang="en-US" sz="4374" dirty="0"/>
          </a:p>
        </p:txBody>
      </p:sp>
      <p:sp>
        <p:nvSpPr>
          <p:cNvPr id="5" name="Shape 3"/>
          <p:cNvSpPr/>
          <p:nvPr/>
        </p:nvSpPr>
        <p:spPr>
          <a:xfrm>
            <a:off x="2037993" y="2033707"/>
            <a:ext cx="5166122" cy="2361605"/>
          </a:xfrm>
          <a:prstGeom prst="roundRect">
            <a:avLst>
              <a:gd name="adj" fmla="val 4234"/>
            </a:avLst>
          </a:prstGeom>
          <a:solidFill>
            <a:srgbClr val="E0D7F4"/>
          </a:solidFill>
          <a:ln w="7620">
            <a:solidFill>
              <a:srgbClr val="C6BDDA"/>
            </a:solidFill>
            <a:prstDash val="solid"/>
          </a:ln>
        </p:spPr>
      </p:sp>
      <p:sp>
        <p:nvSpPr>
          <p:cNvPr id="6" name="Text 4"/>
          <p:cNvSpPr/>
          <p:nvPr/>
        </p:nvSpPr>
        <p:spPr>
          <a:xfrm>
            <a:off x="2267783" y="226349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Poluare</a:t>
            </a:r>
            <a:endParaRPr lang="en-US" sz="2187" dirty="0"/>
          </a:p>
        </p:txBody>
      </p:sp>
      <p:sp>
        <p:nvSpPr>
          <p:cNvPr id="7" name="Text 5"/>
          <p:cNvSpPr/>
          <p:nvPr/>
        </p:nvSpPr>
        <p:spPr>
          <a:xfrm>
            <a:off x="2267783" y="2743914"/>
            <a:ext cx="470654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Oceanul Atlantic face față unei semnificative poluări marine, inclusiv deversări de petrol, plastic și deșeuri chimice, care amenință grav ecosistemele și biodiversitatea.</a:t>
            </a:r>
            <a:endParaRPr lang="en-US" sz="1750" dirty="0"/>
          </a:p>
        </p:txBody>
      </p:sp>
      <p:sp>
        <p:nvSpPr>
          <p:cNvPr id="8" name="Shape 6"/>
          <p:cNvSpPr/>
          <p:nvPr/>
        </p:nvSpPr>
        <p:spPr>
          <a:xfrm>
            <a:off x="7426285" y="2033707"/>
            <a:ext cx="5166122" cy="2361605"/>
          </a:xfrm>
          <a:prstGeom prst="roundRect">
            <a:avLst>
              <a:gd name="adj" fmla="val 4234"/>
            </a:avLst>
          </a:prstGeom>
          <a:solidFill>
            <a:srgbClr val="E0D7F4"/>
          </a:solidFill>
          <a:ln w="7620">
            <a:solidFill>
              <a:srgbClr val="C6BDDA"/>
            </a:solidFill>
            <a:prstDash val="solid"/>
          </a:ln>
        </p:spPr>
      </p:sp>
      <p:sp>
        <p:nvSpPr>
          <p:cNvPr id="9" name="Text 7"/>
          <p:cNvSpPr/>
          <p:nvPr/>
        </p:nvSpPr>
        <p:spPr>
          <a:xfrm>
            <a:off x="7656076" y="226349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Supraexploatare</a:t>
            </a:r>
            <a:endParaRPr lang="en-US" sz="2187" dirty="0"/>
          </a:p>
        </p:txBody>
      </p:sp>
      <p:sp>
        <p:nvSpPr>
          <p:cNvPr id="10" name="Text 8"/>
          <p:cNvSpPr/>
          <p:nvPr/>
        </p:nvSpPr>
        <p:spPr>
          <a:xfrm>
            <a:off x="7656076" y="2743914"/>
            <a:ext cx="4706541"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Activitățile de pescuit excesiv și nereglementate au dus la epuizarea multor stocuri de pește, afectând grav echilibrul ecologic al Oceanului Atlantic.</a:t>
            </a:r>
            <a:endParaRPr lang="en-US" sz="1750" dirty="0"/>
          </a:p>
        </p:txBody>
      </p:sp>
      <p:sp>
        <p:nvSpPr>
          <p:cNvPr id="11" name="Shape 9"/>
          <p:cNvSpPr/>
          <p:nvPr/>
        </p:nvSpPr>
        <p:spPr>
          <a:xfrm>
            <a:off x="2037993" y="4617482"/>
            <a:ext cx="5166122" cy="2717006"/>
          </a:xfrm>
          <a:prstGeom prst="roundRect">
            <a:avLst>
              <a:gd name="adj" fmla="val 3680"/>
            </a:avLst>
          </a:prstGeom>
          <a:solidFill>
            <a:srgbClr val="E0D7F4"/>
          </a:solidFill>
          <a:ln w="7620">
            <a:solidFill>
              <a:srgbClr val="C6BDDA"/>
            </a:solidFill>
            <a:prstDash val="solid"/>
          </a:ln>
        </p:spPr>
      </p:sp>
      <p:sp>
        <p:nvSpPr>
          <p:cNvPr id="12" name="Text 10"/>
          <p:cNvSpPr/>
          <p:nvPr/>
        </p:nvSpPr>
        <p:spPr>
          <a:xfrm>
            <a:off x="2267783" y="4847273"/>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Schimbări climatice</a:t>
            </a:r>
            <a:endParaRPr lang="en-US" sz="2187" dirty="0"/>
          </a:p>
        </p:txBody>
      </p:sp>
      <p:sp>
        <p:nvSpPr>
          <p:cNvPr id="13" name="Text 11"/>
          <p:cNvSpPr/>
          <p:nvPr/>
        </p:nvSpPr>
        <p:spPr>
          <a:xfrm>
            <a:off x="2267783" y="5327690"/>
            <a:ext cx="470654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Încălzirea globală și acidificarea apelor influențează semnificativ ecosistemele oceanice, determinând schimbări drastice în distribuția speciilor și perturbând ciclurile naturale.</a:t>
            </a:r>
            <a:endParaRPr lang="en-US" sz="1750" dirty="0"/>
          </a:p>
        </p:txBody>
      </p:sp>
      <p:sp>
        <p:nvSpPr>
          <p:cNvPr id="14" name="Shape 12"/>
          <p:cNvSpPr/>
          <p:nvPr/>
        </p:nvSpPr>
        <p:spPr>
          <a:xfrm>
            <a:off x="7426285" y="4617482"/>
            <a:ext cx="5166122" cy="2717006"/>
          </a:xfrm>
          <a:prstGeom prst="roundRect">
            <a:avLst>
              <a:gd name="adj" fmla="val 3680"/>
            </a:avLst>
          </a:prstGeom>
          <a:solidFill>
            <a:srgbClr val="E0D7F4"/>
          </a:solidFill>
          <a:ln w="7620">
            <a:solidFill>
              <a:srgbClr val="C6BDDA"/>
            </a:solidFill>
            <a:prstDash val="solid"/>
          </a:ln>
        </p:spPr>
      </p:sp>
      <p:sp>
        <p:nvSpPr>
          <p:cNvPr id="15" name="Text 13"/>
          <p:cNvSpPr/>
          <p:nvPr/>
        </p:nvSpPr>
        <p:spPr>
          <a:xfrm>
            <a:off x="7656076" y="4847273"/>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Conservare</a:t>
            </a:r>
            <a:endParaRPr lang="en-US" sz="2187" dirty="0"/>
          </a:p>
        </p:txBody>
      </p:sp>
      <p:sp>
        <p:nvSpPr>
          <p:cNvPr id="16" name="Text 14"/>
          <p:cNvSpPr/>
          <p:nvPr/>
        </p:nvSpPr>
        <p:spPr>
          <a:xfrm>
            <a:off x="7656076" y="5327690"/>
            <a:ext cx="4706541" cy="1777008"/>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Eforturile de conservare și gestionare durabilă a resurselor din Oceanul Atlantic sunt esențiale pentru a proteja acest ecosistem unic și a asigura un viitor sustenabil.</a:t>
            </a:r>
            <a:endParaRPr lang="en-US" sz="1750" dirty="0"/>
          </a:p>
        </p:txBody>
      </p:sp>
      <p:sp>
        <p:nvSpPr>
          <p:cNvPr id="18" name="TextBox 17">
            <a:extLst>
              <a:ext uri="{FF2B5EF4-FFF2-40B4-BE49-F238E27FC236}">
                <a16:creationId xmlns:a16="http://schemas.microsoft.com/office/drawing/2014/main" id="{0322E838-4AAC-AEC9-6673-7C8DE02A987D}"/>
              </a:ext>
            </a:extLst>
          </p:cNvPr>
          <p:cNvSpPr txBox="1"/>
          <p:nvPr/>
        </p:nvSpPr>
        <p:spPr>
          <a:xfrm>
            <a:off x="375557" y="7529359"/>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
        <p:nvSpPr>
          <p:cNvPr id="4" name="Text 2"/>
          <p:cNvSpPr/>
          <p:nvPr/>
        </p:nvSpPr>
        <p:spPr>
          <a:xfrm>
            <a:off x="2037993" y="1014413"/>
            <a:ext cx="6029801" cy="694373"/>
          </a:xfrm>
          <a:prstGeom prst="rect">
            <a:avLst/>
          </a:prstGeom>
          <a:noFill/>
          <a:ln/>
        </p:spPr>
        <p:txBody>
          <a:bodyPr wrap="none" rtlCol="0" anchor="t"/>
          <a:lstStyle/>
          <a:p>
            <a:pPr marL="0" indent="0">
              <a:lnSpc>
                <a:spcPts val="5468"/>
              </a:lnSpc>
              <a:buNone/>
            </a:pPr>
            <a:r>
              <a:rPr lang="en-US" sz="4374" b="1" kern="0" spc="-131" dirty="0">
                <a:solidFill>
                  <a:srgbClr val="591CE6"/>
                </a:solidFill>
                <a:latin typeface="p22-mackinac-pro" pitchFamily="34" charset="0"/>
                <a:ea typeface="p22-mackinac-pro" pitchFamily="34" charset="-122"/>
                <a:cs typeface="p22-mackinac-pro" pitchFamily="34" charset="-120"/>
              </a:rPr>
              <a:t>Concluzii și perspective</a:t>
            </a:r>
            <a:endParaRPr lang="en-US" sz="4374" dirty="0"/>
          </a:p>
        </p:txBody>
      </p:sp>
      <p:pic>
        <p:nvPicPr>
          <p:cNvPr id="5" name="Image 0" descr="preencoded.png"/>
          <p:cNvPicPr>
            <a:picLocks noChangeAspect="1"/>
          </p:cNvPicPr>
          <p:nvPr/>
        </p:nvPicPr>
        <p:blipFill>
          <a:blip r:embed="rId3"/>
          <a:stretch>
            <a:fillRect/>
          </a:stretch>
        </p:blipFill>
        <p:spPr>
          <a:xfrm>
            <a:off x="2037993" y="2153126"/>
            <a:ext cx="555427" cy="555427"/>
          </a:xfrm>
          <a:prstGeom prst="rect">
            <a:avLst/>
          </a:prstGeom>
        </p:spPr>
      </p:pic>
      <p:sp>
        <p:nvSpPr>
          <p:cNvPr id="6" name="Text 3"/>
          <p:cNvSpPr/>
          <p:nvPr/>
        </p:nvSpPr>
        <p:spPr>
          <a:xfrm>
            <a:off x="2037993" y="2930723"/>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Dezvoltare durabilă</a:t>
            </a:r>
            <a:endParaRPr lang="en-US" sz="2187" dirty="0"/>
          </a:p>
        </p:txBody>
      </p:sp>
      <p:sp>
        <p:nvSpPr>
          <p:cNvPr id="7" name="Text 4"/>
          <p:cNvSpPr/>
          <p:nvPr/>
        </p:nvSpPr>
        <p:spPr>
          <a:xfrm>
            <a:off x="2037993" y="3411141"/>
            <a:ext cx="3295888" cy="2132409"/>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Futural Oceanului Atlantic depinde de implementarea unor strategii de dezvoltare durabilă, care să asigure protejarea biodiversității și a resurselor marine.</a:t>
            </a:r>
            <a:endParaRPr lang="en-US" sz="1750" dirty="0"/>
          </a:p>
        </p:txBody>
      </p:sp>
      <p:pic>
        <p:nvPicPr>
          <p:cNvPr id="8" name="Image 1" descr="preencoded.png"/>
          <p:cNvPicPr>
            <a:picLocks noChangeAspect="1"/>
          </p:cNvPicPr>
          <p:nvPr/>
        </p:nvPicPr>
        <p:blipFill>
          <a:blip r:embed="rId4"/>
          <a:stretch>
            <a:fillRect/>
          </a:stretch>
        </p:blipFill>
        <p:spPr>
          <a:xfrm>
            <a:off x="5667137" y="2153126"/>
            <a:ext cx="555427" cy="555427"/>
          </a:xfrm>
          <a:prstGeom prst="rect">
            <a:avLst/>
          </a:prstGeom>
        </p:spPr>
      </p:pic>
      <p:sp>
        <p:nvSpPr>
          <p:cNvPr id="9" name="Text 5"/>
          <p:cNvSpPr/>
          <p:nvPr/>
        </p:nvSpPr>
        <p:spPr>
          <a:xfrm>
            <a:off x="5667137" y="2930723"/>
            <a:ext cx="3232785"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Cooperare internațională</a:t>
            </a:r>
            <a:endParaRPr lang="en-US" sz="2187" dirty="0"/>
          </a:p>
        </p:txBody>
      </p:sp>
      <p:sp>
        <p:nvSpPr>
          <p:cNvPr id="10" name="Text 6"/>
          <p:cNvSpPr/>
          <p:nvPr/>
        </p:nvSpPr>
        <p:spPr>
          <a:xfrm>
            <a:off x="5667137" y="3411141"/>
            <a:ext cx="3296007" cy="2132409"/>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Abordarea provocărilor legate de Oceanul Atlantic necesită o colaborare strânsă la nivel internațional, pentru a elabora și implementa politici și reglementări eficiente.</a:t>
            </a:r>
            <a:endParaRPr lang="en-US" sz="1750" dirty="0"/>
          </a:p>
        </p:txBody>
      </p:sp>
      <p:pic>
        <p:nvPicPr>
          <p:cNvPr id="11" name="Image 2" descr="preencoded.png"/>
          <p:cNvPicPr>
            <a:picLocks noChangeAspect="1"/>
          </p:cNvPicPr>
          <p:nvPr/>
        </p:nvPicPr>
        <p:blipFill>
          <a:blip r:embed="rId5"/>
          <a:stretch>
            <a:fillRect/>
          </a:stretch>
        </p:blipFill>
        <p:spPr>
          <a:xfrm>
            <a:off x="9296400" y="2153126"/>
            <a:ext cx="555427" cy="555427"/>
          </a:xfrm>
          <a:prstGeom prst="rect">
            <a:avLst/>
          </a:prstGeom>
        </p:spPr>
      </p:pic>
      <p:sp>
        <p:nvSpPr>
          <p:cNvPr id="12" name="Text 7"/>
          <p:cNvSpPr/>
          <p:nvPr/>
        </p:nvSpPr>
        <p:spPr>
          <a:xfrm>
            <a:off x="9296400" y="2930723"/>
            <a:ext cx="305312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p22-mackinac-pro" pitchFamily="34" charset="0"/>
                <a:ea typeface="p22-mackinac-pro" pitchFamily="34" charset="-122"/>
                <a:cs typeface="p22-mackinac-pro" pitchFamily="34" charset="-120"/>
              </a:rPr>
              <a:t>Educație și sensibilizare</a:t>
            </a:r>
            <a:endParaRPr lang="en-US" sz="2187" dirty="0"/>
          </a:p>
        </p:txBody>
      </p:sp>
      <p:sp>
        <p:nvSpPr>
          <p:cNvPr id="13" name="Text 8"/>
          <p:cNvSpPr/>
          <p:nvPr/>
        </p:nvSpPr>
        <p:spPr>
          <a:xfrm>
            <a:off x="9296400" y="3411141"/>
            <a:ext cx="3296007" cy="2487811"/>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Educarea publicului și creșterea gradului de conștientizare cu privire la importanța Oceanului Atlantic sunt esențiale pentru a garanta un viitor durabil al acestui ecosistem unic.</a:t>
            </a:r>
            <a:endParaRPr lang="en-US" sz="1750" dirty="0"/>
          </a:p>
        </p:txBody>
      </p:sp>
      <p:sp>
        <p:nvSpPr>
          <p:cNvPr id="14" name="Text 9"/>
          <p:cNvSpPr/>
          <p:nvPr/>
        </p:nvSpPr>
        <p:spPr>
          <a:xfrm>
            <a:off x="2037993" y="6148864"/>
            <a:ext cx="10554414" cy="1066205"/>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În concluzie, Oceanul Atlantic reprezintă un element esențial al planetei noastre, cu o implicație majoră în echilibrul global. Protejarea și gestionarea durabilă a acestui ocean reprezintă o provocare crucială pentru generațiile viitoare.</a:t>
            </a:r>
            <a:endParaRPr lang="en-US" sz="1750" dirty="0"/>
          </a:p>
        </p:txBody>
      </p:sp>
      <p:sp>
        <p:nvSpPr>
          <p:cNvPr id="16" name="TextBox 15">
            <a:extLst>
              <a:ext uri="{FF2B5EF4-FFF2-40B4-BE49-F238E27FC236}">
                <a16:creationId xmlns:a16="http://schemas.microsoft.com/office/drawing/2014/main" id="{12E7F21E-9269-F57A-CB75-63D39EE06097}"/>
              </a:ext>
            </a:extLst>
          </p:cNvPr>
          <p:cNvSpPr txBox="1"/>
          <p:nvPr/>
        </p:nvSpPr>
        <p:spPr>
          <a:xfrm>
            <a:off x="375557" y="7529359"/>
            <a:ext cx="1366157" cy="471732"/>
          </a:xfrm>
          <a:prstGeom prst="rect">
            <a:avLst/>
          </a:prstGeom>
          <a:noFill/>
        </p:spPr>
        <p:txBody>
          <a:bodyPr wrap="square">
            <a:spAutoFit/>
          </a:bodyPr>
          <a:lstStyle/>
          <a:p>
            <a:pPr marL="0" indent="0" algn="l">
              <a:lnSpc>
                <a:spcPts val="3062"/>
              </a:lnSpc>
              <a:buNone/>
            </a:pPr>
            <a:r>
              <a:rPr lang="ro-RO" sz="2400" b="1" dirty="0">
                <a:solidFill>
                  <a:srgbClr val="0070C0"/>
                </a:solidFill>
                <a:latin typeface="Eudoxus Sans" pitchFamily="34" charset="0"/>
                <a:ea typeface="Eudoxus Sans" pitchFamily="34" charset="-122"/>
                <a:cs typeface="Eudoxus Sans" pitchFamily="34" charset="-120"/>
              </a:rPr>
              <a:t>CEDRA</a:t>
            </a:r>
            <a:endParaRPr lang="en-US" sz="2400"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819</Words>
  <Application>Microsoft Office PowerPoint</Application>
  <PresentationFormat>Довільний</PresentationFormat>
  <Paragraphs>78</Paragraphs>
  <Slides>8</Slides>
  <Notes>8</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8</vt:i4>
      </vt:variant>
    </vt:vector>
  </HeadingPairs>
  <TitlesOfParts>
    <vt:vector size="12" baseType="lpstr">
      <vt:lpstr>Arial</vt:lpstr>
      <vt:lpstr>Eudoxus Sans</vt:lpstr>
      <vt:lpstr>p22-mackinac-pro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Maria</dc:creator>
  <cp:lastModifiedBy>Liliya Hovornyan</cp:lastModifiedBy>
  <cp:revision>2</cp:revision>
  <dcterms:created xsi:type="dcterms:W3CDTF">2024-04-18T16:38:26Z</dcterms:created>
  <dcterms:modified xsi:type="dcterms:W3CDTF">2024-04-18T16:41:33Z</dcterms:modified>
</cp:coreProperties>
</file>