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046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649418" y="281107"/>
            <a:ext cx="7714536" cy="1643777"/>
          </a:xfrm>
          <a:prstGeom prst="rect">
            <a:avLst/>
          </a:prstGeom>
          <a:noFill/>
          <a:ln/>
        </p:spPr>
        <p:txBody>
          <a:bodyPr wrap="square" rtlCol="0" anchor="t"/>
          <a:lstStyle/>
          <a:p>
            <a:pPr marL="0" indent="0">
              <a:lnSpc>
                <a:spcPts val="6472"/>
              </a:lnSpc>
              <a:buNone/>
            </a:pPr>
            <a:r>
              <a:rPr lang="en-US" sz="5178" b="1" kern="0" spc="-155" dirty="0" err="1">
                <a:solidFill>
                  <a:srgbClr val="000000"/>
                </a:solidFill>
                <a:latin typeface="Inter" pitchFamily="34" charset="0"/>
                <a:ea typeface="Inter" pitchFamily="34" charset="-122"/>
                <a:cs typeface="Inter" pitchFamily="34" charset="-120"/>
              </a:rPr>
              <a:t>Revoluția</a:t>
            </a:r>
            <a:r>
              <a:rPr lang="en-US" sz="5178" b="1" kern="0" spc="-155" dirty="0">
                <a:solidFill>
                  <a:srgbClr val="000000"/>
                </a:solidFill>
                <a:latin typeface="Inter" pitchFamily="34" charset="0"/>
                <a:ea typeface="Inter" pitchFamily="34" charset="-122"/>
                <a:cs typeface="Inter" pitchFamily="34" charset="-120"/>
              </a:rPr>
              <a:t> </a:t>
            </a:r>
            <a:r>
              <a:rPr lang="ro-RO" sz="5178" b="1" kern="0" spc="-155" dirty="0">
                <a:solidFill>
                  <a:srgbClr val="000000"/>
                </a:solidFill>
                <a:latin typeface="Inter" pitchFamily="34" charset="0"/>
                <a:ea typeface="Inter" pitchFamily="34" charset="-122"/>
                <a:cs typeface="Inter" pitchFamily="34" charset="-120"/>
              </a:rPr>
              <a:t>f</a:t>
            </a:r>
            <a:r>
              <a:rPr lang="en-US" sz="5178" b="1" kern="0" spc="-155" dirty="0" err="1">
                <a:solidFill>
                  <a:srgbClr val="000000"/>
                </a:solidFill>
                <a:latin typeface="Inter" pitchFamily="34" charset="0"/>
                <a:ea typeface="Inter" pitchFamily="34" charset="-122"/>
                <a:cs typeface="Inter" pitchFamily="34" charset="-120"/>
              </a:rPr>
              <a:t>ranceză</a:t>
            </a:r>
            <a:r>
              <a:rPr lang="en-US" sz="5178" b="1" kern="0" spc="-155" dirty="0">
                <a:solidFill>
                  <a:srgbClr val="000000"/>
                </a:solidFill>
                <a:latin typeface="Inter" pitchFamily="34" charset="0"/>
                <a:ea typeface="Inter" pitchFamily="34" charset="-122"/>
                <a:cs typeface="Inter" pitchFamily="34" charset="-120"/>
              </a:rPr>
              <a:t>: </a:t>
            </a:r>
            <a:endParaRPr lang="ro-RO" sz="5178" b="1" kern="0" spc="-155" dirty="0">
              <a:solidFill>
                <a:srgbClr val="000000"/>
              </a:solidFill>
              <a:latin typeface="Inter" pitchFamily="34" charset="0"/>
              <a:ea typeface="Inter" pitchFamily="34" charset="-122"/>
              <a:cs typeface="Inter" pitchFamily="34" charset="-120"/>
            </a:endParaRPr>
          </a:p>
          <a:p>
            <a:pPr marL="0" indent="0">
              <a:lnSpc>
                <a:spcPts val="6472"/>
              </a:lnSpc>
              <a:buNone/>
            </a:pPr>
            <a:r>
              <a:rPr lang="en-US" sz="5178" b="1" kern="0" spc="-155" dirty="0">
                <a:solidFill>
                  <a:srgbClr val="000000"/>
                </a:solidFill>
                <a:latin typeface="Inter" pitchFamily="34" charset="0"/>
                <a:ea typeface="Inter" pitchFamily="34" charset="-122"/>
                <a:cs typeface="Inter" pitchFamily="34" charset="-120"/>
              </a:rPr>
              <a:t>context istoric și impact</a:t>
            </a:r>
            <a:endParaRPr lang="en-US" sz="5178" dirty="0"/>
          </a:p>
        </p:txBody>
      </p:sp>
      <p:sp>
        <p:nvSpPr>
          <p:cNvPr id="6" name="Text 3"/>
          <p:cNvSpPr/>
          <p:nvPr/>
        </p:nvSpPr>
        <p:spPr>
          <a:xfrm>
            <a:off x="714732" y="2112764"/>
            <a:ext cx="7714536" cy="1524595"/>
          </a:xfrm>
          <a:prstGeom prst="rect">
            <a:avLst/>
          </a:prstGeom>
          <a:noFill/>
          <a:ln/>
        </p:spPr>
        <p:txBody>
          <a:bodyPr wrap="square" rtlCol="0" anchor="t"/>
          <a:lstStyle/>
          <a:p>
            <a:pPr marL="0" indent="0" algn="just">
              <a:lnSpc>
                <a:spcPts val="2401"/>
              </a:lnSpc>
              <a:buNone/>
            </a:pPr>
            <a:r>
              <a:rPr lang="ro-RO" sz="2000" kern="0" spc="-30" dirty="0">
                <a:solidFill>
                  <a:srgbClr val="272525"/>
                </a:solidFill>
                <a:latin typeface="Inter" pitchFamily="34" charset="0"/>
                <a:ea typeface="Inter" pitchFamily="34" charset="-122"/>
                <a:cs typeface="Inter" pitchFamily="34" charset="-120"/>
              </a:rPr>
              <a:t>    </a:t>
            </a:r>
            <a:r>
              <a:rPr lang="en-US" sz="2000" kern="0" spc="-30" dirty="0" err="1">
                <a:solidFill>
                  <a:srgbClr val="272525"/>
                </a:solidFill>
                <a:latin typeface="Inter" pitchFamily="34" charset="0"/>
                <a:ea typeface="Inter" pitchFamily="34" charset="-122"/>
                <a:cs typeface="Inter" pitchFamily="34" charset="-120"/>
              </a:rPr>
              <a:t>Revoluția</a:t>
            </a:r>
            <a:r>
              <a:rPr lang="en-US" sz="2000" kern="0" spc="-30" dirty="0">
                <a:solidFill>
                  <a:srgbClr val="272525"/>
                </a:solidFill>
                <a:latin typeface="Inter" pitchFamily="34" charset="0"/>
                <a:ea typeface="Inter" pitchFamily="34" charset="-122"/>
                <a:cs typeface="Inter" pitchFamily="34" charset="-120"/>
              </a:rPr>
              <a:t> Franceză, unul dintre evenimentele cele mai semnificative din istoria modernă, a reprezentat o răsturnare completă a ordinii sociale și politice din Franța secolelor XVIII-XIX. Izbucnită în 1789, această mișcare revoluționară a fost declanșată de o serie de factori economici, sociali și politici care au condus la nemulțumirea maselor populare față de sistemul monarhic și privilegiile nobilimii și clerului.</a:t>
            </a:r>
            <a:endParaRPr lang="en-US" sz="2000" dirty="0"/>
          </a:p>
        </p:txBody>
      </p:sp>
      <p:sp>
        <p:nvSpPr>
          <p:cNvPr id="7" name="Text 4"/>
          <p:cNvSpPr/>
          <p:nvPr/>
        </p:nvSpPr>
        <p:spPr>
          <a:xfrm>
            <a:off x="649418" y="3981867"/>
            <a:ext cx="7714536" cy="1524595"/>
          </a:xfrm>
          <a:prstGeom prst="rect">
            <a:avLst/>
          </a:prstGeom>
          <a:noFill/>
          <a:ln/>
        </p:spPr>
        <p:txBody>
          <a:bodyPr wrap="square" rtlCol="0" anchor="t"/>
          <a:lstStyle/>
          <a:p>
            <a:pPr marL="0" indent="0" algn="just">
              <a:lnSpc>
                <a:spcPts val="2401"/>
              </a:lnSpc>
              <a:buNone/>
            </a:pPr>
            <a:r>
              <a:rPr lang="ro-RO" sz="2000" kern="0" spc="-30" dirty="0">
                <a:solidFill>
                  <a:srgbClr val="272525"/>
                </a:solidFill>
                <a:latin typeface="Inter" pitchFamily="34" charset="0"/>
                <a:ea typeface="Inter" pitchFamily="34" charset="-122"/>
                <a:cs typeface="Inter" pitchFamily="34" charset="-120"/>
              </a:rPr>
              <a:t>    </a:t>
            </a:r>
            <a:r>
              <a:rPr lang="en-US" sz="2000" kern="0" spc="-30" dirty="0">
                <a:solidFill>
                  <a:srgbClr val="272525"/>
                </a:solidFill>
                <a:latin typeface="Inter" pitchFamily="34" charset="0"/>
                <a:ea typeface="Inter" pitchFamily="34" charset="-122"/>
                <a:cs typeface="Inter" pitchFamily="34" charset="-120"/>
              </a:rPr>
              <a:t>Pe fondul crizei economice, a foametei și sărăciei, revoluționarii au reușit să obțină concesii importante, precum abolirea privilegiilor, proclamarea egalității tuturor cetățenilor și transformarea Franței într-o republică democrată. Ulterior, revoluția a luat o turnură violentă, marcată de instaurarea Terorii și ascensiunea lui Napoleon Bonaparte, care a dus la expansiunea Franței și la reorganizarea politică a Europei.</a:t>
            </a:r>
            <a:endParaRPr lang="en-US" sz="2000" dirty="0"/>
          </a:p>
        </p:txBody>
      </p:sp>
      <p:sp>
        <p:nvSpPr>
          <p:cNvPr id="8" name="Shape 5"/>
          <p:cNvSpPr/>
          <p:nvPr/>
        </p:nvSpPr>
        <p:spPr>
          <a:xfrm>
            <a:off x="714732" y="6647140"/>
            <a:ext cx="304919" cy="304919"/>
          </a:xfrm>
          <a:prstGeom prst="roundRect">
            <a:avLst>
              <a:gd name="adj" fmla="val 29985293"/>
            </a:avLst>
          </a:prstGeom>
          <a:noFill/>
          <a:ln w="7620">
            <a:solidFill>
              <a:srgbClr val="FFFFFF"/>
            </a:solidFill>
            <a:prstDash val="solid"/>
          </a:ln>
        </p:spPr>
      </p:sp>
      <p:pic>
        <p:nvPicPr>
          <p:cNvPr id="9" name="Image 1" descr="preencoded.png"/>
          <p:cNvPicPr>
            <a:picLocks noChangeAspect="1"/>
          </p:cNvPicPr>
          <p:nvPr/>
        </p:nvPicPr>
        <p:blipFill>
          <a:blip r:embed="rId4"/>
          <a:stretch>
            <a:fillRect/>
          </a:stretch>
        </p:blipFill>
        <p:spPr>
          <a:xfrm>
            <a:off x="722352" y="6654760"/>
            <a:ext cx="289679" cy="289679"/>
          </a:xfrm>
          <a:prstGeom prst="rect">
            <a:avLst/>
          </a:prstGeom>
        </p:spPr>
      </p:pic>
      <p:sp>
        <p:nvSpPr>
          <p:cNvPr id="10" name="Text 6"/>
          <p:cNvSpPr/>
          <p:nvPr/>
        </p:nvSpPr>
        <p:spPr>
          <a:xfrm>
            <a:off x="1116278" y="6610945"/>
            <a:ext cx="1875592" cy="333494"/>
          </a:xfrm>
          <a:prstGeom prst="rect">
            <a:avLst/>
          </a:prstGeom>
          <a:noFill/>
          <a:ln/>
        </p:spPr>
        <p:txBody>
          <a:bodyPr wrap="none" rtlCol="0" anchor="t"/>
          <a:lstStyle/>
          <a:p>
            <a:pPr marL="0" indent="0" algn="l">
              <a:lnSpc>
                <a:spcPts val="2626"/>
              </a:lnSpc>
              <a:buNone/>
            </a:pPr>
            <a:r>
              <a:rPr lang="ro-RO" sz="2000" b="1" kern="0" spc="-30" dirty="0">
                <a:solidFill>
                  <a:srgbClr val="0070C0"/>
                </a:solidFill>
                <a:latin typeface="Inter" pitchFamily="34" charset="0"/>
                <a:ea typeface="Inter" pitchFamily="34" charset="-122"/>
                <a:cs typeface="Inter" pitchFamily="34" charset="-120"/>
              </a:rPr>
              <a:t>CEDRA</a:t>
            </a:r>
            <a:endParaRPr lang="en-US" sz="2000"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4" name="Text 2"/>
          <p:cNvSpPr/>
          <p:nvPr/>
        </p:nvSpPr>
        <p:spPr>
          <a:xfrm>
            <a:off x="3080351" y="116342"/>
            <a:ext cx="9169547" cy="972026"/>
          </a:xfrm>
          <a:prstGeom prst="rect">
            <a:avLst/>
          </a:prstGeom>
          <a:noFill/>
          <a:ln/>
        </p:spPr>
        <p:txBody>
          <a:bodyPr wrap="square" rtlCol="0" anchor="t"/>
          <a:lstStyle/>
          <a:p>
            <a:pPr marL="0" indent="0">
              <a:lnSpc>
                <a:spcPts val="3827"/>
              </a:lnSpc>
              <a:buNone/>
            </a:pPr>
            <a:r>
              <a:rPr lang="en-US" sz="3062" b="1" kern="0" spc="-92" dirty="0">
                <a:solidFill>
                  <a:srgbClr val="000000"/>
                </a:solidFill>
                <a:latin typeface="Inter" pitchFamily="34" charset="0"/>
                <a:ea typeface="Inter" pitchFamily="34" charset="-122"/>
                <a:cs typeface="Inter" pitchFamily="34" charset="-120"/>
              </a:rPr>
              <a:t>Moștenirea Revoluției Franceze în Europa contemporană</a:t>
            </a:r>
            <a:endParaRPr lang="en-US" sz="3062" dirty="0"/>
          </a:p>
        </p:txBody>
      </p:sp>
      <p:sp>
        <p:nvSpPr>
          <p:cNvPr id="5" name="Shape 3"/>
          <p:cNvSpPr/>
          <p:nvPr/>
        </p:nvSpPr>
        <p:spPr>
          <a:xfrm>
            <a:off x="3061326" y="1102893"/>
            <a:ext cx="272177" cy="272177"/>
          </a:xfrm>
          <a:prstGeom prst="roundRect">
            <a:avLst>
              <a:gd name="adj" fmla="val 25716"/>
            </a:avLst>
          </a:prstGeom>
          <a:solidFill>
            <a:srgbClr val="DADBF1"/>
          </a:solidFill>
          <a:ln w="7620">
            <a:solidFill>
              <a:srgbClr val="C0C1D7"/>
            </a:solidFill>
            <a:prstDash val="solid"/>
          </a:ln>
        </p:spPr>
      </p:sp>
      <p:sp>
        <p:nvSpPr>
          <p:cNvPr id="6" name="Text 4"/>
          <p:cNvSpPr/>
          <p:nvPr/>
        </p:nvSpPr>
        <p:spPr>
          <a:xfrm>
            <a:off x="3333503" y="1095409"/>
            <a:ext cx="4730490" cy="486013"/>
          </a:xfrm>
          <a:prstGeom prst="rect">
            <a:avLst/>
          </a:prstGeom>
          <a:noFill/>
          <a:ln/>
        </p:spPr>
        <p:txBody>
          <a:bodyPr wrap="square" rtlCol="0" anchor="t"/>
          <a:lstStyle/>
          <a:p>
            <a:pPr marL="0" indent="0" algn="ctr">
              <a:lnSpc>
                <a:spcPts val="1914"/>
              </a:lnSpc>
              <a:buNone/>
            </a:pPr>
            <a:r>
              <a:rPr lang="en-US" sz="2000" b="1" kern="0" spc="-46" dirty="0">
                <a:solidFill>
                  <a:srgbClr val="272525"/>
                </a:solidFill>
                <a:latin typeface="Inter" pitchFamily="34" charset="0"/>
                <a:ea typeface="Inter" pitchFamily="34" charset="-122"/>
                <a:cs typeface="Inter" pitchFamily="34" charset="-120"/>
              </a:rPr>
              <a:t>Principiile libertății, egalității și fraternității</a:t>
            </a:r>
            <a:endParaRPr lang="en-US" sz="2000" dirty="0"/>
          </a:p>
        </p:txBody>
      </p:sp>
      <p:sp>
        <p:nvSpPr>
          <p:cNvPr id="7" name="Text 5"/>
          <p:cNvSpPr/>
          <p:nvPr/>
        </p:nvSpPr>
        <p:spPr>
          <a:xfrm>
            <a:off x="2686450" y="1528601"/>
            <a:ext cx="5377543" cy="2735937"/>
          </a:xfrm>
          <a:prstGeom prst="rect">
            <a:avLst/>
          </a:prstGeom>
          <a:noFill/>
          <a:ln/>
        </p:spPr>
        <p:txBody>
          <a:bodyPr wrap="square" rtlCol="0" anchor="t"/>
          <a:lstStyle/>
          <a:p>
            <a:pPr marL="0" indent="0" algn="just">
              <a:lnSpc>
                <a:spcPts val="1960"/>
              </a:lnSpc>
              <a:buNone/>
            </a:pPr>
            <a:r>
              <a:rPr lang="ro-RO" sz="2000" kern="0" spc="-24" dirty="0">
                <a:solidFill>
                  <a:srgbClr val="272525"/>
                </a:solidFill>
                <a:latin typeface="Inter" pitchFamily="34" charset="0"/>
                <a:ea typeface="Inter" pitchFamily="34" charset="-122"/>
                <a:cs typeface="Inter" pitchFamily="34" charset="-120"/>
              </a:rPr>
              <a:t>    </a:t>
            </a:r>
            <a:r>
              <a:rPr lang="en-US" sz="2000" kern="0" spc="-24" dirty="0" err="1">
                <a:solidFill>
                  <a:srgbClr val="272525"/>
                </a:solidFill>
                <a:latin typeface="Inter" pitchFamily="34" charset="0"/>
                <a:ea typeface="Inter" pitchFamily="34" charset="-122"/>
                <a:cs typeface="Inter" pitchFamily="34" charset="-120"/>
              </a:rPr>
              <a:t>Ideile</a:t>
            </a:r>
            <a:r>
              <a:rPr lang="en-US" sz="2000" kern="0" spc="-24" dirty="0">
                <a:solidFill>
                  <a:srgbClr val="272525"/>
                </a:solidFill>
                <a:latin typeface="Inter" pitchFamily="34" charset="0"/>
                <a:ea typeface="Inter" pitchFamily="34" charset="-122"/>
                <a:cs typeface="Inter" pitchFamily="34" charset="-120"/>
              </a:rPr>
              <a:t> revoluționare promovate în timpul Revoluției Franceze, precum libertatea, egalitatea și fraternitatea, au avut un impact profund și de durată asupra Europei contemporane. Aceste principii fundamentale sunt încorporate în constituțiile și valorile multor state europene, formând baza pentru democrația și drepturile omului. Ele continuă să inspire mișcările sociale și politice în întreaga Europă, în încercarea de a realiza o societate mai echitabilă și incluzivă.</a:t>
            </a:r>
            <a:endParaRPr lang="en-US" sz="2000" dirty="0"/>
          </a:p>
        </p:txBody>
      </p:sp>
      <p:sp>
        <p:nvSpPr>
          <p:cNvPr id="8" name="Shape 6"/>
          <p:cNvSpPr/>
          <p:nvPr/>
        </p:nvSpPr>
        <p:spPr>
          <a:xfrm>
            <a:off x="10045184" y="1105810"/>
            <a:ext cx="272177" cy="272177"/>
          </a:xfrm>
          <a:prstGeom prst="roundRect">
            <a:avLst>
              <a:gd name="adj" fmla="val 25716"/>
            </a:avLst>
          </a:prstGeom>
          <a:solidFill>
            <a:srgbClr val="DADBF1"/>
          </a:solidFill>
          <a:ln w="7620">
            <a:solidFill>
              <a:srgbClr val="C0C1D7"/>
            </a:solidFill>
            <a:prstDash val="solid"/>
          </a:ln>
        </p:spPr>
      </p:sp>
      <p:sp>
        <p:nvSpPr>
          <p:cNvPr id="9" name="Text 7"/>
          <p:cNvSpPr/>
          <p:nvPr/>
        </p:nvSpPr>
        <p:spPr>
          <a:xfrm>
            <a:off x="10395091" y="1152423"/>
            <a:ext cx="2315408" cy="243007"/>
          </a:xfrm>
          <a:prstGeom prst="rect">
            <a:avLst/>
          </a:prstGeom>
          <a:noFill/>
          <a:ln/>
        </p:spPr>
        <p:txBody>
          <a:bodyPr wrap="none" rtlCol="0" anchor="t"/>
          <a:lstStyle/>
          <a:p>
            <a:pPr marL="0" indent="0">
              <a:lnSpc>
                <a:spcPts val="1914"/>
              </a:lnSpc>
              <a:buNone/>
            </a:pPr>
            <a:r>
              <a:rPr lang="en-US" sz="2000" b="1" kern="0" spc="-46" dirty="0">
                <a:solidFill>
                  <a:srgbClr val="272525"/>
                </a:solidFill>
                <a:latin typeface="Inter" pitchFamily="34" charset="0"/>
                <a:ea typeface="Inter" pitchFamily="34" charset="-122"/>
                <a:cs typeface="Inter" pitchFamily="34" charset="-120"/>
              </a:rPr>
              <a:t>Separarea bisericii de stat</a:t>
            </a:r>
            <a:endParaRPr lang="en-US" sz="2000" dirty="0"/>
          </a:p>
        </p:txBody>
      </p:sp>
      <p:sp>
        <p:nvSpPr>
          <p:cNvPr id="10" name="Text 8"/>
          <p:cNvSpPr/>
          <p:nvPr/>
        </p:nvSpPr>
        <p:spPr>
          <a:xfrm>
            <a:off x="9323632" y="1531518"/>
            <a:ext cx="4490884" cy="2487216"/>
          </a:xfrm>
          <a:prstGeom prst="rect">
            <a:avLst/>
          </a:prstGeom>
          <a:noFill/>
          <a:ln/>
        </p:spPr>
        <p:txBody>
          <a:bodyPr wrap="square" rtlCol="0" anchor="t"/>
          <a:lstStyle/>
          <a:p>
            <a:pPr marL="0" indent="0" algn="just">
              <a:lnSpc>
                <a:spcPts val="1960"/>
              </a:lnSpc>
              <a:buNone/>
            </a:pPr>
            <a:r>
              <a:rPr lang="ro-RO" sz="2000" kern="0" spc="-24" dirty="0">
                <a:solidFill>
                  <a:srgbClr val="272525"/>
                </a:solidFill>
                <a:latin typeface="Inter" pitchFamily="34" charset="0"/>
                <a:ea typeface="Inter" pitchFamily="34" charset="-122"/>
                <a:cs typeface="Inter" pitchFamily="34" charset="-120"/>
              </a:rPr>
              <a:t>    </a:t>
            </a:r>
            <a:r>
              <a:rPr lang="en-US" sz="2000" kern="0" spc="-24" dirty="0" err="1">
                <a:solidFill>
                  <a:srgbClr val="272525"/>
                </a:solidFill>
                <a:latin typeface="Inter" pitchFamily="34" charset="0"/>
                <a:ea typeface="Inter" pitchFamily="34" charset="-122"/>
                <a:cs typeface="Inter" pitchFamily="34" charset="-120"/>
              </a:rPr>
              <a:t>Unul</a:t>
            </a:r>
            <a:r>
              <a:rPr lang="en-US" sz="2000" kern="0" spc="-24" dirty="0">
                <a:solidFill>
                  <a:srgbClr val="272525"/>
                </a:solidFill>
                <a:latin typeface="Inter" pitchFamily="34" charset="0"/>
                <a:ea typeface="Inter" pitchFamily="34" charset="-122"/>
                <a:cs typeface="Inter" pitchFamily="34" charset="-120"/>
              </a:rPr>
              <a:t> dintre cele mai importante moșteniri ale Revoluției Franceze este principiul separării bisericii de stat. Această reformă a eliminat privilegiile Bisericii Catolice și a câștigat independența guvernelor față de influența religioasă. Această separație a contribuit la dezvoltarea unui sistem politic laic și democratic în multe țări europene, permițând cetățenilor să practice religia fără interferența statului.</a:t>
            </a:r>
            <a:endParaRPr lang="en-US" sz="2000" dirty="0"/>
          </a:p>
        </p:txBody>
      </p:sp>
      <p:sp>
        <p:nvSpPr>
          <p:cNvPr id="11" name="Shape 9"/>
          <p:cNvSpPr/>
          <p:nvPr/>
        </p:nvSpPr>
        <p:spPr>
          <a:xfrm>
            <a:off x="2882332" y="4561641"/>
            <a:ext cx="272177" cy="272177"/>
          </a:xfrm>
          <a:prstGeom prst="roundRect">
            <a:avLst>
              <a:gd name="adj" fmla="val 25716"/>
            </a:avLst>
          </a:prstGeom>
          <a:solidFill>
            <a:srgbClr val="DADBF1"/>
          </a:solidFill>
          <a:ln w="7620">
            <a:solidFill>
              <a:srgbClr val="C0C1D7"/>
            </a:solidFill>
            <a:prstDash val="solid"/>
          </a:ln>
        </p:spPr>
      </p:sp>
      <p:sp>
        <p:nvSpPr>
          <p:cNvPr id="12" name="Text 10"/>
          <p:cNvSpPr/>
          <p:nvPr/>
        </p:nvSpPr>
        <p:spPr>
          <a:xfrm>
            <a:off x="3259497" y="4561641"/>
            <a:ext cx="4231448" cy="486013"/>
          </a:xfrm>
          <a:prstGeom prst="rect">
            <a:avLst/>
          </a:prstGeom>
          <a:noFill/>
          <a:ln/>
        </p:spPr>
        <p:txBody>
          <a:bodyPr wrap="square" rtlCol="0" anchor="t"/>
          <a:lstStyle/>
          <a:p>
            <a:pPr marL="0" indent="0" algn="ctr">
              <a:lnSpc>
                <a:spcPts val="1914"/>
              </a:lnSpc>
              <a:buNone/>
            </a:pPr>
            <a:r>
              <a:rPr lang="en-US" sz="2000" b="1" kern="0" spc="-46" dirty="0">
                <a:solidFill>
                  <a:srgbClr val="272525"/>
                </a:solidFill>
                <a:latin typeface="Inter" pitchFamily="34" charset="0"/>
                <a:ea typeface="Inter" pitchFamily="34" charset="-122"/>
                <a:cs typeface="Inter" pitchFamily="34" charset="-120"/>
              </a:rPr>
              <a:t>Coduri juridice și reforme administrative</a:t>
            </a:r>
            <a:endParaRPr lang="en-US" sz="2000" dirty="0"/>
          </a:p>
        </p:txBody>
      </p:sp>
      <p:sp>
        <p:nvSpPr>
          <p:cNvPr id="13" name="Text 11"/>
          <p:cNvSpPr/>
          <p:nvPr/>
        </p:nvSpPr>
        <p:spPr>
          <a:xfrm>
            <a:off x="2762694" y="5001714"/>
            <a:ext cx="5301299" cy="2984659"/>
          </a:xfrm>
          <a:prstGeom prst="rect">
            <a:avLst/>
          </a:prstGeom>
          <a:noFill/>
          <a:ln/>
        </p:spPr>
        <p:txBody>
          <a:bodyPr wrap="square" rtlCol="0" anchor="t"/>
          <a:lstStyle/>
          <a:p>
            <a:pPr marL="0" indent="0" algn="just">
              <a:lnSpc>
                <a:spcPts val="1960"/>
              </a:lnSpc>
              <a:buNone/>
            </a:pPr>
            <a:r>
              <a:rPr lang="ro-RO" sz="2000" kern="0" spc="-24" dirty="0">
                <a:solidFill>
                  <a:srgbClr val="272525"/>
                </a:solidFill>
                <a:latin typeface="Inter" pitchFamily="34" charset="0"/>
                <a:ea typeface="Inter" pitchFamily="34" charset="-122"/>
                <a:cs typeface="Inter" pitchFamily="34" charset="-120"/>
              </a:rPr>
              <a:t>     </a:t>
            </a:r>
            <a:r>
              <a:rPr lang="en-US" sz="2000" kern="0" spc="-24" dirty="0" err="1">
                <a:solidFill>
                  <a:srgbClr val="272525"/>
                </a:solidFill>
                <a:latin typeface="Inter" pitchFamily="34" charset="0"/>
                <a:ea typeface="Inter" pitchFamily="34" charset="-122"/>
                <a:cs typeface="Inter" pitchFamily="34" charset="-120"/>
              </a:rPr>
              <a:t>Revoluția</a:t>
            </a:r>
            <a:r>
              <a:rPr lang="en-US" sz="2000" kern="0" spc="-24" dirty="0">
                <a:solidFill>
                  <a:srgbClr val="272525"/>
                </a:solidFill>
                <a:latin typeface="Inter" pitchFamily="34" charset="0"/>
                <a:ea typeface="Inter" pitchFamily="34" charset="-122"/>
                <a:cs typeface="Inter" pitchFamily="34" charset="-120"/>
              </a:rPr>
              <a:t> Franceză a condus la dezvoltarea unor coduri juridice și a unui sistem administrativ mai structurat și eficient, care au fost adoptate de multe țări europene. Legislația revoluționară, cum ar fi Codul Civil Napoleon, a servit ca model pentru reformele juridice din Europa, contribuind la armonizarea legilor și la consolidarea statului de drept. Aceste reforme administrative și juridice au pus bazele unor sisteme guvernamentale mai solide și transparente în întreaga Europă.</a:t>
            </a:r>
            <a:endParaRPr lang="en-US" sz="2000" dirty="0"/>
          </a:p>
        </p:txBody>
      </p:sp>
      <p:sp>
        <p:nvSpPr>
          <p:cNvPr id="14" name="Shape 12"/>
          <p:cNvSpPr/>
          <p:nvPr/>
        </p:nvSpPr>
        <p:spPr>
          <a:xfrm>
            <a:off x="9909095" y="4561641"/>
            <a:ext cx="272177" cy="272177"/>
          </a:xfrm>
          <a:prstGeom prst="roundRect">
            <a:avLst>
              <a:gd name="adj" fmla="val 25716"/>
            </a:avLst>
          </a:prstGeom>
          <a:solidFill>
            <a:srgbClr val="DADBF1"/>
          </a:solidFill>
          <a:ln w="7620">
            <a:solidFill>
              <a:srgbClr val="C0C1D7"/>
            </a:solidFill>
            <a:prstDash val="solid"/>
          </a:ln>
        </p:spPr>
      </p:sp>
      <p:sp>
        <p:nvSpPr>
          <p:cNvPr id="15" name="Text 13"/>
          <p:cNvSpPr/>
          <p:nvPr/>
        </p:nvSpPr>
        <p:spPr>
          <a:xfrm>
            <a:off x="9740367" y="4561640"/>
            <a:ext cx="4231448" cy="486013"/>
          </a:xfrm>
          <a:prstGeom prst="rect">
            <a:avLst/>
          </a:prstGeom>
          <a:noFill/>
          <a:ln/>
        </p:spPr>
        <p:txBody>
          <a:bodyPr wrap="square" rtlCol="0" anchor="t"/>
          <a:lstStyle/>
          <a:p>
            <a:pPr marL="0" indent="0" algn="ctr">
              <a:lnSpc>
                <a:spcPts val="1914"/>
              </a:lnSpc>
              <a:buNone/>
            </a:pPr>
            <a:r>
              <a:rPr lang="en-US" sz="2000" b="1" kern="0" spc="-46" dirty="0">
                <a:solidFill>
                  <a:srgbClr val="272525"/>
                </a:solidFill>
                <a:latin typeface="Inter" pitchFamily="34" charset="0"/>
                <a:ea typeface="Inter" pitchFamily="34" charset="-122"/>
                <a:cs typeface="Inter" pitchFamily="34" charset="-120"/>
              </a:rPr>
              <a:t>Ideile naționaliste și de autodeterminare</a:t>
            </a:r>
            <a:endParaRPr lang="en-US" sz="2000" dirty="0"/>
          </a:p>
        </p:txBody>
      </p:sp>
      <p:sp>
        <p:nvSpPr>
          <p:cNvPr id="16" name="Text 14"/>
          <p:cNvSpPr/>
          <p:nvPr/>
        </p:nvSpPr>
        <p:spPr>
          <a:xfrm>
            <a:off x="9323632" y="5250436"/>
            <a:ext cx="4833239" cy="2487216"/>
          </a:xfrm>
          <a:prstGeom prst="rect">
            <a:avLst/>
          </a:prstGeom>
          <a:noFill/>
          <a:ln/>
        </p:spPr>
        <p:txBody>
          <a:bodyPr wrap="square" rtlCol="0" anchor="t"/>
          <a:lstStyle/>
          <a:p>
            <a:pPr marL="0" indent="0" algn="just">
              <a:lnSpc>
                <a:spcPts val="1960"/>
              </a:lnSpc>
              <a:buNone/>
            </a:pPr>
            <a:r>
              <a:rPr lang="ro-RO" sz="2000" kern="0" spc="-24" dirty="0">
                <a:solidFill>
                  <a:srgbClr val="272525"/>
                </a:solidFill>
                <a:latin typeface="Inter" pitchFamily="34" charset="0"/>
                <a:ea typeface="Inter" pitchFamily="34" charset="-122"/>
                <a:cs typeface="Inter" pitchFamily="34" charset="-120"/>
              </a:rPr>
              <a:t>    </a:t>
            </a:r>
            <a:r>
              <a:rPr lang="en-US" sz="2000" kern="0" spc="-24" dirty="0" err="1">
                <a:solidFill>
                  <a:srgbClr val="272525"/>
                </a:solidFill>
                <a:latin typeface="Inter" pitchFamily="34" charset="0"/>
                <a:ea typeface="Inter" pitchFamily="34" charset="-122"/>
                <a:cs typeface="Inter" pitchFamily="34" charset="-120"/>
              </a:rPr>
              <a:t>Ideile</a:t>
            </a:r>
            <a:r>
              <a:rPr lang="en-US" sz="2000" kern="0" spc="-24" dirty="0">
                <a:solidFill>
                  <a:srgbClr val="272525"/>
                </a:solidFill>
                <a:latin typeface="Inter" pitchFamily="34" charset="0"/>
                <a:ea typeface="Inter" pitchFamily="34" charset="-122"/>
                <a:cs typeface="Inter" pitchFamily="34" charset="-120"/>
              </a:rPr>
              <a:t> de naționalitate și autodeterminare promovate de Revoluția Franceză au stimulat mișcările de eliberare națională în întreaga Europă. Aceste idei au condus la formarea unor state-națiune și la revoluții împotriva domniei monarhice și a imperiilor multinaționale. Deși au generat și conflicte, aceste concepte au condus la o Europă mai diversă și mai reprezentativă din punct de vedere </a:t>
            </a:r>
            <a:r>
              <a:rPr lang="en-US" sz="2000" kern="0" spc="-24" dirty="0" err="1">
                <a:solidFill>
                  <a:srgbClr val="272525"/>
                </a:solidFill>
                <a:latin typeface="Inter" pitchFamily="34" charset="0"/>
                <a:ea typeface="Inter" pitchFamily="34" charset="-122"/>
                <a:cs typeface="Inter" pitchFamily="34" charset="-120"/>
              </a:rPr>
              <a:t>etnopolitic</a:t>
            </a:r>
            <a:r>
              <a:rPr lang="en-US" sz="2000" kern="0" spc="-24" dirty="0">
                <a:solidFill>
                  <a:srgbClr val="272525"/>
                </a:solidFill>
                <a:latin typeface="Inter" pitchFamily="34" charset="0"/>
                <a:ea typeface="Inter" pitchFamily="34" charset="-122"/>
                <a:cs typeface="Inter" pitchFamily="34" charset="-120"/>
              </a:rPr>
              <a:t>.</a:t>
            </a:r>
            <a:r>
              <a:rPr lang="ro-RO" sz="2000" kern="0" spc="-24" dirty="0">
                <a:solidFill>
                  <a:srgbClr val="272525"/>
                </a:solidFill>
                <a:latin typeface="Inter" pitchFamily="34" charset="0"/>
                <a:ea typeface="Inter" pitchFamily="34" charset="-122"/>
                <a:cs typeface="Inter" pitchFamily="34" charset="-120"/>
              </a:rPr>
              <a:t>    </a:t>
            </a:r>
            <a:endParaRPr lang="en-US" sz="2000" dirty="0"/>
          </a:p>
        </p:txBody>
      </p:sp>
      <p:sp>
        <p:nvSpPr>
          <p:cNvPr id="18" name="Text 6">
            <a:extLst>
              <a:ext uri="{FF2B5EF4-FFF2-40B4-BE49-F238E27FC236}">
                <a16:creationId xmlns:a16="http://schemas.microsoft.com/office/drawing/2014/main" id="{832FACD3-8BB2-C557-6B4A-74ED81130113}"/>
              </a:ext>
            </a:extLst>
          </p:cNvPr>
          <p:cNvSpPr/>
          <p:nvPr/>
        </p:nvSpPr>
        <p:spPr>
          <a:xfrm>
            <a:off x="102529" y="0"/>
            <a:ext cx="1875592" cy="333494"/>
          </a:xfrm>
          <a:prstGeom prst="rect">
            <a:avLst/>
          </a:prstGeom>
          <a:noFill/>
          <a:ln/>
        </p:spPr>
        <p:txBody>
          <a:bodyPr wrap="none" rtlCol="0" anchor="t"/>
          <a:lstStyle/>
          <a:p>
            <a:pPr marL="0" indent="0" algn="l">
              <a:lnSpc>
                <a:spcPts val="2626"/>
              </a:lnSpc>
              <a:buNone/>
            </a:pPr>
            <a:r>
              <a:rPr lang="ro-RO" sz="2000" b="1" kern="0" spc="-30" dirty="0">
                <a:solidFill>
                  <a:srgbClr val="0070C0"/>
                </a:solidFill>
                <a:latin typeface="Inter" pitchFamily="34" charset="0"/>
                <a:ea typeface="Inter" pitchFamily="34" charset="-122"/>
                <a:cs typeface="Inter" pitchFamily="34" charset="-120"/>
              </a:rPr>
              <a:t>CEDRA</a:t>
            </a:r>
            <a:endParaRPr lang="en-US" sz="2000" dirty="0">
              <a:solidFill>
                <a:srgbClr val="0070C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12961"/>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18540"/>
            <a:ext cx="3657600" cy="8229600"/>
          </a:xfrm>
          <a:prstGeom prst="rect">
            <a:avLst/>
          </a:prstGeom>
        </p:spPr>
      </p:pic>
      <p:sp>
        <p:nvSpPr>
          <p:cNvPr id="5" name="Text 2"/>
          <p:cNvSpPr/>
          <p:nvPr/>
        </p:nvSpPr>
        <p:spPr>
          <a:xfrm>
            <a:off x="4430486" y="111757"/>
            <a:ext cx="8764259" cy="1065848"/>
          </a:xfrm>
          <a:prstGeom prst="rect">
            <a:avLst/>
          </a:prstGeom>
          <a:noFill/>
          <a:ln/>
        </p:spPr>
        <p:txBody>
          <a:bodyPr wrap="square" rtlCol="0" anchor="t"/>
          <a:lstStyle/>
          <a:p>
            <a:pPr marL="0" indent="0" algn="ctr">
              <a:lnSpc>
                <a:spcPts val="4197"/>
              </a:lnSpc>
              <a:buNone/>
            </a:pPr>
            <a:r>
              <a:rPr lang="en-US" sz="3357" b="1" kern="0" spc="-101" dirty="0">
                <a:solidFill>
                  <a:srgbClr val="000000"/>
                </a:solidFill>
                <a:latin typeface="Inter" pitchFamily="34" charset="0"/>
                <a:ea typeface="Inter" pitchFamily="34" charset="-122"/>
                <a:cs typeface="Inter" pitchFamily="34" charset="-120"/>
              </a:rPr>
              <a:t>Reacția țărilor europene la evenimentele din Franța</a:t>
            </a:r>
            <a:endParaRPr lang="en-US" sz="3357" dirty="0"/>
          </a:p>
        </p:txBody>
      </p:sp>
      <p:sp>
        <p:nvSpPr>
          <p:cNvPr id="6" name="Shape 3"/>
          <p:cNvSpPr/>
          <p:nvPr/>
        </p:nvSpPr>
        <p:spPr>
          <a:xfrm>
            <a:off x="3969681" y="1006929"/>
            <a:ext cx="4757057" cy="3956616"/>
          </a:xfrm>
          <a:prstGeom prst="roundRect">
            <a:avLst>
              <a:gd name="adj" fmla="val 2222"/>
            </a:avLst>
          </a:prstGeom>
          <a:solidFill>
            <a:srgbClr val="DADBF1"/>
          </a:solidFill>
          <a:ln w="7620">
            <a:solidFill>
              <a:srgbClr val="C0C1D7"/>
            </a:solidFill>
            <a:prstDash val="solid"/>
          </a:ln>
        </p:spPr>
      </p:sp>
      <p:sp>
        <p:nvSpPr>
          <p:cNvPr id="7" name="Text 4"/>
          <p:cNvSpPr/>
          <p:nvPr/>
        </p:nvSpPr>
        <p:spPr>
          <a:xfrm>
            <a:off x="4683596" y="1267736"/>
            <a:ext cx="3329226" cy="266462"/>
          </a:xfrm>
          <a:prstGeom prst="rect">
            <a:avLst/>
          </a:prstGeom>
          <a:noFill/>
          <a:ln/>
        </p:spPr>
        <p:txBody>
          <a:bodyPr wrap="none" rtlCol="0" anchor="t"/>
          <a:lstStyle/>
          <a:p>
            <a:pPr marL="0" indent="0" algn="ctr">
              <a:lnSpc>
                <a:spcPts val="2098"/>
              </a:lnSpc>
              <a:buNone/>
            </a:pPr>
            <a:r>
              <a:rPr lang="en-US" sz="2000" b="1" kern="0" spc="-50" dirty="0">
                <a:solidFill>
                  <a:srgbClr val="272525"/>
                </a:solidFill>
                <a:latin typeface="Inter" pitchFamily="34" charset="0"/>
                <a:ea typeface="Inter" pitchFamily="34" charset="-122"/>
                <a:cs typeface="Inter" pitchFamily="34" charset="-120"/>
              </a:rPr>
              <a:t>Îngrijorare și teama de contagiune</a:t>
            </a:r>
            <a:endParaRPr lang="en-US" sz="2000" dirty="0"/>
          </a:p>
        </p:txBody>
      </p:sp>
      <p:sp>
        <p:nvSpPr>
          <p:cNvPr id="8" name="Text 5"/>
          <p:cNvSpPr/>
          <p:nvPr/>
        </p:nvSpPr>
        <p:spPr>
          <a:xfrm>
            <a:off x="4158947" y="1839860"/>
            <a:ext cx="4378524" cy="2456021"/>
          </a:xfrm>
          <a:prstGeom prst="rect">
            <a:avLst/>
          </a:prstGeom>
          <a:noFill/>
          <a:ln/>
        </p:spPr>
        <p:txBody>
          <a:bodyPr wrap="square" rtlCol="0" anchor="t"/>
          <a:lstStyle/>
          <a:p>
            <a:pPr marL="0" indent="0" algn="just">
              <a:lnSpc>
                <a:spcPts val="2149"/>
              </a:lnSpc>
              <a:buNone/>
            </a:pPr>
            <a:r>
              <a:rPr lang="ro-RO" sz="2000" kern="0" spc="-27" dirty="0">
                <a:solidFill>
                  <a:srgbClr val="272525"/>
                </a:solidFill>
                <a:latin typeface="Inter" pitchFamily="34" charset="0"/>
                <a:ea typeface="Inter" pitchFamily="34" charset="-122"/>
                <a:cs typeface="Inter" pitchFamily="34" charset="-120"/>
              </a:rPr>
              <a:t>   </a:t>
            </a:r>
            <a:r>
              <a:rPr lang="en-US" sz="2000" kern="0" spc="-27" dirty="0" err="1">
                <a:solidFill>
                  <a:srgbClr val="272525"/>
                </a:solidFill>
                <a:latin typeface="Inter" pitchFamily="34" charset="0"/>
                <a:ea typeface="Inter" pitchFamily="34" charset="-122"/>
                <a:cs typeface="Inter" pitchFamily="34" charset="-120"/>
              </a:rPr>
              <a:t>Revoluția</a:t>
            </a:r>
            <a:r>
              <a:rPr lang="en-US" sz="2000" kern="0" spc="-27" dirty="0">
                <a:solidFill>
                  <a:srgbClr val="272525"/>
                </a:solidFill>
                <a:latin typeface="Inter" pitchFamily="34" charset="0"/>
                <a:ea typeface="Inter" pitchFamily="34" charset="-122"/>
                <a:cs typeface="Inter" pitchFamily="34" charset="-120"/>
              </a:rPr>
              <a:t> Franceză a trimis unde de șoc în întreaga Europă. Monarhiile tradiționale se temeau că ideile revoluționare de libertate, egalitate și democrație se vor răspândi și în țările lor, amenințând puterea absolutistă a regilor. Multe state au fost profund îngrijorate de instabilitatea politică și socială din Franța și de violențele care au dus la execuția regelui Ludovic al XVI-lea.</a:t>
            </a:r>
            <a:endParaRPr lang="en-US" sz="2000" dirty="0"/>
          </a:p>
        </p:txBody>
      </p:sp>
      <p:sp>
        <p:nvSpPr>
          <p:cNvPr id="9" name="Shape 6"/>
          <p:cNvSpPr/>
          <p:nvPr/>
        </p:nvSpPr>
        <p:spPr>
          <a:xfrm>
            <a:off x="9128301" y="1006929"/>
            <a:ext cx="4757057" cy="3951208"/>
          </a:xfrm>
          <a:prstGeom prst="roundRect">
            <a:avLst>
              <a:gd name="adj" fmla="val 2222"/>
            </a:avLst>
          </a:prstGeom>
          <a:solidFill>
            <a:srgbClr val="DADBF1"/>
          </a:solidFill>
          <a:ln w="7620">
            <a:solidFill>
              <a:srgbClr val="C0C1D7"/>
            </a:solidFill>
            <a:prstDash val="solid"/>
          </a:ln>
        </p:spPr>
      </p:sp>
      <p:sp>
        <p:nvSpPr>
          <p:cNvPr id="10" name="Text 7"/>
          <p:cNvSpPr/>
          <p:nvPr/>
        </p:nvSpPr>
        <p:spPr>
          <a:xfrm>
            <a:off x="10223794" y="1301371"/>
            <a:ext cx="2485278" cy="182352"/>
          </a:xfrm>
          <a:prstGeom prst="rect">
            <a:avLst/>
          </a:prstGeom>
          <a:noFill/>
          <a:ln/>
        </p:spPr>
        <p:txBody>
          <a:bodyPr wrap="none" rtlCol="0" anchor="t"/>
          <a:lstStyle/>
          <a:p>
            <a:pPr marL="0" indent="0">
              <a:lnSpc>
                <a:spcPts val="2098"/>
              </a:lnSpc>
              <a:buNone/>
            </a:pPr>
            <a:r>
              <a:rPr lang="en-US" sz="2000" b="1" kern="0" spc="-50" dirty="0">
                <a:solidFill>
                  <a:srgbClr val="272525"/>
                </a:solidFill>
                <a:latin typeface="Inter" pitchFamily="34" charset="0"/>
                <a:ea typeface="Inter" pitchFamily="34" charset="-122"/>
                <a:cs typeface="Inter" pitchFamily="34" charset="-120"/>
              </a:rPr>
              <a:t>Intervenția militară</a:t>
            </a:r>
            <a:endParaRPr lang="en-US" sz="2000" dirty="0"/>
          </a:p>
        </p:txBody>
      </p:sp>
      <p:sp>
        <p:nvSpPr>
          <p:cNvPr id="11" name="Text 8"/>
          <p:cNvSpPr/>
          <p:nvPr/>
        </p:nvSpPr>
        <p:spPr>
          <a:xfrm>
            <a:off x="9378672" y="1719994"/>
            <a:ext cx="4256313" cy="2728913"/>
          </a:xfrm>
          <a:prstGeom prst="rect">
            <a:avLst/>
          </a:prstGeom>
          <a:noFill/>
          <a:ln/>
        </p:spPr>
        <p:txBody>
          <a:bodyPr wrap="square" rtlCol="0" anchor="t"/>
          <a:lstStyle/>
          <a:p>
            <a:pPr marL="0" indent="0" algn="just">
              <a:lnSpc>
                <a:spcPts val="2149"/>
              </a:lnSpc>
              <a:buNone/>
            </a:pPr>
            <a:r>
              <a:rPr lang="ro-RO" sz="2000" kern="0" spc="-27" dirty="0">
                <a:solidFill>
                  <a:srgbClr val="272525"/>
                </a:solidFill>
                <a:latin typeface="Inter" pitchFamily="34" charset="0"/>
                <a:ea typeface="Inter" pitchFamily="34" charset="-122"/>
                <a:cs typeface="Inter" pitchFamily="34" charset="-120"/>
              </a:rPr>
              <a:t>    </a:t>
            </a:r>
            <a:r>
              <a:rPr lang="en-US" sz="2000" kern="0" spc="-27" dirty="0" err="1">
                <a:solidFill>
                  <a:srgbClr val="272525"/>
                </a:solidFill>
                <a:latin typeface="Inter" pitchFamily="34" charset="0"/>
                <a:ea typeface="Inter" pitchFamily="34" charset="-122"/>
                <a:cs typeface="Inter" pitchFamily="34" charset="-120"/>
              </a:rPr>
              <a:t>În</a:t>
            </a:r>
            <a:r>
              <a:rPr lang="en-US" sz="2000" kern="0" spc="-27" dirty="0">
                <a:solidFill>
                  <a:srgbClr val="272525"/>
                </a:solidFill>
                <a:latin typeface="Inter" pitchFamily="34" charset="0"/>
                <a:ea typeface="Inter" pitchFamily="34" charset="-122"/>
                <a:cs typeface="Inter" pitchFamily="34" charset="-120"/>
              </a:rPr>
              <a:t> 1792, o coaliție a statelor europene a declarat război Franței revoluționare, încercând să restabilească monarhia absolutistă. Prusia, Austria, Regatul Unit, Spania și alte state au trimis trupe pentru a înăbuși Revoluția. Totuși, armatele revoluționare franceze, inspirate de ideologia nouă, i-au înfrânt pe invadatori și au luat chiar teritorii străine, marcând un nou tip de conflict european.</a:t>
            </a:r>
            <a:endParaRPr lang="en-US" sz="2000" dirty="0"/>
          </a:p>
        </p:txBody>
      </p:sp>
      <p:sp>
        <p:nvSpPr>
          <p:cNvPr id="12" name="Shape 9"/>
          <p:cNvSpPr/>
          <p:nvPr/>
        </p:nvSpPr>
        <p:spPr>
          <a:xfrm>
            <a:off x="3969681" y="5402497"/>
            <a:ext cx="9955615" cy="2214218"/>
          </a:xfrm>
          <a:prstGeom prst="roundRect">
            <a:avLst>
              <a:gd name="adj" fmla="val 4225"/>
            </a:avLst>
          </a:prstGeom>
          <a:solidFill>
            <a:srgbClr val="DADBF1"/>
          </a:solidFill>
          <a:ln w="7620">
            <a:solidFill>
              <a:srgbClr val="C0C1D7"/>
            </a:solidFill>
            <a:prstDash val="solid"/>
          </a:ln>
        </p:spPr>
      </p:sp>
      <p:sp>
        <p:nvSpPr>
          <p:cNvPr id="13" name="Text 10"/>
          <p:cNvSpPr/>
          <p:nvPr/>
        </p:nvSpPr>
        <p:spPr>
          <a:xfrm>
            <a:off x="6558643" y="5454726"/>
            <a:ext cx="3840633" cy="266462"/>
          </a:xfrm>
          <a:prstGeom prst="rect">
            <a:avLst/>
          </a:prstGeom>
          <a:noFill/>
          <a:ln/>
        </p:spPr>
        <p:txBody>
          <a:bodyPr wrap="none" rtlCol="0" anchor="t"/>
          <a:lstStyle/>
          <a:p>
            <a:pPr marL="0" indent="0" algn="ctr">
              <a:lnSpc>
                <a:spcPts val="2098"/>
              </a:lnSpc>
              <a:buNone/>
            </a:pPr>
            <a:r>
              <a:rPr lang="en-US" sz="2000" b="1" kern="0" spc="-50" dirty="0">
                <a:solidFill>
                  <a:srgbClr val="272525"/>
                </a:solidFill>
                <a:latin typeface="Inter" pitchFamily="34" charset="0"/>
                <a:ea typeface="Inter" pitchFamily="34" charset="-122"/>
                <a:cs typeface="Inter" pitchFamily="34" charset="-120"/>
              </a:rPr>
              <a:t>Exportarea ideilor revoluționare</a:t>
            </a:r>
            <a:endParaRPr lang="en-US" sz="2000" dirty="0"/>
          </a:p>
        </p:txBody>
      </p:sp>
      <p:sp>
        <p:nvSpPr>
          <p:cNvPr id="14" name="Text 11"/>
          <p:cNvSpPr/>
          <p:nvPr/>
        </p:nvSpPr>
        <p:spPr>
          <a:xfrm>
            <a:off x="4332515" y="5886372"/>
            <a:ext cx="9416142" cy="1401614"/>
          </a:xfrm>
          <a:prstGeom prst="rect">
            <a:avLst/>
          </a:prstGeom>
          <a:noFill/>
          <a:ln/>
        </p:spPr>
        <p:txBody>
          <a:bodyPr wrap="square" rtlCol="0" anchor="t"/>
          <a:lstStyle/>
          <a:p>
            <a:pPr marL="0" indent="0" algn="just">
              <a:lnSpc>
                <a:spcPts val="2149"/>
              </a:lnSpc>
              <a:buNone/>
            </a:pPr>
            <a:r>
              <a:rPr lang="ro-RO" sz="2000" kern="0" spc="-27" dirty="0">
                <a:solidFill>
                  <a:srgbClr val="272525"/>
                </a:solidFill>
                <a:latin typeface="Inter" pitchFamily="34" charset="0"/>
                <a:ea typeface="Inter" pitchFamily="34" charset="-122"/>
                <a:cs typeface="Inter" pitchFamily="34" charset="-120"/>
              </a:rPr>
              <a:t>    </a:t>
            </a:r>
            <a:r>
              <a:rPr lang="en-US" sz="2000" kern="0" spc="-27" dirty="0">
                <a:solidFill>
                  <a:srgbClr val="272525"/>
                </a:solidFill>
                <a:latin typeface="Inter" pitchFamily="34" charset="0"/>
                <a:ea typeface="Inter" pitchFamily="34" charset="-122"/>
                <a:cs typeface="Inter" pitchFamily="34" charset="-120"/>
              </a:rPr>
              <a:t>Pe măsură ce Revoluția Franceză se radicaliza, ideile sale - republicanism, naționalisme, abolirea privilegiilor - s-au răspândit în întreaga Europă, fiind percepute ca o amenințare serioasă de către monarhii tradiționaliști. Această "exportare a revoluției" a contribuit la creșterea tensiunilor și instabilității în multe state europene în următorii ani.</a:t>
            </a:r>
            <a:endParaRPr lang="en-US" sz="2000" dirty="0"/>
          </a:p>
        </p:txBody>
      </p:sp>
      <p:sp>
        <p:nvSpPr>
          <p:cNvPr id="16" name="Text 6">
            <a:extLst>
              <a:ext uri="{FF2B5EF4-FFF2-40B4-BE49-F238E27FC236}">
                <a16:creationId xmlns:a16="http://schemas.microsoft.com/office/drawing/2014/main" id="{46318DAB-E6C6-DB97-D310-E10D5E3B045A}"/>
              </a:ext>
            </a:extLst>
          </p:cNvPr>
          <p:cNvSpPr/>
          <p:nvPr/>
        </p:nvSpPr>
        <p:spPr>
          <a:xfrm>
            <a:off x="13557273" y="18540"/>
            <a:ext cx="1875592" cy="333494"/>
          </a:xfrm>
          <a:prstGeom prst="rect">
            <a:avLst/>
          </a:prstGeom>
          <a:noFill/>
          <a:ln/>
        </p:spPr>
        <p:txBody>
          <a:bodyPr wrap="none" rtlCol="0" anchor="t"/>
          <a:lstStyle/>
          <a:p>
            <a:pPr marL="0" indent="0" algn="l">
              <a:lnSpc>
                <a:spcPts val="2626"/>
              </a:lnSpc>
              <a:buNone/>
            </a:pPr>
            <a:r>
              <a:rPr lang="ro-RO" sz="2000" b="1" kern="0" spc="-30" dirty="0">
                <a:solidFill>
                  <a:srgbClr val="0070C0"/>
                </a:solidFill>
                <a:latin typeface="Inter" pitchFamily="34" charset="0"/>
                <a:ea typeface="Inter" pitchFamily="34" charset="-122"/>
                <a:cs typeface="Inter" pitchFamily="34" charset="-120"/>
              </a:rPr>
              <a:t>CEDRA</a:t>
            </a:r>
            <a:endParaRPr lang="en-US" sz="2000" dirty="0">
              <a:solidFill>
                <a:srgbClr val="0070C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56436"/>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5" name="Text 2"/>
          <p:cNvSpPr/>
          <p:nvPr/>
        </p:nvSpPr>
        <p:spPr>
          <a:xfrm>
            <a:off x="1955542" y="417613"/>
            <a:ext cx="8752114" cy="972026"/>
          </a:xfrm>
          <a:prstGeom prst="rect">
            <a:avLst/>
          </a:prstGeom>
          <a:noFill/>
          <a:ln/>
        </p:spPr>
        <p:txBody>
          <a:bodyPr wrap="square" rtlCol="0" anchor="t"/>
          <a:lstStyle/>
          <a:p>
            <a:pPr marL="0" indent="0">
              <a:lnSpc>
                <a:spcPts val="3827"/>
              </a:lnSpc>
              <a:buNone/>
            </a:pPr>
            <a:r>
              <a:rPr lang="en-US" sz="3062" b="1" kern="0" spc="-92" dirty="0">
                <a:solidFill>
                  <a:srgbClr val="000000"/>
                </a:solidFill>
                <a:latin typeface="Inter" pitchFamily="34" charset="0"/>
                <a:ea typeface="Inter" pitchFamily="34" charset="-122"/>
                <a:cs typeface="Inter" pitchFamily="34" charset="-120"/>
              </a:rPr>
              <a:t>Războaiele Revoluționare și implicațiile lor în Europa</a:t>
            </a:r>
            <a:endParaRPr lang="en-US" sz="3062" dirty="0"/>
          </a:p>
        </p:txBody>
      </p:sp>
      <p:sp>
        <p:nvSpPr>
          <p:cNvPr id="6" name="Shape 3"/>
          <p:cNvSpPr/>
          <p:nvPr/>
        </p:nvSpPr>
        <p:spPr>
          <a:xfrm>
            <a:off x="2010132" y="1725692"/>
            <a:ext cx="31075" cy="5983486"/>
          </a:xfrm>
          <a:prstGeom prst="roundRect">
            <a:avLst>
              <a:gd name="adj" fmla="val 225238"/>
            </a:avLst>
          </a:prstGeom>
          <a:solidFill>
            <a:srgbClr val="C0C1D7"/>
          </a:solidFill>
          <a:ln/>
        </p:spPr>
      </p:sp>
      <p:sp>
        <p:nvSpPr>
          <p:cNvPr id="7" name="Shape 4"/>
          <p:cNvSpPr/>
          <p:nvPr/>
        </p:nvSpPr>
        <p:spPr>
          <a:xfrm>
            <a:off x="2200573" y="2006501"/>
            <a:ext cx="544354" cy="31075"/>
          </a:xfrm>
          <a:prstGeom prst="roundRect">
            <a:avLst>
              <a:gd name="adj" fmla="val 225238"/>
            </a:avLst>
          </a:prstGeom>
          <a:solidFill>
            <a:srgbClr val="C0C1D7"/>
          </a:solidFill>
          <a:ln/>
        </p:spPr>
      </p:sp>
      <p:sp>
        <p:nvSpPr>
          <p:cNvPr id="8" name="Shape 5"/>
          <p:cNvSpPr/>
          <p:nvPr/>
        </p:nvSpPr>
        <p:spPr>
          <a:xfrm>
            <a:off x="1889152" y="1876187"/>
            <a:ext cx="349925" cy="349925"/>
          </a:xfrm>
          <a:prstGeom prst="roundRect">
            <a:avLst>
              <a:gd name="adj" fmla="val 20002"/>
            </a:avLst>
          </a:prstGeom>
          <a:solidFill>
            <a:srgbClr val="DADBF1"/>
          </a:solidFill>
          <a:ln w="7620">
            <a:solidFill>
              <a:srgbClr val="C0C1D7"/>
            </a:solidFill>
            <a:prstDash val="solid"/>
          </a:ln>
        </p:spPr>
      </p:sp>
      <p:sp>
        <p:nvSpPr>
          <p:cNvPr id="9" name="Text 6"/>
          <p:cNvSpPr/>
          <p:nvPr/>
        </p:nvSpPr>
        <p:spPr>
          <a:xfrm>
            <a:off x="1971973" y="1876187"/>
            <a:ext cx="107156" cy="291703"/>
          </a:xfrm>
          <a:prstGeom prst="rect">
            <a:avLst/>
          </a:prstGeom>
          <a:noFill/>
          <a:ln/>
        </p:spPr>
        <p:txBody>
          <a:bodyPr wrap="none" rtlCol="0" anchor="t"/>
          <a:lstStyle/>
          <a:p>
            <a:pPr marL="0" indent="0" algn="ctr">
              <a:lnSpc>
                <a:spcPts val="2296"/>
              </a:lnSpc>
              <a:buNone/>
            </a:pPr>
            <a:r>
              <a:rPr lang="en-US" sz="1837" b="1" kern="0" spc="-55" dirty="0">
                <a:solidFill>
                  <a:srgbClr val="272525"/>
                </a:solidFill>
                <a:latin typeface="Inter" pitchFamily="34" charset="0"/>
                <a:ea typeface="Inter" pitchFamily="34" charset="-122"/>
                <a:cs typeface="Inter" pitchFamily="34" charset="-120"/>
              </a:rPr>
              <a:t>1</a:t>
            </a:r>
            <a:endParaRPr lang="en-US" sz="1837" dirty="0"/>
          </a:p>
        </p:txBody>
      </p:sp>
      <p:sp>
        <p:nvSpPr>
          <p:cNvPr id="10" name="Text 7"/>
          <p:cNvSpPr/>
          <p:nvPr/>
        </p:nvSpPr>
        <p:spPr>
          <a:xfrm>
            <a:off x="2881073" y="1687652"/>
            <a:ext cx="5201569" cy="349925"/>
          </a:xfrm>
          <a:prstGeom prst="rect">
            <a:avLst/>
          </a:prstGeom>
          <a:noFill/>
          <a:ln/>
        </p:spPr>
        <p:txBody>
          <a:bodyPr wrap="none" rtlCol="0" anchor="t"/>
          <a:lstStyle/>
          <a:p>
            <a:pPr marL="0" indent="0" algn="just">
              <a:lnSpc>
                <a:spcPts val="1914"/>
              </a:lnSpc>
              <a:buNone/>
            </a:pPr>
            <a:r>
              <a:rPr lang="en-US" sz="2000" b="1" kern="0" spc="-46" dirty="0">
                <a:solidFill>
                  <a:srgbClr val="272525"/>
                </a:solidFill>
                <a:latin typeface="Inter" pitchFamily="34" charset="0"/>
                <a:ea typeface="Inter" pitchFamily="34" charset="-122"/>
                <a:cs typeface="Inter" pitchFamily="34" charset="-120"/>
              </a:rPr>
              <a:t>Izbucnirea Războaielor Revoluționare</a:t>
            </a:r>
            <a:endParaRPr lang="en-US" sz="2000" dirty="0"/>
          </a:p>
        </p:txBody>
      </p:sp>
      <p:sp>
        <p:nvSpPr>
          <p:cNvPr id="11" name="Text 8"/>
          <p:cNvSpPr/>
          <p:nvPr/>
        </p:nvSpPr>
        <p:spPr>
          <a:xfrm>
            <a:off x="2657535" y="2037577"/>
            <a:ext cx="7388066" cy="1492329"/>
          </a:xfrm>
          <a:prstGeom prst="rect">
            <a:avLst/>
          </a:prstGeom>
          <a:noFill/>
          <a:ln/>
        </p:spPr>
        <p:txBody>
          <a:bodyPr wrap="square" rtlCol="0" anchor="t"/>
          <a:lstStyle/>
          <a:p>
            <a:pPr marL="0" indent="0" algn="just">
              <a:lnSpc>
                <a:spcPts val="1960"/>
              </a:lnSpc>
              <a:buNone/>
            </a:pPr>
            <a:r>
              <a:rPr lang="ro-RO" sz="2000" kern="0" spc="-24" dirty="0">
                <a:solidFill>
                  <a:srgbClr val="272525"/>
                </a:solidFill>
                <a:latin typeface="Inter" pitchFamily="34" charset="0"/>
                <a:ea typeface="Inter" pitchFamily="34" charset="-122"/>
                <a:cs typeface="Inter" pitchFamily="34" charset="-120"/>
              </a:rPr>
              <a:t>    </a:t>
            </a:r>
            <a:r>
              <a:rPr lang="en-US" sz="2000" kern="0" spc="-24" dirty="0" err="1">
                <a:solidFill>
                  <a:srgbClr val="272525"/>
                </a:solidFill>
                <a:latin typeface="Inter" pitchFamily="34" charset="0"/>
                <a:ea typeface="Inter" pitchFamily="34" charset="-122"/>
                <a:cs typeface="Inter" pitchFamily="34" charset="-120"/>
              </a:rPr>
              <a:t>Revoluția</a:t>
            </a:r>
            <a:r>
              <a:rPr lang="en-US" sz="2000" kern="0" spc="-24" dirty="0">
                <a:solidFill>
                  <a:srgbClr val="272525"/>
                </a:solidFill>
                <a:latin typeface="Inter" pitchFamily="34" charset="0"/>
                <a:ea typeface="Inter" pitchFamily="34" charset="-122"/>
                <a:cs typeface="Inter" pitchFamily="34" charset="-120"/>
              </a:rPr>
              <a:t> Franceză a fost un eveniment care a resturnat ordinea politică și socială în Franța, dar efectele sale s-au răspândit rapid și în întreaga Europă. Temerile monarhiilor europene față de ideile revoluționare și dorința de a opri răspândirea lor au condus la formarea primei Coaliții, care a declarat război Franței în 1792. Această decizie a marcat începutul Războaielor Revoluționare, un conflict prelungit și complex care avea să influențeze strategic și politic întregul continent.</a:t>
            </a:r>
            <a:endParaRPr lang="en-US" sz="2000" dirty="0"/>
          </a:p>
        </p:txBody>
      </p:sp>
      <p:sp>
        <p:nvSpPr>
          <p:cNvPr id="12" name="Shape 9"/>
          <p:cNvSpPr/>
          <p:nvPr/>
        </p:nvSpPr>
        <p:spPr>
          <a:xfrm>
            <a:off x="2200573" y="4301550"/>
            <a:ext cx="544354" cy="31075"/>
          </a:xfrm>
          <a:prstGeom prst="roundRect">
            <a:avLst>
              <a:gd name="adj" fmla="val 225238"/>
            </a:avLst>
          </a:prstGeom>
          <a:solidFill>
            <a:srgbClr val="C0C1D7"/>
          </a:solidFill>
          <a:ln/>
        </p:spPr>
      </p:sp>
      <p:sp>
        <p:nvSpPr>
          <p:cNvPr id="13" name="Shape 10"/>
          <p:cNvSpPr/>
          <p:nvPr/>
        </p:nvSpPr>
        <p:spPr>
          <a:xfrm>
            <a:off x="1862460" y="4171694"/>
            <a:ext cx="349925" cy="349925"/>
          </a:xfrm>
          <a:prstGeom prst="roundRect">
            <a:avLst>
              <a:gd name="adj" fmla="val 20002"/>
            </a:avLst>
          </a:prstGeom>
          <a:solidFill>
            <a:srgbClr val="DADBF1"/>
          </a:solidFill>
          <a:ln w="7620">
            <a:solidFill>
              <a:srgbClr val="C0C1D7"/>
            </a:solidFill>
            <a:prstDash val="solid"/>
          </a:ln>
        </p:spPr>
      </p:sp>
      <p:sp>
        <p:nvSpPr>
          <p:cNvPr id="14" name="Text 11"/>
          <p:cNvSpPr/>
          <p:nvPr/>
        </p:nvSpPr>
        <p:spPr>
          <a:xfrm>
            <a:off x="1955542" y="4171236"/>
            <a:ext cx="140018" cy="291703"/>
          </a:xfrm>
          <a:prstGeom prst="rect">
            <a:avLst/>
          </a:prstGeom>
          <a:noFill/>
          <a:ln/>
        </p:spPr>
        <p:txBody>
          <a:bodyPr wrap="none" rtlCol="0" anchor="t"/>
          <a:lstStyle/>
          <a:p>
            <a:pPr marL="0" indent="0" algn="ctr">
              <a:lnSpc>
                <a:spcPts val="2296"/>
              </a:lnSpc>
              <a:buNone/>
            </a:pPr>
            <a:r>
              <a:rPr lang="en-US" sz="1837" b="1" kern="0" spc="-55" dirty="0">
                <a:solidFill>
                  <a:srgbClr val="272525"/>
                </a:solidFill>
                <a:latin typeface="Inter" pitchFamily="34" charset="0"/>
                <a:ea typeface="Inter" pitchFamily="34" charset="-122"/>
                <a:cs typeface="Inter" pitchFamily="34" charset="-120"/>
              </a:rPr>
              <a:t>2</a:t>
            </a:r>
            <a:endParaRPr lang="en-US" sz="1837" dirty="0"/>
          </a:p>
        </p:txBody>
      </p:sp>
      <p:sp>
        <p:nvSpPr>
          <p:cNvPr id="15" name="Text 12"/>
          <p:cNvSpPr/>
          <p:nvPr/>
        </p:nvSpPr>
        <p:spPr>
          <a:xfrm>
            <a:off x="2767399" y="3978860"/>
            <a:ext cx="3819287" cy="243007"/>
          </a:xfrm>
          <a:prstGeom prst="rect">
            <a:avLst/>
          </a:prstGeom>
          <a:noFill/>
          <a:ln/>
        </p:spPr>
        <p:txBody>
          <a:bodyPr wrap="none" rtlCol="0" anchor="t"/>
          <a:lstStyle/>
          <a:p>
            <a:pPr marL="0" indent="0">
              <a:lnSpc>
                <a:spcPts val="1914"/>
              </a:lnSpc>
              <a:buNone/>
            </a:pPr>
            <a:r>
              <a:rPr lang="en-US" sz="2000" b="1" kern="0" spc="-46" dirty="0">
                <a:solidFill>
                  <a:srgbClr val="272525"/>
                </a:solidFill>
                <a:latin typeface="Inter" pitchFamily="34" charset="0"/>
                <a:ea typeface="Inter" pitchFamily="34" charset="-122"/>
                <a:cs typeface="Inter" pitchFamily="34" charset="-120"/>
              </a:rPr>
              <a:t>Expansiunea Revoluției Franceze în Europa</a:t>
            </a:r>
            <a:endParaRPr lang="en-US" sz="2000" dirty="0"/>
          </a:p>
        </p:txBody>
      </p:sp>
      <p:sp>
        <p:nvSpPr>
          <p:cNvPr id="16" name="Text 13"/>
          <p:cNvSpPr/>
          <p:nvPr/>
        </p:nvSpPr>
        <p:spPr>
          <a:xfrm>
            <a:off x="2696799" y="4370673"/>
            <a:ext cx="7309538" cy="994886"/>
          </a:xfrm>
          <a:prstGeom prst="rect">
            <a:avLst/>
          </a:prstGeom>
          <a:noFill/>
          <a:ln/>
        </p:spPr>
        <p:txBody>
          <a:bodyPr wrap="square" rtlCol="0" anchor="t"/>
          <a:lstStyle/>
          <a:p>
            <a:pPr marL="0" indent="0" algn="just">
              <a:lnSpc>
                <a:spcPts val="1960"/>
              </a:lnSpc>
              <a:buNone/>
            </a:pPr>
            <a:r>
              <a:rPr lang="ro-RO" sz="2000" kern="0" spc="-24" dirty="0">
                <a:solidFill>
                  <a:srgbClr val="272525"/>
                </a:solidFill>
                <a:latin typeface="Inter" pitchFamily="34" charset="0"/>
                <a:ea typeface="Inter" pitchFamily="34" charset="-122"/>
                <a:cs typeface="Inter" pitchFamily="34" charset="-120"/>
              </a:rPr>
              <a:t>    </a:t>
            </a:r>
            <a:r>
              <a:rPr lang="en-US" sz="2000" kern="0" spc="-24" dirty="0">
                <a:solidFill>
                  <a:srgbClr val="272525"/>
                </a:solidFill>
                <a:latin typeface="Inter" pitchFamily="34" charset="0"/>
                <a:ea typeface="Inter" pitchFamily="34" charset="-122"/>
                <a:cs typeface="Inter" pitchFamily="34" charset="-120"/>
              </a:rPr>
              <a:t>Pe măsură ce armatele revoluționare franceze câștigau teren, ideile revoluționare precum democrația, libertatea și egalitatea se răspândeau în întreaga Europă. Franța a început să creeze state cliente și aliați, cum ar fi Republica Bâtavă și Republica Cisalpină, punând bazele unui nou ordin european dominat de influența franceză.</a:t>
            </a:r>
            <a:endParaRPr lang="en-US" sz="2000" dirty="0"/>
          </a:p>
        </p:txBody>
      </p:sp>
      <p:sp>
        <p:nvSpPr>
          <p:cNvPr id="17" name="Shape 14"/>
          <p:cNvSpPr/>
          <p:nvPr/>
        </p:nvSpPr>
        <p:spPr>
          <a:xfrm>
            <a:off x="2200573" y="6099155"/>
            <a:ext cx="544354" cy="31075"/>
          </a:xfrm>
          <a:prstGeom prst="roundRect">
            <a:avLst>
              <a:gd name="adj" fmla="val 225238"/>
            </a:avLst>
          </a:prstGeom>
          <a:solidFill>
            <a:srgbClr val="C0C1D7"/>
          </a:solidFill>
          <a:ln/>
        </p:spPr>
      </p:sp>
      <p:sp>
        <p:nvSpPr>
          <p:cNvPr id="18" name="Shape 15"/>
          <p:cNvSpPr/>
          <p:nvPr/>
        </p:nvSpPr>
        <p:spPr>
          <a:xfrm>
            <a:off x="1850648" y="5939790"/>
            <a:ext cx="349925" cy="349925"/>
          </a:xfrm>
          <a:prstGeom prst="roundRect">
            <a:avLst>
              <a:gd name="adj" fmla="val 20002"/>
            </a:avLst>
          </a:prstGeom>
          <a:solidFill>
            <a:srgbClr val="DADBF1"/>
          </a:solidFill>
          <a:ln w="7620">
            <a:solidFill>
              <a:srgbClr val="C0C1D7"/>
            </a:solidFill>
            <a:prstDash val="solid"/>
          </a:ln>
        </p:spPr>
      </p:sp>
      <p:sp>
        <p:nvSpPr>
          <p:cNvPr id="19" name="Text 16"/>
          <p:cNvSpPr/>
          <p:nvPr/>
        </p:nvSpPr>
        <p:spPr>
          <a:xfrm>
            <a:off x="1952089" y="5968841"/>
            <a:ext cx="146923" cy="291703"/>
          </a:xfrm>
          <a:prstGeom prst="rect">
            <a:avLst/>
          </a:prstGeom>
          <a:noFill/>
          <a:ln/>
        </p:spPr>
        <p:txBody>
          <a:bodyPr wrap="none" rtlCol="0" anchor="t"/>
          <a:lstStyle/>
          <a:p>
            <a:pPr marL="0" indent="0" algn="ctr">
              <a:lnSpc>
                <a:spcPts val="2296"/>
              </a:lnSpc>
              <a:buNone/>
            </a:pPr>
            <a:r>
              <a:rPr lang="en-US" sz="1837" b="1" kern="0" spc="-55" dirty="0">
                <a:solidFill>
                  <a:srgbClr val="272525"/>
                </a:solidFill>
                <a:latin typeface="Inter" pitchFamily="34" charset="0"/>
                <a:ea typeface="Inter" pitchFamily="34" charset="-122"/>
                <a:cs typeface="Inter" pitchFamily="34" charset="-120"/>
              </a:rPr>
              <a:t>3</a:t>
            </a:r>
            <a:endParaRPr lang="en-US" sz="1837" dirty="0"/>
          </a:p>
        </p:txBody>
      </p:sp>
      <p:sp>
        <p:nvSpPr>
          <p:cNvPr id="20" name="Text 17"/>
          <p:cNvSpPr/>
          <p:nvPr/>
        </p:nvSpPr>
        <p:spPr>
          <a:xfrm>
            <a:off x="2767399" y="5755834"/>
            <a:ext cx="3163610" cy="243007"/>
          </a:xfrm>
          <a:prstGeom prst="rect">
            <a:avLst/>
          </a:prstGeom>
          <a:noFill/>
          <a:ln/>
        </p:spPr>
        <p:txBody>
          <a:bodyPr wrap="none" rtlCol="0" anchor="t"/>
          <a:lstStyle/>
          <a:p>
            <a:pPr marL="0" indent="0" algn="l">
              <a:lnSpc>
                <a:spcPts val="1914"/>
              </a:lnSpc>
              <a:buNone/>
            </a:pPr>
            <a:r>
              <a:rPr lang="en-US" sz="2000" b="1" kern="0" spc="-46" dirty="0">
                <a:solidFill>
                  <a:srgbClr val="272525"/>
                </a:solidFill>
                <a:latin typeface="Inter" pitchFamily="34" charset="0"/>
                <a:ea typeface="Inter" pitchFamily="34" charset="-122"/>
                <a:cs typeface="Inter" pitchFamily="34" charset="-120"/>
              </a:rPr>
              <a:t>Impactul Războaielor Revoluționare</a:t>
            </a:r>
            <a:endParaRPr lang="en-US" sz="2000" dirty="0"/>
          </a:p>
        </p:txBody>
      </p:sp>
      <p:sp>
        <p:nvSpPr>
          <p:cNvPr id="21" name="Text 18"/>
          <p:cNvSpPr/>
          <p:nvPr/>
        </p:nvSpPr>
        <p:spPr>
          <a:xfrm>
            <a:off x="2696799" y="6164907"/>
            <a:ext cx="7388066" cy="1243608"/>
          </a:xfrm>
          <a:prstGeom prst="rect">
            <a:avLst/>
          </a:prstGeom>
          <a:noFill/>
          <a:ln/>
        </p:spPr>
        <p:txBody>
          <a:bodyPr wrap="square" rtlCol="0" anchor="t"/>
          <a:lstStyle/>
          <a:p>
            <a:pPr marL="0" indent="0" algn="just">
              <a:lnSpc>
                <a:spcPts val="1960"/>
              </a:lnSpc>
              <a:buNone/>
            </a:pPr>
            <a:r>
              <a:rPr lang="ro-RO" sz="2000" kern="0" spc="-24" dirty="0">
                <a:solidFill>
                  <a:srgbClr val="272525"/>
                </a:solidFill>
                <a:latin typeface="Inter" pitchFamily="34" charset="0"/>
                <a:ea typeface="Inter" pitchFamily="34" charset="-122"/>
                <a:cs typeface="Inter" pitchFamily="34" charset="-120"/>
              </a:rPr>
              <a:t>   </a:t>
            </a:r>
            <a:r>
              <a:rPr lang="en-US" sz="2000" kern="0" spc="-24" dirty="0" err="1">
                <a:solidFill>
                  <a:srgbClr val="272525"/>
                </a:solidFill>
                <a:latin typeface="Inter" pitchFamily="34" charset="0"/>
                <a:ea typeface="Inter" pitchFamily="34" charset="-122"/>
                <a:cs typeface="Inter" pitchFamily="34" charset="-120"/>
              </a:rPr>
              <a:t>Războaiele</a:t>
            </a:r>
            <a:r>
              <a:rPr lang="en-US" sz="2000" kern="0" spc="-24" dirty="0">
                <a:solidFill>
                  <a:srgbClr val="272525"/>
                </a:solidFill>
                <a:latin typeface="Inter" pitchFamily="34" charset="0"/>
                <a:ea typeface="Inter" pitchFamily="34" charset="-122"/>
                <a:cs typeface="Inter" pitchFamily="34" charset="-120"/>
              </a:rPr>
              <a:t> Revoluționare au avut un impact transformator asupra Europei. Ele au dus la erodarea vechilor monarhii și la apariția unor noi state naționale, modificând fundamental harta politică a continentului. De asemenea, aceste conflicte au stimulat dezvoltarea tehnologiei militare și a strategiilor de război, iar ideile revoluționare franceze au inspirat mișcări de eliberare națională în regiuni precum Italia și Germania.</a:t>
            </a:r>
            <a:endParaRPr lang="en-US" sz="2000" dirty="0"/>
          </a:p>
        </p:txBody>
      </p:sp>
      <p:sp>
        <p:nvSpPr>
          <p:cNvPr id="23" name="Text 6">
            <a:extLst>
              <a:ext uri="{FF2B5EF4-FFF2-40B4-BE49-F238E27FC236}">
                <a16:creationId xmlns:a16="http://schemas.microsoft.com/office/drawing/2014/main" id="{42ED9C4B-D8B4-7CBA-D813-6295A4DE8DB2}"/>
              </a:ext>
            </a:extLst>
          </p:cNvPr>
          <p:cNvSpPr/>
          <p:nvPr/>
        </p:nvSpPr>
        <p:spPr>
          <a:xfrm>
            <a:off x="96381" y="7821513"/>
            <a:ext cx="1875592" cy="333494"/>
          </a:xfrm>
          <a:prstGeom prst="rect">
            <a:avLst/>
          </a:prstGeom>
          <a:noFill/>
          <a:ln/>
        </p:spPr>
        <p:txBody>
          <a:bodyPr wrap="none" rtlCol="0" anchor="t"/>
          <a:lstStyle/>
          <a:p>
            <a:pPr marL="0" indent="0" algn="l">
              <a:lnSpc>
                <a:spcPts val="2626"/>
              </a:lnSpc>
              <a:buNone/>
            </a:pPr>
            <a:r>
              <a:rPr lang="ro-RO" sz="2000" b="1" kern="0" spc="-30" dirty="0">
                <a:solidFill>
                  <a:srgbClr val="0070C0"/>
                </a:solidFill>
                <a:latin typeface="Inter" pitchFamily="34" charset="0"/>
                <a:ea typeface="Inter" pitchFamily="34" charset="-122"/>
                <a:cs typeface="Inter" pitchFamily="34" charset="-120"/>
              </a:rPr>
              <a:t>CEDRA</a:t>
            </a:r>
            <a:endParaRPr lang="en-US" sz="2000" dirty="0">
              <a:solidFill>
                <a:srgbClr val="0070C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9973151"/>
          </a:xfrm>
          <a:prstGeom prst="rect">
            <a:avLst/>
          </a:prstGeom>
          <a:solidFill>
            <a:srgbClr val="FFFFFF"/>
          </a:solidFill>
          <a:ln/>
        </p:spPr>
      </p:sp>
      <p:sp>
        <p:nvSpPr>
          <p:cNvPr id="4" name="Text 2"/>
          <p:cNvSpPr/>
          <p:nvPr/>
        </p:nvSpPr>
        <p:spPr>
          <a:xfrm>
            <a:off x="3621167" y="427673"/>
            <a:ext cx="7011829" cy="486013"/>
          </a:xfrm>
          <a:prstGeom prst="rect">
            <a:avLst/>
          </a:prstGeom>
          <a:noFill/>
          <a:ln/>
        </p:spPr>
        <p:txBody>
          <a:bodyPr wrap="none" rtlCol="0" anchor="t"/>
          <a:lstStyle/>
          <a:p>
            <a:pPr marL="0" indent="0">
              <a:lnSpc>
                <a:spcPts val="3827"/>
              </a:lnSpc>
              <a:buNone/>
            </a:pPr>
            <a:r>
              <a:rPr lang="en-US" sz="3062" b="1" kern="0" spc="-92" dirty="0">
                <a:solidFill>
                  <a:srgbClr val="000000"/>
                </a:solidFill>
                <a:latin typeface="Inter" pitchFamily="34" charset="0"/>
                <a:ea typeface="Inter" pitchFamily="34" charset="-122"/>
                <a:cs typeface="Inter" pitchFamily="34" charset="-120"/>
              </a:rPr>
              <a:t>Schimbările politice și sociale în Europa</a:t>
            </a:r>
            <a:endParaRPr lang="en-US" sz="3062" dirty="0"/>
          </a:p>
        </p:txBody>
      </p:sp>
      <p:sp>
        <p:nvSpPr>
          <p:cNvPr id="5" name="Text 3"/>
          <p:cNvSpPr/>
          <p:nvPr/>
        </p:nvSpPr>
        <p:spPr>
          <a:xfrm>
            <a:off x="1145560" y="1420067"/>
            <a:ext cx="2748810" cy="486013"/>
          </a:xfrm>
          <a:prstGeom prst="rect">
            <a:avLst/>
          </a:prstGeom>
          <a:noFill/>
          <a:ln/>
        </p:spPr>
        <p:txBody>
          <a:bodyPr wrap="square" rtlCol="0" anchor="t"/>
          <a:lstStyle/>
          <a:p>
            <a:pPr marL="0" indent="0" algn="ctr">
              <a:lnSpc>
                <a:spcPts val="1914"/>
              </a:lnSpc>
              <a:buNone/>
            </a:pPr>
            <a:r>
              <a:rPr lang="en-US" sz="2000" b="1" kern="0" spc="-46" dirty="0">
                <a:solidFill>
                  <a:srgbClr val="000000"/>
                </a:solidFill>
                <a:latin typeface="Inter" pitchFamily="34" charset="0"/>
                <a:ea typeface="Inter" pitchFamily="34" charset="-122"/>
                <a:cs typeface="Inter" pitchFamily="34" charset="-120"/>
              </a:rPr>
              <a:t>Transformări politice</a:t>
            </a:r>
            <a:endParaRPr lang="en-US" sz="2000" dirty="0"/>
          </a:p>
        </p:txBody>
      </p:sp>
      <p:sp>
        <p:nvSpPr>
          <p:cNvPr id="6" name="Text 4"/>
          <p:cNvSpPr/>
          <p:nvPr/>
        </p:nvSpPr>
        <p:spPr>
          <a:xfrm>
            <a:off x="1116457" y="2003804"/>
            <a:ext cx="2982014" cy="7212925"/>
          </a:xfrm>
          <a:prstGeom prst="rect">
            <a:avLst/>
          </a:prstGeom>
          <a:noFill/>
          <a:ln/>
        </p:spPr>
        <p:txBody>
          <a:bodyPr wrap="square" rtlCol="0" anchor="t"/>
          <a:lstStyle/>
          <a:p>
            <a:pPr marL="0" indent="0" algn="just">
              <a:lnSpc>
                <a:spcPts val="1960"/>
              </a:lnSpc>
              <a:buNone/>
            </a:pPr>
            <a:r>
              <a:rPr lang="en-US" kern="0" spc="-24" dirty="0">
                <a:solidFill>
                  <a:srgbClr val="272525"/>
                </a:solidFill>
                <a:latin typeface="Inter" pitchFamily="34" charset="0"/>
                <a:ea typeface="Inter" pitchFamily="34" charset="-122"/>
                <a:cs typeface="Inter" pitchFamily="34" charset="-120"/>
              </a:rPr>
              <a:t>Revoluția Franceză a adus o serie de transformări majore în structura politică a Europei. Monarhiile absolutiste au fost puternic zdruncinate, iar ideile revoluționare precum suveranitatea populară, separația puterilor și egalitatea cetățenilor au început să câștige teren. Multe state europene au adoptat constituții și au implementat reforme menite să limiteze puterea regală și să extindă drepturile și libertățile cetățenilor. Apariția unor noi curente politice, precum liberalismul și naționalismul, a avut un impact profund asupra modelelor de guvernare și organizare statală.</a:t>
            </a:r>
            <a:endParaRPr lang="en-US" dirty="0"/>
          </a:p>
        </p:txBody>
      </p:sp>
      <p:sp>
        <p:nvSpPr>
          <p:cNvPr id="7" name="Text 5"/>
          <p:cNvSpPr/>
          <p:nvPr/>
        </p:nvSpPr>
        <p:spPr>
          <a:xfrm>
            <a:off x="4452258" y="1370035"/>
            <a:ext cx="2569028" cy="486013"/>
          </a:xfrm>
          <a:prstGeom prst="rect">
            <a:avLst/>
          </a:prstGeom>
          <a:noFill/>
          <a:ln/>
        </p:spPr>
        <p:txBody>
          <a:bodyPr wrap="square" rtlCol="0" anchor="t"/>
          <a:lstStyle/>
          <a:p>
            <a:pPr marL="0" indent="0" algn="ctr">
              <a:lnSpc>
                <a:spcPts val="1914"/>
              </a:lnSpc>
              <a:buNone/>
            </a:pPr>
            <a:r>
              <a:rPr lang="en-US" sz="2000" b="1" kern="0" spc="-46" dirty="0">
                <a:solidFill>
                  <a:srgbClr val="000000"/>
                </a:solidFill>
                <a:latin typeface="Inter" pitchFamily="34" charset="0"/>
                <a:ea typeface="Inter" pitchFamily="34" charset="-122"/>
                <a:cs typeface="Inter" pitchFamily="34" charset="-120"/>
              </a:rPr>
              <a:t>Transformări sociale</a:t>
            </a:r>
            <a:endParaRPr lang="en-US" sz="2000" dirty="0"/>
          </a:p>
        </p:txBody>
      </p:sp>
      <p:sp>
        <p:nvSpPr>
          <p:cNvPr id="8" name="Text 6"/>
          <p:cNvSpPr/>
          <p:nvPr/>
        </p:nvSpPr>
        <p:spPr>
          <a:xfrm>
            <a:off x="4262609" y="1943933"/>
            <a:ext cx="2958022" cy="7461647"/>
          </a:xfrm>
          <a:prstGeom prst="rect">
            <a:avLst/>
          </a:prstGeom>
          <a:noFill/>
          <a:ln/>
        </p:spPr>
        <p:txBody>
          <a:bodyPr wrap="square" rtlCol="0" anchor="t"/>
          <a:lstStyle/>
          <a:p>
            <a:pPr marL="0" indent="0" algn="just">
              <a:lnSpc>
                <a:spcPts val="1960"/>
              </a:lnSpc>
              <a:buNone/>
            </a:pPr>
            <a:r>
              <a:rPr lang="en-US" sz="2000" kern="0" spc="-24" dirty="0">
                <a:solidFill>
                  <a:srgbClr val="272525"/>
                </a:solidFill>
                <a:latin typeface="Inter" pitchFamily="34" charset="0"/>
                <a:ea typeface="Inter" pitchFamily="34" charset="-122"/>
                <a:cs typeface="Inter" pitchFamily="34" charset="-120"/>
              </a:rPr>
              <a:t>Pe plan social, Revoluția Franceză a condus la abolirea privilegiilor și a sistemului feudal, deschizând calea pentru o reorganizare a societății pe baze mai egalitare. Emanciparea iobagilor, abolirea titlurilor nobiliare și a privilegiilor de clasă, precum și accesul la educație și oportunități profesionale au contribuit la o mobilitate socială crescută și la dezvoltarea unei noi clase de mijloc. Totodată, conflictele sociale între nobilime, burghezie și clasa muncitoare au devenit tot mai frecvente, generând tensiuni și revoluții în multe țări europene.</a:t>
            </a:r>
            <a:endParaRPr lang="en-US" sz="2000" dirty="0"/>
          </a:p>
        </p:txBody>
      </p:sp>
      <p:sp>
        <p:nvSpPr>
          <p:cNvPr id="9" name="Text 7"/>
          <p:cNvSpPr/>
          <p:nvPr/>
        </p:nvSpPr>
        <p:spPr>
          <a:xfrm>
            <a:off x="8089472" y="1370035"/>
            <a:ext cx="1562457" cy="426142"/>
          </a:xfrm>
          <a:prstGeom prst="rect">
            <a:avLst/>
          </a:prstGeom>
          <a:noFill/>
          <a:ln/>
        </p:spPr>
        <p:txBody>
          <a:bodyPr wrap="none" rtlCol="0" anchor="t"/>
          <a:lstStyle/>
          <a:p>
            <a:pPr marL="0" indent="0" algn="ctr">
              <a:lnSpc>
                <a:spcPts val="1914"/>
              </a:lnSpc>
              <a:buNone/>
            </a:pPr>
            <a:r>
              <a:rPr lang="en-US" sz="2000" b="1" kern="0" spc="-46" dirty="0">
                <a:solidFill>
                  <a:srgbClr val="000000"/>
                </a:solidFill>
                <a:latin typeface="Inter" pitchFamily="34" charset="0"/>
                <a:ea typeface="Inter" pitchFamily="34" charset="-122"/>
                <a:cs typeface="Inter" pitchFamily="34" charset="-120"/>
              </a:rPr>
              <a:t>Rolul femeilor</a:t>
            </a:r>
            <a:endParaRPr lang="en-US" sz="2000" dirty="0"/>
          </a:p>
        </p:txBody>
      </p:sp>
      <p:sp>
        <p:nvSpPr>
          <p:cNvPr id="10" name="Text 8"/>
          <p:cNvSpPr/>
          <p:nvPr/>
        </p:nvSpPr>
        <p:spPr>
          <a:xfrm>
            <a:off x="7519988" y="1968460"/>
            <a:ext cx="2870426" cy="5471874"/>
          </a:xfrm>
          <a:prstGeom prst="rect">
            <a:avLst/>
          </a:prstGeom>
          <a:noFill/>
          <a:ln/>
        </p:spPr>
        <p:txBody>
          <a:bodyPr wrap="square" rtlCol="0" anchor="t"/>
          <a:lstStyle/>
          <a:p>
            <a:pPr marL="0" indent="0" algn="just">
              <a:lnSpc>
                <a:spcPts val="1960"/>
              </a:lnSpc>
              <a:buNone/>
            </a:pPr>
            <a:r>
              <a:rPr lang="en-US" sz="2000" kern="0" spc="-24" dirty="0">
                <a:solidFill>
                  <a:srgbClr val="272525"/>
                </a:solidFill>
                <a:latin typeface="Inter" pitchFamily="34" charset="0"/>
                <a:ea typeface="Inter" pitchFamily="34" charset="-122"/>
                <a:cs typeface="Inter" pitchFamily="34" charset="-120"/>
              </a:rPr>
              <a:t>Un aspect important al transformărilor sociale a fost emanciparea femeilor și participarea lor activă la evenimentele revoluționare. Femeile au luptat pentru drepturi politice și sociale, precum dreptul la vot, accesul la educație și îmbunătățirea condițiilor de muncă. Figuri precum Olimpia de Gouges sau Charlotte Corday au devenit simboluri ale rolului femeilor în această perioadă tumultuoasă.</a:t>
            </a:r>
            <a:endParaRPr lang="en-US" sz="2000" dirty="0"/>
          </a:p>
        </p:txBody>
      </p:sp>
      <p:sp>
        <p:nvSpPr>
          <p:cNvPr id="11" name="Text 9"/>
          <p:cNvSpPr/>
          <p:nvPr/>
        </p:nvSpPr>
        <p:spPr>
          <a:xfrm>
            <a:off x="10736031" y="1457920"/>
            <a:ext cx="2810267" cy="486013"/>
          </a:xfrm>
          <a:prstGeom prst="rect">
            <a:avLst/>
          </a:prstGeom>
          <a:noFill/>
          <a:ln/>
        </p:spPr>
        <p:txBody>
          <a:bodyPr wrap="square" rtlCol="0" anchor="t"/>
          <a:lstStyle/>
          <a:p>
            <a:pPr marL="0" indent="0" algn="ctr">
              <a:lnSpc>
                <a:spcPts val="1914"/>
              </a:lnSpc>
              <a:buNone/>
            </a:pPr>
            <a:r>
              <a:rPr lang="en-US" sz="2000" b="1" kern="0" spc="-46" dirty="0">
                <a:solidFill>
                  <a:srgbClr val="000000"/>
                </a:solidFill>
                <a:latin typeface="Inter" pitchFamily="34" charset="0"/>
                <a:ea typeface="Inter" pitchFamily="34" charset="-122"/>
                <a:cs typeface="Inter" pitchFamily="34" charset="-120"/>
              </a:rPr>
              <a:t>Naționalismul emergent</a:t>
            </a:r>
            <a:endParaRPr lang="en-US" sz="2000" dirty="0"/>
          </a:p>
        </p:txBody>
      </p:sp>
      <p:sp>
        <p:nvSpPr>
          <p:cNvPr id="12" name="Text 10"/>
          <p:cNvSpPr/>
          <p:nvPr/>
        </p:nvSpPr>
        <p:spPr>
          <a:xfrm>
            <a:off x="10689771" y="2041904"/>
            <a:ext cx="3042558" cy="4974431"/>
          </a:xfrm>
          <a:prstGeom prst="rect">
            <a:avLst/>
          </a:prstGeom>
          <a:noFill/>
          <a:ln/>
        </p:spPr>
        <p:txBody>
          <a:bodyPr wrap="square" rtlCol="0" anchor="t"/>
          <a:lstStyle/>
          <a:p>
            <a:pPr marL="0" indent="0" algn="just">
              <a:lnSpc>
                <a:spcPts val="1960"/>
              </a:lnSpc>
              <a:buNone/>
            </a:pPr>
            <a:r>
              <a:rPr lang="en-US" sz="2000" kern="0" spc="-24" dirty="0">
                <a:solidFill>
                  <a:srgbClr val="272525"/>
                </a:solidFill>
                <a:latin typeface="Inter" pitchFamily="34" charset="0"/>
                <a:ea typeface="Inter" pitchFamily="34" charset="-122"/>
                <a:cs typeface="Inter" pitchFamily="34" charset="-120"/>
              </a:rPr>
              <a:t>Revoluția Franceză a dat naștere și unui puternic sentiment de identitate națională în rândul popoarelor europene. Ideile de libertate, autodeterminare și independență față de monarhiile dominante au alimentat mișcări naționaliste în diverse regiuni ale continentului. Acest fenomen a condus la apariția unor noi state naționale și la o reașezare a hărții politice a Europei în secolul al XIX-lea.</a:t>
            </a:r>
            <a:endParaRPr lang="en-US" sz="2000" dirty="0"/>
          </a:p>
        </p:txBody>
      </p:sp>
      <p:sp>
        <p:nvSpPr>
          <p:cNvPr id="14" name="Text 6">
            <a:extLst>
              <a:ext uri="{FF2B5EF4-FFF2-40B4-BE49-F238E27FC236}">
                <a16:creationId xmlns:a16="http://schemas.microsoft.com/office/drawing/2014/main" id="{44941C39-46EF-2A43-C864-A8F73A657C14}"/>
              </a:ext>
            </a:extLst>
          </p:cNvPr>
          <p:cNvSpPr/>
          <p:nvPr/>
        </p:nvSpPr>
        <p:spPr>
          <a:xfrm>
            <a:off x="330921" y="8041421"/>
            <a:ext cx="1875592" cy="333494"/>
          </a:xfrm>
          <a:prstGeom prst="rect">
            <a:avLst/>
          </a:prstGeom>
          <a:noFill/>
          <a:ln/>
        </p:spPr>
        <p:txBody>
          <a:bodyPr wrap="none" rtlCol="0" anchor="t"/>
          <a:lstStyle/>
          <a:p>
            <a:pPr marL="0" indent="0" algn="l">
              <a:lnSpc>
                <a:spcPts val="2626"/>
              </a:lnSpc>
              <a:buNone/>
            </a:pPr>
            <a:r>
              <a:rPr lang="ro-RO" sz="2000" b="1" kern="0" spc="-30" dirty="0">
                <a:solidFill>
                  <a:srgbClr val="0070C0"/>
                </a:solidFill>
                <a:latin typeface="Inter" pitchFamily="34" charset="0"/>
                <a:ea typeface="Inter" pitchFamily="34" charset="-122"/>
                <a:cs typeface="Inter" pitchFamily="34" charset="-120"/>
              </a:rPr>
              <a:t>CEDRA</a:t>
            </a:r>
            <a:endParaRPr lang="en-US" sz="2000" dirty="0">
              <a:solidFill>
                <a:srgbClr val="0070C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544287" y="196181"/>
            <a:ext cx="8029404" cy="1204436"/>
          </a:xfrm>
          <a:prstGeom prst="rect">
            <a:avLst/>
          </a:prstGeom>
          <a:noFill/>
          <a:ln/>
        </p:spPr>
        <p:txBody>
          <a:bodyPr wrap="square" rtlCol="0" anchor="t"/>
          <a:lstStyle/>
          <a:p>
            <a:pPr marL="0" indent="0" algn="ctr">
              <a:lnSpc>
                <a:spcPts val="4743"/>
              </a:lnSpc>
              <a:buNone/>
            </a:pPr>
            <a:r>
              <a:rPr lang="en-US" sz="3794" b="1" kern="0" spc="-114" dirty="0" err="1">
                <a:solidFill>
                  <a:srgbClr val="000000"/>
                </a:solidFill>
                <a:latin typeface="Inter" pitchFamily="34" charset="0"/>
                <a:ea typeface="Inter" pitchFamily="34" charset="-122"/>
                <a:cs typeface="Inter" pitchFamily="34" charset="-120"/>
              </a:rPr>
              <a:t>Rolul</a:t>
            </a:r>
            <a:r>
              <a:rPr lang="en-US" sz="3794" b="1" kern="0" spc="-114" dirty="0">
                <a:solidFill>
                  <a:srgbClr val="000000"/>
                </a:solidFill>
                <a:latin typeface="Inter" pitchFamily="34" charset="0"/>
                <a:ea typeface="Inter" pitchFamily="34" charset="-122"/>
                <a:cs typeface="Inter" pitchFamily="34" charset="-120"/>
              </a:rPr>
              <a:t> </a:t>
            </a:r>
            <a:r>
              <a:rPr lang="ro-RO" sz="3794" b="1" kern="0" spc="-114" dirty="0">
                <a:solidFill>
                  <a:srgbClr val="000000"/>
                </a:solidFill>
                <a:latin typeface="Inter" pitchFamily="34" charset="0"/>
                <a:ea typeface="Inter" pitchFamily="34" charset="-122"/>
                <a:cs typeface="Inter" pitchFamily="34" charset="-120"/>
              </a:rPr>
              <a:t>lui </a:t>
            </a:r>
            <a:r>
              <a:rPr lang="en-US" sz="3794" b="1" kern="0" spc="-114" dirty="0">
                <a:solidFill>
                  <a:srgbClr val="000000"/>
                </a:solidFill>
                <a:latin typeface="Inter" pitchFamily="34" charset="0"/>
                <a:ea typeface="Inter" pitchFamily="34" charset="-122"/>
                <a:cs typeface="Inter" pitchFamily="34" charset="-120"/>
              </a:rPr>
              <a:t>Napoleon Bonaparte în Europa</a:t>
            </a:r>
            <a:endParaRPr lang="en-US" sz="3794" dirty="0"/>
          </a:p>
        </p:txBody>
      </p:sp>
      <p:sp>
        <p:nvSpPr>
          <p:cNvPr id="6" name="Text 3"/>
          <p:cNvSpPr/>
          <p:nvPr/>
        </p:nvSpPr>
        <p:spPr>
          <a:xfrm>
            <a:off x="875110" y="1044365"/>
            <a:ext cx="7698581" cy="1541859"/>
          </a:xfrm>
          <a:prstGeom prst="rect">
            <a:avLst/>
          </a:prstGeom>
          <a:noFill/>
          <a:ln/>
        </p:spPr>
        <p:txBody>
          <a:bodyPr wrap="square" rtlCol="0" anchor="t"/>
          <a:lstStyle/>
          <a:p>
            <a:pPr marL="0" indent="0" algn="just">
              <a:lnSpc>
                <a:spcPts val="2428"/>
              </a:lnSpc>
              <a:buNone/>
            </a:pPr>
            <a:r>
              <a:rPr lang="ro-RO" sz="2000" kern="0" spc="-30" dirty="0">
                <a:solidFill>
                  <a:srgbClr val="272525"/>
                </a:solidFill>
                <a:latin typeface="Inter" pitchFamily="34" charset="0"/>
                <a:ea typeface="Inter" pitchFamily="34" charset="-122"/>
                <a:cs typeface="Inter" pitchFamily="34" charset="-120"/>
              </a:rPr>
              <a:t>    </a:t>
            </a:r>
            <a:r>
              <a:rPr lang="en-US" sz="2000" kern="0" spc="-30" dirty="0" err="1">
                <a:solidFill>
                  <a:srgbClr val="272525"/>
                </a:solidFill>
                <a:latin typeface="Inter" pitchFamily="34" charset="0"/>
                <a:ea typeface="Inter" pitchFamily="34" charset="-122"/>
                <a:cs typeface="Inter" pitchFamily="34" charset="-120"/>
              </a:rPr>
              <a:t>Ascensiunea</a:t>
            </a:r>
            <a:r>
              <a:rPr lang="en-US" sz="2000" kern="0" spc="-30" dirty="0">
                <a:solidFill>
                  <a:srgbClr val="272525"/>
                </a:solidFill>
                <a:latin typeface="Inter" pitchFamily="34" charset="0"/>
                <a:ea typeface="Inter" pitchFamily="34" charset="-122"/>
                <a:cs typeface="Inter" pitchFamily="34" charset="-120"/>
              </a:rPr>
              <a:t> și domnia lui Napoleon Bonaparte au avut un impact profund asupra Europei în timpul Revoluției Franceze. După ce s-a proclamat împărat al Franței în 1804, Napoleon a început să-și extindă influența și puterea în întreaga Europă. El a condus războaie în numeroase țări, de la Spania până în Rusia, reușind să creeze o vastă împărăție continentală sub controlul Franței.</a:t>
            </a:r>
            <a:endParaRPr lang="en-US" sz="2000" dirty="0"/>
          </a:p>
        </p:txBody>
      </p:sp>
      <p:sp>
        <p:nvSpPr>
          <p:cNvPr id="7" name="Text 4"/>
          <p:cNvSpPr/>
          <p:nvPr/>
        </p:nvSpPr>
        <p:spPr>
          <a:xfrm>
            <a:off x="875109" y="2996617"/>
            <a:ext cx="7698581" cy="2158603"/>
          </a:xfrm>
          <a:prstGeom prst="rect">
            <a:avLst/>
          </a:prstGeom>
          <a:noFill/>
          <a:ln/>
        </p:spPr>
        <p:txBody>
          <a:bodyPr wrap="square" rtlCol="0" anchor="t"/>
          <a:lstStyle/>
          <a:p>
            <a:pPr marL="0" indent="0" algn="just">
              <a:lnSpc>
                <a:spcPts val="2428"/>
              </a:lnSpc>
              <a:buNone/>
            </a:pPr>
            <a:r>
              <a:rPr lang="ro-RO" sz="2000" kern="0" spc="-30" dirty="0">
                <a:solidFill>
                  <a:srgbClr val="272525"/>
                </a:solidFill>
                <a:latin typeface="Inter" pitchFamily="34" charset="0"/>
                <a:ea typeface="Inter" pitchFamily="34" charset="-122"/>
                <a:cs typeface="Inter" pitchFamily="34" charset="-120"/>
              </a:rPr>
              <a:t>    </a:t>
            </a:r>
            <a:r>
              <a:rPr lang="en-US" sz="2000" kern="0" spc="-30" dirty="0">
                <a:solidFill>
                  <a:srgbClr val="272525"/>
                </a:solidFill>
                <a:latin typeface="Inter" pitchFamily="34" charset="0"/>
                <a:ea typeface="Inter" pitchFamily="34" charset="-122"/>
                <a:cs typeface="Inter" pitchFamily="34" charset="-120"/>
              </a:rPr>
              <a:t>Napoleon a impus prin forță noua ordine politică și socială în teritoriile ocupate, abolind sistemul feudal, introducând coduri legale moderne și consolidând ideile Revoluției Franceze. Cu toate acestea, încercările sale de a supune întreaga Europă au generat o puternică opoziție din partea altor state europene, ducând la o serie de războaie împotriva coaliții formate împotriva sa. După înfrângerea sa definitivă în 1815, imaginea lui Napoleon a rămas controversată, fiind atât adulat ca un geniu militar, cât și condamnat ca un tiran.</a:t>
            </a:r>
            <a:endParaRPr lang="en-US" sz="2000" dirty="0"/>
          </a:p>
        </p:txBody>
      </p:sp>
      <p:sp>
        <p:nvSpPr>
          <p:cNvPr id="8" name="Text 5"/>
          <p:cNvSpPr/>
          <p:nvPr/>
        </p:nvSpPr>
        <p:spPr>
          <a:xfrm>
            <a:off x="875110" y="5704046"/>
            <a:ext cx="7698581" cy="925116"/>
          </a:xfrm>
          <a:prstGeom prst="rect">
            <a:avLst/>
          </a:prstGeom>
          <a:noFill/>
          <a:ln/>
        </p:spPr>
        <p:txBody>
          <a:bodyPr wrap="square" rtlCol="0" anchor="t"/>
          <a:lstStyle/>
          <a:p>
            <a:pPr marL="0" indent="0" algn="just">
              <a:lnSpc>
                <a:spcPts val="2428"/>
              </a:lnSpc>
              <a:buNone/>
            </a:pPr>
            <a:r>
              <a:rPr lang="ro-RO" sz="2000" kern="0" spc="-30" dirty="0">
                <a:solidFill>
                  <a:srgbClr val="272525"/>
                </a:solidFill>
                <a:latin typeface="Inter" pitchFamily="34" charset="0"/>
                <a:ea typeface="Inter" pitchFamily="34" charset="-122"/>
                <a:cs typeface="Inter" pitchFamily="34" charset="-120"/>
              </a:rPr>
              <a:t>    </a:t>
            </a:r>
            <a:r>
              <a:rPr lang="en-US" sz="2000" kern="0" spc="-30" dirty="0" err="1">
                <a:solidFill>
                  <a:srgbClr val="272525"/>
                </a:solidFill>
                <a:latin typeface="Inter" pitchFamily="34" charset="0"/>
                <a:ea typeface="Inter" pitchFamily="34" charset="-122"/>
                <a:cs typeface="Inter" pitchFamily="34" charset="-120"/>
              </a:rPr>
              <a:t>Moștenirea</a:t>
            </a:r>
            <a:r>
              <a:rPr lang="en-US" sz="2000" kern="0" spc="-30" dirty="0">
                <a:solidFill>
                  <a:srgbClr val="272525"/>
                </a:solidFill>
                <a:latin typeface="Inter" pitchFamily="34" charset="0"/>
                <a:ea typeface="Inter" pitchFamily="34" charset="-122"/>
                <a:cs typeface="Inter" pitchFamily="34" charset="-120"/>
              </a:rPr>
              <a:t> lui Napoleon în Europa a fost complexă, marcând o perioadă decisivă de transformare politică, socială și culturală, ale cărei efecte se pot simți și astăzi în continent.</a:t>
            </a:r>
            <a:endParaRPr lang="en-US" sz="2000" dirty="0"/>
          </a:p>
        </p:txBody>
      </p:sp>
      <p:sp>
        <p:nvSpPr>
          <p:cNvPr id="10" name="Text 6">
            <a:extLst>
              <a:ext uri="{FF2B5EF4-FFF2-40B4-BE49-F238E27FC236}">
                <a16:creationId xmlns:a16="http://schemas.microsoft.com/office/drawing/2014/main" id="{400D0EB6-D06B-01DA-A538-BD9B2186ECB9}"/>
              </a:ext>
            </a:extLst>
          </p:cNvPr>
          <p:cNvSpPr/>
          <p:nvPr/>
        </p:nvSpPr>
        <p:spPr>
          <a:xfrm>
            <a:off x="177105" y="7598960"/>
            <a:ext cx="1875592" cy="333494"/>
          </a:xfrm>
          <a:prstGeom prst="rect">
            <a:avLst/>
          </a:prstGeom>
          <a:noFill/>
          <a:ln/>
        </p:spPr>
        <p:txBody>
          <a:bodyPr wrap="none" rtlCol="0" anchor="t"/>
          <a:lstStyle/>
          <a:p>
            <a:pPr marL="0" indent="0" algn="l">
              <a:lnSpc>
                <a:spcPts val="2626"/>
              </a:lnSpc>
              <a:buNone/>
            </a:pPr>
            <a:r>
              <a:rPr lang="ro-RO" sz="2000" b="1" kern="0" spc="-30" dirty="0">
                <a:solidFill>
                  <a:srgbClr val="0070C0"/>
                </a:solidFill>
                <a:latin typeface="Inter" pitchFamily="34" charset="0"/>
                <a:ea typeface="Inter" pitchFamily="34" charset="-122"/>
                <a:cs typeface="Inter" pitchFamily="34" charset="-120"/>
              </a:rPr>
              <a:t>CEDRA</a:t>
            </a:r>
            <a:endParaRPr lang="en-US" sz="2000" dirty="0">
              <a:solidFill>
                <a:srgbClr val="0070C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382486" y="579358"/>
            <a:ext cx="11332028" cy="1022271"/>
          </a:xfrm>
          <a:prstGeom prst="rect">
            <a:avLst/>
          </a:prstGeom>
          <a:noFill/>
          <a:ln/>
        </p:spPr>
        <p:txBody>
          <a:bodyPr wrap="square" rtlCol="0" anchor="t"/>
          <a:lstStyle/>
          <a:p>
            <a:pPr marL="0" indent="0" algn="ctr">
              <a:lnSpc>
                <a:spcPts val="4025"/>
              </a:lnSpc>
              <a:buNone/>
            </a:pPr>
            <a:r>
              <a:rPr lang="en-US" sz="3600" b="1" kern="0" spc="-97" dirty="0">
                <a:solidFill>
                  <a:srgbClr val="000000"/>
                </a:solidFill>
                <a:latin typeface="Inter" pitchFamily="34" charset="0"/>
                <a:ea typeface="Inter" pitchFamily="34" charset="-122"/>
                <a:cs typeface="Inter" pitchFamily="34" charset="-120"/>
              </a:rPr>
              <a:t>Impactul Revoluției Franceze asupra culturii și artei europene</a:t>
            </a:r>
            <a:endParaRPr lang="en-US" sz="3600" dirty="0"/>
          </a:p>
        </p:txBody>
      </p:sp>
      <p:pic>
        <p:nvPicPr>
          <p:cNvPr id="5" name="Image 0" descr="preencoded.png"/>
          <p:cNvPicPr>
            <a:picLocks noChangeAspect="1"/>
          </p:cNvPicPr>
          <p:nvPr/>
        </p:nvPicPr>
        <p:blipFill>
          <a:blip r:embed="rId3"/>
          <a:stretch>
            <a:fillRect/>
          </a:stretch>
        </p:blipFill>
        <p:spPr>
          <a:xfrm>
            <a:off x="1454454" y="1601629"/>
            <a:ext cx="2997937" cy="1852748"/>
          </a:xfrm>
          <a:prstGeom prst="rect">
            <a:avLst/>
          </a:prstGeom>
        </p:spPr>
      </p:pic>
      <p:sp>
        <p:nvSpPr>
          <p:cNvPr id="6" name="Text 3"/>
          <p:cNvSpPr/>
          <p:nvPr/>
        </p:nvSpPr>
        <p:spPr>
          <a:xfrm>
            <a:off x="1830974" y="3632835"/>
            <a:ext cx="2044660" cy="255508"/>
          </a:xfrm>
          <a:prstGeom prst="rect">
            <a:avLst/>
          </a:prstGeom>
          <a:noFill/>
          <a:ln/>
        </p:spPr>
        <p:txBody>
          <a:bodyPr wrap="none" rtlCol="0" anchor="t"/>
          <a:lstStyle/>
          <a:p>
            <a:pPr marL="0" indent="0" algn="l">
              <a:lnSpc>
                <a:spcPts val="2013"/>
              </a:lnSpc>
              <a:buNone/>
            </a:pPr>
            <a:r>
              <a:rPr lang="en-US" sz="2000" b="1" kern="0" spc="-48" dirty="0">
                <a:solidFill>
                  <a:srgbClr val="272525"/>
                </a:solidFill>
                <a:latin typeface="Inter" pitchFamily="34" charset="0"/>
                <a:ea typeface="Inter" pitchFamily="34" charset="-122"/>
                <a:cs typeface="Inter" pitchFamily="34" charset="-120"/>
              </a:rPr>
              <a:t>Pictura revoluționară</a:t>
            </a:r>
            <a:endParaRPr lang="en-US" sz="2000" dirty="0"/>
          </a:p>
        </p:txBody>
      </p:sp>
      <p:sp>
        <p:nvSpPr>
          <p:cNvPr id="7" name="Text 4"/>
          <p:cNvSpPr/>
          <p:nvPr/>
        </p:nvSpPr>
        <p:spPr>
          <a:xfrm>
            <a:off x="1066801" y="4010093"/>
            <a:ext cx="3668486" cy="3663791"/>
          </a:xfrm>
          <a:prstGeom prst="rect">
            <a:avLst/>
          </a:prstGeom>
          <a:noFill/>
          <a:ln/>
        </p:spPr>
        <p:txBody>
          <a:bodyPr wrap="square" rtlCol="0" anchor="t"/>
          <a:lstStyle/>
          <a:p>
            <a:pPr marL="0" indent="0" algn="just">
              <a:lnSpc>
                <a:spcPts val="2061"/>
              </a:lnSpc>
              <a:buNone/>
            </a:pPr>
            <a:r>
              <a:rPr lang="en-US" sz="2000" kern="0" spc="-26" dirty="0">
                <a:solidFill>
                  <a:srgbClr val="272525"/>
                </a:solidFill>
                <a:latin typeface="Inter" pitchFamily="34" charset="0"/>
                <a:ea typeface="Inter" pitchFamily="34" charset="-122"/>
                <a:cs typeface="Inter" pitchFamily="34" charset="-120"/>
              </a:rPr>
              <a:t>Revoluția Franceză a generat o adevărată efervescență în domeniul artei, în special al picturii. Artiști precum Jacques-Louis David, François Gérard și Anne-Louis Girodet-Trioson au produs lucrări celebre, care reflectau spiritul revoluționar și idealurile republicane. Lucrările lor au imortalizat momente cheie ale revoluției, ca Jurământul Jocului de Paină sau Moartea lui Marat, transpunând pe pânză eroismul și drama evenimentelor.</a:t>
            </a:r>
            <a:endParaRPr lang="en-US" sz="2000" dirty="0"/>
          </a:p>
        </p:txBody>
      </p:sp>
      <p:pic>
        <p:nvPicPr>
          <p:cNvPr id="8" name="Image 1" descr="preencoded.png"/>
          <p:cNvPicPr>
            <a:picLocks noChangeAspect="1"/>
          </p:cNvPicPr>
          <p:nvPr/>
        </p:nvPicPr>
        <p:blipFill>
          <a:blip r:embed="rId4"/>
          <a:stretch>
            <a:fillRect/>
          </a:stretch>
        </p:blipFill>
        <p:spPr>
          <a:xfrm>
            <a:off x="5530391" y="1654624"/>
            <a:ext cx="2997937" cy="1852748"/>
          </a:xfrm>
          <a:prstGeom prst="rect">
            <a:avLst/>
          </a:prstGeom>
        </p:spPr>
      </p:pic>
      <p:sp>
        <p:nvSpPr>
          <p:cNvPr id="9" name="Text 5"/>
          <p:cNvSpPr/>
          <p:nvPr/>
        </p:nvSpPr>
        <p:spPr>
          <a:xfrm>
            <a:off x="5862569" y="3627595"/>
            <a:ext cx="2044660" cy="255508"/>
          </a:xfrm>
          <a:prstGeom prst="rect">
            <a:avLst/>
          </a:prstGeom>
          <a:noFill/>
          <a:ln/>
        </p:spPr>
        <p:txBody>
          <a:bodyPr wrap="none" rtlCol="0" anchor="t"/>
          <a:lstStyle/>
          <a:p>
            <a:pPr marL="0" indent="0" algn="ctr">
              <a:lnSpc>
                <a:spcPts val="2013"/>
              </a:lnSpc>
              <a:buNone/>
            </a:pPr>
            <a:r>
              <a:rPr lang="en-US" sz="2000" b="1" kern="0" spc="-48" dirty="0">
                <a:solidFill>
                  <a:srgbClr val="272525"/>
                </a:solidFill>
                <a:latin typeface="Inter" pitchFamily="34" charset="0"/>
                <a:ea typeface="Inter" pitchFamily="34" charset="-122"/>
                <a:cs typeface="Inter" pitchFamily="34" charset="-120"/>
              </a:rPr>
              <a:t>Muzica revoluționară</a:t>
            </a:r>
            <a:endParaRPr lang="en-US" sz="2000" dirty="0"/>
          </a:p>
        </p:txBody>
      </p:sp>
      <p:sp>
        <p:nvSpPr>
          <p:cNvPr id="10" name="Text 6"/>
          <p:cNvSpPr/>
          <p:nvPr/>
        </p:nvSpPr>
        <p:spPr>
          <a:xfrm>
            <a:off x="5241471" y="3986332"/>
            <a:ext cx="3286857" cy="3140393"/>
          </a:xfrm>
          <a:prstGeom prst="rect">
            <a:avLst/>
          </a:prstGeom>
          <a:noFill/>
          <a:ln/>
        </p:spPr>
        <p:txBody>
          <a:bodyPr wrap="square" rtlCol="0" anchor="t"/>
          <a:lstStyle/>
          <a:p>
            <a:pPr marL="0" indent="0" algn="just">
              <a:lnSpc>
                <a:spcPts val="2061"/>
              </a:lnSpc>
              <a:buNone/>
            </a:pPr>
            <a:r>
              <a:rPr lang="en-US" sz="2000" kern="0" spc="-26" dirty="0">
                <a:solidFill>
                  <a:srgbClr val="272525"/>
                </a:solidFill>
                <a:latin typeface="Inter" pitchFamily="34" charset="0"/>
                <a:ea typeface="Inter" pitchFamily="34" charset="-122"/>
                <a:cs typeface="Inter" pitchFamily="34" charset="-120"/>
              </a:rPr>
              <a:t>Muzica a fost de asemenea puternic marcată de Revoluția Franceză. Imnuri precum Marseilleza sau Carmagnole au devenit adevărate imnuri ale revoluției, fiind cântate în masă la manifestații și parade patriotice. Compozitori ca Gossec sau Méhul au scris lucrări inspirate de evenimentele revoluționare, impregnate de un puternic spirit civic și republican.</a:t>
            </a:r>
            <a:endParaRPr lang="en-US" sz="2000" dirty="0"/>
          </a:p>
        </p:txBody>
      </p:sp>
      <p:pic>
        <p:nvPicPr>
          <p:cNvPr id="11" name="Image 2" descr="preencoded.png"/>
          <p:cNvPicPr>
            <a:picLocks noChangeAspect="1"/>
          </p:cNvPicPr>
          <p:nvPr/>
        </p:nvPicPr>
        <p:blipFill>
          <a:blip r:embed="rId5"/>
          <a:stretch>
            <a:fillRect/>
          </a:stretch>
        </p:blipFill>
        <p:spPr>
          <a:xfrm>
            <a:off x="9221998" y="1601629"/>
            <a:ext cx="2894970" cy="1676825"/>
          </a:xfrm>
          <a:prstGeom prst="rect">
            <a:avLst/>
          </a:prstGeom>
        </p:spPr>
      </p:pic>
      <p:sp>
        <p:nvSpPr>
          <p:cNvPr id="12" name="Text 7"/>
          <p:cNvSpPr/>
          <p:nvPr/>
        </p:nvSpPr>
        <p:spPr>
          <a:xfrm>
            <a:off x="9474798" y="3640624"/>
            <a:ext cx="2044660" cy="255508"/>
          </a:xfrm>
          <a:prstGeom prst="rect">
            <a:avLst/>
          </a:prstGeom>
          <a:noFill/>
          <a:ln/>
        </p:spPr>
        <p:txBody>
          <a:bodyPr wrap="none" rtlCol="0" anchor="t"/>
          <a:lstStyle/>
          <a:p>
            <a:pPr marL="0" indent="0" algn="l">
              <a:lnSpc>
                <a:spcPts val="2013"/>
              </a:lnSpc>
              <a:buNone/>
            </a:pPr>
            <a:r>
              <a:rPr lang="en-US" sz="2000" b="1" kern="0" spc="-48" dirty="0">
                <a:solidFill>
                  <a:srgbClr val="272525"/>
                </a:solidFill>
                <a:latin typeface="Inter" pitchFamily="34" charset="0"/>
                <a:ea typeface="Inter" pitchFamily="34" charset="-122"/>
                <a:cs typeface="Inter" pitchFamily="34" charset="-120"/>
              </a:rPr>
              <a:t>Teatrul revoluționar</a:t>
            </a:r>
            <a:endParaRPr lang="en-US" sz="2000" dirty="0"/>
          </a:p>
        </p:txBody>
      </p:sp>
      <p:sp>
        <p:nvSpPr>
          <p:cNvPr id="13" name="Text 8"/>
          <p:cNvSpPr/>
          <p:nvPr/>
        </p:nvSpPr>
        <p:spPr>
          <a:xfrm>
            <a:off x="8773597" y="3986451"/>
            <a:ext cx="3837503" cy="3140393"/>
          </a:xfrm>
          <a:prstGeom prst="rect">
            <a:avLst/>
          </a:prstGeom>
          <a:noFill/>
          <a:ln/>
        </p:spPr>
        <p:txBody>
          <a:bodyPr wrap="square" rtlCol="0" anchor="t"/>
          <a:lstStyle/>
          <a:p>
            <a:pPr marL="0" indent="0" algn="just">
              <a:lnSpc>
                <a:spcPts val="2061"/>
              </a:lnSpc>
              <a:buNone/>
            </a:pPr>
            <a:r>
              <a:rPr lang="en-US" sz="2000" kern="0" spc="-26" dirty="0">
                <a:solidFill>
                  <a:srgbClr val="272525"/>
                </a:solidFill>
                <a:latin typeface="Inter" pitchFamily="34" charset="0"/>
                <a:ea typeface="Inter" pitchFamily="34" charset="-122"/>
                <a:cs typeface="Inter" pitchFamily="34" charset="-120"/>
              </a:rPr>
              <a:t>Teatrul a fost un important vector de transmitere a ideilor revoluționare. Piese ca Brutus de Voltaire sau Charles IX de Marie-Joseph Chénier au fost adevărate tribună pentru valorile republicane. Actorii, printre care celebrul Talma, au devenit adevărate figuri simbolice ale revoluției, transpunând pe scenă luptele politice și conflictele ideologice ale epocii.</a:t>
            </a: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319599" y="818674"/>
            <a:ext cx="7477601" cy="1388745"/>
          </a:xfrm>
          <a:prstGeom prst="rect">
            <a:avLst/>
          </a:prstGeom>
          <a:noFill/>
          <a:ln/>
        </p:spPr>
        <p:txBody>
          <a:bodyPr wrap="square" rtlCol="0" anchor="t"/>
          <a:lstStyle/>
          <a:p>
            <a:pPr marL="0" indent="0" algn="ctr">
              <a:lnSpc>
                <a:spcPts val="5468"/>
              </a:lnSpc>
              <a:buNone/>
            </a:pPr>
            <a:r>
              <a:rPr lang="en-US" sz="4374" b="1" kern="0" spc="-131" dirty="0">
                <a:solidFill>
                  <a:srgbClr val="000000"/>
                </a:solidFill>
                <a:latin typeface="Inter" pitchFamily="34" charset="0"/>
                <a:ea typeface="Inter" pitchFamily="34" charset="-122"/>
                <a:cs typeface="Inter" pitchFamily="34" charset="-120"/>
              </a:rPr>
              <a:t>Ideile revoluționare și răspândirea lor în Europa</a:t>
            </a:r>
            <a:endParaRPr lang="en-US" sz="4374" dirty="0"/>
          </a:p>
        </p:txBody>
      </p:sp>
      <p:sp>
        <p:nvSpPr>
          <p:cNvPr id="6" name="Text 3"/>
          <p:cNvSpPr/>
          <p:nvPr/>
        </p:nvSpPr>
        <p:spPr>
          <a:xfrm>
            <a:off x="6319598" y="2284860"/>
            <a:ext cx="7477601" cy="2132409"/>
          </a:xfrm>
          <a:prstGeom prst="rect">
            <a:avLst/>
          </a:prstGeom>
          <a:noFill/>
          <a:ln/>
        </p:spPr>
        <p:txBody>
          <a:bodyPr wrap="square" rtlCol="0" anchor="t"/>
          <a:lstStyle/>
          <a:p>
            <a:pPr marL="0" indent="0" algn="just">
              <a:lnSpc>
                <a:spcPts val="2799"/>
              </a:lnSpc>
              <a:buNone/>
            </a:pPr>
            <a:r>
              <a:rPr lang="ro-RO" sz="2000" kern="0" spc="-35" dirty="0">
                <a:solidFill>
                  <a:srgbClr val="272525"/>
                </a:solidFill>
                <a:latin typeface="Inter" pitchFamily="34" charset="0"/>
                <a:ea typeface="Inter" pitchFamily="34" charset="-122"/>
                <a:cs typeface="Inter" pitchFamily="34" charset="-120"/>
              </a:rPr>
              <a:t>     </a:t>
            </a:r>
            <a:r>
              <a:rPr lang="en-US" sz="2000" kern="0" spc="-35" dirty="0" err="1">
                <a:solidFill>
                  <a:srgbClr val="272525"/>
                </a:solidFill>
                <a:latin typeface="Inter" pitchFamily="34" charset="0"/>
                <a:ea typeface="Inter" pitchFamily="34" charset="-122"/>
                <a:cs typeface="Inter" pitchFamily="34" charset="-120"/>
              </a:rPr>
              <a:t>Revoluția</a:t>
            </a:r>
            <a:r>
              <a:rPr lang="en-US" sz="2000" kern="0" spc="-35" dirty="0">
                <a:solidFill>
                  <a:srgbClr val="272525"/>
                </a:solidFill>
                <a:latin typeface="Inter" pitchFamily="34" charset="0"/>
                <a:ea typeface="Inter" pitchFamily="34" charset="-122"/>
                <a:cs typeface="Inter" pitchFamily="34" charset="-120"/>
              </a:rPr>
              <a:t> Franceză a dat naștere unor idei revoluționare puternice, care au început să se răspândească în întreaga Europă în urma evenimentelor din Franța. Printre cele mai influente concepte se numărau egalitatea, libertatea și drepturile omului, idei promovate cu putere de către revoluționarii francezi. Aceste principii au început să fie adoptate și în alte țări, inspirând noi mișcări și revolte împotriva guvernelor absolutiste.</a:t>
            </a:r>
            <a:endParaRPr lang="en-US" sz="2000" dirty="0"/>
          </a:p>
        </p:txBody>
      </p:sp>
      <p:sp>
        <p:nvSpPr>
          <p:cNvPr id="7" name="Text 4"/>
          <p:cNvSpPr/>
          <p:nvPr/>
        </p:nvSpPr>
        <p:spPr>
          <a:xfrm>
            <a:off x="6319599" y="4922996"/>
            <a:ext cx="7477601" cy="2487811"/>
          </a:xfrm>
          <a:prstGeom prst="rect">
            <a:avLst/>
          </a:prstGeom>
          <a:noFill/>
          <a:ln/>
        </p:spPr>
        <p:txBody>
          <a:bodyPr wrap="square" rtlCol="0" anchor="t"/>
          <a:lstStyle/>
          <a:p>
            <a:pPr marL="0" indent="0" algn="just">
              <a:lnSpc>
                <a:spcPts val="2799"/>
              </a:lnSpc>
              <a:buNone/>
            </a:pPr>
            <a:r>
              <a:rPr lang="ro-RO" sz="2000" kern="0" spc="-35" dirty="0">
                <a:solidFill>
                  <a:srgbClr val="272525"/>
                </a:solidFill>
                <a:latin typeface="Inter" pitchFamily="34" charset="0"/>
                <a:ea typeface="Inter" pitchFamily="34" charset="-122"/>
                <a:cs typeface="Inter" pitchFamily="34" charset="-120"/>
              </a:rPr>
              <a:t>    </a:t>
            </a:r>
            <a:r>
              <a:rPr lang="en-US" sz="2000" kern="0" spc="-35" dirty="0" err="1">
                <a:solidFill>
                  <a:srgbClr val="272525"/>
                </a:solidFill>
                <a:latin typeface="Inter" pitchFamily="34" charset="0"/>
                <a:ea typeface="Inter" pitchFamily="34" charset="-122"/>
                <a:cs typeface="Inter" pitchFamily="34" charset="-120"/>
              </a:rPr>
              <a:t>Ideile</a:t>
            </a:r>
            <a:r>
              <a:rPr lang="en-US" sz="2000" kern="0" spc="-35" dirty="0">
                <a:solidFill>
                  <a:srgbClr val="272525"/>
                </a:solidFill>
                <a:latin typeface="Inter" pitchFamily="34" charset="0"/>
                <a:ea typeface="Inter" pitchFamily="34" charset="-122"/>
                <a:cs typeface="Inter" pitchFamily="34" charset="-120"/>
              </a:rPr>
              <a:t> revoluționare au căpătat o putere mobilizatoare pentru popoarele oprimate din Europa, care au văzut în Revoluția Franceză un exemplu de schimbare radicală a sistemului politic și social. Francezii au răspândit aceste idei prin publicații, pamflete și personal diplomatic, dar și prin cucerirea militară a altor state. Astfel, concepte precum suveranitatea poporului și principiile constituționalismului au început să pătrundă în rândurile intelectualității și elitelor din întreaga Europă.</a:t>
            </a:r>
            <a:endParaRPr lang="en-US" sz="2000" dirty="0"/>
          </a:p>
        </p:txBody>
      </p:sp>
      <p:sp>
        <p:nvSpPr>
          <p:cNvPr id="9" name="Text 6">
            <a:extLst>
              <a:ext uri="{FF2B5EF4-FFF2-40B4-BE49-F238E27FC236}">
                <a16:creationId xmlns:a16="http://schemas.microsoft.com/office/drawing/2014/main" id="{E6E2AB87-9140-5403-7965-A76CF10E7262}"/>
              </a:ext>
            </a:extLst>
          </p:cNvPr>
          <p:cNvSpPr/>
          <p:nvPr/>
        </p:nvSpPr>
        <p:spPr>
          <a:xfrm>
            <a:off x="13415759" y="65570"/>
            <a:ext cx="1875592" cy="333494"/>
          </a:xfrm>
          <a:prstGeom prst="rect">
            <a:avLst/>
          </a:prstGeom>
          <a:noFill/>
          <a:ln/>
        </p:spPr>
        <p:txBody>
          <a:bodyPr wrap="none" rtlCol="0" anchor="t"/>
          <a:lstStyle/>
          <a:p>
            <a:pPr marL="0" indent="0" algn="l">
              <a:lnSpc>
                <a:spcPts val="2626"/>
              </a:lnSpc>
              <a:buNone/>
            </a:pPr>
            <a:r>
              <a:rPr lang="ro-RO" sz="2000" b="1" kern="0" spc="-30" dirty="0">
                <a:solidFill>
                  <a:srgbClr val="0070C0"/>
                </a:solidFill>
                <a:latin typeface="Inter" pitchFamily="34" charset="0"/>
                <a:ea typeface="Inter" pitchFamily="34" charset="-122"/>
                <a:cs typeface="Inter" pitchFamily="34" charset="-120"/>
              </a:rPr>
              <a:t>CEDRA</a:t>
            </a:r>
            <a:endParaRPr lang="en-US" sz="2000" dirty="0">
              <a:solidFill>
                <a:srgbClr val="0070C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18573" y="876"/>
            <a:ext cx="14630400" cy="8487013"/>
          </a:xfrm>
          <a:prstGeom prst="rect">
            <a:avLst/>
          </a:prstGeom>
          <a:solidFill>
            <a:srgbClr val="FFFFFF"/>
          </a:solidFill>
          <a:ln/>
        </p:spPr>
      </p:sp>
      <p:sp>
        <p:nvSpPr>
          <p:cNvPr id="4" name="Text 2"/>
          <p:cNvSpPr/>
          <p:nvPr/>
        </p:nvSpPr>
        <p:spPr>
          <a:xfrm>
            <a:off x="2062843" y="427673"/>
            <a:ext cx="10096500" cy="972026"/>
          </a:xfrm>
          <a:prstGeom prst="rect">
            <a:avLst/>
          </a:prstGeom>
          <a:noFill/>
          <a:ln/>
        </p:spPr>
        <p:txBody>
          <a:bodyPr wrap="square" rtlCol="0" anchor="t"/>
          <a:lstStyle/>
          <a:p>
            <a:pPr marL="0" indent="0" algn="ctr">
              <a:lnSpc>
                <a:spcPts val="3827"/>
              </a:lnSpc>
              <a:buNone/>
            </a:pPr>
            <a:r>
              <a:rPr lang="en-US" sz="3062" b="1" kern="0" spc="-92" dirty="0">
                <a:solidFill>
                  <a:srgbClr val="000000"/>
                </a:solidFill>
                <a:latin typeface="Inter" pitchFamily="34" charset="0"/>
                <a:ea typeface="Inter" pitchFamily="34" charset="-122"/>
                <a:cs typeface="Inter" pitchFamily="34" charset="-120"/>
              </a:rPr>
              <a:t>Consecințele economice ale Revoluției Franceze în Europa</a:t>
            </a:r>
            <a:endParaRPr lang="en-US" sz="3062" dirty="0"/>
          </a:p>
        </p:txBody>
      </p:sp>
      <p:pic>
        <p:nvPicPr>
          <p:cNvPr id="5" name="Image 0" descr="preencoded.png"/>
          <p:cNvPicPr>
            <a:picLocks noChangeAspect="1"/>
          </p:cNvPicPr>
          <p:nvPr/>
        </p:nvPicPr>
        <p:blipFill>
          <a:blip r:embed="rId3"/>
          <a:stretch>
            <a:fillRect/>
          </a:stretch>
        </p:blipFill>
        <p:spPr>
          <a:xfrm>
            <a:off x="4858583" y="1710690"/>
            <a:ext cx="1218962" cy="1144667"/>
          </a:xfrm>
          <a:prstGeom prst="rect">
            <a:avLst/>
          </a:prstGeom>
        </p:spPr>
      </p:pic>
      <p:sp>
        <p:nvSpPr>
          <p:cNvPr id="6" name="Text 3"/>
          <p:cNvSpPr/>
          <p:nvPr/>
        </p:nvSpPr>
        <p:spPr>
          <a:xfrm>
            <a:off x="5423297" y="2256353"/>
            <a:ext cx="89297" cy="349925"/>
          </a:xfrm>
          <a:prstGeom prst="rect">
            <a:avLst/>
          </a:prstGeom>
          <a:noFill/>
          <a:ln/>
        </p:spPr>
        <p:txBody>
          <a:bodyPr wrap="none" rtlCol="0" anchor="t"/>
          <a:lstStyle/>
          <a:p>
            <a:pPr marL="0" indent="0" algn="ctr">
              <a:lnSpc>
                <a:spcPts val="2756"/>
              </a:lnSpc>
              <a:buNone/>
            </a:pPr>
            <a:r>
              <a:rPr lang="en-US" sz="1531" b="1" kern="0" spc="-46" dirty="0">
                <a:solidFill>
                  <a:srgbClr val="272525"/>
                </a:solidFill>
                <a:latin typeface="Inter" pitchFamily="34" charset="0"/>
                <a:ea typeface="Inter" pitchFamily="34" charset="-122"/>
                <a:cs typeface="Inter" pitchFamily="34" charset="-120"/>
              </a:rPr>
              <a:t>1</a:t>
            </a:r>
            <a:endParaRPr lang="en-US" sz="1531" dirty="0"/>
          </a:p>
        </p:txBody>
      </p:sp>
      <p:sp>
        <p:nvSpPr>
          <p:cNvPr id="7" name="Text 4"/>
          <p:cNvSpPr/>
          <p:nvPr/>
        </p:nvSpPr>
        <p:spPr>
          <a:xfrm>
            <a:off x="6233041" y="1990487"/>
            <a:ext cx="2045375" cy="243007"/>
          </a:xfrm>
          <a:prstGeom prst="rect">
            <a:avLst/>
          </a:prstGeom>
          <a:noFill/>
          <a:ln/>
        </p:spPr>
        <p:txBody>
          <a:bodyPr wrap="none" rtlCol="0" anchor="t"/>
          <a:lstStyle/>
          <a:p>
            <a:pPr marL="0" indent="0" algn="l">
              <a:lnSpc>
                <a:spcPts val="1914"/>
              </a:lnSpc>
              <a:buNone/>
            </a:pPr>
            <a:r>
              <a:rPr lang="en-US" sz="2000" b="1" kern="0" spc="-46" dirty="0">
                <a:solidFill>
                  <a:srgbClr val="272525"/>
                </a:solidFill>
                <a:latin typeface="Inter" pitchFamily="34" charset="0"/>
                <a:ea typeface="Inter" pitchFamily="34" charset="-122"/>
                <a:cs typeface="Inter" pitchFamily="34" charset="-120"/>
              </a:rPr>
              <a:t>Efecte pe termen scurt</a:t>
            </a:r>
            <a:endParaRPr lang="en-US" sz="2000" dirty="0"/>
          </a:p>
        </p:txBody>
      </p:sp>
      <p:sp>
        <p:nvSpPr>
          <p:cNvPr id="8" name="Text 5"/>
          <p:cNvSpPr/>
          <p:nvPr/>
        </p:nvSpPr>
        <p:spPr>
          <a:xfrm>
            <a:off x="6233041" y="2326719"/>
            <a:ext cx="3973354" cy="248722"/>
          </a:xfrm>
          <a:prstGeom prst="rect">
            <a:avLst/>
          </a:prstGeom>
          <a:noFill/>
          <a:ln/>
        </p:spPr>
        <p:txBody>
          <a:bodyPr wrap="none" rtlCol="0" anchor="t"/>
          <a:lstStyle/>
          <a:p>
            <a:pPr marL="0" indent="0" algn="l">
              <a:lnSpc>
                <a:spcPts val="1960"/>
              </a:lnSpc>
              <a:buNone/>
            </a:pPr>
            <a:r>
              <a:rPr lang="en-US" sz="2000" kern="0" spc="-24" dirty="0">
                <a:solidFill>
                  <a:srgbClr val="272525"/>
                </a:solidFill>
                <a:latin typeface="Inter" pitchFamily="34" charset="0"/>
                <a:ea typeface="Inter" pitchFamily="34" charset="-122"/>
                <a:cs typeface="Inter" pitchFamily="34" charset="-120"/>
              </a:rPr>
              <a:t>Perturbări ale comerțului și transporturilor, </a:t>
            </a:r>
            <a:endParaRPr lang="ro-RO" sz="2000" kern="0" spc="-24" dirty="0">
              <a:solidFill>
                <a:srgbClr val="272525"/>
              </a:solidFill>
              <a:latin typeface="Inter" pitchFamily="34" charset="0"/>
              <a:ea typeface="Inter" pitchFamily="34" charset="-122"/>
              <a:cs typeface="Inter" pitchFamily="34" charset="-120"/>
            </a:endParaRPr>
          </a:p>
          <a:p>
            <a:pPr marL="0" indent="0" algn="l">
              <a:lnSpc>
                <a:spcPts val="1960"/>
              </a:lnSpc>
              <a:buNone/>
            </a:pPr>
            <a:r>
              <a:rPr lang="en-US" sz="2000" kern="0" spc="-24" dirty="0" err="1">
                <a:solidFill>
                  <a:srgbClr val="272525"/>
                </a:solidFill>
                <a:latin typeface="Inter" pitchFamily="34" charset="0"/>
                <a:ea typeface="Inter" pitchFamily="34" charset="-122"/>
                <a:cs typeface="Inter" pitchFamily="34" charset="-120"/>
              </a:rPr>
              <a:t>inflație</a:t>
            </a:r>
            <a:r>
              <a:rPr lang="en-US" sz="2000" kern="0" spc="-24" dirty="0">
                <a:solidFill>
                  <a:srgbClr val="272525"/>
                </a:solidFill>
                <a:latin typeface="Inter" pitchFamily="34" charset="0"/>
                <a:ea typeface="Inter" pitchFamily="34" charset="-122"/>
                <a:cs typeface="Inter" pitchFamily="34" charset="-120"/>
              </a:rPr>
              <a:t>, șomaj</a:t>
            </a:r>
            <a:endParaRPr lang="en-US" sz="2000" dirty="0"/>
          </a:p>
        </p:txBody>
      </p:sp>
      <p:sp>
        <p:nvSpPr>
          <p:cNvPr id="9" name="Shape 6"/>
          <p:cNvSpPr/>
          <p:nvPr/>
        </p:nvSpPr>
        <p:spPr>
          <a:xfrm>
            <a:off x="6116360" y="2859078"/>
            <a:ext cx="4854059" cy="15538"/>
          </a:xfrm>
          <a:prstGeom prst="roundRect">
            <a:avLst>
              <a:gd name="adj" fmla="val 450462"/>
            </a:avLst>
          </a:prstGeom>
          <a:solidFill>
            <a:srgbClr val="C0C1D7"/>
          </a:solidFill>
          <a:ln/>
        </p:spPr>
      </p:sp>
      <p:pic>
        <p:nvPicPr>
          <p:cNvPr id="10" name="Image 1" descr="preencoded.png"/>
          <p:cNvPicPr>
            <a:picLocks noChangeAspect="1"/>
          </p:cNvPicPr>
          <p:nvPr/>
        </p:nvPicPr>
        <p:blipFill>
          <a:blip r:embed="rId4"/>
          <a:stretch>
            <a:fillRect/>
          </a:stretch>
        </p:blipFill>
        <p:spPr>
          <a:xfrm>
            <a:off x="4249103" y="2894171"/>
            <a:ext cx="2438043" cy="1144667"/>
          </a:xfrm>
          <a:prstGeom prst="rect">
            <a:avLst/>
          </a:prstGeom>
        </p:spPr>
      </p:pic>
      <p:sp>
        <p:nvSpPr>
          <p:cNvPr id="11" name="Text 7"/>
          <p:cNvSpPr/>
          <p:nvPr/>
        </p:nvSpPr>
        <p:spPr>
          <a:xfrm>
            <a:off x="5409724" y="3291483"/>
            <a:ext cx="116681" cy="349925"/>
          </a:xfrm>
          <a:prstGeom prst="rect">
            <a:avLst/>
          </a:prstGeom>
          <a:noFill/>
          <a:ln/>
        </p:spPr>
        <p:txBody>
          <a:bodyPr wrap="none" rtlCol="0" anchor="t"/>
          <a:lstStyle/>
          <a:p>
            <a:pPr marL="0" indent="0" algn="ctr">
              <a:lnSpc>
                <a:spcPts val="2756"/>
              </a:lnSpc>
              <a:buNone/>
            </a:pPr>
            <a:r>
              <a:rPr lang="en-US" sz="1531" b="1" kern="0" spc="-46" dirty="0">
                <a:solidFill>
                  <a:srgbClr val="272525"/>
                </a:solidFill>
                <a:latin typeface="Inter" pitchFamily="34" charset="0"/>
                <a:ea typeface="Inter" pitchFamily="34" charset="-122"/>
                <a:cs typeface="Inter" pitchFamily="34" charset="-120"/>
              </a:rPr>
              <a:t>2</a:t>
            </a:r>
            <a:endParaRPr lang="en-US" sz="1531" dirty="0"/>
          </a:p>
        </p:txBody>
      </p:sp>
      <p:sp>
        <p:nvSpPr>
          <p:cNvPr id="12" name="Text 8"/>
          <p:cNvSpPr/>
          <p:nvPr/>
        </p:nvSpPr>
        <p:spPr>
          <a:xfrm>
            <a:off x="6842641" y="3049667"/>
            <a:ext cx="4456730" cy="316676"/>
          </a:xfrm>
          <a:prstGeom prst="rect">
            <a:avLst/>
          </a:prstGeom>
          <a:noFill/>
          <a:ln/>
        </p:spPr>
        <p:txBody>
          <a:bodyPr wrap="none" rtlCol="0" anchor="t"/>
          <a:lstStyle/>
          <a:p>
            <a:pPr marL="0" indent="0" algn="l">
              <a:lnSpc>
                <a:spcPts val="1914"/>
              </a:lnSpc>
              <a:buNone/>
            </a:pPr>
            <a:r>
              <a:rPr lang="en-US" sz="2000" b="1" kern="0" spc="-46" dirty="0">
                <a:solidFill>
                  <a:srgbClr val="272525"/>
                </a:solidFill>
                <a:latin typeface="Inter" pitchFamily="34" charset="0"/>
                <a:ea typeface="Inter" pitchFamily="34" charset="-122"/>
                <a:cs typeface="Inter" pitchFamily="34" charset="-120"/>
              </a:rPr>
              <a:t>Impactul asupra proprietății</a:t>
            </a:r>
            <a:endParaRPr lang="en-US" sz="2000" dirty="0"/>
          </a:p>
        </p:txBody>
      </p:sp>
      <p:sp>
        <p:nvSpPr>
          <p:cNvPr id="13" name="Text 9"/>
          <p:cNvSpPr/>
          <p:nvPr/>
        </p:nvSpPr>
        <p:spPr>
          <a:xfrm>
            <a:off x="6842641" y="3385899"/>
            <a:ext cx="5098988" cy="497443"/>
          </a:xfrm>
          <a:prstGeom prst="rect">
            <a:avLst/>
          </a:prstGeom>
          <a:noFill/>
          <a:ln/>
        </p:spPr>
        <p:txBody>
          <a:bodyPr wrap="square" rtlCol="0" anchor="t"/>
          <a:lstStyle/>
          <a:p>
            <a:pPr marL="0" indent="0" algn="l">
              <a:lnSpc>
                <a:spcPts val="1960"/>
              </a:lnSpc>
              <a:buNone/>
            </a:pPr>
            <a:r>
              <a:rPr lang="en-US" sz="2000" kern="0" spc="-24" dirty="0">
                <a:solidFill>
                  <a:srgbClr val="272525"/>
                </a:solidFill>
                <a:latin typeface="Inter" pitchFamily="34" charset="0"/>
                <a:ea typeface="Inter" pitchFamily="34" charset="-122"/>
                <a:cs typeface="Inter" pitchFamily="34" charset="-120"/>
              </a:rPr>
              <a:t>Confiscarea proprietăților bisericești și ale nobilimii, redistribuirea terenurilor</a:t>
            </a:r>
            <a:endParaRPr lang="en-US" sz="2000" dirty="0"/>
          </a:p>
        </p:txBody>
      </p:sp>
      <p:sp>
        <p:nvSpPr>
          <p:cNvPr id="14" name="Shape 10"/>
          <p:cNvSpPr/>
          <p:nvPr/>
        </p:nvSpPr>
        <p:spPr>
          <a:xfrm>
            <a:off x="6725960" y="4042559"/>
            <a:ext cx="4244459" cy="15538"/>
          </a:xfrm>
          <a:prstGeom prst="roundRect">
            <a:avLst>
              <a:gd name="adj" fmla="val 450462"/>
            </a:avLst>
          </a:prstGeom>
          <a:solidFill>
            <a:srgbClr val="C0C1D7"/>
          </a:solidFill>
          <a:ln/>
        </p:spPr>
      </p:sp>
      <p:pic>
        <p:nvPicPr>
          <p:cNvPr id="15" name="Image 2" descr="preencoded.png"/>
          <p:cNvPicPr>
            <a:picLocks noChangeAspect="1"/>
          </p:cNvPicPr>
          <p:nvPr/>
        </p:nvPicPr>
        <p:blipFill>
          <a:blip r:embed="rId5"/>
          <a:stretch>
            <a:fillRect/>
          </a:stretch>
        </p:blipFill>
        <p:spPr>
          <a:xfrm>
            <a:off x="3639622" y="4077653"/>
            <a:ext cx="3657005" cy="1144667"/>
          </a:xfrm>
          <a:prstGeom prst="rect">
            <a:avLst/>
          </a:prstGeom>
        </p:spPr>
      </p:pic>
      <p:sp>
        <p:nvSpPr>
          <p:cNvPr id="16" name="Text 11"/>
          <p:cNvSpPr/>
          <p:nvPr/>
        </p:nvSpPr>
        <p:spPr>
          <a:xfrm>
            <a:off x="5406866" y="4474964"/>
            <a:ext cx="122396" cy="349925"/>
          </a:xfrm>
          <a:prstGeom prst="rect">
            <a:avLst/>
          </a:prstGeom>
          <a:noFill/>
          <a:ln/>
        </p:spPr>
        <p:txBody>
          <a:bodyPr wrap="none" rtlCol="0" anchor="t"/>
          <a:lstStyle/>
          <a:p>
            <a:pPr marL="0" indent="0" algn="ctr">
              <a:lnSpc>
                <a:spcPts val="2756"/>
              </a:lnSpc>
              <a:buNone/>
            </a:pPr>
            <a:r>
              <a:rPr lang="en-US" sz="1531" b="1" kern="0" spc="-46" dirty="0">
                <a:solidFill>
                  <a:srgbClr val="272525"/>
                </a:solidFill>
                <a:latin typeface="Inter" pitchFamily="34" charset="0"/>
                <a:ea typeface="Inter" pitchFamily="34" charset="-122"/>
                <a:cs typeface="Inter" pitchFamily="34" charset="-120"/>
              </a:rPr>
              <a:t>3</a:t>
            </a:r>
            <a:endParaRPr lang="en-US" sz="1531" dirty="0"/>
          </a:p>
        </p:txBody>
      </p:sp>
      <p:sp>
        <p:nvSpPr>
          <p:cNvPr id="17" name="Text 12"/>
          <p:cNvSpPr/>
          <p:nvPr/>
        </p:nvSpPr>
        <p:spPr>
          <a:xfrm>
            <a:off x="7452122" y="4233148"/>
            <a:ext cx="2173248" cy="243007"/>
          </a:xfrm>
          <a:prstGeom prst="rect">
            <a:avLst/>
          </a:prstGeom>
          <a:noFill/>
          <a:ln/>
        </p:spPr>
        <p:txBody>
          <a:bodyPr wrap="none" rtlCol="0" anchor="t"/>
          <a:lstStyle/>
          <a:p>
            <a:pPr marL="0" indent="0" algn="l">
              <a:lnSpc>
                <a:spcPts val="1914"/>
              </a:lnSpc>
              <a:buNone/>
            </a:pPr>
            <a:r>
              <a:rPr lang="en-US" sz="2000" b="1" kern="0" spc="-46" dirty="0">
                <a:solidFill>
                  <a:srgbClr val="272525"/>
                </a:solidFill>
                <a:latin typeface="Inter" pitchFamily="34" charset="0"/>
                <a:ea typeface="Inter" pitchFamily="34" charset="-122"/>
                <a:cs typeface="Inter" pitchFamily="34" charset="-120"/>
              </a:rPr>
              <a:t>Modernizare economică</a:t>
            </a:r>
            <a:endParaRPr lang="en-US" sz="2000" dirty="0"/>
          </a:p>
        </p:txBody>
      </p:sp>
      <p:sp>
        <p:nvSpPr>
          <p:cNvPr id="18" name="Text 13"/>
          <p:cNvSpPr/>
          <p:nvPr/>
        </p:nvSpPr>
        <p:spPr>
          <a:xfrm>
            <a:off x="7452121" y="4569381"/>
            <a:ext cx="5774022" cy="497443"/>
          </a:xfrm>
          <a:prstGeom prst="rect">
            <a:avLst/>
          </a:prstGeom>
          <a:noFill/>
          <a:ln/>
        </p:spPr>
        <p:txBody>
          <a:bodyPr wrap="square" rtlCol="0" anchor="t"/>
          <a:lstStyle/>
          <a:p>
            <a:pPr marL="0" indent="0" algn="l">
              <a:lnSpc>
                <a:spcPts val="1960"/>
              </a:lnSpc>
              <a:buNone/>
            </a:pPr>
            <a:r>
              <a:rPr lang="en-US" sz="2000" kern="0" spc="-24" dirty="0">
                <a:solidFill>
                  <a:srgbClr val="272525"/>
                </a:solidFill>
                <a:latin typeface="Inter" pitchFamily="34" charset="0"/>
                <a:ea typeface="Inter" pitchFamily="34" charset="-122"/>
                <a:cs typeface="Inter" pitchFamily="34" charset="-120"/>
              </a:rPr>
              <a:t>Abolirea privilegiilor corporațiilor, </a:t>
            </a:r>
            <a:endParaRPr lang="ro-RO" sz="2000" kern="0" spc="-24" dirty="0">
              <a:solidFill>
                <a:srgbClr val="272525"/>
              </a:solidFill>
              <a:latin typeface="Inter" pitchFamily="34" charset="0"/>
              <a:ea typeface="Inter" pitchFamily="34" charset="-122"/>
              <a:cs typeface="Inter" pitchFamily="34" charset="-120"/>
            </a:endParaRPr>
          </a:p>
          <a:p>
            <a:pPr marL="0" indent="0" algn="l">
              <a:lnSpc>
                <a:spcPts val="1960"/>
              </a:lnSpc>
              <a:buNone/>
            </a:pPr>
            <a:r>
              <a:rPr lang="en-US" sz="2000" kern="0" spc="-24" dirty="0" err="1">
                <a:solidFill>
                  <a:srgbClr val="272525"/>
                </a:solidFill>
                <a:latin typeface="Inter" pitchFamily="34" charset="0"/>
                <a:ea typeface="Inter" pitchFamily="34" charset="-122"/>
                <a:cs typeface="Inter" pitchFamily="34" charset="-120"/>
              </a:rPr>
              <a:t>promovarea</a:t>
            </a:r>
            <a:r>
              <a:rPr lang="en-US" sz="2000" kern="0" spc="-24" dirty="0">
                <a:solidFill>
                  <a:srgbClr val="272525"/>
                </a:solidFill>
                <a:latin typeface="Inter" pitchFamily="34" charset="0"/>
                <a:ea typeface="Inter" pitchFamily="34" charset="-122"/>
                <a:cs typeface="Inter" pitchFamily="34" charset="-120"/>
              </a:rPr>
              <a:t> libertății economice</a:t>
            </a:r>
            <a:endParaRPr lang="en-US" sz="2000" dirty="0"/>
          </a:p>
        </p:txBody>
      </p:sp>
      <p:sp>
        <p:nvSpPr>
          <p:cNvPr id="19" name="Text 14"/>
          <p:cNvSpPr/>
          <p:nvPr/>
        </p:nvSpPr>
        <p:spPr>
          <a:xfrm>
            <a:off x="1393371" y="5397222"/>
            <a:ext cx="11315700" cy="1741051"/>
          </a:xfrm>
          <a:prstGeom prst="rect">
            <a:avLst/>
          </a:prstGeom>
          <a:noFill/>
          <a:ln/>
        </p:spPr>
        <p:txBody>
          <a:bodyPr wrap="square" rtlCol="0" anchor="t"/>
          <a:lstStyle/>
          <a:p>
            <a:pPr marL="0" indent="0" algn="just">
              <a:lnSpc>
                <a:spcPts val="1960"/>
              </a:lnSpc>
              <a:buNone/>
            </a:pPr>
            <a:r>
              <a:rPr lang="ro-RO" sz="2000" kern="0" spc="-24" dirty="0">
                <a:solidFill>
                  <a:srgbClr val="272525"/>
                </a:solidFill>
                <a:latin typeface="Inter" pitchFamily="34" charset="0"/>
                <a:ea typeface="Inter" pitchFamily="34" charset="-122"/>
                <a:cs typeface="Inter" pitchFamily="34" charset="-120"/>
              </a:rPr>
              <a:t>     </a:t>
            </a:r>
            <a:r>
              <a:rPr lang="en-US" sz="2000" kern="0" spc="-24" dirty="0" err="1">
                <a:solidFill>
                  <a:srgbClr val="272525"/>
                </a:solidFill>
                <a:latin typeface="Inter" pitchFamily="34" charset="0"/>
                <a:ea typeface="Inter" pitchFamily="34" charset="-122"/>
                <a:cs typeface="Inter" pitchFamily="34" charset="-120"/>
              </a:rPr>
              <a:t>Revoluția</a:t>
            </a:r>
            <a:r>
              <a:rPr lang="en-US" sz="2000" kern="0" spc="-24" dirty="0">
                <a:solidFill>
                  <a:srgbClr val="272525"/>
                </a:solidFill>
                <a:latin typeface="Inter" pitchFamily="34" charset="0"/>
                <a:ea typeface="Inter" pitchFamily="34" charset="-122"/>
                <a:cs typeface="Inter" pitchFamily="34" charset="-120"/>
              </a:rPr>
              <a:t> Franceză a avut un impact semnificativ asupra economiei europene, atât pe termen scurt, cât și pe termen lung. Pe termen scurt, comerțul și transporturile au fost grav perturbate, ceea ce a condus la inflație și șomaj în mai multe țări. Însă pe termen lung, Revoluția a adus schimbări economice fundamentale, cum ar fi abolirea privilegiilor corporațiilor și promovarea libertății economice. Poate cel mai important impact a fost asupra proprietății, cu confiscarea proprietăților bisericești și ale nobilimii, urmată de redistribuirea terenurilor către țărani. Aceste reforme au contribuit la modernizarea economiilor europene, eliminând vechile structuri feudale.</a:t>
            </a:r>
            <a:endParaRPr lang="en-US" sz="2000" dirty="0"/>
          </a:p>
        </p:txBody>
      </p:sp>
      <p:sp>
        <p:nvSpPr>
          <p:cNvPr id="20" name="Text 15"/>
          <p:cNvSpPr/>
          <p:nvPr/>
        </p:nvSpPr>
        <p:spPr>
          <a:xfrm>
            <a:off x="1496786" y="7313176"/>
            <a:ext cx="11212285" cy="746165"/>
          </a:xfrm>
          <a:prstGeom prst="rect">
            <a:avLst/>
          </a:prstGeom>
          <a:noFill/>
          <a:ln/>
        </p:spPr>
        <p:txBody>
          <a:bodyPr wrap="square" rtlCol="0" anchor="t"/>
          <a:lstStyle/>
          <a:p>
            <a:pPr marL="0" indent="0" algn="just">
              <a:lnSpc>
                <a:spcPts val="1960"/>
              </a:lnSpc>
              <a:buNone/>
            </a:pPr>
            <a:r>
              <a:rPr lang="ro-RO" sz="2000" kern="0" spc="-24" dirty="0">
                <a:solidFill>
                  <a:srgbClr val="272525"/>
                </a:solidFill>
                <a:latin typeface="Inter" pitchFamily="34" charset="0"/>
                <a:ea typeface="Inter" pitchFamily="34" charset="-122"/>
                <a:cs typeface="Inter" pitchFamily="34" charset="-120"/>
              </a:rPr>
              <a:t>  </a:t>
            </a:r>
            <a:r>
              <a:rPr lang="en-US" sz="2000" kern="0" spc="-24" dirty="0">
                <a:solidFill>
                  <a:srgbClr val="272525"/>
                </a:solidFill>
                <a:latin typeface="Inter" pitchFamily="34" charset="0"/>
                <a:ea typeface="Inter" pitchFamily="34" charset="-122"/>
                <a:cs typeface="Inter" pitchFamily="34" charset="-120"/>
              </a:rPr>
              <a:t>De asemenea, Revoluția a avut consecințe economice mai subtile, cum ar fi accelerarea procesului de industrializare și urbanizare în Europa. Noile idei revoluționare, precum principiul egalității, au influențat profund politicile economice ale statelor europene în deceniile următoare.</a:t>
            </a:r>
            <a:endParaRPr lang="en-US" sz="2000" dirty="0"/>
          </a:p>
        </p:txBody>
      </p:sp>
      <p:sp>
        <p:nvSpPr>
          <p:cNvPr id="22" name="Text 6">
            <a:extLst>
              <a:ext uri="{FF2B5EF4-FFF2-40B4-BE49-F238E27FC236}">
                <a16:creationId xmlns:a16="http://schemas.microsoft.com/office/drawing/2014/main" id="{CE6F199F-7A5C-8E16-5908-93C0E060DCF2}"/>
              </a:ext>
            </a:extLst>
          </p:cNvPr>
          <p:cNvSpPr/>
          <p:nvPr/>
        </p:nvSpPr>
        <p:spPr>
          <a:xfrm>
            <a:off x="265815" y="343631"/>
            <a:ext cx="1875592" cy="333494"/>
          </a:xfrm>
          <a:prstGeom prst="rect">
            <a:avLst/>
          </a:prstGeom>
          <a:noFill/>
          <a:ln/>
        </p:spPr>
        <p:txBody>
          <a:bodyPr wrap="none" rtlCol="0" anchor="t"/>
          <a:lstStyle/>
          <a:p>
            <a:pPr marL="0" indent="0" algn="l">
              <a:lnSpc>
                <a:spcPts val="2626"/>
              </a:lnSpc>
              <a:buNone/>
            </a:pPr>
            <a:r>
              <a:rPr lang="ro-RO" sz="2000" b="1" kern="0" spc="-30" dirty="0">
                <a:solidFill>
                  <a:srgbClr val="0070C0"/>
                </a:solidFill>
                <a:latin typeface="Inter" pitchFamily="34" charset="0"/>
                <a:ea typeface="Inter" pitchFamily="34" charset="-122"/>
                <a:cs typeface="Inter" pitchFamily="34" charset="-120"/>
              </a:rPr>
              <a:t>CEDRA</a:t>
            </a:r>
            <a:endParaRPr lang="en-US" sz="2000" dirty="0">
              <a:solidFill>
                <a:srgbClr val="0070C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4" name="Text 2"/>
          <p:cNvSpPr/>
          <p:nvPr/>
        </p:nvSpPr>
        <p:spPr>
          <a:xfrm>
            <a:off x="2973467" y="413495"/>
            <a:ext cx="9615862" cy="972026"/>
          </a:xfrm>
          <a:prstGeom prst="rect">
            <a:avLst/>
          </a:prstGeom>
          <a:noFill/>
          <a:ln/>
        </p:spPr>
        <p:txBody>
          <a:bodyPr wrap="square" rtlCol="0" anchor="t"/>
          <a:lstStyle/>
          <a:p>
            <a:pPr marL="0" indent="0" algn="ctr">
              <a:lnSpc>
                <a:spcPts val="3827"/>
              </a:lnSpc>
              <a:buNone/>
            </a:pPr>
            <a:r>
              <a:rPr lang="en-US" sz="3062" b="1" kern="0" spc="-92" dirty="0">
                <a:solidFill>
                  <a:srgbClr val="000000"/>
                </a:solidFill>
                <a:latin typeface="Inter" pitchFamily="34" charset="0"/>
                <a:ea typeface="Inter" pitchFamily="34" charset="-122"/>
                <a:cs typeface="Inter" pitchFamily="34" charset="-120"/>
              </a:rPr>
              <a:t>Unitatea și diviziunea Europei în timpul Revoluției Franceze</a:t>
            </a:r>
            <a:endParaRPr lang="en-US" sz="3062" dirty="0"/>
          </a:p>
        </p:txBody>
      </p:sp>
      <p:pic>
        <p:nvPicPr>
          <p:cNvPr id="5" name="Image 0" descr="preencoded.png"/>
          <p:cNvPicPr>
            <a:picLocks noChangeAspect="1"/>
          </p:cNvPicPr>
          <p:nvPr/>
        </p:nvPicPr>
        <p:blipFill>
          <a:blip r:embed="rId3"/>
          <a:stretch>
            <a:fillRect/>
          </a:stretch>
        </p:blipFill>
        <p:spPr>
          <a:xfrm>
            <a:off x="1634524" y="1710690"/>
            <a:ext cx="2462689" cy="622102"/>
          </a:xfrm>
          <a:prstGeom prst="rect">
            <a:avLst/>
          </a:prstGeom>
        </p:spPr>
      </p:pic>
      <p:sp>
        <p:nvSpPr>
          <p:cNvPr id="6" name="Text 3"/>
          <p:cNvSpPr/>
          <p:nvPr/>
        </p:nvSpPr>
        <p:spPr>
          <a:xfrm>
            <a:off x="1243489" y="2606557"/>
            <a:ext cx="3297114" cy="486013"/>
          </a:xfrm>
          <a:prstGeom prst="rect">
            <a:avLst/>
          </a:prstGeom>
          <a:noFill/>
          <a:ln/>
        </p:spPr>
        <p:txBody>
          <a:bodyPr wrap="square" rtlCol="0" anchor="t"/>
          <a:lstStyle/>
          <a:p>
            <a:pPr marL="0" indent="0" algn="ctr">
              <a:lnSpc>
                <a:spcPts val="1914"/>
              </a:lnSpc>
              <a:buNone/>
            </a:pPr>
            <a:r>
              <a:rPr lang="en-US" sz="2000" b="1" kern="0" spc="-46" dirty="0">
                <a:solidFill>
                  <a:srgbClr val="272525"/>
                </a:solidFill>
                <a:latin typeface="Inter" pitchFamily="34" charset="0"/>
                <a:ea typeface="Inter" pitchFamily="34" charset="-122"/>
                <a:cs typeface="Inter" pitchFamily="34" charset="-120"/>
              </a:rPr>
              <a:t>Unitate prin idei revoluționare</a:t>
            </a:r>
            <a:endParaRPr lang="en-US" sz="2000" dirty="0"/>
          </a:p>
        </p:txBody>
      </p:sp>
      <p:sp>
        <p:nvSpPr>
          <p:cNvPr id="7" name="Text 4"/>
          <p:cNvSpPr/>
          <p:nvPr/>
        </p:nvSpPr>
        <p:spPr>
          <a:xfrm>
            <a:off x="800099" y="3160922"/>
            <a:ext cx="4054929" cy="4228267"/>
          </a:xfrm>
          <a:prstGeom prst="rect">
            <a:avLst/>
          </a:prstGeom>
          <a:noFill/>
          <a:ln/>
        </p:spPr>
        <p:txBody>
          <a:bodyPr wrap="square" rtlCol="0" anchor="t"/>
          <a:lstStyle/>
          <a:p>
            <a:pPr marL="0" indent="0" algn="just">
              <a:lnSpc>
                <a:spcPts val="1960"/>
              </a:lnSpc>
              <a:buNone/>
            </a:pPr>
            <a:r>
              <a:rPr lang="en-US" sz="2000" kern="0" spc="-24" dirty="0">
                <a:solidFill>
                  <a:srgbClr val="272525"/>
                </a:solidFill>
                <a:latin typeface="Inter" pitchFamily="34" charset="0"/>
                <a:ea typeface="Inter" pitchFamily="34" charset="-122"/>
                <a:cs typeface="Inter" pitchFamily="34" charset="-120"/>
              </a:rPr>
              <a:t>În timpul Revoluției Franceze, ideile de libertate, egalitate și frăție au traversat granițele și au aprins imaginația multor europeni. Aceste principii revoluționare au contribuit la unificarea sentimentului național și a revendicărilor pentru drepturi și reforme în întreaga Europă. Mișcările și insurecțiile din țări precum Italia, Germania și Statele Olandeze au fost inspirate de evenimentele din Franța, creând un sentiment de unitate prin idealurile revoluționare.</a:t>
            </a:r>
            <a:endParaRPr lang="en-US" sz="2000" dirty="0"/>
          </a:p>
        </p:txBody>
      </p:sp>
      <p:pic>
        <p:nvPicPr>
          <p:cNvPr id="8" name="Image 1" descr="preencoded.png"/>
          <p:cNvPicPr>
            <a:picLocks noChangeAspect="1"/>
          </p:cNvPicPr>
          <p:nvPr/>
        </p:nvPicPr>
        <p:blipFill>
          <a:blip r:embed="rId4"/>
          <a:stretch>
            <a:fillRect/>
          </a:stretch>
        </p:blipFill>
        <p:spPr>
          <a:xfrm>
            <a:off x="6083856" y="1710690"/>
            <a:ext cx="2462689" cy="622102"/>
          </a:xfrm>
          <a:prstGeom prst="rect">
            <a:avLst/>
          </a:prstGeom>
        </p:spPr>
      </p:pic>
      <p:sp>
        <p:nvSpPr>
          <p:cNvPr id="9" name="Text 5"/>
          <p:cNvSpPr/>
          <p:nvPr/>
        </p:nvSpPr>
        <p:spPr>
          <a:xfrm>
            <a:off x="5655130" y="2566035"/>
            <a:ext cx="3423556" cy="486013"/>
          </a:xfrm>
          <a:prstGeom prst="rect">
            <a:avLst/>
          </a:prstGeom>
          <a:noFill/>
          <a:ln/>
        </p:spPr>
        <p:txBody>
          <a:bodyPr wrap="square" rtlCol="0" anchor="t"/>
          <a:lstStyle/>
          <a:p>
            <a:pPr marL="0" indent="0" algn="l">
              <a:lnSpc>
                <a:spcPts val="1914"/>
              </a:lnSpc>
              <a:buNone/>
            </a:pPr>
            <a:r>
              <a:rPr lang="en-US" sz="2000" b="1" kern="0" spc="-46" dirty="0">
                <a:solidFill>
                  <a:srgbClr val="272525"/>
                </a:solidFill>
                <a:latin typeface="Inter" pitchFamily="34" charset="0"/>
                <a:ea typeface="Inter" pitchFamily="34" charset="-122"/>
                <a:cs typeface="Inter" pitchFamily="34" charset="-120"/>
              </a:rPr>
              <a:t>Diviziunile militare și politice</a:t>
            </a:r>
            <a:endParaRPr lang="en-US" sz="2000" dirty="0"/>
          </a:p>
        </p:txBody>
      </p:sp>
      <p:sp>
        <p:nvSpPr>
          <p:cNvPr id="10" name="Text 6"/>
          <p:cNvSpPr/>
          <p:nvPr/>
        </p:nvSpPr>
        <p:spPr>
          <a:xfrm>
            <a:off x="5323114" y="3145274"/>
            <a:ext cx="4169229" cy="4725710"/>
          </a:xfrm>
          <a:prstGeom prst="rect">
            <a:avLst/>
          </a:prstGeom>
          <a:noFill/>
          <a:ln/>
        </p:spPr>
        <p:txBody>
          <a:bodyPr wrap="square" rtlCol="0" anchor="t"/>
          <a:lstStyle/>
          <a:p>
            <a:pPr marL="0" indent="0" algn="just">
              <a:lnSpc>
                <a:spcPts val="1960"/>
              </a:lnSpc>
              <a:buNone/>
            </a:pPr>
            <a:r>
              <a:rPr lang="ro-RO" sz="2000" kern="0" spc="-24" dirty="0">
                <a:solidFill>
                  <a:srgbClr val="272525"/>
                </a:solidFill>
                <a:latin typeface="Inter" pitchFamily="34" charset="0"/>
                <a:ea typeface="Inter" pitchFamily="34" charset="-122"/>
                <a:cs typeface="Inter" pitchFamily="34" charset="-120"/>
              </a:rPr>
              <a:t>    </a:t>
            </a:r>
            <a:r>
              <a:rPr lang="en-US" sz="2000" kern="0" spc="-24" dirty="0">
                <a:solidFill>
                  <a:srgbClr val="272525"/>
                </a:solidFill>
                <a:latin typeface="Inter" pitchFamily="34" charset="0"/>
                <a:ea typeface="Inter" pitchFamily="34" charset="-122"/>
                <a:cs typeface="Inter" pitchFamily="34" charset="-120"/>
              </a:rPr>
              <a:t>Cu toate acestea, Revoluția Franceză a provocat și o profundă diviziune politică și militară în Europa. Statele monarhice, temându-se de răspândirea ideilor revoluționare, s-au unit în Coaliții pentru a se opune Franței napoleoniene. </a:t>
            </a:r>
            <a:r>
              <a:rPr lang="en-US" sz="2000" kern="0" spc="-24" dirty="0" err="1">
                <a:solidFill>
                  <a:srgbClr val="272525"/>
                </a:solidFill>
                <a:latin typeface="Inter" pitchFamily="34" charset="0"/>
                <a:ea typeface="Inter" pitchFamily="34" charset="-122"/>
                <a:cs typeface="Inter" pitchFamily="34" charset="-120"/>
              </a:rPr>
              <a:t>Războaiele</a:t>
            </a:r>
            <a:r>
              <a:rPr lang="en-US" sz="2000" kern="0" spc="-24" dirty="0">
                <a:solidFill>
                  <a:srgbClr val="272525"/>
                </a:solidFill>
                <a:latin typeface="Inter" pitchFamily="34" charset="0"/>
                <a:ea typeface="Inter" pitchFamily="34" charset="-122"/>
                <a:cs typeface="Inter" pitchFamily="34" charset="-120"/>
              </a:rPr>
              <a:t> </a:t>
            </a:r>
            <a:r>
              <a:rPr lang="ro-RO" sz="2000" kern="0" spc="-24" dirty="0">
                <a:solidFill>
                  <a:srgbClr val="272525"/>
                </a:solidFill>
                <a:latin typeface="Inter" pitchFamily="34" charset="0"/>
                <a:ea typeface="Inter" pitchFamily="34" charset="-122"/>
                <a:cs typeface="Inter" pitchFamily="34" charset="-120"/>
              </a:rPr>
              <a:t>   </a:t>
            </a:r>
            <a:r>
              <a:rPr lang="en-US" sz="2000" kern="0" spc="-24" dirty="0" err="1">
                <a:solidFill>
                  <a:srgbClr val="272525"/>
                </a:solidFill>
                <a:latin typeface="Inter" pitchFamily="34" charset="0"/>
                <a:ea typeface="Inter" pitchFamily="34" charset="-122"/>
                <a:cs typeface="Inter" pitchFamily="34" charset="-120"/>
              </a:rPr>
              <a:t>Revoluționare</a:t>
            </a:r>
            <a:r>
              <a:rPr lang="en-US" sz="2000" kern="0" spc="-24" dirty="0">
                <a:solidFill>
                  <a:srgbClr val="272525"/>
                </a:solidFill>
                <a:latin typeface="Inter" pitchFamily="34" charset="0"/>
                <a:ea typeface="Inter" pitchFamily="34" charset="-122"/>
                <a:cs typeface="Inter" pitchFamily="34" charset="-120"/>
              </a:rPr>
              <a:t> și Napoleoniene au adâncit rivalitățile dintre puterile europene, determinând înfrângerea unor state și ascensiunea altora. Acest conflict a creat tensiuni și alianțe instabile, fragmentând echilibrul de putere în continent.</a:t>
            </a:r>
            <a:endParaRPr lang="en-US" sz="2000" dirty="0"/>
          </a:p>
        </p:txBody>
      </p:sp>
      <p:pic>
        <p:nvPicPr>
          <p:cNvPr id="11" name="Image 2" descr="preencoded.png"/>
          <p:cNvPicPr>
            <a:picLocks noChangeAspect="1"/>
          </p:cNvPicPr>
          <p:nvPr/>
        </p:nvPicPr>
        <p:blipFill>
          <a:blip r:embed="rId5"/>
          <a:stretch>
            <a:fillRect/>
          </a:stretch>
        </p:blipFill>
        <p:spPr>
          <a:xfrm>
            <a:off x="10869293" y="1728074"/>
            <a:ext cx="2462689" cy="622102"/>
          </a:xfrm>
          <a:prstGeom prst="rect">
            <a:avLst/>
          </a:prstGeom>
        </p:spPr>
      </p:pic>
      <p:sp>
        <p:nvSpPr>
          <p:cNvPr id="12" name="Text 7"/>
          <p:cNvSpPr/>
          <p:nvPr/>
        </p:nvSpPr>
        <p:spPr>
          <a:xfrm>
            <a:off x="10334430" y="2514278"/>
            <a:ext cx="3532414" cy="486013"/>
          </a:xfrm>
          <a:prstGeom prst="rect">
            <a:avLst/>
          </a:prstGeom>
          <a:noFill/>
          <a:ln/>
        </p:spPr>
        <p:txBody>
          <a:bodyPr wrap="square" rtlCol="0" anchor="t"/>
          <a:lstStyle/>
          <a:p>
            <a:pPr marL="0" indent="0" algn="ctr">
              <a:lnSpc>
                <a:spcPts val="1914"/>
              </a:lnSpc>
              <a:buNone/>
            </a:pPr>
            <a:r>
              <a:rPr lang="en-US" sz="2000" b="1" kern="0" spc="-46" dirty="0">
                <a:solidFill>
                  <a:srgbClr val="272525"/>
                </a:solidFill>
                <a:latin typeface="Inter" pitchFamily="34" charset="0"/>
                <a:ea typeface="Inter" pitchFamily="34" charset="-122"/>
                <a:cs typeface="Inter" pitchFamily="34" charset="-120"/>
              </a:rPr>
              <a:t>Consecințe economice și sociale</a:t>
            </a:r>
            <a:endParaRPr lang="en-US" sz="2000" dirty="0"/>
          </a:p>
        </p:txBody>
      </p:sp>
      <p:sp>
        <p:nvSpPr>
          <p:cNvPr id="13" name="Text 8"/>
          <p:cNvSpPr/>
          <p:nvPr/>
        </p:nvSpPr>
        <p:spPr>
          <a:xfrm>
            <a:off x="10189029" y="3136055"/>
            <a:ext cx="3532414" cy="3730823"/>
          </a:xfrm>
          <a:prstGeom prst="rect">
            <a:avLst/>
          </a:prstGeom>
          <a:noFill/>
          <a:ln/>
        </p:spPr>
        <p:txBody>
          <a:bodyPr wrap="square" rtlCol="0" anchor="t"/>
          <a:lstStyle/>
          <a:p>
            <a:pPr marL="0" indent="0" algn="just">
              <a:lnSpc>
                <a:spcPts val="1960"/>
              </a:lnSpc>
              <a:buNone/>
            </a:pPr>
            <a:r>
              <a:rPr lang="ro-RO" sz="2000" kern="0" spc="-24" dirty="0">
                <a:solidFill>
                  <a:srgbClr val="272525"/>
                </a:solidFill>
                <a:latin typeface="Inter" pitchFamily="34" charset="0"/>
                <a:ea typeface="Inter" pitchFamily="34" charset="-122"/>
                <a:cs typeface="Inter" pitchFamily="34" charset="-120"/>
              </a:rPr>
              <a:t>   </a:t>
            </a:r>
            <a:r>
              <a:rPr lang="en-US" sz="2000" kern="0" spc="-24" dirty="0" err="1">
                <a:solidFill>
                  <a:srgbClr val="272525"/>
                </a:solidFill>
                <a:latin typeface="Inter" pitchFamily="34" charset="0"/>
                <a:ea typeface="Inter" pitchFamily="34" charset="-122"/>
                <a:cs typeface="Inter" pitchFamily="34" charset="-120"/>
              </a:rPr>
              <a:t>Revoluția</a:t>
            </a:r>
            <a:r>
              <a:rPr lang="en-US" sz="2000" kern="0" spc="-24" dirty="0">
                <a:solidFill>
                  <a:srgbClr val="272525"/>
                </a:solidFill>
                <a:latin typeface="Inter" pitchFamily="34" charset="0"/>
                <a:ea typeface="Inter" pitchFamily="34" charset="-122"/>
                <a:cs typeface="Inter" pitchFamily="34" charset="-120"/>
              </a:rPr>
              <a:t> Franceză a avut un impact semnificativ și asupra economiei și structurii sociale din Europa. Abolirea sistemului feudal și a privilegiilor nobiliare, precum și exproprierea bunurilor bisericești, au adus schimbări radicale în statutul social al diferitelor clase. Aceste transformări au generat dezbateri și tensiuni în întreaga Europă, contribuind la o perioadă de instabilitate politică și socială.</a:t>
            </a:r>
            <a:endParaRPr lang="en-US" sz="2000" dirty="0"/>
          </a:p>
        </p:txBody>
      </p:sp>
      <p:sp>
        <p:nvSpPr>
          <p:cNvPr id="15" name="Text 6">
            <a:extLst>
              <a:ext uri="{FF2B5EF4-FFF2-40B4-BE49-F238E27FC236}">
                <a16:creationId xmlns:a16="http://schemas.microsoft.com/office/drawing/2014/main" id="{F0F9BF93-C43C-A864-228D-29FBA3CA78AA}"/>
              </a:ext>
            </a:extLst>
          </p:cNvPr>
          <p:cNvSpPr/>
          <p:nvPr/>
        </p:nvSpPr>
        <p:spPr>
          <a:xfrm>
            <a:off x="249487" y="191231"/>
            <a:ext cx="1875592" cy="333494"/>
          </a:xfrm>
          <a:prstGeom prst="rect">
            <a:avLst/>
          </a:prstGeom>
          <a:noFill/>
          <a:ln/>
        </p:spPr>
        <p:txBody>
          <a:bodyPr wrap="none" rtlCol="0" anchor="t"/>
          <a:lstStyle/>
          <a:p>
            <a:pPr marL="0" indent="0" algn="l">
              <a:lnSpc>
                <a:spcPts val="2626"/>
              </a:lnSpc>
              <a:buNone/>
            </a:pPr>
            <a:r>
              <a:rPr lang="ro-RO" sz="2000" b="1" kern="0" spc="-30" dirty="0">
                <a:solidFill>
                  <a:srgbClr val="0070C0"/>
                </a:solidFill>
                <a:latin typeface="Inter" pitchFamily="34" charset="0"/>
                <a:ea typeface="Inter" pitchFamily="34" charset="-122"/>
                <a:cs typeface="Inter" pitchFamily="34" charset="-120"/>
              </a:rPr>
              <a:t>CEDRA</a:t>
            </a:r>
            <a:endParaRPr lang="en-US" sz="2000" dirty="0">
              <a:solidFill>
                <a:srgbClr val="0070C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2171</Words>
  <Application>Microsoft Office PowerPoint</Application>
  <PresentationFormat>Довільний</PresentationFormat>
  <Paragraphs>93</Paragraphs>
  <Slides>10</Slides>
  <Notes>10</Notes>
  <HiddenSlides>0</HiddenSlides>
  <MMClips>0</MMClips>
  <ScaleCrop>false</ScaleCrop>
  <HeadingPairs>
    <vt:vector size="6" baseType="variant">
      <vt:variant>
        <vt:lpstr>Використані шрифти</vt:lpstr>
      </vt:variant>
      <vt:variant>
        <vt:i4>2</vt:i4>
      </vt:variant>
      <vt:variant>
        <vt:lpstr>Тема</vt:lpstr>
      </vt:variant>
      <vt:variant>
        <vt:i4>1</vt:i4>
      </vt:variant>
      <vt:variant>
        <vt:lpstr>Заголовки слайдів</vt:lpstr>
      </vt:variant>
      <vt:variant>
        <vt:i4>10</vt:i4>
      </vt:variant>
    </vt:vector>
  </HeadingPairs>
  <TitlesOfParts>
    <vt:vector size="13" baseType="lpstr">
      <vt:lpstr>Arial</vt:lpstr>
      <vt:lpstr>Inter</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Lilia Govornean</dc:creator>
  <cp:lastModifiedBy>Liliya Hovornyan</cp:lastModifiedBy>
  <cp:revision>3</cp:revision>
  <dcterms:created xsi:type="dcterms:W3CDTF">2024-04-18T17:02:25Z</dcterms:created>
  <dcterms:modified xsi:type="dcterms:W3CDTF">2024-04-18T17:38:40Z</dcterms:modified>
</cp:coreProperties>
</file>