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7" d="100"/>
          <a:sy n="67" d="100"/>
        </p:scale>
        <p:origin x="102"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01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923693"/>
            <a:ext cx="7477601" cy="1916430"/>
          </a:xfrm>
          <a:prstGeom prst="rect">
            <a:avLst/>
          </a:prstGeom>
          <a:noFill/>
          <a:ln/>
        </p:spPr>
        <p:txBody>
          <a:bodyPr wrap="square" rtlCol="0" anchor="t"/>
          <a:lstStyle/>
          <a:p>
            <a:pPr marL="0" indent="0">
              <a:lnSpc>
                <a:spcPts val="7545"/>
              </a:lnSpc>
              <a:buNone/>
            </a:pPr>
            <a:r>
              <a:rPr lang="en-US" sz="6036" b="1" dirty="0">
                <a:solidFill>
                  <a:srgbClr val="403C4E"/>
                </a:solidFill>
                <a:latin typeface="Merriweather" pitchFamily="34" charset="0"/>
                <a:ea typeface="Merriweather" pitchFamily="34" charset="-122"/>
                <a:cs typeface="Merriweather" pitchFamily="34" charset="-120"/>
              </a:rPr>
              <a:t>Triunghiul Dreptunghic</a:t>
            </a:r>
            <a:endParaRPr lang="en-US" sz="6036" dirty="0"/>
          </a:p>
        </p:txBody>
      </p:sp>
      <p:sp>
        <p:nvSpPr>
          <p:cNvPr id="6" name="Text 2"/>
          <p:cNvSpPr/>
          <p:nvPr/>
        </p:nvSpPr>
        <p:spPr>
          <a:xfrm>
            <a:off x="6319599" y="4173379"/>
            <a:ext cx="7477601" cy="2132409"/>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Triunghiul dreptunghic este una dintre cele mai fundamentale forme geometrice, cu o reprezentare și importanță esențială în matematică, științe, arhitectură și multe alte domenii. Această sectiune introductivă va oferi o prezentare generală a triunghiului dreptunghic, punând accent pe definițiile, proprietățile și rolul său în diverse aplicații practice și teoretice.</a:t>
            </a:r>
            <a:endParaRPr lang="en-US" sz="1750" dirty="0"/>
          </a:p>
        </p:txBody>
      </p:sp>
      <p:sp>
        <p:nvSpPr>
          <p:cNvPr id="8" name="Text 8">
            <a:extLst>
              <a:ext uri="{FF2B5EF4-FFF2-40B4-BE49-F238E27FC236}">
                <a16:creationId xmlns:a16="http://schemas.microsoft.com/office/drawing/2014/main" id="{A50E0E47-70E6-46E9-970E-45B25B45EA9A}"/>
              </a:ext>
            </a:extLst>
          </p:cNvPr>
          <p:cNvSpPr/>
          <p:nvPr/>
        </p:nvSpPr>
        <p:spPr>
          <a:xfrm>
            <a:off x="5636001" y="102334"/>
            <a:ext cx="2872621" cy="347186"/>
          </a:xfrm>
          <a:prstGeom prst="rect">
            <a:avLst/>
          </a:prstGeom>
          <a:noFill/>
          <a:ln/>
        </p:spPr>
        <p:txBody>
          <a:bodyPr wrap="none" rtlCol="0" anchor="t"/>
          <a:lstStyle/>
          <a:p>
            <a:pPr marL="0" indent="0">
              <a:lnSpc>
                <a:spcPts val="2734"/>
              </a:lnSpc>
              <a:buNone/>
            </a:pPr>
            <a:r>
              <a:rPr lang="ro-RO" sz="2187" b="1" dirty="0">
                <a:solidFill>
                  <a:srgbClr val="0000FF"/>
                </a:solidFill>
                <a:latin typeface="Merriweather" pitchFamily="34" charset="0"/>
                <a:ea typeface="Merriweather" pitchFamily="34" charset="-122"/>
                <a:cs typeface="Merriweather" pitchFamily="34" charset="-120"/>
              </a:rPr>
              <a:t>CEDRA</a:t>
            </a:r>
            <a:endParaRPr lang="en-US" sz="2187"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804863"/>
            <a:ext cx="6240780" cy="694373"/>
          </a:xfrm>
          <a:prstGeom prst="rect">
            <a:avLst/>
          </a:prstGeom>
          <a:noFill/>
          <a:ln/>
        </p:spPr>
        <p:txBody>
          <a:bodyPr wrap="none" rtlCol="0" anchor="t"/>
          <a:lstStyle/>
          <a:p>
            <a:pPr marL="0" indent="0">
              <a:lnSpc>
                <a:spcPts val="5468"/>
              </a:lnSpc>
              <a:buNone/>
            </a:pPr>
            <a:r>
              <a:rPr lang="en-US" sz="4374" b="1" dirty="0">
                <a:solidFill>
                  <a:srgbClr val="403C4E"/>
                </a:solidFill>
                <a:latin typeface="Merriweather" pitchFamily="34" charset="0"/>
                <a:ea typeface="Merriweather" pitchFamily="34" charset="-122"/>
                <a:cs typeface="Merriweather" pitchFamily="34" charset="-120"/>
              </a:rPr>
              <a:t>Definiție și Proprietăți</a:t>
            </a:r>
            <a:endParaRPr lang="en-US" sz="4374" dirty="0"/>
          </a:p>
        </p:txBody>
      </p:sp>
      <p:sp>
        <p:nvSpPr>
          <p:cNvPr id="6" name="Shape 2"/>
          <p:cNvSpPr/>
          <p:nvPr/>
        </p:nvSpPr>
        <p:spPr>
          <a:xfrm>
            <a:off x="833199" y="2006084"/>
            <a:ext cx="499943" cy="499943"/>
          </a:xfrm>
          <a:prstGeom prst="roundRect">
            <a:avLst>
              <a:gd name="adj" fmla="val 20000"/>
            </a:avLst>
          </a:prstGeom>
          <a:solidFill>
            <a:srgbClr val="FFD8CC"/>
          </a:solidFill>
          <a:ln w="7620">
            <a:solidFill>
              <a:srgbClr val="E5BEB2"/>
            </a:solidFill>
            <a:prstDash val="solid"/>
          </a:ln>
        </p:spPr>
      </p:sp>
      <p:sp>
        <p:nvSpPr>
          <p:cNvPr id="7" name="Text 3"/>
          <p:cNvSpPr/>
          <p:nvPr/>
        </p:nvSpPr>
        <p:spPr>
          <a:xfrm>
            <a:off x="1006793" y="2047756"/>
            <a:ext cx="152638" cy="416481"/>
          </a:xfrm>
          <a:prstGeom prst="rect">
            <a:avLst/>
          </a:prstGeom>
          <a:noFill/>
          <a:ln/>
        </p:spPr>
        <p:txBody>
          <a:bodyPr wrap="none" rtlCol="0" anchor="t"/>
          <a:lstStyle/>
          <a:p>
            <a:pPr marL="0" indent="0" algn="ctr">
              <a:lnSpc>
                <a:spcPts val="3281"/>
              </a:lnSpc>
              <a:buNone/>
            </a:pPr>
            <a:r>
              <a:rPr lang="en-US" sz="2624" b="1" dirty="0">
                <a:solidFill>
                  <a:srgbClr val="403C4E"/>
                </a:solidFill>
                <a:latin typeface="Merriweather" pitchFamily="34" charset="0"/>
                <a:ea typeface="Merriweather" pitchFamily="34" charset="-122"/>
                <a:cs typeface="Merriweather" pitchFamily="34" charset="-120"/>
              </a:rPr>
              <a:t>1</a:t>
            </a:r>
            <a:endParaRPr lang="en-US" sz="2624" dirty="0"/>
          </a:p>
        </p:txBody>
      </p:sp>
      <p:sp>
        <p:nvSpPr>
          <p:cNvPr id="8" name="Text 4"/>
          <p:cNvSpPr/>
          <p:nvPr/>
        </p:nvSpPr>
        <p:spPr>
          <a:xfrm>
            <a:off x="1555313" y="2082403"/>
            <a:ext cx="2777490" cy="347186"/>
          </a:xfrm>
          <a:prstGeom prst="rect">
            <a:avLst/>
          </a:prstGeom>
          <a:noFill/>
          <a:ln/>
        </p:spPr>
        <p:txBody>
          <a:bodyPr wrap="none" rtlCol="0" anchor="t"/>
          <a:lstStyle/>
          <a:p>
            <a:pPr marL="0" indent="0">
              <a:lnSpc>
                <a:spcPts val="2734"/>
              </a:lnSpc>
              <a:buNone/>
            </a:pPr>
            <a:r>
              <a:rPr lang="en-US" sz="2187" b="1" dirty="0">
                <a:solidFill>
                  <a:srgbClr val="403C4E"/>
                </a:solidFill>
                <a:latin typeface="Merriweather" pitchFamily="34" charset="0"/>
                <a:ea typeface="Merriweather" pitchFamily="34" charset="-122"/>
                <a:cs typeface="Merriweather" pitchFamily="34" charset="-120"/>
              </a:rPr>
              <a:t>Definiție</a:t>
            </a:r>
            <a:endParaRPr lang="en-US" sz="2187" dirty="0"/>
          </a:p>
        </p:txBody>
      </p:sp>
      <p:sp>
        <p:nvSpPr>
          <p:cNvPr id="9" name="Text 5"/>
          <p:cNvSpPr/>
          <p:nvPr/>
        </p:nvSpPr>
        <p:spPr>
          <a:xfrm>
            <a:off x="1555313" y="2562820"/>
            <a:ext cx="3820001" cy="2843213"/>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Un triunghi dreptunghic este un triunghi în care unul dintre unghiurile interne este un unghi drept, adică un unghi de 90 de grade. Cele două laturi care formează unghiul drept sunt denumite catete, iar a treia latură este denumită ipotenuză.</a:t>
            </a:r>
            <a:endParaRPr lang="en-US" sz="1750" dirty="0"/>
          </a:p>
        </p:txBody>
      </p:sp>
      <p:sp>
        <p:nvSpPr>
          <p:cNvPr id="10" name="Shape 6"/>
          <p:cNvSpPr/>
          <p:nvPr/>
        </p:nvSpPr>
        <p:spPr>
          <a:xfrm>
            <a:off x="5597485" y="2006084"/>
            <a:ext cx="499943" cy="499943"/>
          </a:xfrm>
          <a:prstGeom prst="roundRect">
            <a:avLst>
              <a:gd name="adj" fmla="val 20000"/>
            </a:avLst>
          </a:prstGeom>
          <a:solidFill>
            <a:srgbClr val="FFD8CC"/>
          </a:solidFill>
          <a:ln w="7620">
            <a:solidFill>
              <a:srgbClr val="E5BEB2"/>
            </a:solidFill>
            <a:prstDash val="solid"/>
          </a:ln>
        </p:spPr>
      </p:sp>
      <p:sp>
        <p:nvSpPr>
          <p:cNvPr id="11" name="Text 7"/>
          <p:cNvSpPr/>
          <p:nvPr/>
        </p:nvSpPr>
        <p:spPr>
          <a:xfrm>
            <a:off x="5746552" y="2047756"/>
            <a:ext cx="201692" cy="416481"/>
          </a:xfrm>
          <a:prstGeom prst="rect">
            <a:avLst/>
          </a:prstGeom>
          <a:noFill/>
          <a:ln/>
        </p:spPr>
        <p:txBody>
          <a:bodyPr wrap="none" rtlCol="0" anchor="t"/>
          <a:lstStyle/>
          <a:p>
            <a:pPr marL="0" indent="0" algn="ctr">
              <a:lnSpc>
                <a:spcPts val="3281"/>
              </a:lnSpc>
              <a:buNone/>
            </a:pPr>
            <a:r>
              <a:rPr lang="en-US" sz="2624" b="1" dirty="0">
                <a:solidFill>
                  <a:srgbClr val="403C4E"/>
                </a:solidFill>
                <a:latin typeface="Merriweather" pitchFamily="34" charset="0"/>
                <a:ea typeface="Merriweather" pitchFamily="34" charset="-122"/>
                <a:cs typeface="Merriweather" pitchFamily="34" charset="-120"/>
              </a:rPr>
              <a:t>2</a:t>
            </a:r>
            <a:endParaRPr lang="en-US" sz="2624" dirty="0"/>
          </a:p>
        </p:txBody>
      </p:sp>
      <p:sp>
        <p:nvSpPr>
          <p:cNvPr id="12" name="Text 8"/>
          <p:cNvSpPr/>
          <p:nvPr/>
        </p:nvSpPr>
        <p:spPr>
          <a:xfrm>
            <a:off x="6319599" y="2082403"/>
            <a:ext cx="2872621" cy="347186"/>
          </a:xfrm>
          <a:prstGeom prst="rect">
            <a:avLst/>
          </a:prstGeom>
          <a:noFill/>
          <a:ln/>
        </p:spPr>
        <p:txBody>
          <a:bodyPr wrap="none" rtlCol="0" anchor="t"/>
          <a:lstStyle/>
          <a:p>
            <a:pPr marL="0" indent="0">
              <a:lnSpc>
                <a:spcPts val="2734"/>
              </a:lnSpc>
              <a:buNone/>
            </a:pPr>
            <a:r>
              <a:rPr lang="en-US" sz="2187" b="1" dirty="0">
                <a:solidFill>
                  <a:srgbClr val="403C4E"/>
                </a:solidFill>
                <a:latin typeface="Merriweather" pitchFamily="34" charset="0"/>
                <a:ea typeface="Merriweather" pitchFamily="34" charset="-122"/>
                <a:cs typeface="Merriweather" pitchFamily="34" charset="-120"/>
              </a:rPr>
              <a:t>Proprietăți Esențiale</a:t>
            </a:r>
            <a:endParaRPr lang="en-US" sz="2187" dirty="0"/>
          </a:p>
        </p:txBody>
      </p:sp>
      <p:sp>
        <p:nvSpPr>
          <p:cNvPr id="13" name="Text 9"/>
          <p:cNvSpPr/>
          <p:nvPr/>
        </p:nvSpPr>
        <p:spPr>
          <a:xfrm>
            <a:off x="6319599" y="2562820"/>
            <a:ext cx="3820001" cy="2843213"/>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Printre proprietățile fundamentale ale triunghiului dreptunghic se numără: raportul specific al laturilor (ipotenuză^2 = cateta^2 + cateta^2), posibilitatea de a determina unghiurile și laturile prin aplicarea teoremei lui Pitagora, și utilizarea lor în diverse calcule trigonometrice.</a:t>
            </a:r>
            <a:endParaRPr lang="en-US" sz="1750" dirty="0"/>
          </a:p>
        </p:txBody>
      </p:sp>
      <p:sp>
        <p:nvSpPr>
          <p:cNvPr id="14" name="Shape 10"/>
          <p:cNvSpPr/>
          <p:nvPr/>
        </p:nvSpPr>
        <p:spPr>
          <a:xfrm>
            <a:off x="833199" y="5801797"/>
            <a:ext cx="499943" cy="499943"/>
          </a:xfrm>
          <a:prstGeom prst="roundRect">
            <a:avLst>
              <a:gd name="adj" fmla="val 20000"/>
            </a:avLst>
          </a:prstGeom>
          <a:solidFill>
            <a:srgbClr val="FFD8CC"/>
          </a:solidFill>
          <a:ln w="7620">
            <a:solidFill>
              <a:srgbClr val="E5BEB2"/>
            </a:solidFill>
            <a:prstDash val="solid"/>
          </a:ln>
        </p:spPr>
      </p:sp>
      <p:sp>
        <p:nvSpPr>
          <p:cNvPr id="15" name="Text 11"/>
          <p:cNvSpPr/>
          <p:nvPr/>
        </p:nvSpPr>
        <p:spPr>
          <a:xfrm>
            <a:off x="988814" y="5843468"/>
            <a:ext cx="188714" cy="416481"/>
          </a:xfrm>
          <a:prstGeom prst="rect">
            <a:avLst/>
          </a:prstGeom>
          <a:noFill/>
          <a:ln/>
        </p:spPr>
        <p:txBody>
          <a:bodyPr wrap="none" rtlCol="0" anchor="t"/>
          <a:lstStyle/>
          <a:p>
            <a:pPr marL="0" indent="0" algn="ctr">
              <a:lnSpc>
                <a:spcPts val="3281"/>
              </a:lnSpc>
              <a:buNone/>
            </a:pPr>
            <a:r>
              <a:rPr lang="en-US" sz="2624" b="1" dirty="0">
                <a:solidFill>
                  <a:srgbClr val="403C4E"/>
                </a:solidFill>
                <a:latin typeface="Merriweather" pitchFamily="34" charset="0"/>
                <a:ea typeface="Merriweather" pitchFamily="34" charset="-122"/>
                <a:cs typeface="Merriweather" pitchFamily="34" charset="-120"/>
              </a:rPr>
              <a:t>3</a:t>
            </a:r>
            <a:endParaRPr lang="en-US" sz="2624" dirty="0"/>
          </a:p>
        </p:txBody>
      </p:sp>
      <p:sp>
        <p:nvSpPr>
          <p:cNvPr id="16" name="Text 12"/>
          <p:cNvSpPr/>
          <p:nvPr/>
        </p:nvSpPr>
        <p:spPr>
          <a:xfrm>
            <a:off x="1555313" y="5878116"/>
            <a:ext cx="2777490" cy="347186"/>
          </a:xfrm>
          <a:prstGeom prst="rect">
            <a:avLst/>
          </a:prstGeom>
          <a:noFill/>
          <a:ln/>
        </p:spPr>
        <p:txBody>
          <a:bodyPr wrap="none" rtlCol="0" anchor="t"/>
          <a:lstStyle/>
          <a:p>
            <a:pPr marL="0" indent="0">
              <a:lnSpc>
                <a:spcPts val="2734"/>
              </a:lnSpc>
              <a:buNone/>
            </a:pPr>
            <a:r>
              <a:rPr lang="en-US" sz="2187" b="1" dirty="0">
                <a:solidFill>
                  <a:srgbClr val="403C4E"/>
                </a:solidFill>
                <a:latin typeface="Merriweather" pitchFamily="34" charset="0"/>
                <a:ea typeface="Merriweather" pitchFamily="34" charset="-122"/>
                <a:cs typeface="Merriweather" pitchFamily="34" charset="-120"/>
              </a:rPr>
              <a:t>Clasificare</a:t>
            </a:r>
            <a:endParaRPr lang="en-US" sz="2187" dirty="0"/>
          </a:p>
        </p:txBody>
      </p:sp>
      <p:sp>
        <p:nvSpPr>
          <p:cNvPr id="17" name="Text 13"/>
          <p:cNvSpPr/>
          <p:nvPr/>
        </p:nvSpPr>
        <p:spPr>
          <a:xfrm>
            <a:off x="1555313" y="6358533"/>
            <a:ext cx="8584287" cy="1066205"/>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Triunghiurile dreptunghice pot fi clasificate în funcție de mărimea laturilor, de exemplu: isoscele (două laturi egale), echilaterale (toate laturile egale) sau scalene (toate laturile diferite).</a:t>
            </a:r>
            <a:endParaRPr lang="en-US" sz="1750" dirty="0"/>
          </a:p>
        </p:txBody>
      </p:sp>
      <p:sp>
        <p:nvSpPr>
          <p:cNvPr id="19" name="Text 8">
            <a:extLst>
              <a:ext uri="{FF2B5EF4-FFF2-40B4-BE49-F238E27FC236}">
                <a16:creationId xmlns:a16="http://schemas.microsoft.com/office/drawing/2014/main" id="{0813E1EC-864B-4A1B-A38F-D63BA8FEF020}"/>
              </a:ext>
            </a:extLst>
          </p:cNvPr>
          <p:cNvSpPr/>
          <p:nvPr/>
        </p:nvSpPr>
        <p:spPr>
          <a:xfrm>
            <a:off x="221039" y="102334"/>
            <a:ext cx="2872621" cy="347186"/>
          </a:xfrm>
          <a:prstGeom prst="rect">
            <a:avLst/>
          </a:prstGeom>
          <a:noFill/>
          <a:ln/>
        </p:spPr>
        <p:txBody>
          <a:bodyPr wrap="none" rtlCol="0" anchor="t"/>
          <a:lstStyle/>
          <a:p>
            <a:pPr marL="0" indent="0">
              <a:lnSpc>
                <a:spcPts val="2734"/>
              </a:lnSpc>
              <a:buNone/>
            </a:pPr>
            <a:r>
              <a:rPr lang="ro-RO" sz="2187" b="1" dirty="0">
                <a:solidFill>
                  <a:srgbClr val="0000FF"/>
                </a:solidFill>
                <a:latin typeface="Merriweather" pitchFamily="34" charset="0"/>
                <a:ea typeface="Merriweather" pitchFamily="34" charset="-122"/>
                <a:cs typeface="Merriweather" pitchFamily="34" charset="-120"/>
              </a:rPr>
              <a:t>CEDRA</a:t>
            </a:r>
            <a:endParaRPr lang="en-US" sz="2187" dirty="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791408" y="747593"/>
            <a:ext cx="5571649" cy="659606"/>
          </a:xfrm>
          <a:prstGeom prst="rect">
            <a:avLst/>
          </a:prstGeom>
          <a:noFill/>
          <a:ln/>
        </p:spPr>
        <p:txBody>
          <a:bodyPr wrap="none" rtlCol="0" anchor="t"/>
          <a:lstStyle/>
          <a:p>
            <a:pPr marL="0" indent="0">
              <a:lnSpc>
                <a:spcPts val="5193"/>
              </a:lnSpc>
              <a:buNone/>
            </a:pPr>
            <a:r>
              <a:rPr lang="en-US" sz="4155" b="1" dirty="0">
                <a:solidFill>
                  <a:srgbClr val="403C4E"/>
                </a:solidFill>
                <a:latin typeface="Merriweather" pitchFamily="34" charset="0"/>
                <a:ea typeface="Merriweather" pitchFamily="34" charset="-122"/>
                <a:cs typeface="Merriweather" pitchFamily="34" charset="-120"/>
              </a:rPr>
              <a:t>Teorema lui Pitagora</a:t>
            </a:r>
            <a:endParaRPr lang="en-US" sz="4155" dirty="0"/>
          </a:p>
        </p:txBody>
      </p:sp>
      <p:sp>
        <p:nvSpPr>
          <p:cNvPr id="6" name="Shape 2"/>
          <p:cNvSpPr/>
          <p:nvPr/>
        </p:nvSpPr>
        <p:spPr>
          <a:xfrm>
            <a:off x="1086922" y="1723787"/>
            <a:ext cx="42148" cy="5758220"/>
          </a:xfrm>
          <a:prstGeom prst="roundRect">
            <a:avLst>
              <a:gd name="adj" fmla="val 225341"/>
            </a:avLst>
          </a:prstGeom>
          <a:solidFill>
            <a:srgbClr val="E5BEB2"/>
          </a:solidFill>
          <a:ln/>
        </p:spPr>
      </p:sp>
      <p:sp>
        <p:nvSpPr>
          <p:cNvPr id="7" name="Shape 3"/>
          <p:cNvSpPr/>
          <p:nvPr/>
        </p:nvSpPr>
        <p:spPr>
          <a:xfrm>
            <a:off x="1345406" y="2104906"/>
            <a:ext cx="738664" cy="42148"/>
          </a:xfrm>
          <a:prstGeom prst="roundRect">
            <a:avLst>
              <a:gd name="adj" fmla="val 225341"/>
            </a:avLst>
          </a:prstGeom>
          <a:solidFill>
            <a:srgbClr val="E5BEB2"/>
          </a:solidFill>
          <a:ln/>
        </p:spPr>
      </p:sp>
      <p:sp>
        <p:nvSpPr>
          <p:cNvPr id="8" name="Shape 4"/>
          <p:cNvSpPr/>
          <p:nvPr/>
        </p:nvSpPr>
        <p:spPr>
          <a:xfrm>
            <a:off x="870585" y="1888688"/>
            <a:ext cx="474821" cy="474821"/>
          </a:xfrm>
          <a:prstGeom prst="roundRect">
            <a:avLst>
              <a:gd name="adj" fmla="val 20003"/>
            </a:avLst>
          </a:prstGeom>
          <a:solidFill>
            <a:srgbClr val="FFD8CC"/>
          </a:solidFill>
          <a:ln w="7620">
            <a:solidFill>
              <a:srgbClr val="E5BEB2"/>
            </a:solidFill>
            <a:prstDash val="solid"/>
          </a:ln>
        </p:spPr>
      </p:sp>
      <p:sp>
        <p:nvSpPr>
          <p:cNvPr id="9" name="Text 5"/>
          <p:cNvSpPr/>
          <p:nvPr/>
        </p:nvSpPr>
        <p:spPr>
          <a:xfrm>
            <a:off x="1035487" y="1928217"/>
            <a:ext cx="145018" cy="395645"/>
          </a:xfrm>
          <a:prstGeom prst="rect">
            <a:avLst/>
          </a:prstGeom>
          <a:noFill/>
          <a:ln/>
        </p:spPr>
        <p:txBody>
          <a:bodyPr wrap="none" rtlCol="0" anchor="t"/>
          <a:lstStyle/>
          <a:p>
            <a:pPr marL="0" indent="0" algn="ctr">
              <a:lnSpc>
                <a:spcPts val="3116"/>
              </a:lnSpc>
              <a:buNone/>
            </a:pPr>
            <a:r>
              <a:rPr lang="en-US" sz="2493" b="1" dirty="0">
                <a:solidFill>
                  <a:srgbClr val="403C4E"/>
                </a:solidFill>
                <a:latin typeface="Merriweather" pitchFamily="34" charset="0"/>
                <a:ea typeface="Merriweather" pitchFamily="34" charset="-122"/>
                <a:cs typeface="Merriweather" pitchFamily="34" charset="-120"/>
              </a:rPr>
              <a:t>1</a:t>
            </a:r>
            <a:endParaRPr lang="en-US" sz="2493" dirty="0"/>
          </a:p>
        </p:txBody>
      </p:sp>
      <p:sp>
        <p:nvSpPr>
          <p:cNvPr id="10" name="Text 6"/>
          <p:cNvSpPr/>
          <p:nvPr/>
        </p:nvSpPr>
        <p:spPr>
          <a:xfrm>
            <a:off x="2268736" y="1934766"/>
            <a:ext cx="2638187" cy="329803"/>
          </a:xfrm>
          <a:prstGeom prst="rect">
            <a:avLst/>
          </a:prstGeom>
          <a:noFill/>
          <a:ln/>
        </p:spPr>
        <p:txBody>
          <a:bodyPr wrap="none" rtlCol="0" anchor="t"/>
          <a:lstStyle/>
          <a:p>
            <a:pPr marL="0" indent="0" algn="l">
              <a:lnSpc>
                <a:spcPts val="2597"/>
              </a:lnSpc>
              <a:buNone/>
            </a:pPr>
            <a:r>
              <a:rPr lang="en-US" sz="2077" b="1" dirty="0">
                <a:solidFill>
                  <a:srgbClr val="403C4E"/>
                </a:solidFill>
                <a:latin typeface="Merriweather" pitchFamily="34" charset="0"/>
                <a:ea typeface="Merriweather" pitchFamily="34" charset="-122"/>
                <a:cs typeface="Merriweather" pitchFamily="34" charset="-120"/>
              </a:rPr>
              <a:t>Enunțul Teoremei</a:t>
            </a:r>
            <a:endParaRPr lang="en-US" sz="2077" dirty="0"/>
          </a:p>
        </p:txBody>
      </p:sp>
      <p:sp>
        <p:nvSpPr>
          <p:cNvPr id="11" name="Text 7"/>
          <p:cNvSpPr/>
          <p:nvPr/>
        </p:nvSpPr>
        <p:spPr>
          <a:xfrm>
            <a:off x="2268736" y="2391132"/>
            <a:ext cx="7912656" cy="675323"/>
          </a:xfrm>
          <a:prstGeom prst="rect">
            <a:avLst/>
          </a:prstGeom>
          <a:noFill/>
          <a:ln/>
        </p:spPr>
        <p:txBody>
          <a:bodyPr wrap="square" rtlCol="0" anchor="t"/>
          <a:lstStyle/>
          <a:p>
            <a:pPr marL="0" indent="0" algn="l">
              <a:lnSpc>
                <a:spcPts val="2659"/>
              </a:lnSpc>
              <a:buNone/>
            </a:pPr>
            <a:r>
              <a:rPr lang="en-US" sz="1662" dirty="0">
                <a:solidFill>
                  <a:srgbClr val="403C4E"/>
                </a:solidFill>
                <a:latin typeface="Open Sans" pitchFamily="34" charset="0"/>
                <a:ea typeface="Open Sans" pitchFamily="34" charset="-122"/>
                <a:cs typeface="Open Sans" pitchFamily="34" charset="-120"/>
              </a:rPr>
              <a:t>Teorema lui Pitagora afirmă că în orice triunghi dreptunghic, pătratul lungimii ipotenuzei este egal cu suma pătratelor lungimilor celor două catete.</a:t>
            </a:r>
            <a:endParaRPr lang="en-US" sz="1662" dirty="0"/>
          </a:p>
        </p:txBody>
      </p:sp>
      <p:sp>
        <p:nvSpPr>
          <p:cNvPr id="12" name="Shape 8"/>
          <p:cNvSpPr/>
          <p:nvPr/>
        </p:nvSpPr>
        <p:spPr>
          <a:xfrm>
            <a:off x="1345406" y="3869531"/>
            <a:ext cx="738664" cy="42148"/>
          </a:xfrm>
          <a:prstGeom prst="roundRect">
            <a:avLst>
              <a:gd name="adj" fmla="val 225341"/>
            </a:avLst>
          </a:prstGeom>
          <a:solidFill>
            <a:srgbClr val="E5BEB2"/>
          </a:solidFill>
          <a:ln/>
        </p:spPr>
      </p:sp>
      <p:sp>
        <p:nvSpPr>
          <p:cNvPr id="13" name="Shape 9"/>
          <p:cNvSpPr/>
          <p:nvPr/>
        </p:nvSpPr>
        <p:spPr>
          <a:xfrm>
            <a:off x="870585" y="3653314"/>
            <a:ext cx="474821" cy="474821"/>
          </a:xfrm>
          <a:prstGeom prst="roundRect">
            <a:avLst>
              <a:gd name="adj" fmla="val 20003"/>
            </a:avLst>
          </a:prstGeom>
          <a:solidFill>
            <a:srgbClr val="FFD8CC"/>
          </a:solidFill>
          <a:ln w="7620">
            <a:solidFill>
              <a:srgbClr val="E5BEB2"/>
            </a:solidFill>
            <a:prstDash val="solid"/>
          </a:ln>
        </p:spPr>
      </p:sp>
      <p:sp>
        <p:nvSpPr>
          <p:cNvPr id="14" name="Text 10"/>
          <p:cNvSpPr/>
          <p:nvPr/>
        </p:nvSpPr>
        <p:spPr>
          <a:xfrm>
            <a:off x="1012150" y="3692843"/>
            <a:ext cx="191572" cy="395645"/>
          </a:xfrm>
          <a:prstGeom prst="rect">
            <a:avLst/>
          </a:prstGeom>
          <a:noFill/>
          <a:ln/>
        </p:spPr>
        <p:txBody>
          <a:bodyPr wrap="none" rtlCol="0" anchor="t"/>
          <a:lstStyle/>
          <a:p>
            <a:pPr marL="0" indent="0" algn="ctr">
              <a:lnSpc>
                <a:spcPts val="3116"/>
              </a:lnSpc>
              <a:buNone/>
            </a:pPr>
            <a:r>
              <a:rPr lang="en-US" sz="2493" b="1" dirty="0">
                <a:solidFill>
                  <a:srgbClr val="403C4E"/>
                </a:solidFill>
                <a:latin typeface="Merriweather" pitchFamily="34" charset="0"/>
                <a:ea typeface="Merriweather" pitchFamily="34" charset="-122"/>
                <a:cs typeface="Merriweather" pitchFamily="34" charset="-120"/>
              </a:rPr>
              <a:t>2</a:t>
            </a:r>
            <a:endParaRPr lang="en-US" sz="2493" dirty="0"/>
          </a:p>
        </p:txBody>
      </p:sp>
      <p:sp>
        <p:nvSpPr>
          <p:cNvPr id="15" name="Text 11"/>
          <p:cNvSpPr/>
          <p:nvPr/>
        </p:nvSpPr>
        <p:spPr>
          <a:xfrm>
            <a:off x="2268736" y="3699391"/>
            <a:ext cx="3411855" cy="329803"/>
          </a:xfrm>
          <a:prstGeom prst="rect">
            <a:avLst/>
          </a:prstGeom>
          <a:noFill/>
          <a:ln/>
        </p:spPr>
        <p:txBody>
          <a:bodyPr wrap="none" rtlCol="0" anchor="t"/>
          <a:lstStyle/>
          <a:p>
            <a:pPr marL="0" indent="0" algn="l">
              <a:lnSpc>
                <a:spcPts val="2597"/>
              </a:lnSpc>
              <a:buNone/>
            </a:pPr>
            <a:r>
              <a:rPr lang="en-US" sz="2077" b="1" dirty="0">
                <a:solidFill>
                  <a:srgbClr val="403C4E"/>
                </a:solidFill>
                <a:latin typeface="Merriweather" pitchFamily="34" charset="0"/>
                <a:ea typeface="Merriweather" pitchFamily="34" charset="-122"/>
                <a:cs typeface="Merriweather" pitchFamily="34" charset="-120"/>
              </a:rPr>
              <a:t>Demonstrație Geometrică</a:t>
            </a:r>
            <a:endParaRPr lang="en-US" sz="2077" dirty="0"/>
          </a:p>
        </p:txBody>
      </p:sp>
      <p:sp>
        <p:nvSpPr>
          <p:cNvPr id="16" name="Text 12"/>
          <p:cNvSpPr/>
          <p:nvPr/>
        </p:nvSpPr>
        <p:spPr>
          <a:xfrm>
            <a:off x="2268736" y="4155757"/>
            <a:ext cx="7912656" cy="1012984"/>
          </a:xfrm>
          <a:prstGeom prst="rect">
            <a:avLst/>
          </a:prstGeom>
          <a:noFill/>
          <a:ln/>
        </p:spPr>
        <p:txBody>
          <a:bodyPr wrap="square" rtlCol="0" anchor="t"/>
          <a:lstStyle/>
          <a:p>
            <a:pPr marL="0" indent="0" algn="l">
              <a:lnSpc>
                <a:spcPts val="2659"/>
              </a:lnSpc>
              <a:buNone/>
            </a:pPr>
            <a:r>
              <a:rPr lang="en-US" sz="1662" dirty="0">
                <a:solidFill>
                  <a:srgbClr val="403C4E"/>
                </a:solidFill>
                <a:latin typeface="Open Sans" pitchFamily="34" charset="0"/>
                <a:ea typeface="Open Sans" pitchFamily="34" charset="-122"/>
                <a:cs typeface="Open Sans" pitchFamily="34" charset="-120"/>
              </a:rPr>
              <a:t>Teorema poate fi demonstrată geometric prin construirea unui pătrat pe fiecare latură a triunghiului și observarea că aria pătratului construit pe ipotenuză este egală cu suma ariilor pătratelor construite pe catete.</a:t>
            </a:r>
            <a:endParaRPr lang="en-US" sz="1662" dirty="0"/>
          </a:p>
        </p:txBody>
      </p:sp>
      <p:sp>
        <p:nvSpPr>
          <p:cNvPr id="17" name="Shape 13"/>
          <p:cNvSpPr/>
          <p:nvPr/>
        </p:nvSpPr>
        <p:spPr>
          <a:xfrm>
            <a:off x="1345406" y="5971818"/>
            <a:ext cx="738664" cy="42148"/>
          </a:xfrm>
          <a:prstGeom prst="roundRect">
            <a:avLst>
              <a:gd name="adj" fmla="val 225341"/>
            </a:avLst>
          </a:prstGeom>
          <a:solidFill>
            <a:srgbClr val="E5BEB2"/>
          </a:solidFill>
          <a:ln/>
        </p:spPr>
      </p:sp>
      <p:sp>
        <p:nvSpPr>
          <p:cNvPr id="18" name="Shape 14"/>
          <p:cNvSpPr/>
          <p:nvPr/>
        </p:nvSpPr>
        <p:spPr>
          <a:xfrm>
            <a:off x="870585" y="5755600"/>
            <a:ext cx="474821" cy="474821"/>
          </a:xfrm>
          <a:prstGeom prst="roundRect">
            <a:avLst>
              <a:gd name="adj" fmla="val 20003"/>
            </a:avLst>
          </a:prstGeom>
          <a:solidFill>
            <a:srgbClr val="FFD8CC"/>
          </a:solidFill>
          <a:ln w="7620">
            <a:solidFill>
              <a:srgbClr val="E5BEB2"/>
            </a:solidFill>
            <a:prstDash val="solid"/>
          </a:ln>
        </p:spPr>
      </p:sp>
      <p:sp>
        <p:nvSpPr>
          <p:cNvPr id="19" name="Text 15"/>
          <p:cNvSpPr/>
          <p:nvPr/>
        </p:nvSpPr>
        <p:spPr>
          <a:xfrm>
            <a:off x="1018342" y="5795129"/>
            <a:ext cx="179189" cy="395645"/>
          </a:xfrm>
          <a:prstGeom prst="rect">
            <a:avLst/>
          </a:prstGeom>
          <a:noFill/>
          <a:ln/>
        </p:spPr>
        <p:txBody>
          <a:bodyPr wrap="none" rtlCol="0" anchor="t"/>
          <a:lstStyle/>
          <a:p>
            <a:pPr marL="0" indent="0" algn="ctr">
              <a:lnSpc>
                <a:spcPts val="3116"/>
              </a:lnSpc>
              <a:buNone/>
            </a:pPr>
            <a:r>
              <a:rPr lang="en-US" sz="2493" b="1" dirty="0">
                <a:solidFill>
                  <a:srgbClr val="403C4E"/>
                </a:solidFill>
                <a:latin typeface="Merriweather" pitchFamily="34" charset="0"/>
                <a:ea typeface="Merriweather" pitchFamily="34" charset="-122"/>
                <a:cs typeface="Merriweather" pitchFamily="34" charset="-120"/>
              </a:rPr>
              <a:t>3</a:t>
            </a:r>
            <a:endParaRPr lang="en-US" sz="2493" dirty="0"/>
          </a:p>
        </p:txBody>
      </p:sp>
      <p:sp>
        <p:nvSpPr>
          <p:cNvPr id="20" name="Text 16"/>
          <p:cNvSpPr/>
          <p:nvPr/>
        </p:nvSpPr>
        <p:spPr>
          <a:xfrm>
            <a:off x="2268736" y="5801678"/>
            <a:ext cx="2638187" cy="329803"/>
          </a:xfrm>
          <a:prstGeom prst="rect">
            <a:avLst/>
          </a:prstGeom>
          <a:noFill/>
          <a:ln/>
        </p:spPr>
        <p:txBody>
          <a:bodyPr wrap="none" rtlCol="0" anchor="t"/>
          <a:lstStyle/>
          <a:p>
            <a:pPr marL="0" indent="0" algn="l">
              <a:lnSpc>
                <a:spcPts val="2597"/>
              </a:lnSpc>
              <a:buNone/>
            </a:pPr>
            <a:r>
              <a:rPr lang="en-US" sz="2077" b="1" dirty="0">
                <a:solidFill>
                  <a:srgbClr val="403C4E"/>
                </a:solidFill>
                <a:latin typeface="Merriweather" pitchFamily="34" charset="0"/>
                <a:ea typeface="Merriweather" pitchFamily="34" charset="-122"/>
                <a:cs typeface="Merriweather" pitchFamily="34" charset="-120"/>
              </a:rPr>
              <a:t>Aplicații Numerice</a:t>
            </a:r>
            <a:endParaRPr lang="en-US" sz="2077" dirty="0"/>
          </a:p>
        </p:txBody>
      </p:sp>
      <p:sp>
        <p:nvSpPr>
          <p:cNvPr id="21" name="Text 17"/>
          <p:cNvSpPr/>
          <p:nvPr/>
        </p:nvSpPr>
        <p:spPr>
          <a:xfrm>
            <a:off x="2268736" y="6258044"/>
            <a:ext cx="7912656" cy="1012984"/>
          </a:xfrm>
          <a:prstGeom prst="rect">
            <a:avLst/>
          </a:prstGeom>
          <a:noFill/>
          <a:ln/>
        </p:spPr>
        <p:txBody>
          <a:bodyPr wrap="square" rtlCol="0" anchor="t"/>
          <a:lstStyle/>
          <a:p>
            <a:pPr marL="0" indent="0" algn="l">
              <a:lnSpc>
                <a:spcPts val="2659"/>
              </a:lnSpc>
              <a:buNone/>
            </a:pPr>
            <a:r>
              <a:rPr lang="en-US" sz="1662" dirty="0">
                <a:solidFill>
                  <a:srgbClr val="403C4E"/>
                </a:solidFill>
                <a:latin typeface="Open Sans" pitchFamily="34" charset="0"/>
                <a:ea typeface="Open Sans" pitchFamily="34" charset="-122"/>
                <a:cs typeface="Open Sans" pitchFamily="34" charset="-120"/>
              </a:rPr>
              <a:t>Teorema lui Pitagora este esențială pentru calcularea laturilor și unghiurilor necunoscute într-un triunghi dreptunghic, permițând rezolvarea unei game largi de probleme practice și teoretice.</a:t>
            </a:r>
            <a:endParaRPr lang="en-US" sz="1662" dirty="0"/>
          </a:p>
        </p:txBody>
      </p:sp>
      <p:sp>
        <p:nvSpPr>
          <p:cNvPr id="23" name="Text 8">
            <a:extLst>
              <a:ext uri="{FF2B5EF4-FFF2-40B4-BE49-F238E27FC236}">
                <a16:creationId xmlns:a16="http://schemas.microsoft.com/office/drawing/2014/main" id="{AD577366-0FAE-4096-B679-647D0AF2D13C}"/>
              </a:ext>
            </a:extLst>
          </p:cNvPr>
          <p:cNvSpPr/>
          <p:nvPr/>
        </p:nvSpPr>
        <p:spPr>
          <a:xfrm>
            <a:off x="221039" y="144364"/>
            <a:ext cx="2872621" cy="347186"/>
          </a:xfrm>
          <a:prstGeom prst="rect">
            <a:avLst/>
          </a:prstGeom>
          <a:noFill/>
          <a:ln/>
        </p:spPr>
        <p:txBody>
          <a:bodyPr wrap="none" rtlCol="0" anchor="t"/>
          <a:lstStyle/>
          <a:p>
            <a:pPr marL="0" indent="0">
              <a:lnSpc>
                <a:spcPts val="2734"/>
              </a:lnSpc>
              <a:buNone/>
            </a:pPr>
            <a:r>
              <a:rPr lang="ro-RO" sz="2187" b="1" dirty="0">
                <a:solidFill>
                  <a:srgbClr val="0000FF"/>
                </a:solidFill>
                <a:latin typeface="Merriweather" pitchFamily="34" charset="0"/>
                <a:ea typeface="Merriweather" pitchFamily="34" charset="-122"/>
                <a:cs typeface="Merriweather" pitchFamily="34" charset="-120"/>
              </a:rPr>
              <a:t>CEDRA</a:t>
            </a:r>
            <a:endParaRPr lang="en-US" sz="2187"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629722"/>
            <a:ext cx="10554414" cy="1388745"/>
          </a:xfrm>
          <a:prstGeom prst="rect">
            <a:avLst/>
          </a:prstGeom>
          <a:noFill/>
          <a:ln/>
        </p:spPr>
        <p:txBody>
          <a:bodyPr wrap="square" rtlCol="0" anchor="t"/>
          <a:lstStyle/>
          <a:p>
            <a:pPr marL="0" indent="0">
              <a:lnSpc>
                <a:spcPts val="5468"/>
              </a:lnSpc>
              <a:buNone/>
            </a:pPr>
            <a:r>
              <a:rPr lang="en-US" sz="4374" b="1" dirty="0">
                <a:solidFill>
                  <a:srgbClr val="403C4E"/>
                </a:solidFill>
                <a:latin typeface="Merriweather" pitchFamily="34" charset="0"/>
                <a:ea typeface="Merriweather" pitchFamily="34" charset="-122"/>
                <a:cs typeface="Merriweather" pitchFamily="34" charset="-120"/>
              </a:rPr>
              <a:t>Aplicații ale Triunghiului Dreptunghic</a:t>
            </a:r>
            <a:endParaRPr lang="en-US" sz="4374" dirty="0"/>
          </a:p>
        </p:txBody>
      </p:sp>
      <p:sp>
        <p:nvSpPr>
          <p:cNvPr id="5" name="Text 2"/>
          <p:cNvSpPr/>
          <p:nvPr/>
        </p:nvSpPr>
        <p:spPr>
          <a:xfrm>
            <a:off x="2037993" y="2573893"/>
            <a:ext cx="3156347" cy="694373"/>
          </a:xfrm>
          <a:prstGeom prst="rect">
            <a:avLst/>
          </a:prstGeom>
          <a:noFill/>
          <a:ln/>
        </p:spPr>
        <p:txBody>
          <a:bodyPr wrap="square" rtlCol="0" anchor="t"/>
          <a:lstStyle/>
          <a:p>
            <a:pPr marL="0" indent="0">
              <a:lnSpc>
                <a:spcPts val="2734"/>
              </a:lnSpc>
              <a:buNone/>
            </a:pPr>
            <a:r>
              <a:rPr lang="en-US" sz="2187" b="1" dirty="0">
                <a:solidFill>
                  <a:srgbClr val="403C4E"/>
                </a:solidFill>
                <a:latin typeface="Merriweather" pitchFamily="34" charset="0"/>
                <a:ea typeface="Merriweather" pitchFamily="34" charset="-122"/>
                <a:cs typeface="Merriweather" pitchFamily="34" charset="-120"/>
              </a:rPr>
              <a:t>Inginerie și Arhitectură</a:t>
            </a:r>
            <a:endParaRPr lang="en-US" sz="2187" dirty="0"/>
          </a:p>
        </p:txBody>
      </p:sp>
      <p:sp>
        <p:nvSpPr>
          <p:cNvPr id="6" name="Text 3"/>
          <p:cNvSpPr/>
          <p:nvPr/>
        </p:nvSpPr>
        <p:spPr>
          <a:xfrm>
            <a:off x="2037993" y="3490436"/>
            <a:ext cx="3156347" cy="3198614"/>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Triunghiurile dreptunghice joacă un rol crucial în proiectarea și construcția de clădiri, poduri, turnuri și alte structuri. Proprietatea lor de a rămâne stabile și rigide le face ideale pentru a asigura rezistența și stabilitatea construcțiilor.</a:t>
            </a:r>
            <a:endParaRPr lang="en-US" sz="1750" dirty="0"/>
          </a:p>
        </p:txBody>
      </p:sp>
      <p:sp>
        <p:nvSpPr>
          <p:cNvPr id="7" name="Text 4"/>
          <p:cNvSpPr/>
          <p:nvPr/>
        </p:nvSpPr>
        <p:spPr>
          <a:xfrm>
            <a:off x="5743932" y="2573893"/>
            <a:ext cx="3156347" cy="694373"/>
          </a:xfrm>
          <a:prstGeom prst="rect">
            <a:avLst/>
          </a:prstGeom>
          <a:noFill/>
          <a:ln/>
        </p:spPr>
        <p:txBody>
          <a:bodyPr wrap="square" rtlCol="0" anchor="t"/>
          <a:lstStyle/>
          <a:p>
            <a:pPr marL="0" indent="0">
              <a:lnSpc>
                <a:spcPts val="2734"/>
              </a:lnSpc>
              <a:buNone/>
            </a:pPr>
            <a:r>
              <a:rPr lang="en-US" sz="2187" b="1" dirty="0">
                <a:solidFill>
                  <a:srgbClr val="403C4E"/>
                </a:solidFill>
                <a:latin typeface="Merriweather" pitchFamily="34" charset="0"/>
                <a:ea typeface="Merriweather" pitchFamily="34" charset="-122"/>
                <a:cs typeface="Merriweather" pitchFamily="34" charset="-120"/>
              </a:rPr>
              <a:t>Navigație și Topografie</a:t>
            </a:r>
            <a:endParaRPr lang="en-US" sz="2187" dirty="0"/>
          </a:p>
        </p:txBody>
      </p:sp>
      <p:sp>
        <p:nvSpPr>
          <p:cNvPr id="8" name="Text 5"/>
          <p:cNvSpPr/>
          <p:nvPr/>
        </p:nvSpPr>
        <p:spPr>
          <a:xfrm>
            <a:off x="5743932" y="3490436"/>
            <a:ext cx="3156347" cy="3909417"/>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În domeniul navigației, triunghiurile dreptunghice sunt utilizate pentru a determina distanțe, coordonate și înălțimi pe baza observațiilor la sol și din aer. Teoria trigonometrică a triunghiurilor dreptunghice stă la baza multor tehnici de cartografiere și măsurare a terenului.</a:t>
            </a:r>
            <a:endParaRPr lang="en-US" sz="1750" dirty="0"/>
          </a:p>
        </p:txBody>
      </p:sp>
      <p:sp>
        <p:nvSpPr>
          <p:cNvPr id="9" name="Text 6"/>
          <p:cNvSpPr/>
          <p:nvPr/>
        </p:nvSpPr>
        <p:spPr>
          <a:xfrm>
            <a:off x="9449872" y="2573893"/>
            <a:ext cx="2849642" cy="347186"/>
          </a:xfrm>
          <a:prstGeom prst="rect">
            <a:avLst/>
          </a:prstGeom>
          <a:noFill/>
          <a:ln/>
        </p:spPr>
        <p:txBody>
          <a:bodyPr wrap="none" rtlCol="0" anchor="t"/>
          <a:lstStyle/>
          <a:p>
            <a:pPr marL="0" indent="0">
              <a:lnSpc>
                <a:spcPts val="2734"/>
              </a:lnSpc>
              <a:buNone/>
            </a:pPr>
            <a:r>
              <a:rPr lang="en-US" sz="2187" b="1" dirty="0">
                <a:solidFill>
                  <a:srgbClr val="403C4E"/>
                </a:solidFill>
                <a:latin typeface="Merriweather" pitchFamily="34" charset="0"/>
                <a:ea typeface="Merriweather" pitchFamily="34" charset="-122"/>
                <a:cs typeface="Merriweather" pitchFamily="34" charset="-120"/>
              </a:rPr>
              <a:t>Fizică și Matematică</a:t>
            </a:r>
            <a:endParaRPr lang="en-US" sz="2187" dirty="0"/>
          </a:p>
        </p:txBody>
      </p:sp>
      <p:sp>
        <p:nvSpPr>
          <p:cNvPr id="10" name="Text 7"/>
          <p:cNvSpPr/>
          <p:nvPr/>
        </p:nvSpPr>
        <p:spPr>
          <a:xfrm>
            <a:off x="9449872" y="3143250"/>
            <a:ext cx="3156347" cy="3554016"/>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În fizică, triunghiurile dreptunghice sunt folosite pentru a calcula viteze, accelerații și forțe, în special în mecanica clasică. De asemenea, în matematică, ele constituie baza pentru multe concepte avansate, cum ar fi trigonometria și geometria analitică.</a:t>
            </a:r>
            <a:endParaRPr lang="en-US" sz="1750" dirty="0"/>
          </a:p>
        </p:txBody>
      </p:sp>
      <p:sp>
        <p:nvSpPr>
          <p:cNvPr id="12" name="Text 8">
            <a:extLst>
              <a:ext uri="{FF2B5EF4-FFF2-40B4-BE49-F238E27FC236}">
                <a16:creationId xmlns:a16="http://schemas.microsoft.com/office/drawing/2014/main" id="{6F2E5D0A-6AD9-4F86-84A7-21408D534924}"/>
              </a:ext>
            </a:extLst>
          </p:cNvPr>
          <p:cNvSpPr/>
          <p:nvPr/>
        </p:nvSpPr>
        <p:spPr>
          <a:xfrm>
            <a:off x="221039" y="102334"/>
            <a:ext cx="2872621" cy="347186"/>
          </a:xfrm>
          <a:prstGeom prst="rect">
            <a:avLst/>
          </a:prstGeom>
          <a:noFill/>
          <a:ln/>
        </p:spPr>
        <p:txBody>
          <a:bodyPr wrap="none" rtlCol="0" anchor="t"/>
          <a:lstStyle/>
          <a:p>
            <a:pPr marL="0" indent="0">
              <a:lnSpc>
                <a:spcPts val="2734"/>
              </a:lnSpc>
              <a:buNone/>
            </a:pPr>
            <a:r>
              <a:rPr lang="ro-RO" sz="2187" b="1" dirty="0">
                <a:solidFill>
                  <a:srgbClr val="0000FF"/>
                </a:solidFill>
                <a:latin typeface="Merriweather" pitchFamily="34" charset="0"/>
                <a:ea typeface="Merriweather" pitchFamily="34" charset="-122"/>
                <a:cs typeface="Merriweather" pitchFamily="34" charset="-120"/>
              </a:rPr>
              <a:t>CEDRA</a:t>
            </a:r>
            <a:endParaRPr lang="en-US" sz="2187" dirty="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07720" y="695206"/>
            <a:ext cx="9357360" cy="1346121"/>
          </a:xfrm>
          <a:prstGeom prst="rect">
            <a:avLst/>
          </a:prstGeom>
          <a:noFill/>
          <a:ln/>
        </p:spPr>
        <p:txBody>
          <a:bodyPr wrap="square" rtlCol="0" anchor="t"/>
          <a:lstStyle/>
          <a:p>
            <a:pPr marL="0" indent="0">
              <a:lnSpc>
                <a:spcPts val="5301"/>
              </a:lnSpc>
              <a:buNone/>
            </a:pPr>
            <a:r>
              <a:rPr lang="en-US" sz="4241" b="1" dirty="0">
                <a:solidFill>
                  <a:srgbClr val="403C4E"/>
                </a:solidFill>
                <a:latin typeface="Merriweather" pitchFamily="34" charset="0"/>
                <a:ea typeface="Merriweather" pitchFamily="34" charset="-122"/>
                <a:cs typeface="Merriweather" pitchFamily="34" charset="-120"/>
              </a:rPr>
              <a:t>Construcția Triunghiului Dreptunghic</a:t>
            </a:r>
            <a:endParaRPr lang="en-US" sz="4241" dirty="0"/>
          </a:p>
        </p:txBody>
      </p:sp>
      <p:pic>
        <p:nvPicPr>
          <p:cNvPr id="6" name="Image 2" descr="preencoded.png"/>
          <p:cNvPicPr>
            <a:picLocks noChangeAspect="1"/>
          </p:cNvPicPr>
          <p:nvPr/>
        </p:nvPicPr>
        <p:blipFill>
          <a:blip r:embed="rId5"/>
          <a:stretch>
            <a:fillRect/>
          </a:stretch>
        </p:blipFill>
        <p:spPr>
          <a:xfrm>
            <a:off x="807720" y="2364343"/>
            <a:ext cx="1077039" cy="1723311"/>
          </a:xfrm>
          <a:prstGeom prst="rect">
            <a:avLst/>
          </a:prstGeom>
        </p:spPr>
      </p:pic>
      <p:sp>
        <p:nvSpPr>
          <p:cNvPr id="7" name="Text 2"/>
          <p:cNvSpPr/>
          <p:nvPr/>
        </p:nvSpPr>
        <p:spPr>
          <a:xfrm>
            <a:off x="2207776" y="2579727"/>
            <a:ext cx="2692718" cy="336590"/>
          </a:xfrm>
          <a:prstGeom prst="rect">
            <a:avLst/>
          </a:prstGeom>
          <a:noFill/>
          <a:ln/>
        </p:spPr>
        <p:txBody>
          <a:bodyPr wrap="none" rtlCol="0" anchor="t"/>
          <a:lstStyle/>
          <a:p>
            <a:pPr marL="0" indent="0" algn="l">
              <a:lnSpc>
                <a:spcPts val="2650"/>
              </a:lnSpc>
              <a:buNone/>
            </a:pPr>
            <a:r>
              <a:rPr lang="en-US" sz="2120" b="1" dirty="0">
                <a:solidFill>
                  <a:srgbClr val="403C4E"/>
                </a:solidFill>
                <a:latin typeface="Merriweather" pitchFamily="34" charset="0"/>
                <a:ea typeface="Merriweather" pitchFamily="34" charset="-122"/>
                <a:cs typeface="Merriweather" pitchFamily="34" charset="-120"/>
              </a:rPr>
              <a:t>Pas 1</a:t>
            </a:r>
            <a:endParaRPr lang="en-US" sz="2120" dirty="0"/>
          </a:p>
        </p:txBody>
      </p:sp>
      <p:sp>
        <p:nvSpPr>
          <p:cNvPr id="8" name="Text 3"/>
          <p:cNvSpPr/>
          <p:nvPr/>
        </p:nvSpPr>
        <p:spPr>
          <a:xfrm>
            <a:off x="2207776" y="3045500"/>
            <a:ext cx="7957304" cy="344567"/>
          </a:xfrm>
          <a:prstGeom prst="rect">
            <a:avLst/>
          </a:prstGeom>
          <a:noFill/>
          <a:ln/>
        </p:spPr>
        <p:txBody>
          <a:bodyPr wrap="none" rtlCol="0" anchor="t"/>
          <a:lstStyle/>
          <a:p>
            <a:pPr marL="0" indent="0" algn="l">
              <a:lnSpc>
                <a:spcPts val="2714"/>
              </a:lnSpc>
              <a:buNone/>
            </a:pPr>
            <a:r>
              <a:rPr lang="en-US" sz="1696" dirty="0">
                <a:solidFill>
                  <a:srgbClr val="403C4E"/>
                </a:solidFill>
                <a:latin typeface="Open Sans" pitchFamily="34" charset="0"/>
                <a:ea typeface="Open Sans" pitchFamily="34" charset="-122"/>
                <a:cs typeface="Open Sans" pitchFamily="34" charset="-120"/>
              </a:rPr>
              <a:t>Trasați o linie orizontală care va reprezenta un ca</a:t>
            </a:r>
            <a:r>
              <a:rPr lang="ro-RO" sz="1696" dirty="0">
                <a:solidFill>
                  <a:srgbClr val="403C4E"/>
                </a:solidFill>
                <a:latin typeface="Open Sans" pitchFamily="34" charset="0"/>
                <a:ea typeface="Open Sans" pitchFamily="34" charset="-122"/>
                <a:cs typeface="Open Sans" pitchFamily="34" charset="-120"/>
              </a:rPr>
              <a:t>pă</a:t>
            </a:r>
            <a:r>
              <a:rPr lang="en-US" sz="1696" dirty="0">
                <a:solidFill>
                  <a:srgbClr val="403C4E"/>
                </a:solidFill>
                <a:latin typeface="Open Sans" pitchFamily="34" charset="0"/>
                <a:ea typeface="Open Sans" pitchFamily="34" charset="-122"/>
                <a:cs typeface="Open Sans" pitchFamily="34" charset="-120"/>
              </a:rPr>
              <a:t>t al triunghiului.</a:t>
            </a:r>
            <a:endParaRPr lang="en-US" sz="1696" dirty="0"/>
          </a:p>
        </p:txBody>
      </p:sp>
      <p:pic>
        <p:nvPicPr>
          <p:cNvPr id="9" name="Image 3" descr="preencoded.png"/>
          <p:cNvPicPr>
            <a:picLocks noChangeAspect="1"/>
          </p:cNvPicPr>
          <p:nvPr/>
        </p:nvPicPr>
        <p:blipFill>
          <a:blip r:embed="rId6"/>
          <a:stretch>
            <a:fillRect/>
          </a:stretch>
        </p:blipFill>
        <p:spPr>
          <a:xfrm>
            <a:off x="807720" y="4087654"/>
            <a:ext cx="1077039" cy="1723311"/>
          </a:xfrm>
          <a:prstGeom prst="rect">
            <a:avLst/>
          </a:prstGeom>
        </p:spPr>
      </p:pic>
      <p:sp>
        <p:nvSpPr>
          <p:cNvPr id="10" name="Text 4"/>
          <p:cNvSpPr/>
          <p:nvPr/>
        </p:nvSpPr>
        <p:spPr>
          <a:xfrm>
            <a:off x="2207776" y="4303038"/>
            <a:ext cx="2692718" cy="336590"/>
          </a:xfrm>
          <a:prstGeom prst="rect">
            <a:avLst/>
          </a:prstGeom>
          <a:noFill/>
          <a:ln/>
        </p:spPr>
        <p:txBody>
          <a:bodyPr wrap="none" rtlCol="0" anchor="t"/>
          <a:lstStyle/>
          <a:p>
            <a:pPr marL="0" indent="0" algn="l">
              <a:lnSpc>
                <a:spcPts val="2650"/>
              </a:lnSpc>
              <a:buNone/>
            </a:pPr>
            <a:r>
              <a:rPr lang="en-US" sz="2120" b="1" dirty="0">
                <a:solidFill>
                  <a:srgbClr val="403C4E"/>
                </a:solidFill>
                <a:latin typeface="Merriweather" pitchFamily="34" charset="0"/>
                <a:ea typeface="Merriweather" pitchFamily="34" charset="-122"/>
                <a:cs typeface="Merriweather" pitchFamily="34" charset="-120"/>
              </a:rPr>
              <a:t>Pas 2</a:t>
            </a:r>
            <a:endParaRPr lang="en-US" sz="2120" dirty="0"/>
          </a:p>
        </p:txBody>
      </p:sp>
      <p:sp>
        <p:nvSpPr>
          <p:cNvPr id="11" name="Text 5"/>
          <p:cNvSpPr/>
          <p:nvPr/>
        </p:nvSpPr>
        <p:spPr>
          <a:xfrm>
            <a:off x="2207776" y="4768810"/>
            <a:ext cx="7957304" cy="689134"/>
          </a:xfrm>
          <a:prstGeom prst="rect">
            <a:avLst/>
          </a:prstGeom>
          <a:noFill/>
          <a:ln/>
        </p:spPr>
        <p:txBody>
          <a:bodyPr wrap="square" rtlCol="0" anchor="t"/>
          <a:lstStyle/>
          <a:p>
            <a:pPr marL="0" indent="0" algn="l">
              <a:lnSpc>
                <a:spcPts val="2714"/>
              </a:lnSpc>
              <a:buNone/>
            </a:pPr>
            <a:r>
              <a:rPr lang="en-US" sz="1696" dirty="0">
                <a:solidFill>
                  <a:srgbClr val="403C4E"/>
                </a:solidFill>
                <a:latin typeface="Open Sans" pitchFamily="34" charset="0"/>
                <a:ea typeface="Open Sans" pitchFamily="34" charset="-122"/>
                <a:cs typeface="Open Sans" pitchFamily="34" charset="-120"/>
              </a:rPr>
              <a:t>Folosind un compas, marcați un punct pe linia orizontală și, păstrând aceeași deschidere a compasului, trasați un arc de cerc care să intersecteze linia.</a:t>
            </a:r>
            <a:endParaRPr lang="en-US" sz="1696" dirty="0"/>
          </a:p>
        </p:txBody>
      </p:sp>
      <p:pic>
        <p:nvPicPr>
          <p:cNvPr id="12" name="Image 4" descr="preencoded.png"/>
          <p:cNvPicPr>
            <a:picLocks noChangeAspect="1"/>
          </p:cNvPicPr>
          <p:nvPr/>
        </p:nvPicPr>
        <p:blipFill>
          <a:blip r:embed="rId7"/>
          <a:stretch>
            <a:fillRect/>
          </a:stretch>
        </p:blipFill>
        <p:spPr>
          <a:xfrm>
            <a:off x="807720" y="5810964"/>
            <a:ext cx="1077039" cy="1723311"/>
          </a:xfrm>
          <a:prstGeom prst="rect">
            <a:avLst/>
          </a:prstGeom>
        </p:spPr>
      </p:pic>
      <p:sp>
        <p:nvSpPr>
          <p:cNvPr id="13" name="Text 6"/>
          <p:cNvSpPr/>
          <p:nvPr/>
        </p:nvSpPr>
        <p:spPr>
          <a:xfrm>
            <a:off x="2207776" y="6026348"/>
            <a:ext cx="2692718" cy="336590"/>
          </a:xfrm>
          <a:prstGeom prst="rect">
            <a:avLst/>
          </a:prstGeom>
          <a:noFill/>
          <a:ln/>
        </p:spPr>
        <p:txBody>
          <a:bodyPr wrap="none" rtlCol="0" anchor="t"/>
          <a:lstStyle/>
          <a:p>
            <a:pPr marL="0" indent="0" algn="l">
              <a:lnSpc>
                <a:spcPts val="2650"/>
              </a:lnSpc>
              <a:buNone/>
            </a:pPr>
            <a:r>
              <a:rPr lang="en-US" sz="2120" b="1" dirty="0">
                <a:solidFill>
                  <a:srgbClr val="403C4E"/>
                </a:solidFill>
                <a:latin typeface="Merriweather" pitchFamily="34" charset="0"/>
                <a:ea typeface="Merriweather" pitchFamily="34" charset="-122"/>
                <a:cs typeface="Merriweather" pitchFamily="34" charset="-120"/>
              </a:rPr>
              <a:t>Pas 3</a:t>
            </a:r>
            <a:endParaRPr lang="en-US" sz="2120" dirty="0"/>
          </a:p>
        </p:txBody>
      </p:sp>
      <p:sp>
        <p:nvSpPr>
          <p:cNvPr id="14" name="Text 7"/>
          <p:cNvSpPr/>
          <p:nvPr/>
        </p:nvSpPr>
        <p:spPr>
          <a:xfrm>
            <a:off x="2207776" y="6492121"/>
            <a:ext cx="7957304" cy="689134"/>
          </a:xfrm>
          <a:prstGeom prst="rect">
            <a:avLst/>
          </a:prstGeom>
          <a:noFill/>
          <a:ln/>
        </p:spPr>
        <p:txBody>
          <a:bodyPr wrap="square" rtlCol="0" anchor="t"/>
          <a:lstStyle/>
          <a:p>
            <a:pPr marL="0" indent="0" algn="l">
              <a:lnSpc>
                <a:spcPts val="2714"/>
              </a:lnSpc>
              <a:buNone/>
            </a:pPr>
            <a:r>
              <a:rPr lang="en-US" sz="1696" dirty="0">
                <a:solidFill>
                  <a:srgbClr val="403C4E"/>
                </a:solidFill>
                <a:latin typeface="Open Sans" pitchFamily="34" charset="0"/>
                <a:ea typeface="Open Sans" pitchFamily="34" charset="-122"/>
                <a:cs typeface="Open Sans" pitchFamily="34" charset="-120"/>
              </a:rPr>
              <a:t>Conectați punctele în care arcul intersectează linia orizontală pentru a forma unghiul drept și cele două catete ale triunghiului.</a:t>
            </a:r>
            <a:endParaRPr lang="en-US" sz="1696" dirty="0"/>
          </a:p>
        </p:txBody>
      </p:sp>
      <p:sp>
        <p:nvSpPr>
          <p:cNvPr id="16" name="Text 8">
            <a:extLst>
              <a:ext uri="{FF2B5EF4-FFF2-40B4-BE49-F238E27FC236}">
                <a16:creationId xmlns:a16="http://schemas.microsoft.com/office/drawing/2014/main" id="{6926CB3A-8157-461F-9CDD-6D4C65EB3232}"/>
              </a:ext>
            </a:extLst>
          </p:cNvPr>
          <p:cNvSpPr/>
          <p:nvPr/>
        </p:nvSpPr>
        <p:spPr>
          <a:xfrm>
            <a:off x="221039" y="102334"/>
            <a:ext cx="2872621" cy="347186"/>
          </a:xfrm>
          <a:prstGeom prst="rect">
            <a:avLst/>
          </a:prstGeom>
          <a:noFill/>
          <a:ln/>
        </p:spPr>
        <p:txBody>
          <a:bodyPr wrap="none" rtlCol="0" anchor="t"/>
          <a:lstStyle/>
          <a:p>
            <a:pPr marL="0" indent="0">
              <a:lnSpc>
                <a:spcPts val="2734"/>
              </a:lnSpc>
              <a:buNone/>
            </a:pPr>
            <a:r>
              <a:rPr lang="ro-RO" sz="2187" b="1" dirty="0">
                <a:solidFill>
                  <a:srgbClr val="0000FF"/>
                </a:solidFill>
                <a:latin typeface="Merriweather" pitchFamily="34" charset="0"/>
                <a:ea typeface="Merriweather" pitchFamily="34" charset="-122"/>
                <a:cs typeface="Merriweather" pitchFamily="34" charset="-120"/>
              </a:rPr>
              <a:t>CEDRA</a:t>
            </a:r>
            <a:endParaRPr lang="en-US" sz="2187" dirty="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57400" y="608886"/>
            <a:ext cx="10515481" cy="1383506"/>
          </a:xfrm>
          <a:prstGeom prst="rect">
            <a:avLst/>
          </a:prstGeom>
          <a:noFill/>
          <a:ln/>
        </p:spPr>
        <p:txBody>
          <a:bodyPr wrap="square" rtlCol="0" anchor="t"/>
          <a:lstStyle/>
          <a:p>
            <a:pPr marL="0" indent="0">
              <a:lnSpc>
                <a:spcPts val="5447"/>
              </a:lnSpc>
              <a:buNone/>
            </a:pPr>
            <a:r>
              <a:rPr lang="en-US" sz="4358" b="1" dirty="0">
                <a:solidFill>
                  <a:srgbClr val="403C4E"/>
                </a:solidFill>
                <a:latin typeface="Merriweather" pitchFamily="34" charset="0"/>
                <a:ea typeface="Merriweather" pitchFamily="34" charset="-122"/>
                <a:cs typeface="Merriweather" pitchFamily="34" charset="-120"/>
              </a:rPr>
              <a:t>Rezolvarea Problemelor cu Triunghiuri Dreptunghice</a:t>
            </a:r>
            <a:endParaRPr lang="en-US" sz="4358" dirty="0"/>
          </a:p>
        </p:txBody>
      </p:sp>
      <p:sp>
        <p:nvSpPr>
          <p:cNvPr id="5" name="Shape 2"/>
          <p:cNvSpPr/>
          <p:nvPr/>
        </p:nvSpPr>
        <p:spPr>
          <a:xfrm>
            <a:off x="2057400" y="2435066"/>
            <a:ext cx="3357563" cy="5185648"/>
          </a:xfrm>
          <a:prstGeom prst="roundRect">
            <a:avLst>
              <a:gd name="adj" fmla="val 2967"/>
            </a:avLst>
          </a:prstGeom>
          <a:solidFill>
            <a:srgbClr val="FFD8CC"/>
          </a:solidFill>
          <a:ln w="7620">
            <a:solidFill>
              <a:srgbClr val="E5BEB2"/>
            </a:solidFill>
            <a:prstDash val="solid"/>
          </a:ln>
        </p:spPr>
      </p:sp>
      <p:sp>
        <p:nvSpPr>
          <p:cNvPr id="6" name="Text 3"/>
          <p:cNvSpPr/>
          <p:nvPr/>
        </p:nvSpPr>
        <p:spPr>
          <a:xfrm>
            <a:off x="2286357" y="2664023"/>
            <a:ext cx="2899648" cy="691753"/>
          </a:xfrm>
          <a:prstGeom prst="rect">
            <a:avLst/>
          </a:prstGeom>
          <a:noFill/>
          <a:ln/>
        </p:spPr>
        <p:txBody>
          <a:bodyPr wrap="square" rtlCol="0" anchor="t"/>
          <a:lstStyle/>
          <a:p>
            <a:pPr marL="0" indent="0">
              <a:lnSpc>
                <a:spcPts val="2724"/>
              </a:lnSpc>
              <a:buNone/>
            </a:pPr>
            <a:r>
              <a:rPr lang="en-US" sz="2179" b="1" dirty="0">
                <a:solidFill>
                  <a:srgbClr val="403C4E"/>
                </a:solidFill>
                <a:latin typeface="Merriweather" pitchFamily="34" charset="0"/>
                <a:ea typeface="Merriweather" pitchFamily="34" charset="-122"/>
                <a:cs typeface="Merriweather" pitchFamily="34" charset="-120"/>
              </a:rPr>
              <a:t>Aplicarea Teoremei lui Pitagora</a:t>
            </a:r>
            <a:endParaRPr lang="en-US" sz="2179" dirty="0"/>
          </a:p>
        </p:txBody>
      </p:sp>
      <p:sp>
        <p:nvSpPr>
          <p:cNvPr id="7" name="Text 4"/>
          <p:cNvSpPr/>
          <p:nvPr/>
        </p:nvSpPr>
        <p:spPr>
          <a:xfrm>
            <a:off x="2286357" y="3488531"/>
            <a:ext cx="3120986" cy="3903227"/>
          </a:xfrm>
          <a:prstGeom prst="rect">
            <a:avLst/>
          </a:prstGeom>
          <a:noFill/>
          <a:ln/>
        </p:spPr>
        <p:txBody>
          <a:bodyPr wrap="square" rtlCol="0" anchor="t"/>
          <a:lstStyle/>
          <a:p>
            <a:pPr marL="0" indent="0">
              <a:lnSpc>
                <a:spcPts val="2789"/>
              </a:lnSpc>
              <a:buNone/>
            </a:pPr>
            <a:r>
              <a:rPr lang="en-US" sz="1743" dirty="0">
                <a:solidFill>
                  <a:srgbClr val="403C4E"/>
                </a:solidFill>
                <a:latin typeface="Open Sans" pitchFamily="34" charset="0"/>
                <a:ea typeface="Open Sans" pitchFamily="34" charset="-122"/>
                <a:cs typeface="Open Sans" pitchFamily="34" charset="-120"/>
              </a:rPr>
              <a:t>Atunci când sunt cunoscute două laturi ale unui triunghi dreptunghic, teorema lui Pitagora poate fi folosită pentru a calcula a treia latură. Acest lucru este esențial în multe probleme practice, de la măsurarea distanțelor până la calcularea înălțimilor.</a:t>
            </a:r>
            <a:endParaRPr lang="en-US" sz="1743" dirty="0"/>
          </a:p>
        </p:txBody>
      </p:sp>
      <p:sp>
        <p:nvSpPr>
          <p:cNvPr id="8" name="Shape 5"/>
          <p:cNvSpPr/>
          <p:nvPr/>
        </p:nvSpPr>
        <p:spPr>
          <a:xfrm>
            <a:off x="5636300" y="2435066"/>
            <a:ext cx="3357563" cy="5185648"/>
          </a:xfrm>
          <a:prstGeom prst="roundRect">
            <a:avLst>
              <a:gd name="adj" fmla="val 2967"/>
            </a:avLst>
          </a:prstGeom>
          <a:solidFill>
            <a:srgbClr val="FFD8CC"/>
          </a:solidFill>
          <a:ln w="7620">
            <a:solidFill>
              <a:srgbClr val="E5BEB2"/>
            </a:solidFill>
            <a:prstDash val="solid"/>
          </a:ln>
        </p:spPr>
      </p:sp>
      <p:sp>
        <p:nvSpPr>
          <p:cNvPr id="9" name="Text 6"/>
          <p:cNvSpPr/>
          <p:nvPr/>
        </p:nvSpPr>
        <p:spPr>
          <a:xfrm>
            <a:off x="5865257" y="2664023"/>
            <a:ext cx="2767132" cy="345877"/>
          </a:xfrm>
          <a:prstGeom prst="rect">
            <a:avLst/>
          </a:prstGeom>
          <a:noFill/>
          <a:ln/>
        </p:spPr>
        <p:txBody>
          <a:bodyPr wrap="none" rtlCol="0" anchor="t"/>
          <a:lstStyle/>
          <a:p>
            <a:pPr marL="0" indent="0">
              <a:lnSpc>
                <a:spcPts val="2724"/>
              </a:lnSpc>
              <a:buNone/>
            </a:pPr>
            <a:r>
              <a:rPr lang="en-US" sz="2179" b="1" dirty="0">
                <a:solidFill>
                  <a:srgbClr val="403C4E"/>
                </a:solidFill>
                <a:latin typeface="Merriweather" pitchFamily="34" charset="0"/>
                <a:ea typeface="Merriweather" pitchFamily="34" charset="-122"/>
                <a:cs typeface="Merriweather" pitchFamily="34" charset="-120"/>
              </a:rPr>
              <a:t>Trigonometrie</a:t>
            </a:r>
            <a:endParaRPr lang="en-US" sz="2179" dirty="0"/>
          </a:p>
        </p:txBody>
      </p:sp>
      <p:sp>
        <p:nvSpPr>
          <p:cNvPr id="10" name="Text 7"/>
          <p:cNvSpPr/>
          <p:nvPr/>
        </p:nvSpPr>
        <p:spPr>
          <a:xfrm>
            <a:off x="5865257" y="3142655"/>
            <a:ext cx="3021568" cy="3895011"/>
          </a:xfrm>
          <a:prstGeom prst="rect">
            <a:avLst/>
          </a:prstGeom>
          <a:noFill/>
          <a:ln/>
        </p:spPr>
        <p:txBody>
          <a:bodyPr wrap="square" rtlCol="0" anchor="t"/>
          <a:lstStyle/>
          <a:p>
            <a:pPr marL="0" indent="0">
              <a:lnSpc>
                <a:spcPts val="2789"/>
              </a:lnSpc>
              <a:buNone/>
            </a:pPr>
            <a:r>
              <a:rPr lang="en-US" sz="1743" dirty="0">
                <a:solidFill>
                  <a:srgbClr val="403C4E"/>
                </a:solidFill>
                <a:latin typeface="Open Sans" pitchFamily="34" charset="0"/>
                <a:ea typeface="Open Sans" pitchFamily="34" charset="-122"/>
                <a:cs typeface="Open Sans" pitchFamily="34" charset="-120"/>
              </a:rPr>
              <a:t>Triunghiurile dreptunghice stau la baza conceptelor trigonometrice precum sinus, cosinus și tangentă. Aceste funcții trigonometrice permit calcularea unghiurilor și laturilor necunoscute, fiind utilizate pe scară largă în domenii precum navigația, topografia și fizica.</a:t>
            </a:r>
            <a:endParaRPr lang="en-US" sz="1743" dirty="0"/>
          </a:p>
        </p:txBody>
      </p:sp>
      <p:sp>
        <p:nvSpPr>
          <p:cNvPr id="11" name="Shape 8"/>
          <p:cNvSpPr/>
          <p:nvPr/>
        </p:nvSpPr>
        <p:spPr>
          <a:xfrm>
            <a:off x="9222820" y="2435066"/>
            <a:ext cx="3571279" cy="5185648"/>
          </a:xfrm>
          <a:prstGeom prst="roundRect">
            <a:avLst>
              <a:gd name="adj" fmla="val 2967"/>
            </a:avLst>
          </a:prstGeom>
          <a:solidFill>
            <a:srgbClr val="FFD8CC"/>
          </a:solidFill>
          <a:ln w="7620">
            <a:solidFill>
              <a:srgbClr val="E5BEB2"/>
            </a:solidFill>
            <a:prstDash val="solid"/>
          </a:ln>
        </p:spPr>
      </p:sp>
      <p:sp>
        <p:nvSpPr>
          <p:cNvPr id="12" name="Text 9"/>
          <p:cNvSpPr/>
          <p:nvPr/>
        </p:nvSpPr>
        <p:spPr>
          <a:xfrm>
            <a:off x="9444157" y="2664023"/>
            <a:ext cx="2767132" cy="345877"/>
          </a:xfrm>
          <a:prstGeom prst="rect">
            <a:avLst/>
          </a:prstGeom>
          <a:noFill/>
          <a:ln/>
        </p:spPr>
        <p:txBody>
          <a:bodyPr wrap="none" rtlCol="0" anchor="t"/>
          <a:lstStyle/>
          <a:p>
            <a:pPr marL="0" indent="0">
              <a:lnSpc>
                <a:spcPts val="2724"/>
              </a:lnSpc>
              <a:buNone/>
            </a:pPr>
            <a:r>
              <a:rPr lang="en-US" sz="2179" b="1" dirty="0">
                <a:solidFill>
                  <a:srgbClr val="403C4E"/>
                </a:solidFill>
                <a:latin typeface="Merriweather" pitchFamily="34" charset="0"/>
                <a:ea typeface="Merriweather" pitchFamily="34" charset="-122"/>
                <a:cs typeface="Merriweather" pitchFamily="34" charset="-120"/>
              </a:rPr>
              <a:t>Probleme Practice</a:t>
            </a:r>
            <a:endParaRPr lang="en-US" sz="2179" dirty="0"/>
          </a:p>
        </p:txBody>
      </p:sp>
      <p:sp>
        <p:nvSpPr>
          <p:cNvPr id="13" name="Text 10"/>
          <p:cNvSpPr/>
          <p:nvPr/>
        </p:nvSpPr>
        <p:spPr>
          <a:xfrm>
            <a:off x="9444157" y="3142655"/>
            <a:ext cx="3349942" cy="4249103"/>
          </a:xfrm>
          <a:prstGeom prst="rect">
            <a:avLst/>
          </a:prstGeom>
          <a:noFill/>
          <a:ln/>
        </p:spPr>
        <p:txBody>
          <a:bodyPr wrap="square" rtlCol="0" anchor="t"/>
          <a:lstStyle/>
          <a:p>
            <a:pPr marL="0" indent="0">
              <a:lnSpc>
                <a:spcPts val="2789"/>
              </a:lnSpc>
              <a:buNone/>
            </a:pPr>
            <a:r>
              <a:rPr lang="en-US" sz="1743" dirty="0">
                <a:solidFill>
                  <a:srgbClr val="403C4E"/>
                </a:solidFill>
                <a:latin typeface="Open Sans" pitchFamily="34" charset="0"/>
                <a:ea typeface="Open Sans" pitchFamily="34" charset="-122"/>
                <a:cs typeface="Open Sans" pitchFamily="34" charset="-120"/>
              </a:rPr>
              <a:t>Triunghiurile dreptunghice sunt frecvent întâlnite în viața de zi cu zi, de la măsurarea înălțimii unui copac până la calcularea pantei unei denivelări. Aplicarea corectă a proprietăților și a teoremei lui Pitagora este esențială pentru rezolvarea eficientă a acestor probleme practice.</a:t>
            </a:r>
            <a:endParaRPr lang="en-US" sz="1743" dirty="0"/>
          </a:p>
        </p:txBody>
      </p:sp>
      <p:sp>
        <p:nvSpPr>
          <p:cNvPr id="15" name="Text 8">
            <a:extLst>
              <a:ext uri="{FF2B5EF4-FFF2-40B4-BE49-F238E27FC236}">
                <a16:creationId xmlns:a16="http://schemas.microsoft.com/office/drawing/2014/main" id="{A1DF7B58-ED62-4E4D-ABD2-0DF8CF2B9E63}"/>
              </a:ext>
            </a:extLst>
          </p:cNvPr>
          <p:cNvSpPr/>
          <p:nvPr/>
        </p:nvSpPr>
        <p:spPr>
          <a:xfrm>
            <a:off x="221039" y="102334"/>
            <a:ext cx="2872621" cy="347186"/>
          </a:xfrm>
          <a:prstGeom prst="rect">
            <a:avLst/>
          </a:prstGeom>
          <a:noFill/>
          <a:ln/>
        </p:spPr>
        <p:txBody>
          <a:bodyPr wrap="none" rtlCol="0" anchor="t"/>
          <a:lstStyle/>
          <a:p>
            <a:pPr marL="0" indent="0">
              <a:lnSpc>
                <a:spcPts val="2734"/>
              </a:lnSpc>
              <a:buNone/>
            </a:pPr>
            <a:r>
              <a:rPr lang="ro-RO" sz="2187" b="1" dirty="0">
                <a:solidFill>
                  <a:srgbClr val="0000FF"/>
                </a:solidFill>
                <a:latin typeface="Merriweather" pitchFamily="34" charset="0"/>
                <a:ea typeface="Merriweather" pitchFamily="34" charset="-122"/>
                <a:cs typeface="Merriweather" pitchFamily="34" charset="-120"/>
              </a:rPr>
              <a:t>CEDRA</a:t>
            </a:r>
            <a:endParaRPr lang="en-US" sz="2187" dirty="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2" y="969883"/>
            <a:ext cx="11049357" cy="1388745"/>
          </a:xfrm>
          <a:prstGeom prst="rect">
            <a:avLst/>
          </a:prstGeom>
          <a:noFill/>
          <a:ln/>
        </p:spPr>
        <p:txBody>
          <a:bodyPr wrap="square" rtlCol="0" anchor="t"/>
          <a:lstStyle/>
          <a:p>
            <a:pPr marL="0" indent="0">
              <a:lnSpc>
                <a:spcPts val="5468"/>
              </a:lnSpc>
              <a:buNone/>
            </a:pPr>
            <a:r>
              <a:rPr lang="en-US" sz="4374" b="1" dirty="0" err="1">
                <a:solidFill>
                  <a:srgbClr val="403C4E"/>
                </a:solidFill>
                <a:latin typeface="Merriweather" pitchFamily="34" charset="0"/>
                <a:ea typeface="Merriweather" pitchFamily="34" charset="-122"/>
                <a:cs typeface="Merriweather" pitchFamily="34" charset="-120"/>
              </a:rPr>
              <a:t>Triunghiuri</a:t>
            </a:r>
            <a:r>
              <a:rPr lang="en-US" sz="4374" b="1" dirty="0">
                <a:solidFill>
                  <a:srgbClr val="403C4E"/>
                </a:solidFill>
                <a:latin typeface="Merriweather" pitchFamily="34" charset="0"/>
                <a:ea typeface="Merriweather" pitchFamily="34" charset="-122"/>
                <a:cs typeface="Merriweather" pitchFamily="34" charset="-120"/>
              </a:rPr>
              <a:t> </a:t>
            </a:r>
            <a:r>
              <a:rPr lang="ro-RO" sz="4374" b="1" dirty="0">
                <a:solidFill>
                  <a:srgbClr val="403C4E"/>
                </a:solidFill>
                <a:latin typeface="Merriweather" pitchFamily="34" charset="0"/>
                <a:ea typeface="Merriweather" pitchFamily="34" charset="-122"/>
                <a:cs typeface="Merriweather" pitchFamily="34" charset="-120"/>
              </a:rPr>
              <a:t>d</a:t>
            </a:r>
            <a:r>
              <a:rPr lang="en-US" sz="4374" b="1" dirty="0" err="1">
                <a:solidFill>
                  <a:srgbClr val="403C4E"/>
                </a:solidFill>
                <a:latin typeface="Merriweather" pitchFamily="34" charset="0"/>
                <a:ea typeface="Merriweather" pitchFamily="34" charset="-122"/>
                <a:cs typeface="Merriweather" pitchFamily="34" charset="-120"/>
              </a:rPr>
              <a:t>reptunghice</a:t>
            </a:r>
            <a:r>
              <a:rPr lang="en-US" sz="4374" b="1" dirty="0">
                <a:solidFill>
                  <a:srgbClr val="403C4E"/>
                </a:solidFill>
                <a:latin typeface="Merriweather" pitchFamily="34" charset="0"/>
                <a:ea typeface="Merriweather" pitchFamily="34" charset="-122"/>
                <a:cs typeface="Merriweather" pitchFamily="34" charset="-120"/>
              </a:rPr>
              <a:t> </a:t>
            </a:r>
            <a:r>
              <a:rPr lang="en-US" sz="4374" b="1" dirty="0" err="1">
                <a:solidFill>
                  <a:srgbClr val="403C4E"/>
                </a:solidFill>
                <a:latin typeface="Merriweather" pitchFamily="34" charset="0"/>
                <a:ea typeface="Merriweather" pitchFamily="34" charset="-122"/>
                <a:cs typeface="Merriweather" pitchFamily="34" charset="-120"/>
              </a:rPr>
              <a:t>în</a:t>
            </a:r>
            <a:r>
              <a:rPr lang="en-US" sz="4374" b="1" dirty="0">
                <a:solidFill>
                  <a:srgbClr val="403C4E"/>
                </a:solidFill>
                <a:latin typeface="Merriweather" pitchFamily="34" charset="0"/>
                <a:ea typeface="Merriweather" pitchFamily="34" charset="-122"/>
                <a:cs typeface="Merriweather" pitchFamily="34" charset="-120"/>
              </a:rPr>
              <a:t> </a:t>
            </a:r>
            <a:r>
              <a:rPr lang="ro-RO" sz="4374" b="1" dirty="0">
                <a:solidFill>
                  <a:srgbClr val="403C4E"/>
                </a:solidFill>
                <a:latin typeface="Merriweather" pitchFamily="34" charset="0"/>
                <a:ea typeface="Merriweather" pitchFamily="34" charset="-122"/>
                <a:cs typeface="Merriweather" pitchFamily="34" charset="-120"/>
              </a:rPr>
              <a:t>v</a:t>
            </a:r>
            <a:r>
              <a:rPr lang="en-US" sz="4374" b="1" dirty="0" err="1">
                <a:solidFill>
                  <a:srgbClr val="403C4E"/>
                </a:solidFill>
                <a:latin typeface="Merriweather" pitchFamily="34" charset="0"/>
                <a:ea typeface="Merriweather" pitchFamily="34" charset="-122"/>
                <a:cs typeface="Merriweather" pitchFamily="34" charset="-120"/>
              </a:rPr>
              <a:t>iaț</a:t>
            </a:r>
            <a:r>
              <a:rPr lang="ro-RO" sz="4374" b="1" dirty="0">
                <a:solidFill>
                  <a:srgbClr val="403C4E"/>
                </a:solidFill>
                <a:latin typeface="Merriweather" pitchFamily="34" charset="0"/>
                <a:ea typeface="Merriweather" pitchFamily="34" charset="-122"/>
                <a:cs typeface="Merriweather" pitchFamily="34" charset="-120"/>
              </a:rPr>
              <a:t>ă</a:t>
            </a:r>
            <a:r>
              <a:rPr lang="en-US" sz="4374" b="1" dirty="0">
                <a:solidFill>
                  <a:srgbClr val="403C4E"/>
                </a:solidFill>
                <a:latin typeface="Merriweather" pitchFamily="34" charset="0"/>
                <a:ea typeface="Merriweather" pitchFamily="34" charset="-122"/>
                <a:cs typeface="Merriweather" pitchFamily="34" charset="-120"/>
              </a:rPr>
              <a:t> </a:t>
            </a:r>
            <a:endParaRPr lang="en-US" sz="4374" dirty="0"/>
          </a:p>
        </p:txBody>
      </p:sp>
      <p:pic>
        <p:nvPicPr>
          <p:cNvPr id="5" name="Image 1" descr="preencoded.png"/>
          <p:cNvPicPr>
            <a:picLocks noChangeAspect="1"/>
          </p:cNvPicPr>
          <p:nvPr/>
        </p:nvPicPr>
        <p:blipFill>
          <a:blip r:embed="rId4"/>
          <a:stretch>
            <a:fillRect/>
          </a:stretch>
        </p:blipFill>
        <p:spPr>
          <a:xfrm>
            <a:off x="2037993" y="2802969"/>
            <a:ext cx="555427" cy="555427"/>
          </a:xfrm>
          <a:prstGeom prst="rect">
            <a:avLst/>
          </a:prstGeom>
        </p:spPr>
      </p:pic>
      <p:sp>
        <p:nvSpPr>
          <p:cNvPr id="6" name="Text 2"/>
          <p:cNvSpPr/>
          <p:nvPr/>
        </p:nvSpPr>
        <p:spPr>
          <a:xfrm>
            <a:off x="2037993" y="3580567"/>
            <a:ext cx="2388632" cy="347186"/>
          </a:xfrm>
          <a:prstGeom prst="rect">
            <a:avLst/>
          </a:prstGeom>
          <a:noFill/>
          <a:ln/>
        </p:spPr>
        <p:txBody>
          <a:bodyPr wrap="none" rtlCol="0" anchor="t"/>
          <a:lstStyle/>
          <a:p>
            <a:pPr marL="0" indent="0" algn="l">
              <a:lnSpc>
                <a:spcPts val="2734"/>
              </a:lnSpc>
              <a:buNone/>
            </a:pPr>
            <a:r>
              <a:rPr lang="en-US" sz="2187" b="1" dirty="0">
                <a:solidFill>
                  <a:srgbClr val="403C4E"/>
                </a:solidFill>
                <a:latin typeface="Merriweather" pitchFamily="34" charset="0"/>
                <a:ea typeface="Merriweather" pitchFamily="34" charset="-122"/>
                <a:cs typeface="Merriweather" pitchFamily="34" charset="-120"/>
              </a:rPr>
              <a:t>Arhitectură</a:t>
            </a:r>
            <a:endParaRPr lang="en-US" sz="2187" dirty="0"/>
          </a:p>
        </p:txBody>
      </p:sp>
      <p:sp>
        <p:nvSpPr>
          <p:cNvPr id="7" name="Text 3"/>
          <p:cNvSpPr/>
          <p:nvPr/>
        </p:nvSpPr>
        <p:spPr>
          <a:xfrm>
            <a:off x="2037993" y="4060984"/>
            <a:ext cx="2388632" cy="2487811"/>
          </a:xfrm>
          <a:prstGeom prst="rect">
            <a:avLst/>
          </a:prstGeom>
          <a:noFill/>
          <a:ln/>
        </p:spPr>
        <p:txBody>
          <a:bodyPr wrap="square" rtlCol="0" anchor="t"/>
          <a:lstStyle/>
          <a:p>
            <a:pPr marL="0" indent="0" algn="l">
              <a:lnSpc>
                <a:spcPts val="2799"/>
              </a:lnSpc>
              <a:buNone/>
            </a:pPr>
            <a:r>
              <a:rPr lang="en-US" sz="1750" dirty="0">
                <a:solidFill>
                  <a:srgbClr val="403C4E"/>
                </a:solidFill>
                <a:latin typeface="Open Sans" pitchFamily="34" charset="0"/>
                <a:ea typeface="Open Sans" pitchFamily="34" charset="-122"/>
                <a:cs typeface="Open Sans" pitchFamily="34" charset="-120"/>
              </a:rPr>
              <a:t>Triunghiurile dreptunghice sunt esențiale în proiectarea și construcția clădirilor, asigurând stabilitate și rezistență structurală.</a:t>
            </a:r>
            <a:endParaRPr lang="en-US" sz="1750" dirty="0"/>
          </a:p>
        </p:txBody>
      </p:sp>
      <p:pic>
        <p:nvPicPr>
          <p:cNvPr id="8" name="Image 2" descr="preencoded.png"/>
          <p:cNvPicPr>
            <a:picLocks noChangeAspect="1"/>
          </p:cNvPicPr>
          <p:nvPr/>
        </p:nvPicPr>
        <p:blipFill>
          <a:blip r:embed="rId5"/>
          <a:stretch>
            <a:fillRect/>
          </a:stretch>
        </p:blipFill>
        <p:spPr>
          <a:xfrm>
            <a:off x="4759881" y="2802969"/>
            <a:ext cx="555427" cy="555427"/>
          </a:xfrm>
          <a:prstGeom prst="rect">
            <a:avLst/>
          </a:prstGeom>
        </p:spPr>
      </p:pic>
      <p:sp>
        <p:nvSpPr>
          <p:cNvPr id="9" name="Text 4"/>
          <p:cNvSpPr/>
          <p:nvPr/>
        </p:nvSpPr>
        <p:spPr>
          <a:xfrm>
            <a:off x="4759881" y="3580567"/>
            <a:ext cx="2388632" cy="347186"/>
          </a:xfrm>
          <a:prstGeom prst="rect">
            <a:avLst/>
          </a:prstGeom>
          <a:noFill/>
          <a:ln/>
        </p:spPr>
        <p:txBody>
          <a:bodyPr wrap="none" rtlCol="0" anchor="t"/>
          <a:lstStyle/>
          <a:p>
            <a:pPr marL="0" indent="0" algn="l">
              <a:lnSpc>
                <a:spcPts val="2734"/>
              </a:lnSpc>
              <a:buNone/>
            </a:pPr>
            <a:r>
              <a:rPr lang="en-US" sz="2187" b="1" dirty="0">
                <a:solidFill>
                  <a:srgbClr val="403C4E"/>
                </a:solidFill>
                <a:latin typeface="Merriweather" pitchFamily="34" charset="0"/>
                <a:ea typeface="Merriweather" pitchFamily="34" charset="-122"/>
                <a:cs typeface="Merriweather" pitchFamily="34" charset="-120"/>
              </a:rPr>
              <a:t>Navigație</a:t>
            </a:r>
            <a:endParaRPr lang="en-US" sz="2187" dirty="0"/>
          </a:p>
        </p:txBody>
      </p:sp>
      <p:sp>
        <p:nvSpPr>
          <p:cNvPr id="10" name="Text 5"/>
          <p:cNvSpPr/>
          <p:nvPr/>
        </p:nvSpPr>
        <p:spPr>
          <a:xfrm>
            <a:off x="4759881" y="4060984"/>
            <a:ext cx="2388632" cy="3198614"/>
          </a:xfrm>
          <a:prstGeom prst="rect">
            <a:avLst/>
          </a:prstGeom>
          <a:noFill/>
          <a:ln/>
        </p:spPr>
        <p:txBody>
          <a:bodyPr wrap="square" rtlCol="0" anchor="t"/>
          <a:lstStyle/>
          <a:p>
            <a:pPr marL="0" indent="0" algn="l">
              <a:lnSpc>
                <a:spcPts val="2799"/>
              </a:lnSpc>
              <a:buNone/>
            </a:pPr>
            <a:r>
              <a:rPr lang="en-US" sz="1750" dirty="0">
                <a:solidFill>
                  <a:srgbClr val="403C4E"/>
                </a:solidFill>
                <a:latin typeface="Open Sans" pitchFamily="34" charset="0"/>
                <a:ea typeface="Open Sans" pitchFamily="34" charset="-122"/>
                <a:cs typeface="Open Sans" pitchFamily="34" charset="-120"/>
              </a:rPr>
              <a:t>Teoria triunghiurilor dreptunghice stă la baza multor tehnici de navigație și cartografiere, permițând determinarea coordonatelor și distanțelor.</a:t>
            </a:r>
            <a:endParaRPr lang="en-US" sz="1750" dirty="0"/>
          </a:p>
        </p:txBody>
      </p:sp>
      <p:pic>
        <p:nvPicPr>
          <p:cNvPr id="11" name="Image 3" descr="preencoded.png"/>
          <p:cNvPicPr>
            <a:picLocks noChangeAspect="1"/>
          </p:cNvPicPr>
          <p:nvPr/>
        </p:nvPicPr>
        <p:blipFill>
          <a:blip r:embed="rId6"/>
          <a:stretch>
            <a:fillRect/>
          </a:stretch>
        </p:blipFill>
        <p:spPr>
          <a:xfrm>
            <a:off x="7481768" y="2802969"/>
            <a:ext cx="555427" cy="555427"/>
          </a:xfrm>
          <a:prstGeom prst="rect">
            <a:avLst/>
          </a:prstGeom>
        </p:spPr>
      </p:pic>
      <p:sp>
        <p:nvSpPr>
          <p:cNvPr id="12" name="Text 6"/>
          <p:cNvSpPr/>
          <p:nvPr/>
        </p:nvSpPr>
        <p:spPr>
          <a:xfrm>
            <a:off x="7481768" y="3580567"/>
            <a:ext cx="2388632" cy="347186"/>
          </a:xfrm>
          <a:prstGeom prst="rect">
            <a:avLst/>
          </a:prstGeom>
          <a:noFill/>
          <a:ln/>
        </p:spPr>
        <p:txBody>
          <a:bodyPr wrap="none" rtlCol="0" anchor="t"/>
          <a:lstStyle/>
          <a:p>
            <a:pPr marL="0" indent="0" algn="l">
              <a:lnSpc>
                <a:spcPts val="2734"/>
              </a:lnSpc>
              <a:buNone/>
            </a:pPr>
            <a:r>
              <a:rPr lang="en-US" sz="2187" b="1" dirty="0">
                <a:solidFill>
                  <a:srgbClr val="403C4E"/>
                </a:solidFill>
                <a:latin typeface="Merriweather" pitchFamily="34" charset="0"/>
                <a:ea typeface="Merriweather" pitchFamily="34" charset="-122"/>
                <a:cs typeface="Merriweather" pitchFamily="34" charset="-120"/>
              </a:rPr>
              <a:t>Măsurare</a:t>
            </a:r>
            <a:endParaRPr lang="en-US" sz="2187" dirty="0"/>
          </a:p>
        </p:txBody>
      </p:sp>
      <p:sp>
        <p:nvSpPr>
          <p:cNvPr id="13" name="Text 7"/>
          <p:cNvSpPr/>
          <p:nvPr/>
        </p:nvSpPr>
        <p:spPr>
          <a:xfrm>
            <a:off x="7481768" y="4060984"/>
            <a:ext cx="2388632" cy="2487811"/>
          </a:xfrm>
          <a:prstGeom prst="rect">
            <a:avLst/>
          </a:prstGeom>
          <a:noFill/>
          <a:ln/>
        </p:spPr>
        <p:txBody>
          <a:bodyPr wrap="square" rtlCol="0" anchor="t"/>
          <a:lstStyle/>
          <a:p>
            <a:pPr marL="0" indent="0" algn="l">
              <a:lnSpc>
                <a:spcPts val="2799"/>
              </a:lnSpc>
              <a:buNone/>
            </a:pPr>
            <a:r>
              <a:rPr lang="en-US" sz="1750" dirty="0">
                <a:solidFill>
                  <a:srgbClr val="403C4E"/>
                </a:solidFill>
                <a:latin typeface="Open Sans" pitchFamily="34" charset="0"/>
                <a:ea typeface="Open Sans" pitchFamily="34" charset="-122"/>
                <a:cs typeface="Open Sans" pitchFamily="34" charset="-120"/>
              </a:rPr>
              <a:t>Proprietățile triunghiurilor dreptunghice sunt folosite în diverse aplicații practice de măsurare a înălțimilor, pantelor și distanțelor.</a:t>
            </a:r>
            <a:endParaRPr lang="en-US" sz="1750" dirty="0"/>
          </a:p>
        </p:txBody>
      </p:sp>
      <p:pic>
        <p:nvPicPr>
          <p:cNvPr id="14" name="Image 4" descr="preencoded.png"/>
          <p:cNvPicPr>
            <a:picLocks noChangeAspect="1"/>
          </p:cNvPicPr>
          <p:nvPr/>
        </p:nvPicPr>
        <p:blipFill>
          <a:blip r:embed="rId7"/>
          <a:stretch>
            <a:fillRect/>
          </a:stretch>
        </p:blipFill>
        <p:spPr>
          <a:xfrm>
            <a:off x="10203656" y="2802969"/>
            <a:ext cx="555427" cy="555427"/>
          </a:xfrm>
          <a:prstGeom prst="rect">
            <a:avLst/>
          </a:prstGeom>
        </p:spPr>
      </p:pic>
      <p:sp>
        <p:nvSpPr>
          <p:cNvPr id="15" name="Text 8"/>
          <p:cNvSpPr/>
          <p:nvPr/>
        </p:nvSpPr>
        <p:spPr>
          <a:xfrm>
            <a:off x="10203656" y="3580567"/>
            <a:ext cx="2388751" cy="347186"/>
          </a:xfrm>
          <a:prstGeom prst="rect">
            <a:avLst/>
          </a:prstGeom>
          <a:noFill/>
          <a:ln/>
        </p:spPr>
        <p:txBody>
          <a:bodyPr wrap="none" rtlCol="0" anchor="t"/>
          <a:lstStyle/>
          <a:p>
            <a:pPr marL="0" indent="0" algn="l">
              <a:lnSpc>
                <a:spcPts val="2734"/>
              </a:lnSpc>
              <a:buNone/>
            </a:pPr>
            <a:r>
              <a:rPr lang="en-US" sz="2187" b="1" dirty="0">
                <a:solidFill>
                  <a:srgbClr val="403C4E"/>
                </a:solidFill>
                <a:latin typeface="Merriweather" pitchFamily="34" charset="0"/>
                <a:ea typeface="Merriweather" pitchFamily="34" charset="-122"/>
                <a:cs typeface="Merriweather" pitchFamily="34" charset="-120"/>
              </a:rPr>
              <a:t>Matematică</a:t>
            </a:r>
            <a:endParaRPr lang="en-US" sz="2187" dirty="0"/>
          </a:p>
        </p:txBody>
      </p:sp>
      <p:sp>
        <p:nvSpPr>
          <p:cNvPr id="16" name="Text 9"/>
          <p:cNvSpPr/>
          <p:nvPr/>
        </p:nvSpPr>
        <p:spPr>
          <a:xfrm>
            <a:off x="10203656" y="4060984"/>
            <a:ext cx="2388751" cy="2132409"/>
          </a:xfrm>
          <a:prstGeom prst="rect">
            <a:avLst/>
          </a:prstGeom>
          <a:noFill/>
          <a:ln/>
        </p:spPr>
        <p:txBody>
          <a:bodyPr wrap="square" rtlCol="0" anchor="t"/>
          <a:lstStyle/>
          <a:p>
            <a:pPr marL="0" indent="0" algn="l">
              <a:lnSpc>
                <a:spcPts val="2799"/>
              </a:lnSpc>
              <a:buNone/>
            </a:pPr>
            <a:r>
              <a:rPr lang="en-US" sz="1750" dirty="0">
                <a:solidFill>
                  <a:srgbClr val="403C4E"/>
                </a:solidFill>
                <a:latin typeface="Open Sans" pitchFamily="34" charset="0"/>
                <a:ea typeface="Open Sans" pitchFamily="34" charset="-122"/>
                <a:cs typeface="Open Sans" pitchFamily="34" charset="-120"/>
              </a:rPr>
              <a:t>Conceptele din teoria triunghiurilor dreptunghice stau la baza multor domenii matematice avansate, inclusiv trigonometria.</a:t>
            </a:r>
            <a:endParaRPr lang="en-US" sz="1750" dirty="0"/>
          </a:p>
        </p:txBody>
      </p:sp>
      <p:sp>
        <p:nvSpPr>
          <p:cNvPr id="18" name="Text 8">
            <a:extLst>
              <a:ext uri="{FF2B5EF4-FFF2-40B4-BE49-F238E27FC236}">
                <a16:creationId xmlns:a16="http://schemas.microsoft.com/office/drawing/2014/main" id="{993B46D5-D890-4595-9949-7C97027FA9E0}"/>
              </a:ext>
            </a:extLst>
          </p:cNvPr>
          <p:cNvSpPr/>
          <p:nvPr/>
        </p:nvSpPr>
        <p:spPr>
          <a:xfrm>
            <a:off x="221039" y="102334"/>
            <a:ext cx="2872621" cy="347186"/>
          </a:xfrm>
          <a:prstGeom prst="rect">
            <a:avLst/>
          </a:prstGeom>
          <a:noFill/>
          <a:ln/>
        </p:spPr>
        <p:txBody>
          <a:bodyPr wrap="none" rtlCol="0" anchor="t"/>
          <a:lstStyle/>
          <a:p>
            <a:pPr marL="0" indent="0">
              <a:lnSpc>
                <a:spcPts val="2734"/>
              </a:lnSpc>
              <a:buNone/>
            </a:pPr>
            <a:r>
              <a:rPr lang="ro-RO" sz="2187" b="1" dirty="0">
                <a:solidFill>
                  <a:srgbClr val="0000FF"/>
                </a:solidFill>
                <a:latin typeface="Merriweather" pitchFamily="34" charset="0"/>
                <a:ea typeface="Merriweather" pitchFamily="34" charset="-122"/>
                <a:cs typeface="Merriweather" pitchFamily="34" charset="-120"/>
              </a:rPr>
              <a:t>CEDRA</a:t>
            </a:r>
            <a:endParaRPr lang="en-US" sz="2187" dirty="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001679"/>
            <a:ext cx="5841444" cy="694373"/>
          </a:xfrm>
          <a:prstGeom prst="rect">
            <a:avLst/>
          </a:prstGeom>
          <a:noFill/>
          <a:ln/>
        </p:spPr>
        <p:txBody>
          <a:bodyPr wrap="none" rtlCol="0" anchor="t"/>
          <a:lstStyle/>
          <a:p>
            <a:pPr marL="0" indent="0">
              <a:lnSpc>
                <a:spcPts val="5468"/>
              </a:lnSpc>
              <a:buNone/>
            </a:pPr>
            <a:r>
              <a:rPr lang="en-US" sz="4374" b="1" dirty="0">
                <a:solidFill>
                  <a:srgbClr val="403C4E"/>
                </a:solidFill>
                <a:latin typeface="Merriweather" pitchFamily="34" charset="0"/>
                <a:ea typeface="Merriweather" pitchFamily="34" charset="-122"/>
                <a:cs typeface="Merriweather" pitchFamily="34" charset="-120"/>
              </a:rPr>
              <a:t>Concluzii și Rezumat</a:t>
            </a:r>
            <a:endParaRPr lang="en-US" sz="4374" dirty="0"/>
          </a:p>
        </p:txBody>
      </p:sp>
      <p:sp>
        <p:nvSpPr>
          <p:cNvPr id="6" name="Text 2"/>
          <p:cNvSpPr/>
          <p:nvPr/>
        </p:nvSpPr>
        <p:spPr>
          <a:xfrm>
            <a:off x="833199" y="3029307"/>
            <a:ext cx="7477601" cy="3198614"/>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Triunghiul dreptunghic este o formă geometrică fundamentală cu o importanță esențială în matematică, științe, tehnologie și viața de zi cu zi. Prin înțelegerea definiției, proprietăților și teoremei lui Pitagora, putem exploata pe deplin potențialul triunghiurilor dreptunghice în diverse aplicații practice și teoretice. Acest tip de triunghi este o piesă esențială în rezolvarea multor probleme, de la măsurători topografice până la construcția de structuri solide. Cunoașterea aprofundată a triunghiurilor dreptunghice reprezintă o bază solidă pentru a aborda cu succes o gamă largă de provocări în numeroase domenii.</a:t>
            </a:r>
            <a:endParaRPr lang="en-US" sz="1750" dirty="0"/>
          </a:p>
        </p:txBody>
      </p:sp>
      <p:sp>
        <p:nvSpPr>
          <p:cNvPr id="8" name="Text 8">
            <a:extLst>
              <a:ext uri="{FF2B5EF4-FFF2-40B4-BE49-F238E27FC236}">
                <a16:creationId xmlns:a16="http://schemas.microsoft.com/office/drawing/2014/main" id="{83122490-0DF9-4037-AD79-20D8799A995A}"/>
              </a:ext>
            </a:extLst>
          </p:cNvPr>
          <p:cNvSpPr/>
          <p:nvPr/>
        </p:nvSpPr>
        <p:spPr>
          <a:xfrm>
            <a:off x="221039" y="102334"/>
            <a:ext cx="2872621" cy="347186"/>
          </a:xfrm>
          <a:prstGeom prst="rect">
            <a:avLst/>
          </a:prstGeom>
          <a:noFill/>
          <a:ln/>
        </p:spPr>
        <p:txBody>
          <a:bodyPr wrap="none" rtlCol="0" anchor="t"/>
          <a:lstStyle/>
          <a:p>
            <a:pPr marL="0" indent="0">
              <a:lnSpc>
                <a:spcPts val="2734"/>
              </a:lnSpc>
              <a:buNone/>
            </a:pPr>
            <a:r>
              <a:rPr lang="ro-RO" sz="2187" b="1" dirty="0">
                <a:solidFill>
                  <a:srgbClr val="0000FF"/>
                </a:solidFill>
                <a:latin typeface="Merriweather" pitchFamily="34" charset="0"/>
                <a:ea typeface="Merriweather" pitchFamily="34" charset="-122"/>
                <a:cs typeface="Merriweather" pitchFamily="34" charset="-120"/>
              </a:rPr>
              <a:t>CEDRA</a:t>
            </a:r>
            <a:endParaRPr lang="en-US" sz="2187" dirty="0">
              <a:solidFill>
                <a:srgbClr val="0000F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824</Words>
  <Application>Microsoft Office PowerPoint</Application>
  <PresentationFormat>Произвольный</PresentationFormat>
  <Paragraphs>70</Paragraphs>
  <Slides>8</Slides>
  <Notes>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Merriweather</vt:lpstr>
      <vt:lpstr>Open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Лилия</cp:lastModifiedBy>
  <cp:revision>2</cp:revision>
  <dcterms:created xsi:type="dcterms:W3CDTF">2024-04-18T13:42:21Z</dcterms:created>
  <dcterms:modified xsi:type="dcterms:W3CDTF">2024-04-17T16:31:11Z</dcterms:modified>
</cp:coreProperties>
</file>