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4" r:id="rId9"/>
    <p:sldId id="265" r:id="rId10"/>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8478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146957"/>
            <a:ext cx="14630400" cy="8229600"/>
          </a:xfrm>
          <a:prstGeom prst="rect">
            <a:avLst/>
          </a:prstGeom>
          <a:solidFill>
            <a:srgbClr val="FFFFFF">
              <a:alpha val="75000"/>
            </a:srgbClr>
          </a:solidFill>
          <a:ln/>
        </p:spPr>
      </p:sp>
      <p:sp>
        <p:nvSpPr>
          <p:cNvPr id="4" name="Text 1"/>
          <p:cNvSpPr/>
          <p:nvPr/>
        </p:nvSpPr>
        <p:spPr>
          <a:xfrm>
            <a:off x="759074" y="545160"/>
            <a:ext cx="11884682" cy="1916430"/>
          </a:xfrm>
          <a:prstGeom prst="rect">
            <a:avLst/>
          </a:prstGeom>
          <a:noFill/>
          <a:ln/>
        </p:spPr>
        <p:txBody>
          <a:bodyPr wrap="square" rtlCol="0" anchor="t"/>
          <a:lstStyle/>
          <a:p>
            <a:pPr marL="0" indent="0" algn="ctr">
              <a:lnSpc>
                <a:spcPts val="7545"/>
              </a:lnSpc>
              <a:buNone/>
            </a:pPr>
            <a:r>
              <a:rPr lang="en-US" sz="6036" b="1" kern="0" spc="-35" dirty="0">
                <a:solidFill>
                  <a:srgbClr val="FF75D3"/>
                </a:solidFill>
                <a:latin typeface="adonis-web" pitchFamily="34" charset="0"/>
                <a:ea typeface="adonis-web" pitchFamily="34" charset="-122"/>
                <a:cs typeface="adonis-web" pitchFamily="34" charset="-120"/>
              </a:rPr>
              <a:t>Verbul - o parte de vorbire esențială</a:t>
            </a:r>
            <a:endParaRPr lang="en-US" sz="6036" dirty="0"/>
          </a:p>
        </p:txBody>
      </p:sp>
      <p:sp>
        <p:nvSpPr>
          <p:cNvPr id="5" name="Text 2"/>
          <p:cNvSpPr/>
          <p:nvPr/>
        </p:nvSpPr>
        <p:spPr>
          <a:xfrm>
            <a:off x="6558643" y="2565022"/>
            <a:ext cx="7433583" cy="1777008"/>
          </a:xfrm>
          <a:prstGeom prst="rect">
            <a:avLst/>
          </a:prstGeom>
          <a:noFill/>
          <a:ln/>
        </p:spPr>
        <p:txBody>
          <a:bodyPr wrap="square" rtlCol="0" anchor="t"/>
          <a:lstStyle/>
          <a:p>
            <a:pPr marL="0" indent="0" algn="just">
              <a:lnSpc>
                <a:spcPts val="2799"/>
              </a:lnSpc>
              <a:buNone/>
            </a:pPr>
            <a:r>
              <a:rPr lang="ro-RO" sz="1750" kern="0" spc="-35" dirty="0">
                <a:solidFill>
                  <a:srgbClr val="272525"/>
                </a:solidFill>
                <a:latin typeface="Source Sans Pro" pitchFamily="34" charset="0"/>
                <a:ea typeface="Source Sans Pro" pitchFamily="34" charset="-122"/>
                <a:cs typeface="Source Sans Pro" pitchFamily="34" charset="-120"/>
              </a:rPr>
              <a:t>    </a:t>
            </a:r>
            <a:r>
              <a:rPr lang="en-US" sz="1750" kern="0" spc="-35" dirty="0" err="1">
                <a:solidFill>
                  <a:srgbClr val="272525"/>
                </a:solidFill>
                <a:latin typeface="Source Sans Pro" pitchFamily="34" charset="0"/>
                <a:ea typeface="Source Sans Pro" pitchFamily="34" charset="-122"/>
                <a:cs typeface="Source Sans Pro" pitchFamily="34" charset="-120"/>
              </a:rPr>
              <a:t>Verbul</a:t>
            </a:r>
            <a:r>
              <a:rPr lang="en-US" sz="1750" kern="0" spc="-35" dirty="0">
                <a:solidFill>
                  <a:srgbClr val="272525"/>
                </a:solidFill>
                <a:latin typeface="Source Sans Pro" pitchFamily="34" charset="0"/>
                <a:ea typeface="Source Sans Pro" pitchFamily="34" charset="-122"/>
                <a:cs typeface="Source Sans Pro" pitchFamily="34" charset="-120"/>
              </a:rPr>
              <a:t> este una dintre cele mai importante părți de vorbire în limba română, conferind dinamism și acțiune limbajului nostru. Acesta exprimă acțiuni, procese, stări sau evenimente, jucând un rol crucial în structurarea frazelor și comunicării eficiente. Fie că este vorba despre a exprima o acțiune în trecut, prezent sau viitor, de a descrie o stare de fapt sau de a reda o intenție, verbul este piesa de rezistență a oricărui enunț, îmbinându-se armonios cu celelalte părți de vorbire pentru a crea sensuri complexe și nuanțate.</a:t>
            </a:r>
            <a:endParaRPr lang="en-US" sz="1750" dirty="0"/>
          </a:p>
        </p:txBody>
      </p:sp>
      <p:sp>
        <p:nvSpPr>
          <p:cNvPr id="6" name="Text 3"/>
          <p:cNvSpPr/>
          <p:nvPr/>
        </p:nvSpPr>
        <p:spPr>
          <a:xfrm>
            <a:off x="6582935" y="5323522"/>
            <a:ext cx="7433582" cy="1777008"/>
          </a:xfrm>
          <a:prstGeom prst="rect">
            <a:avLst/>
          </a:prstGeom>
          <a:noFill/>
          <a:ln/>
        </p:spPr>
        <p:txBody>
          <a:bodyPr wrap="square" rtlCol="0" anchor="t"/>
          <a:lstStyle/>
          <a:p>
            <a:pPr marL="0" indent="0" algn="just">
              <a:lnSpc>
                <a:spcPts val="2799"/>
              </a:lnSpc>
              <a:buNone/>
            </a:pPr>
            <a:r>
              <a:rPr lang="ro-RO" sz="1750" kern="0" spc="-35" dirty="0">
                <a:solidFill>
                  <a:srgbClr val="272525"/>
                </a:solidFill>
                <a:latin typeface="Source Sans Pro" pitchFamily="34" charset="0"/>
                <a:ea typeface="Source Sans Pro" pitchFamily="34" charset="-122"/>
                <a:cs typeface="Source Sans Pro" pitchFamily="34" charset="-120"/>
              </a:rPr>
              <a:t>    </a:t>
            </a:r>
            <a:r>
              <a:rPr lang="en-US" sz="1750" kern="0" spc="-35" dirty="0" err="1">
                <a:solidFill>
                  <a:srgbClr val="272525"/>
                </a:solidFill>
                <a:latin typeface="Source Sans Pro" pitchFamily="34" charset="0"/>
                <a:ea typeface="Source Sans Pro" pitchFamily="34" charset="-122"/>
                <a:cs typeface="Source Sans Pro" pitchFamily="34" charset="-120"/>
              </a:rPr>
              <a:t>Flexibilitatea</a:t>
            </a:r>
            <a:r>
              <a:rPr lang="en-US" sz="1750" kern="0" spc="-35" dirty="0">
                <a:solidFill>
                  <a:srgbClr val="272525"/>
                </a:solidFill>
                <a:latin typeface="Source Sans Pro" pitchFamily="34" charset="0"/>
                <a:ea typeface="Source Sans Pro" pitchFamily="34" charset="-122"/>
                <a:cs typeface="Source Sans Pro" pitchFamily="34" charset="-120"/>
              </a:rPr>
              <a:t> și diversitatea verbelor în limba română permite vorbitorilor să exprime o gamă largă de idei și sentimente, de la simple descrieri ale acțiunilor zilnice până la exprimarea unor concepte abstracte sau a unor narațiuni bogate. Modul, timpul, persoana și numărul sunt doar câteva dintre categoriile gramaticale care conferă verbelor o flexibilitate și o complexitate aparte, făcând din această parte de vorbire una esențială în dezvoltarea și îmbogățirea limbii române.</a:t>
            </a:r>
            <a:endParaRPr lang="en-US" sz="1750" dirty="0"/>
          </a:p>
        </p:txBody>
      </p:sp>
      <p:sp>
        <p:nvSpPr>
          <p:cNvPr id="7" name="Shape 4"/>
          <p:cNvSpPr/>
          <p:nvPr/>
        </p:nvSpPr>
        <p:spPr>
          <a:xfrm>
            <a:off x="2348389" y="7088743"/>
            <a:ext cx="355402" cy="355402"/>
          </a:xfrm>
          <a:prstGeom prst="roundRect">
            <a:avLst>
              <a:gd name="adj" fmla="val 25726039"/>
            </a:avLst>
          </a:prstGeom>
          <a:solidFill>
            <a:srgbClr val="DC68F4"/>
          </a:solidFill>
          <a:ln w="7620">
            <a:solidFill>
              <a:srgbClr val="FFFFFF"/>
            </a:solidFill>
            <a:prstDash val="solid"/>
          </a:ln>
        </p:spPr>
      </p:sp>
      <p:sp>
        <p:nvSpPr>
          <p:cNvPr id="8" name="Text 5"/>
          <p:cNvSpPr/>
          <p:nvPr/>
        </p:nvSpPr>
        <p:spPr>
          <a:xfrm>
            <a:off x="2454950" y="7193280"/>
            <a:ext cx="142161" cy="146328"/>
          </a:xfrm>
          <a:prstGeom prst="rect">
            <a:avLst/>
          </a:prstGeom>
          <a:noFill/>
          <a:ln/>
        </p:spPr>
        <p:txBody>
          <a:bodyPr wrap="none" rtlCol="0" anchor="t"/>
          <a:lstStyle/>
          <a:p>
            <a:pPr marL="0" indent="0" algn="ctr">
              <a:lnSpc>
                <a:spcPts val="1152"/>
              </a:lnSpc>
              <a:buNone/>
            </a:pPr>
            <a:r>
              <a:rPr lang="en-US" sz="1152" kern="0" spc="-35" dirty="0">
                <a:solidFill>
                  <a:srgbClr val="3C3838"/>
                </a:solidFill>
                <a:latin typeface="Source Sans Pro" pitchFamily="34" charset="0"/>
                <a:ea typeface="Source Sans Pro" pitchFamily="34" charset="-122"/>
                <a:cs typeface="Source Sans Pro" pitchFamily="34" charset="-120"/>
              </a:rPr>
              <a:t>La</a:t>
            </a:r>
            <a:endParaRPr lang="en-US" sz="1152" dirty="0"/>
          </a:p>
        </p:txBody>
      </p:sp>
      <p:sp>
        <p:nvSpPr>
          <p:cNvPr id="9" name="Text 6"/>
          <p:cNvSpPr/>
          <p:nvPr/>
        </p:nvSpPr>
        <p:spPr>
          <a:xfrm>
            <a:off x="2814876" y="7072074"/>
            <a:ext cx="2205157" cy="388858"/>
          </a:xfrm>
          <a:prstGeom prst="rect">
            <a:avLst/>
          </a:prstGeom>
          <a:noFill/>
          <a:ln/>
        </p:spPr>
        <p:txBody>
          <a:bodyPr wrap="none" rtlCol="0" anchor="t"/>
          <a:lstStyle/>
          <a:p>
            <a:pPr marL="0" indent="0" algn="l">
              <a:lnSpc>
                <a:spcPts val="3062"/>
              </a:lnSpc>
              <a:buNone/>
            </a:pPr>
            <a:r>
              <a:rPr lang="ro-RO" sz="2187" b="1" kern="0" spc="-35" dirty="0">
                <a:solidFill>
                  <a:srgbClr val="272525"/>
                </a:solidFill>
                <a:latin typeface="Source Sans Pro" pitchFamily="34" charset="0"/>
                <a:ea typeface="Source Sans Pro" pitchFamily="34" charset="-122"/>
                <a:cs typeface="Source Sans Pro" pitchFamily="34" charset="-120"/>
              </a:rPr>
              <a:t>CEDRA</a:t>
            </a:r>
            <a:endParaRPr lang="en-US" sz="2187" dirty="0"/>
          </a:p>
        </p:txBody>
      </p:sp>
      <p:pic>
        <p:nvPicPr>
          <p:cNvPr id="20" name="Рисунок 19">
            <a:extLst>
              <a:ext uri="{FF2B5EF4-FFF2-40B4-BE49-F238E27FC236}">
                <a16:creationId xmlns:a16="http://schemas.microsoft.com/office/drawing/2014/main" id="{3505972D-1AD5-CC17-134A-4BD8C50654E5}"/>
              </a:ext>
            </a:extLst>
          </p:cNvPr>
          <p:cNvPicPr>
            <a:picLocks noChangeAspect="1"/>
          </p:cNvPicPr>
          <p:nvPr/>
        </p:nvPicPr>
        <p:blipFill>
          <a:blip r:embed="rId4"/>
          <a:stretch>
            <a:fillRect/>
          </a:stretch>
        </p:blipFill>
        <p:spPr>
          <a:xfrm>
            <a:off x="253276" y="2616420"/>
            <a:ext cx="5871180" cy="440338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sp>
        <p:nvSpPr>
          <p:cNvPr id="5" name="Text 1"/>
          <p:cNvSpPr/>
          <p:nvPr/>
        </p:nvSpPr>
        <p:spPr>
          <a:xfrm>
            <a:off x="6319599" y="863203"/>
            <a:ext cx="5554980" cy="694373"/>
          </a:xfrm>
          <a:prstGeom prst="rect">
            <a:avLst/>
          </a:prstGeom>
          <a:noFill/>
          <a:ln/>
        </p:spPr>
        <p:txBody>
          <a:bodyPr wrap="none" rtlCol="0" anchor="t"/>
          <a:lstStyle/>
          <a:p>
            <a:pPr marL="0" indent="0">
              <a:lnSpc>
                <a:spcPts val="5468"/>
              </a:lnSpc>
              <a:buNone/>
            </a:pPr>
            <a:r>
              <a:rPr lang="en-US" sz="4374" b="1" kern="0" spc="-35" dirty="0">
                <a:solidFill>
                  <a:srgbClr val="FF75D3"/>
                </a:solidFill>
                <a:latin typeface="adonis-web" pitchFamily="34" charset="0"/>
                <a:ea typeface="adonis-web" pitchFamily="34" charset="-122"/>
                <a:cs typeface="adonis-web" pitchFamily="34" charset="-120"/>
              </a:rPr>
              <a:t>Definiția verbului</a:t>
            </a:r>
            <a:endParaRPr lang="en-US" sz="4374" dirty="0"/>
          </a:p>
        </p:txBody>
      </p:sp>
      <p:sp>
        <p:nvSpPr>
          <p:cNvPr id="6" name="Text 2"/>
          <p:cNvSpPr/>
          <p:nvPr/>
        </p:nvSpPr>
        <p:spPr>
          <a:xfrm>
            <a:off x="6319599" y="1890832"/>
            <a:ext cx="7477601" cy="1777008"/>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Verbul este o parte de vorbire esențială în limba română, fiind utilizat pentru a descrie o acțiune, o stare sau o experiență. Verbul este considerat "inima" unei propoziții, deoarece fără un verb, o propoziție nu poate exista. Verbul exprimă diverse noțiuni, cum ar fi timpul, modul, persoana și numărul, oferind informații vitale despre acțiunile sau stările descrise.</a:t>
            </a:r>
            <a:endParaRPr lang="en-US" sz="1750" dirty="0"/>
          </a:p>
        </p:txBody>
      </p:sp>
      <p:sp>
        <p:nvSpPr>
          <p:cNvPr id="7" name="Text 3"/>
          <p:cNvSpPr/>
          <p:nvPr/>
        </p:nvSpPr>
        <p:spPr>
          <a:xfrm>
            <a:off x="6319599" y="3917752"/>
            <a:ext cx="7477601" cy="1777008"/>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În limba română, verbele pot fi clasificate în mai multe categorii, în funcție de criteriile gramaticale. De exemplu, există verbe tranzitive, verbe intrazitive, verbe reflexive, verbe auxiliare și multe altele. Fiecare categorie de verbe are propriile reguli și particularități gramaticale, care trebuie stăpânite pentru a utiliza corect limba română.</a:t>
            </a:r>
            <a:endParaRPr lang="en-US" sz="1750" dirty="0"/>
          </a:p>
        </p:txBody>
      </p:sp>
      <p:sp>
        <p:nvSpPr>
          <p:cNvPr id="8" name="Text 4"/>
          <p:cNvSpPr/>
          <p:nvPr/>
        </p:nvSpPr>
        <p:spPr>
          <a:xfrm>
            <a:off x="6319599" y="5944672"/>
            <a:ext cx="7477601"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Cunoașterea profundă a verbelor în limba română este esențială pentru a construi propoziții corecte și a comunica eficient. Prin conjugarea verbelor, vorbitorii pot exprima diverse nuanțe temporale, modale și personale, oferind o flexibilitate și bogăție lingvistică remarcabilă.</a:t>
            </a:r>
            <a:endParaRPr lang="en-US" sz="1750" dirty="0"/>
          </a:p>
        </p:txBody>
      </p:sp>
      <p:pic>
        <p:nvPicPr>
          <p:cNvPr id="12" name="Рисунок 11">
            <a:extLst>
              <a:ext uri="{FF2B5EF4-FFF2-40B4-BE49-F238E27FC236}">
                <a16:creationId xmlns:a16="http://schemas.microsoft.com/office/drawing/2014/main" id="{A6F5087D-A288-90D7-6B74-782D5939FA21}"/>
              </a:ext>
            </a:extLst>
          </p:cNvPr>
          <p:cNvPicPr>
            <a:picLocks noChangeAspect="1"/>
          </p:cNvPicPr>
          <p:nvPr/>
        </p:nvPicPr>
        <p:blipFill rotWithShape="1">
          <a:blip r:embed="rId5"/>
          <a:srcRect l="14084" r="14846"/>
          <a:stretch/>
        </p:blipFill>
        <p:spPr>
          <a:xfrm>
            <a:off x="551825" y="1013633"/>
            <a:ext cx="4407991" cy="620233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sp>
        <p:nvSpPr>
          <p:cNvPr id="5" name="Text 1"/>
          <p:cNvSpPr/>
          <p:nvPr/>
        </p:nvSpPr>
        <p:spPr>
          <a:xfrm>
            <a:off x="6319599" y="738307"/>
            <a:ext cx="5554980" cy="694373"/>
          </a:xfrm>
          <a:prstGeom prst="rect">
            <a:avLst/>
          </a:prstGeom>
          <a:noFill/>
          <a:ln/>
        </p:spPr>
        <p:txBody>
          <a:bodyPr wrap="none" rtlCol="0" anchor="t"/>
          <a:lstStyle/>
          <a:p>
            <a:pPr marL="0" indent="0" algn="ctr">
              <a:lnSpc>
                <a:spcPts val="5468"/>
              </a:lnSpc>
              <a:buNone/>
            </a:pPr>
            <a:r>
              <a:rPr lang="en-US" sz="4374" b="1" kern="0" spc="-35" dirty="0">
                <a:solidFill>
                  <a:srgbClr val="FF75D3"/>
                </a:solidFill>
                <a:latin typeface="adonis-web" pitchFamily="34" charset="0"/>
                <a:ea typeface="adonis-web" pitchFamily="34" charset="-122"/>
                <a:cs typeface="adonis-web" pitchFamily="34" charset="-120"/>
              </a:rPr>
              <a:t>Categorii de verbe</a:t>
            </a:r>
            <a:endParaRPr lang="en-US" sz="4374" dirty="0"/>
          </a:p>
        </p:txBody>
      </p:sp>
      <p:sp>
        <p:nvSpPr>
          <p:cNvPr id="6" name="Text 2"/>
          <p:cNvSpPr/>
          <p:nvPr/>
        </p:nvSpPr>
        <p:spPr>
          <a:xfrm>
            <a:off x="6319599" y="1765935"/>
            <a:ext cx="7477601" cy="2132409"/>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Verbele se clasifică în diferite categorii în funcție de mai multe criterii. Unul dintre cele mai importante este criteriul semantic, care împarte verbele în acțiuni, stări și poziționări. Verbele de acțiune (a cânta, a studia, a construi) descriu o acțiune realizată de subiect, în timp ce verbele de stare (a fi, a deveni, a părea) exprimă o stare a subiectului, fără o acțiune în mod direct. Verbele de poziționare (a sta, a ședea, a se afla) indică o poziție sau localizare a subiectului.</a:t>
            </a:r>
            <a:endParaRPr lang="en-US" sz="1750" dirty="0"/>
          </a:p>
        </p:txBody>
      </p:sp>
      <p:sp>
        <p:nvSpPr>
          <p:cNvPr id="7" name="Text 3"/>
          <p:cNvSpPr/>
          <p:nvPr/>
        </p:nvSpPr>
        <p:spPr>
          <a:xfrm>
            <a:off x="6319599" y="4148257"/>
            <a:ext cx="7477601"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O altă categorie importantă este cea a tranzitivității, care împarte verbele în tranzitive (a citi o carte) și intrantzitive (a dormi). Verbele tranzitive cer un complement direct, în timp ce verbele intanzitive nu.</a:t>
            </a:r>
            <a:endParaRPr lang="en-US" sz="1750" dirty="0"/>
          </a:p>
        </p:txBody>
      </p:sp>
      <p:sp>
        <p:nvSpPr>
          <p:cNvPr id="8" name="Text 4"/>
          <p:cNvSpPr/>
          <p:nvPr/>
        </p:nvSpPr>
        <p:spPr>
          <a:xfrm>
            <a:off x="6319599" y="5464373"/>
            <a:ext cx="7477601"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De asemenea, există și verbe copulative (a fi, a deveni, a părea) care leagă subiectul de atribut, precum și verbe auxiliare (a avea, a fi) care formează timpurile compuse ale altor verbe.</a:t>
            </a:r>
            <a:endParaRPr lang="en-US" sz="1750" dirty="0"/>
          </a:p>
        </p:txBody>
      </p:sp>
      <p:sp>
        <p:nvSpPr>
          <p:cNvPr id="9" name="Text 5"/>
          <p:cNvSpPr/>
          <p:nvPr/>
        </p:nvSpPr>
        <p:spPr>
          <a:xfrm>
            <a:off x="6319599" y="6780490"/>
            <a:ext cx="7477601" cy="710803"/>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Diferența dintre verbele reflexive (a se spăla) și cele nerefexive (a spăla) este și ea esențială. Verbele reflexive au ca subiect și complement aceeași persoană.</a:t>
            </a:r>
            <a:endParaRPr lang="en-US" sz="1750" dirty="0"/>
          </a:p>
        </p:txBody>
      </p:sp>
      <p:pic>
        <p:nvPicPr>
          <p:cNvPr id="12" name="Рисунок 11">
            <a:extLst>
              <a:ext uri="{FF2B5EF4-FFF2-40B4-BE49-F238E27FC236}">
                <a16:creationId xmlns:a16="http://schemas.microsoft.com/office/drawing/2014/main" id="{F6D61D9A-3CBC-1AF5-36F3-ED36D9A7A6F7}"/>
              </a:ext>
            </a:extLst>
          </p:cNvPr>
          <p:cNvPicPr>
            <a:picLocks noChangeAspect="1"/>
          </p:cNvPicPr>
          <p:nvPr/>
        </p:nvPicPr>
        <p:blipFill>
          <a:blip r:embed="rId5"/>
          <a:stretch>
            <a:fillRect/>
          </a:stretch>
        </p:blipFill>
        <p:spPr>
          <a:xfrm>
            <a:off x="384096" y="760079"/>
            <a:ext cx="4743449" cy="677635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5" name="Text 1"/>
          <p:cNvSpPr/>
          <p:nvPr/>
        </p:nvSpPr>
        <p:spPr>
          <a:xfrm>
            <a:off x="1573768" y="481965"/>
            <a:ext cx="4375904" cy="546854"/>
          </a:xfrm>
          <a:prstGeom prst="rect">
            <a:avLst/>
          </a:prstGeom>
          <a:noFill/>
          <a:ln/>
        </p:spPr>
        <p:txBody>
          <a:bodyPr wrap="none" rtlCol="0" anchor="t"/>
          <a:lstStyle/>
          <a:p>
            <a:pPr marL="0" indent="0">
              <a:lnSpc>
                <a:spcPts val="4307"/>
              </a:lnSpc>
              <a:buNone/>
            </a:pPr>
            <a:r>
              <a:rPr lang="en-US" sz="3446" b="1" kern="0" spc="-28" dirty="0">
                <a:solidFill>
                  <a:srgbClr val="FF75D3"/>
                </a:solidFill>
                <a:latin typeface="adonis-web" pitchFamily="34" charset="0"/>
                <a:ea typeface="adonis-web" pitchFamily="34" charset="-122"/>
                <a:cs typeface="adonis-web" pitchFamily="34" charset="-120"/>
              </a:rPr>
              <a:t>Timpul Verbal</a:t>
            </a:r>
            <a:endParaRPr lang="en-US" sz="3446" dirty="0"/>
          </a:p>
        </p:txBody>
      </p:sp>
      <p:sp>
        <p:nvSpPr>
          <p:cNvPr id="6" name="Shape 2"/>
          <p:cNvSpPr/>
          <p:nvPr/>
        </p:nvSpPr>
        <p:spPr>
          <a:xfrm>
            <a:off x="1818799" y="1291352"/>
            <a:ext cx="35004" cy="6456164"/>
          </a:xfrm>
          <a:prstGeom prst="roundRect">
            <a:avLst>
              <a:gd name="adj" fmla="val 225021"/>
            </a:avLst>
          </a:prstGeom>
          <a:solidFill>
            <a:srgbClr val="D1B6E1"/>
          </a:solidFill>
          <a:ln/>
        </p:spPr>
      </p:sp>
      <p:sp>
        <p:nvSpPr>
          <p:cNvPr id="7" name="Shape 3"/>
          <p:cNvSpPr/>
          <p:nvPr/>
        </p:nvSpPr>
        <p:spPr>
          <a:xfrm>
            <a:off x="2033171" y="1607344"/>
            <a:ext cx="612577" cy="35004"/>
          </a:xfrm>
          <a:prstGeom prst="roundRect">
            <a:avLst>
              <a:gd name="adj" fmla="val 225021"/>
            </a:avLst>
          </a:prstGeom>
          <a:solidFill>
            <a:srgbClr val="D1B6E1"/>
          </a:solidFill>
          <a:ln/>
        </p:spPr>
      </p:sp>
      <p:sp>
        <p:nvSpPr>
          <p:cNvPr id="8" name="Shape 4"/>
          <p:cNvSpPr/>
          <p:nvPr/>
        </p:nvSpPr>
        <p:spPr>
          <a:xfrm>
            <a:off x="1639431" y="1428036"/>
            <a:ext cx="393740" cy="393740"/>
          </a:xfrm>
          <a:prstGeom prst="roundRect">
            <a:avLst>
              <a:gd name="adj" fmla="val 20005"/>
            </a:avLst>
          </a:prstGeom>
          <a:noFill/>
          <a:ln w="7620">
            <a:solidFill>
              <a:srgbClr val="D1B6E1"/>
            </a:solidFill>
            <a:prstDash val="solid"/>
          </a:ln>
        </p:spPr>
      </p:sp>
      <p:sp>
        <p:nvSpPr>
          <p:cNvPr id="9" name="Text 5"/>
          <p:cNvSpPr/>
          <p:nvPr/>
        </p:nvSpPr>
        <p:spPr>
          <a:xfrm>
            <a:off x="1763375" y="1460778"/>
            <a:ext cx="145852" cy="328136"/>
          </a:xfrm>
          <a:prstGeom prst="rect">
            <a:avLst/>
          </a:prstGeom>
          <a:noFill/>
          <a:ln/>
        </p:spPr>
        <p:txBody>
          <a:bodyPr wrap="none" rtlCol="0" anchor="t"/>
          <a:lstStyle/>
          <a:p>
            <a:pPr marL="0" indent="0" algn="ctr">
              <a:lnSpc>
                <a:spcPts val="2584"/>
              </a:lnSpc>
              <a:buNone/>
            </a:pPr>
            <a:r>
              <a:rPr lang="en-US" sz="2067" b="1" kern="0" spc="-28" dirty="0">
                <a:solidFill>
                  <a:srgbClr val="272525"/>
                </a:solidFill>
                <a:latin typeface="adonis-web" pitchFamily="34" charset="0"/>
                <a:ea typeface="adonis-web" pitchFamily="34" charset="-122"/>
                <a:cs typeface="adonis-web" pitchFamily="34" charset="-120"/>
              </a:rPr>
              <a:t>1</a:t>
            </a:r>
            <a:endParaRPr lang="en-US" sz="2067" dirty="0"/>
          </a:p>
        </p:txBody>
      </p:sp>
      <p:sp>
        <p:nvSpPr>
          <p:cNvPr id="10" name="Text 6"/>
          <p:cNvSpPr/>
          <p:nvPr/>
        </p:nvSpPr>
        <p:spPr>
          <a:xfrm>
            <a:off x="2798921" y="1466374"/>
            <a:ext cx="2187893" cy="273487"/>
          </a:xfrm>
          <a:prstGeom prst="rect">
            <a:avLst/>
          </a:prstGeom>
          <a:noFill/>
          <a:ln/>
        </p:spPr>
        <p:txBody>
          <a:bodyPr wrap="none" rtlCol="0" anchor="t"/>
          <a:lstStyle/>
          <a:p>
            <a:pPr marL="0" indent="0" algn="l">
              <a:lnSpc>
                <a:spcPts val="2154"/>
              </a:lnSpc>
              <a:buNone/>
            </a:pPr>
            <a:r>
              <a:rPr lang="en-US" sz="1723" b="1" kern="0" spc="-28" dirty="0">
                <a:solidFill>
                  <a:srgbClr val="272525"/>
                </a:solidFill>
                <a:latin typeface="adonis-web" pitchFamily="34" charset="0"/>
                <a:ea typeface="adonis-web" pitchFamily="34" charset="-122"/>
                <a:cs typeface="adonis-web" pitchFamily="34" charset="-120"/>
              </a:rPr>
              <a:t>Timpul Prezent</a:t>
            </a:r>
            <a:endParaRPr lang="en-US" sz="1723" dirty="0"/>
          </a:p>
        </p:txBody>
      </p:sp>
      <p:sp>
        <p:nvSpPr>
          <p:cNvPr id="11" name="Text 7"/>
          <p:cNvSpPr/>
          <p:nvPr/>
        </p:nvSpPr>
        <p:spPr>
          <a:xfrm>
            <a:off x="2798921" y="1844873"/>
            <a:ext cx="6599992" cy="1120140"/>
          </a:xfrm>
          <a:prstGeom prst="rect">
            <a:avLst/>
          </a:prstGeom>
          <a:noFill/>
          <a:ln/>
        </p:spPr>
        <p:txBody>
          <a:bodyPr wrap="square" rtlCol="0" anchor="t"/>
          <a:lstStyle/>
          <a:p>
            <a:pPr marL="0" indent="0" algn="l">
              <a:lnSpc>
                <a:spcPts val="2205"/>
              </a:lnSpc>
              <a:buNone/>
            </a:pPr>
            <a:r>
              <a:rPr lang="en-US" sz="1378" kern="0" spc="-28" dirty="0">
                <a:solidFill>
                  <a:srgbClr val="272525"/>
                </a:solidFill>
                <a:latin typeface="Source Sans Pro" pitchFamily="34" charset="0"/>
                <a:ea typeface="Source Sans Pro" pitchFamily="34" charset="-122"/>
                <a:cs typeface="Source Sans Pro" pitchFamily="34" charset="-120"/>
              </a:rPr>
              <a:t>Timpul prezent este folosit pentru a descrie acțiuni, stări sau evenimente care au loc în momentul vorbirii. Este forma de bază a verbului și se utilizează pentru a descrie obiceiuri, adevăruri generale, descrieri și narațiuni în timpul real. Este esențial în comunicarea de zi cu zi și în exprimarea gândurilor și ideilor imediate.</a:t>
            </a:r>
            <a:endParaRPr lang="en-US" sz="1378" dirty="0"/>
          </a:p>
        </p:txBody>
      </p:sp>
      <p:sp>
        <p:nvSpPr>
          <p:cNvPr id="12" name="Shape 8"/>
          <p:cNvSpPr/>
          <p:nvPr/>
        </p:nvSpPr>
        <p:spPr>
          <a:xfrm>
            <a:off x="2033171" y="3631049"/>
            <a:ext cx="612577" cy="35004"/>
          </a:xfrm>
          <a:prstGeom prst="roundRect">
            <a:avLst>
              <a:gd name="adj" fmla="val 225021"/>
            </a:avLst>
          </a:prstGeom>
          <a:solidFill>
            <a:srgbClr val="D1B6E1"/>
          </a:solidFill>
          <a:ln/>
        </p:spPr>
      </p:sp>
      <p:sp>
        <p:nvSpPr>
          <p:cNvPr id="13" name="Shape 9"/>
          <p:cNvSpPr/>
          <p:nvPr/>
        </p:nvSpPr>
        <p:spPr>
          <a:xfrm>
            <a:off x="1639431" y="3451741"/>
            <a:ext cx="393740" cy="393740"/>
          </a:xfrm>
          <a:prstGeom prst="roundRect">
            <a:avLst>
              <a:gd name="adj" fmla="val 20005"/>
            </a:avLst>
          </a:prstGeom>
          <a:noFill/>
          <a:ln w="7620">
            <a:solidFill>
              <a:srgbClr val="D1B6E1"/>
            </a:solidFill>
            <a:prstDash val="solid"/>
          </a:ln>
        </p:spPr>
      </p:sp>
      <p:sp>
        <p:nvSpPr>
          <p:cNvPr id="14" name="Text 10"/>
          <p:cNvSpPr/>
          <p:nvPr/>
        </p:nvSpPr>
        <p:spPr>
          <a:xfrm>
            <a:off x="1763375" y="3484483"/>
            <a:ext cx="145852" cy="328136"/>
          </a:xfrm>
          <a:prstGeom prst="rect">
            <a:avLst/>
          </a:prstGeom>
          <a:noFill/>
          <a:ln/>
        </p:spPr>
        <p:txBody>
          <a:bodyPr wrap="none" rtlCol="0" anchor="t"/>
          <a:lstStyle/>
          <a:p>
            <a:pPr marL="0" indent="0" algn="ctr">
              <a:lnSpc>
                <a:spcPts val="2584"/>
              </a:lnSpc>
              <a:buNone/>
            </a:pPr>
            <a:r>
              <a:rPr lang="en-US" sz="2067" b="1" kern="0" spc="-28" dirty="0">
                <a:solidFill>
                  <a:srgbClr val="272525"/>
                </a:solidFill>
                <a:latin typeface="adonis-web" pitchFamily="34" charset="0"/>
                <a:ea typeface="adonis-web" pitchFamily="34" charset="-122"/>
                <a:cs typeface="adonis-web" pitchFamily="34" charset="-120"/>
              </a:rPr>
              <a:t>2</a:t>
            </a:r>
            <a:endParaRPr lang="en-US" sz="2067" dirty="0"/>
          </a:p>
        </p:txBody>
      </p:sp>
      <p:sp>
        <p:nvSpPr>
          <p:cNvPr id="15" name="Text 11"/>
          <p:cNvSpPr/>
          <p:nvPr/>
        </p:nvSpPr>
        <p:spPr>
          <a:xfrm>
            <a:off x="2798921" y="3490079"/>
            <a:ext cx="2187893" cy="273487"/>
          </a:xfrm>
          <a:prstGeom prst="rect">
            <a:avLst/>
          </a:prstGeom>
          <a:noFill/>
          <a:ln/>
        </p:spPr>
        <p:txBody>
          <a:bodyPr wrap="none" rtlCol="0" anchor="t"/>
          <a:lstStyle/>
          <a:p>
            <a:pPr marL="0" indent="0" algn="l">
              <a:lnSpc>
                <a:spcPts val="2154"/>
              </a:lnSpc>
              <a:buNone/>
            </a:pPr>
            <a:r>
              <a:rPr lang="en-US" sz="1723" b="1" kern="0" spc="-28" dirty="0">
                <a:solidFill>
                  <a:srgbClr val="272525"/>
                </a:solidFill>
                <a:latin typeface="adonis-web" pitchFamily="34" charset="0"/>
                <a:ea typeface="adonis-web" pitchFamily="34" charset="-122"/>
                <a:cs typeface="adonis-web" pitchFamily="34" charset="-120"/>
              </a:rPr>
              <a:t>Timpul Trecut</a:t>
            </a:r>
            <a:endParaRPr lang="en-US" sz="1723" dirty="0"/>
          </a:p>
        </p:txBody>
      </p:sp>
      <p:sp>
        <p:nvSpPr>
          <p:cNvPr id="16" name="Text 12"/>
          <p:cNvSpPr/>
          <p:nvPr/>
        </p:nvSpPr>
        <p:spPr>
          <a:xfrm>
            <a:off x="2798921" y="3868579"/>
            <a:ext cx="6599992" cy="1400175"/>
          </a:xfrm>
          <a:prstGeom prst="rect">
            <a:avLst/>
          </a:prstGeom>
          <a:noFill/>
          <a:ln/>
        </p:spPr>
        <p:txBody>
          <a:bodyPr wrap="square" rtlCol="0" anchor="t"/>
          <a:lstStyle/>
          <a:p>
            <a:pPr marL="0" indent="0" algn="l">
              <a:lnSpc>
                <a:spcPts val="2205"/>
              </a:lnSpc>
              <a:buNone/>
            </a:pPr>
            <a:r>
              <a:rPr lang="en-US" sz="1378" kern="0" spc="-28" dirty="0">
                <a:solidFill>
                  <a:srgbClr val="272525"/>
                </a:solidFill>
                <a:latin typeface="Source Sans Pro" pitchFamily="34" charset="0"/>
                <a:ea typeface="Source Sans Pro" pitchFamily="34" charset="-122"/>
                <a:cs typeface="Source Sans Pro" pitchFamily="34" charset="-120"/>
              </a:rPr>
              <a:t>Timpul trecut este folosit pentru a descrie acțiuni, stări sau evenimente care au avut loc în trecut. Există diferite forme ale timpului trecut, cum ar fi perfectul simplu, perfectul compus și mai-mult-ca-perfectul, care sunt utilizate în funcție de contextul și de modul în care se dorește să fie prezentate evenimentele trecute. Timpul trecut este crucial pentru a povesti întâmplări și experiențe din trecut.</a:t>
            </a:r>
            <a:endParaRPr lang="en-US" sz="1378" dirty="0"/>
          </a:p>
        </p:txBody>
      </p:sp>
      <p:sp>
        <p:nvSpPr>
          <p:cNvPr id="17" name="Shape 13"/>
          <p:cNvSpPr/>
          <p:nvPr/>
        </p:nvSpPr>
        <p:spPr>
          <a:xfrm>
            <a:off x="2033171" y="5934789"/>
            <a:ext cx="612577" cy="35004"/>
          </a:xfrm>
          <a:prstGeom prst="roundRect">
            <a:avLst>
              <a:gd name="adj" fmla="val 225021"/>
            </a:avLst>
          </a:prstGeom>
          <a:solidFill>
            <a:srgbClr val="D1B6E1"/>
          </a:solidFill>
          <a:ln/>
        </p:spPr>
      </p:sp>
      <p:sp>
        <p:nvSpPr>
          <p:cNvPr id="18" name="Shape 14"/>
          <p:cNvSpPr/>
          <p:nvPr/>
        </p:nvSpPr>
        <p:spPr>
          <a:xfrm>
            <a:off x="1639431" y="5755481"/>
            <a:ext cx="393740" cy="393740"/>
          </a:xfrm>
          <a:prstGeom prst="roundRect">
            <a:avLst>
              <a:gd name="adj" fmla="val 20005"/>
            </a:avLst>
          </a:prstGeom>
          <a:noFill/>
          <a:ln w="7620">
            <a:solidFill>
              <a:srgbClr val="D1B6E1"/>
            </a:solidFill>
            <a:prstDash val="solid"/>
          </a:ln>
        </p:spPr>
      </p:sp>
      <p:sp>
        <p:nvSpPr>
          <p:cNvPr id="19" name="Text 15"/>
          <p:cNvSpPr/>
          <p:nvPr/>
        </p:nvSpPr>
        <p:spPr>
          <a:xfrm>
            <a:off x="1763375" y="5788223"/>
            <a:ext cx="145852" cy="328136"/>
          </a:xfrm>
          <a:prstGeom prst="rect">
            <a:avLst/>
          </a:prstGeom>
          <a:noFill/>
          <a:ln/>
        </p:spPr>
        <p:txBody>
          <a:bodyPr wrap="none" rtlCol="0" anchor="t"/>
          <a:lstStyle/>
          <a:p>
            <a:pPr marL="0" indent="0" algn="ctr">
              <a:lnSpc>
                <a:spcPts val="2584"/>
              </a:lnSpc>
              <a:buNone/>
            </a:pPr>
            <a:r>
              <a:rPr lang="en-US" sz="2067" b="1" kern="0" spc="-28" dirty="0">
                <a:solidFill>
                  <a:srgbClr val="272525"/>
                </a:solidFill>
                <a:latin typeface="adonis-web" pitchFamily="34" charset="0"/>
                <a:ea typeface="adonis-web" pitchFamily="34" charset="-122"/>
                <a:cs typeface="adonis-web" pitchFamily="34" charset="-120"/>
              </a:rPr>
              <a:t>3</a:t>
            </a:r>
            <a:endParaRPr lang="en-US" sz="2067" dirty="0"/>
          </a:p>
        </p:txBody>
      </p:sp>
      <p:sp>
        <p:nvSpPr>
          <p:cNvPr id="20" name="Text 16"/>
          <p:cNvSpPr/>
          <p:nvPr/>
        </p:nvSpPr>
        <p:spPr>
          <a:xfrm>
            <a:off x="2798921" y="5793819"/>
            <a:ext cx="2187893" cy="273487"/>
          </a:xfrm>
          <a:prstGeom prst="rect">
            <a:avLst/>
          </a:prstGeom>
          <a:noFill/>
          <a:ln/>
        </p:spPr>
        <p:txBody>
          <a:bodyPr wrap="none" rtlCol="0" anchor="t"/>
          <a:lstStyle/>
          <a:p>
            <a:pPr marL="0" indent="0" algn="l">
              <a:lnSpc>
                <a:spcPts val="2154"/>
              </a:lnSpc>
              <a:buNone/>
            </a:pPr>
            <a:r>
              <a:rPr lang="en-US" sz="1723" b="1" kern="0" spc="-28" dirty="0">
                <a:solidFill>
                  <a:srgbClr val="272525"/>
                </a:solidFill>
                <a:latin typeface="adonis-web" pitchFamily="34" charset="0"/>
                <a:ea typeface="adonis-web" pitchFamily="34" charset="-122"/>
                <a:cs typeface="adonis-web" pitchFamily="34" charset="-120"/>
              </a:rPr>
              <a:t>Timpul Viitor</a:t>
            </a:r>
            <a:endParaRPr lang="en-US" sz="1723" dirty="0"/>
          </a:p>
        </p:txBody>
      </p:sp>
      <p:sp>
        <p:nvSpPr>
          <p:cNvPr id="21" name="Text 17"/>
          <p:cNvSpPr/>
          <p:nvPr/>
        </p:nvSpPr>
        <p:spPr>
          <a:xfrm>
            <a:off x="2798921" y="6172319"/>
            <a:ext cx="6599992" cy="1400175"/>
          </a:xfrm>
          <a:prstGeom prst="rect">
            <a:avLst/>
          </a:prstGeom>
          <a:noFill/>
          <a:ln/>
        </p:spPr>
        <p:txBody>
          <a:bodyPr wrap="square" rtlCol="0" anchor="t"/>
          <a:lstStyle/>
          <a:p>
            <a:pPr marL="0" indent="0" algn="l">
              <a:lnSpc>
                <a:spcPts val="2205"/>
              </a:lnSpc>
              <a:buNone/>
            </a:pPr>
            <a:r>
              <a:rPr lang="en-US" sz="1378" kern="0" spc="-28" dirty="0">
                <a:solidFill>
                  <a:srgbClr val="272525"/>
                </a:solidFill>
                <a:latin typeface="Source Sans Pro" pitchFamily="34" charset="0"/>
                <a:ea typeface="Source Sans Pro" pitchFamily="34" charset="-122"/>
                <a:cs typeface="Source Sans Pro" pitchFamily="34" charset="-120"/>
              </a:rPr>
              <a:t>Timpul viitor este folosit pentru a descrie acțiuni, stări sau evenimente care vor avea loc în viitor. Există mai multe forme ale timpului viitor, cum ar fi viitorul simplu, viitorul apropiat și viitorul anterior, care sunt utilizate în funcție de gradul de certitudine și de proximitate a evenimentelor viitoare. Timpul viitor este esențial pentru a planifica, a prognoza și a face previziuni.</a:t>
            </a:r>
            <a:endParaRPr lang="en-US" sz="1378" dirty="0"/>
          </a:p>
        </p:txBody>
      </p:sp>
      <p:pic>
        <p:nvPicPr>
          <p:cNvPr id="24" name="Рисунок 23">
            <a:extLst>
              <a:ext uri="{FF2B5EF4-FFF2-40B4-BE49-F238E27FC236}">
                <a16:creationId xmlns:a16="http://schemas.microsoft.com/office/drawing/2014/main" id="{0A232612-D625-B48D-D918-E505462DB930}"/>
              </a:ext>
            </a:extLst>
          </p:cNvPr>
          <p:cNvPicPr>
            <a:picLocks noChangeAspect="1"/>
          </p:cNvPicPr>
          <p:nvPr/>
        </p:nvPicPr>
        <p:blipFill>
          <a:blip r:embed="rId4"/>
          <a:stretch>
            <a:fillRect/>
          </a:stretch>
        </p:blipFill>
        <p:spPr>
          <a:xfrm>
            <a:off x="10003971" y="1466374"/>
            <a:ext cx="3847981" cy="549711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348389" y="788075"/>
            <a:ext cx="5554980" cy="694373"/>
          </a:xfrm>
          <a:prstGeom prst="rect">
            <a:avLst/>
          </a:prstGeom>
          <a:noFill/>
          <a:ln/>
        </p:spPr>
        <p:txBody>
          <a:bodyPr wrap="none" rtlCol="0" anchor="t"/>
          <a:lstStyle/>
          <a:p>
            <a:pPr marL="0" indent="0" algn="ctr">
              <a:lnSpc>
                <a:spcPts val="5468"/>
              </a:lnSpc>
              <a:buNone/>
            </a:pPr>
            <a:r>
              <a:rPr lang="en-US" sz="4374" b="1" kern="0" spc="-35" dirty="0">
                <a:solidFill>
                  <a:srgbClr val="FF75D3"/>
                </a:solidFill>
                <a:latin typeface="adonis-web" pitchFamily="34" charset="0"/>
                <a:ea typeface="adonis-web" pitchFamily="34" charset="-122"/>
                <a:cs typeface="adonis-web" pitchFamily="34" charset="-120"/>
              </a:rPr>
              <a:t>Modul verb</a:t>
            </a:r>
            <a:r>
              <a:rPr lang="ro-RO" sz="4374" b="1" kern="0" spc="-35" dirty="0">
                <a:solidFill>
                  <a:srgbClr val="FF75D3"/>
                </a:solidFill>
                <a:latin typeface="adonis-web" pitchFamily="34" charset="0"/>
                <a:ea typeface="adonis-web" pitchFamily="34" charset="-122"/>
                <a:cs typeface="adonis-web" pitchFamily="34" charset="-120"/>
              </a:rPr>
              <a:t>ului</a:t>
            </a:r>
            <a:endParaRPr lang="en-US" sz="4374" dirty="0"/>
          </a:p>
        </p:txBody>
      </p:sp>
      <p:pic>
        <p:nvPicPr>
          <p:cNvPr id="5" name="Image 1" descr="preencoded.png"/>
          <p:cNvPicPr>
            <a:picLocks noChangeAspect="1"/>
          </p:cNvPicPr>
          <p:nvPr/>
        </p:nvPicPr>
        <p:blipFill>
          <a:blip r:embed="rId4"/>
          <a:stretch>
            <a:fillRect/>
          </a:stretch>
        </p:blipFill>
        <p:spPr>
          <a:xfrm>
            <a:off x="2348389" y="1926788"/>
            <a:ext cx="555427" cy="555427"/>
          </a:xfrm>
          <a:prstGeom prst="rect">
            <a:avLst/>
          </a:prstGeom>
        </p:spPr>
      </p:pic>
      <p:sp>
        <p:nvSpPr>
          <p:cNvPr id="6" name="Text 2"/>
          <p:cNvSpPr/>
          <p:nvPr/>
        </p:nvSpPr>
        <p:spPr>
          <a:xfrm>
            <a:off x="2348389" y="2704386"/>
            <a:ext cx="2777490" cy="347186"/>
          </a:xfrm>
          <a:prstGeom prst="rect">
            <a:avLst/>
          </a:prstGeom>
          <a:noFill/>
          <a:ln/>
        </p:spPr>
        <p:txBody>
          <a:bodyPr wrap="none" rtlCol="0" anchor="t"/>
          <a:lstStyle/>
          <a:p>
            <a:pPr marL="0" indent="0" algn="l">
              <a:lnSpc>
                <a:spcPts val="2734"/>
              </a:lnSpc>
              <a:buNone/>
            </a:pPr>
            <a:r>
              <a:rPr lang="en-US" sz="2187" b="1" kern="0" spc="-35" dirty="0">
                <a:solidFill>
                  <a:srgbClr val="272525"/>
                </a:solidFill>
                <a:latin typeface="adonis-web" pitchFamily="34" charset="0"/>
                <a:ea typeface="adonis-web" pitchFamily="34" charset="-122"/>
                <a:cs typeface="adonis-web" pitchFamily="34" charset="-120"/>
              </a:rPr>
              <a:t>Ce este Modul </a:t>
            </a:r>
            <a:r>
              <a:rPr lang="ro-RO" sz="2187" b="1" kern="0" spc="-35" dirty="0">
                <a:solidFill>
                  <a:srgbClr val="272525"/>
                </a:solidFill>
                <a:latin typeface="adonis-web" pitchFamily="34" charset="0"/>
                <a:ea typeface="adonis-web" pitchFamily="34" charset="-122"/>
                <a:cs typeface="adonis-web" pitchFamily="34" charset="-120"/>
              </a:rPr>
              <a:t>verbului</a:t>
            </a:r>
            <a:r>
              <a:rPr lang="en-US" sz="2187" b="1" kern="0" spc="-35" dirty="0">
                <a:solidFill>
                  <a:srgbClr val="272525"/>
                </a:solidFill>
                <a:latin typeface="adonis-web" pitchFamily="34" charset="0"/>
                <a:ea typeface="adonis-web" pitchFamily="34" charset="-122"/>
                <a:cs typeface="adonis-web" pitchFamily="34" charset="-120"/>
              </a:rPr>
              <a:t>?</a:t>
            </a:r>
            <a:endParaRPr lang="en-US" sz="2187" dirty="0"/>
          </a:p>
        </p:txBody>
      </p:sp>
      <p:sp>
        <p:nvSpPr>
          <p:cNvPr id="7" name="Text 3"/>
          <p:cNvSpPr/>
          <p:nvPr/>
        </p:nvSpPr>
        <p:spPr>
          <a:xfrm>
            <a:off x="2348389" y="3184803"/>
            <a:ext cx="3088958" cy="2843213"/>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Modul verbal este o categorie gramaticală a verbului care exprimă atitudinea vorbitorului față de conținutul enunțului sau faptul exprimat. Prin modurile verbale se indică dacă o acțiune este reală, imaginară, posibilă, necesară sau dorită.</a:t>
            </a:r>
            <a:endParaRPr lang="en-US" sz="1750" dirty="0"/>
          </a:p>
        </p:txBody>
      </p:sp>
      <p:pic>
        <p:nvPicPr>
          <p:cNvPr id="8" name="Image 2" descr="preencoded.png"/>
          <p:cNvPicPr>
            <a:picLocks noChangeAspect="1"/>
          </p:cNvPicPr>
          <p:nvPr/>
        </p:nvPicPr>
        <p:blipFill>
          <a:blip r:embed="rId5"/>
          <a:stretch>
            <a:fillRect/>
          </a:stretch>
        </p:blipFill>
        <p:spPr>
          <a:xfrm>
            <a:off x="5770602" y="1926788"/>
            <a:ext cx="555427" cy="555427"/>
          </a:xfrm>
          <a:prstGeom prst="rect">
            <a:avLst/>
          </a:prstGeom>
        </p:spPr>
      </p:pic>
      <p:sp>
        <p:nvSpPr>
          <p:cNvPr id="9" name="Text 4"/>
          <p:cNvSpPr/>
          <p:nvPr/>
        </p:nvSpPr>
        <p:spPr>
          <a:xfrm>
            <a:off x="5770602" y="2704386"/>
            <a:ext cx="3088958" cy="694373"/>
          </a:xfrm>
          <a:prstGeom prst="rect">
            <a:avLst/>
          </a:prstGeom>
          <a:noFill/>
          <a:ln/>
        </p:spPr>
        <p:txBody>
          <a:bodyPr wrap="square" rtlCol="0" anchor="t"/>
          <a:lstStyle/>
          <a:p>
            <a:pPr marL="0" indent="0" algn="l">
              <a:lnSpc>
                <a:spcPts val="2734"/>
              </a:lnSpc>
              <a:buNone/>
            </a:pPr>
            <a:r>
              <a:rPr lang="en-US" sz="2187" b="1" kern="0" spc="-35" dirty="0" err="1">
                <a:solidFill>
                  <a:srgbClr val="272525"/>
                </a:solidFill>
                <a:latin typeface="adonis-web" pitchFamily="34" charset="0"/>
                <a:ea typeface="adonis-web" pitchFamily="34" charset="-122"/>
                <a:cs typeface="adonis-web" pitchFamily="34" charset="-120"/>
              </a:rPr>
              <a:t>Modurile</a:t>
            </a:r>
            <a:r>
              <a:rPr lang="en-US" sz="2187" b="1" kern="0" spc="-35" dirty="0">
                <a:solidFill>
                  <a:srgbClr val="272525"/>
                </a:solidFill>
                <a:latin typeface="adonis-web" pitchFamily="34" charset="0"/>
                <a:ea typeface="adonis-web" pitchFamily="34" charset="-122"/>
                <a:cs typeface="adonis-web" pitchFamily="34" charset="-120"/>
              </a:rPr>
              <a:t> </a:t>
            </a:r>
            <a:r>
              <a:rPr lang="ro-RO" sz="2187" b="1" kern="0" spc="-35" dirty="0">
                <a:solidFill>
                  <a:srgbClr val="272525"/>
                </a:solidFill>
                <a:latin typeface="adonis-web" pitchFamily="34" charset="0"/>
                <a:ea typeface="adonis-web" pitchFamily="34" charset="-122"/>
                <a:cs typeface="adonis-web" pitchFamily="34" charset="-120"/>
              </a:rPr>
              <a:t>verbului</a:t>
            </a:r>
            <a:endParaRPr lang="en-US" sz="2187" dirty="0"/>
          </a:p>
        </p:txBody>
      </p:sp>
      <p:sp>
        <p:nvSpPr>
          <p:cNvPr id="10" name="Text 5"/>
          <p:cNvSpPr/>
          <p:nvPr/>
        </p:nvSpPr>
        <p:spPr>
          <a:xfrm>
            <a:off x="5770602" y="3531989"/>
            <a:ext cx="3088958" cy="3909417"/>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Principalele moduri verbale în limba română sunt: indicativul, care exprimă realitatea; conjunctivul, care exprimă posibilitate, necesitate sau dorință; condiționalul, care exprimă o acțiune posibilă sau ipotetică; imperativul, care exprimă o poruncă sau o cerere; și infinitivul, care este o formă nominală a verbului.</a:t>
            </a:r>
            <a:endParaRPr lang="en-US" sz="1750" dirty="0"/>
          </a:p>
        </p:txBody>
      </p:sp>
      <p:pic>
        <p:nvPicPr>
          <p:cNvPr id="11" name="Image 3" descr="preencoded.png"/>
          <p:cNvPicPr>
            <a:picLocks noChangeAspect="1"/>
          </p:cNvPicPr>
          <p:nvPr/>
        </p:nvPicPr>
        <p:blipFill>
          <a:blip r:embed="rId6"/>
          <a:stretch>
            <a:fillRect/>
          </a:stretch>
        </p:blipFill>
        <p:spPr>
          <a:xfrm>
            <a:off x="9192816" y="1926788"/>
            <a:ext cx="555427" cy="555427"/>
          </a:xfrm>
          <a:prstGeom prst="rect">
            <a:avLst/>
          </a:prstGeom>
        </p:spPr>
      </p:pic>
      <p:sp>
        <p:nvSpPr>
          <p:cNvPr id="12" name="Text 6"/>
          <p:cNvSpPr/>
          <p:nvPr/>
        </p:nvSpPr>
        <p:spPr>
          <a:xfrm>
            <a:off x="9192816" y="2704386"/>
            <a:ext cx="2777490" cy="347186"/>
          </a:xfrm>
          <a:prstGeom prst="rect">
            <a:avLst/>
          </a:prstGeom>
          <a:noFill/>
          <a:ln/>
        </p:spPr>
        <p:txBody>
          <a:bodyPr wrap="none" rtlCol="0" anchor="t"/>
          <a:lstStyle/>
          <a:p>
            <a:pPr marL="0" indent="0" algn="l">
              <a:lnSpc>
                <a:spcPts val="2734"/>
              </a:lnSpc>
              <a:buNone/>
            </a:pPr>
            <a:r>
              <a:rPr lang="en-US" sz="2187" b="1" kern="0" spc="-35" dirty="0" err="1">
                <a:solidFill>
                  <a:srgbClr val="272525"/>
                </a:solidFill>
                <a:latin typeface="adonis-web" pitchFamily="34" charset="0"/>
                <a:ea typeface="adonis-web" pitchFamily="34" charset="-122"/>
                <a:cs typeface="adonis-web" pitchFamily="34" charset="-120"/>
              </a:rPr>
              <a:t>Flexiunea</a:t>
            </a:r>
            <a:r>
              <a:rPr lang="en-US" sz="2187" b="1" kern="0" spc="-35" dirty="0">
                <a:solidFill>
                  <a:srgbClr val="272525"/>
                </a:solidFill>
                <a:latin typeface="adonis-web" pitchFamily="34" charset="0"/>
                <a:ea typeface="adonis-web" pitchFamily="34" charset="-122"/>
                <a:cs typeface="adonis-web" pitchFamily="34" charset="-120"/>
              </a:rPr>
              <a:t> </a:t>
            </a:r>
            <a:r>
              <a:rPr lang="ro-RO" sz="2187" b="1" kern="0" spc="-35" dirty="0">
                <a:solidFill>
                  <a:srgbClr val="272525"/>
                </a:solidFill>
                <a:latin typeface="adonis-web" pitchFamily="34" charset="0"/>
                <a:ea typeface="adonis-web" pitchFamily="34" charset="-122"/>
                <a:cs typeface="adonis-web" pitchFamily="34" charset="-120"/>
              </a:rPr>
              <a:t>m</a:t>
            </a:r>
            <a:r>
              <a:rPr lang="en-US" sz="2187" b="1" kern="0" spc="-35" dirty="0" err="1">
                <a:solidFill>
                  <a:srgbClr val="272525"/>
                </a:solidFill>
                <a:latin typeface="adonis-web" pitchFamily="34" charset="0"/>
                <a:ea typeface="adonis-web" pitchFamily="34" charset="-122"/>
                <a:cs typeface="adonis-web" pitchFamily="34" charset="-120"/>
              </a:rPr>
              <a:t>odală</a:t>
            </a:r>
            <a:endParaRPr lang="en-US" sz="2187" dirty="0"/>
          </a:p>
        </p:txBody>
      </p:sp>
      <p:sp>
        <p:nvSpPr>
          <p:cNvPr id="13" name="Text 7"/>
          <p:cNvSpPr/>
          <p:nvPr/>
        </p:nvSpPr>
        <p:spPr>
          <a:xfrm>
            <a:off x="9192816" y="3184803"/>
            <a:ext cx="3089077" cy="3909417"/>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Fiecare mod verbal are o flexiune proprie, care include forme de singular și plural, pentru toate cele trei persoane gramaticale. Aceste forme modale, împreună cu categoriile de timp și aspect, alcătuiesc sistemul flexionar al verbului în limba română. Stăpânirea modurilor verbale este esențială pentru o exprimare corectă și nuanțată.</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3505438" y="470297"/>
            <a:ext cx="4989909" cy="532567"/>
          </a:xfrm>
          <a:prstGeom prst="rect">
            <a:avLst/>
          </a:prstGeom>
          <a:noFill/>
          <a:ln/>
        </p:spPr>
        <p:txBody>
          <a:bodyPr wrap="none" rtlCol="0" anchor="t"/>
          <a:lstStyle/>
          <a:p>
            <a:pPr marL="0" indent="0">
              <a:lnSpc>
                <a:spcPts val="4194"/>
              </a:lnSpc>
              <a:buNone/>
            </a:pPr>
            <a:r>
              <a:rPr lang="en-US" sz="3355" b="1" kern="0" spc="-27" dirty="0">
                <a:solidFill>
                  <a:srgbClr val="FF75D3"/>
                </a:solidFill>
                <a:latin typeface="adonis-web" pitchFamily="34" charset="0"/>
                <a:ea typeface="adonis-web" pitchFamily="34" charset="-122"/>
                <a:cs typeface="adonis-web" pitchFamily="34" charset="-120"/>
              </a:rPr>
              <a:t>Persoana și numărul verbal</a:t>
            </a:r>
            <a:endParaRPr lang="en-US" sz="3355" dirty="0"/>
          </a:p>
        </p:txBody>
      </p:sp>
      <p:sp>
        <p:nvSpPr>
          <p:cNvPr id="5" name="Shape 2"/>
          <p:cNvSpPr/>
          <p:nvPr/>
        </p:nvSpPr>
        <p:spPr>
          <a:xfrm>
            <a:off x="3505438" y="1343620"/>
            <a:ext cx="1269921" cy="981670"/>
          </a:xfrm>
          <a:prstGeom prst="roundRect">
            <a:avLst>
              <a:gd name="adj" fmla="val 7813"/>
            </a:avLst>
          </a:prstGeom>
          <a:noFill/>
          <a:ln w="7620">
            <a:solidFill>
              <a:srgbClr val="D1B6E1"/>
            </a:solidFill>
            <a:prstDash val="solid"/>
          </a:ln>
        </p:spPr>
      </p:sp>
      <p:sp>
        <p:nvSpPr>
          <p:cNvPr id="6" name="Text 3"/>
          <p:cNvSpPr/>
          <p:nvPr/>
        </p:nvSpPr>
        <p:spPr>
          <a:xfrm>
            <a:off x="3683437" y="1664018"/>
            <a:ext cx="117753" cy="340757"/>
          </a:xfrm>
          <a:prstGeom prst="rect">
            <a:avLst/>
          </a:prstGeom>
          <a:noFill/>
          <a:ln/>
        </p:spPr>
        <p:txBody>
          <a:bodyPr wrap="none" rtlCol="0" anchor="t"/>
          <a:lstStyle/>
          <a:p>
            <a:pPr marL="0" indent="0" algn="ctr">
              <a:lnSpc>
                <a:spcPts val="2684"/>
              </a:lnSpc>
              <a:buNone/>
            </a:pPr>
            <a:r>
              <a:rPr lang="en-US" sz="1678" b="1" kern="0" spc="-27" dirty="0">
                <a:solidFill>
                  <a:srgbClr val="272525"/>
                </a:solidFill>
                <a:latin typeface="adonis-web" pitchFamily="34" charset="0"/>
                <a:ea typeface="adonis-web" pitchFamily="34" charset="-122"/>
                <a:cs typeface="adonis-web" pitchFamily="34" charset="-120"/>
              </a:rPr>
              <a:t>1</a:t>
            </a:r>
            <a:endParaRPr lang="en-US" sz="1678" dirty="0"/>
          </a:p>
        </p:txBody>
      </p:sp>
      <p:sp>
        <p:nvSpPr>
          <p:cNvPr id="7" name="Text 4"/>
          <p:cNvSpPr/>
          <p:nvPr/>
        </p:nvSpPr>
        <p:spPr>
          <a:xfrm>
            <a:off x="4945737" y="1513999"/>
            <a:ext cx="1418630" cy="266224"/>
          </a:xfrm>
          <a:prstGeom prst="rect">
            <a:avLst/>
          </a:prstGeom>
          <a:noFill/>
          <a:ln/>
        </p:spPr>
        <p:txBody>
          <a:bodyPr wrap="none" rtlCol="0" anchor="t"/>
          <a:lstStyle/>
          <a:p>
            <a:pPr marL="0" indent="0" algn="l">
              <a:lnSpc>
                <a:spcPts val="2097"/>
              </a:lnSpc>
              <a:buNone/>
            </a:pPr>
            <a:r>
              <a:rPr lang="en-US" sz="1678" b="1" kern="0" spc="-27" dirty="0">
                <a:solidFill>
                  <a:srgbClr val="272525"/>
                </a:solidFill>
                <a:latin typeface="adonis-web" pitchFamily="34" charset="0"/>
                <a:ea typeface="adonis-web" pitchFamily="34" charset="-122"/>
                <a:cs typeface="adonis-web" pitchFamily="34" charset="-120"/>
              </a:rPr>
              <a:t>Prima persoană</a:t>
            </a:r>
            <a:endParaRPr lang="en-US" sz="1678" dirty="0"/>
          </a:p>
        </p:txBody>
      </p:sp>
      <p:sp>
        <p:nvSpPr>
          <p:cNvPr id="8" name="Text 5"/>
          <p:cNvSpPr/>
          <p:nvPr/>
        </p:nvSpPr>
        <p:spPr>
          <a:xfrm>
            <a:off x="4945737" y="1882378"/>
            <a:ext cx="1418630" cy="272534"/>
          </a:xfrm>
          <a:prstGeom prst="rect">
            <a:avLst/>
          </a:prstGeom>
          <a:noFill/>
          <a:ln/>
        </p:spPr>
        <p:txBody>
          <a:bodyPr wrap="none" rtlCol="0" anchor="t"/>
          <a:lstStyle/>
          <a:p>
            <a:pPr marL="0" indent="0" algn="l">
              <a:lnSpc>
                <a:spcPts val="2147"/>
              </a:lnSpc>
              <a:buNone/>
            </a:pPr>
            <a:r>
              <a:rPr lang="en-US" sz="1342" kern="0" spc="-27" dirty="0">
                <a:solidFill>
                  <a:srgbClr val="272525"/>
                </a:solidFill>
                <a:latin typeface="Source Sans Pro" pitchFamily="34" charset="0"/>
                <a:ea typeface="Source Sans Pro" pitchFamily="34" charset="-122"/>
                <a:cs typeface="Source Sans Pro" pitchFamily="34" charset="-120"/>
              </a:rPr>
              <a:t>Eu, noi</a:t>
            </a:r>
            <a:endParaRPr lang="en-US" sz="1342" dirty="0"/>
          </a:p>
        </p:txBody>
      </p:sp>
      <p:sp>
        <p:nvSpPr>
          <p:cNvPr id="9" name="Shape 6"/>
          <p:cNvSpPr/>
          <p:nvPr/>
        </p:nvSpPr>
        <p:spPr>
          <a:xfrm>
            <a:off x="4860488" y="2307372"/>
            <a:ext cx="6179344" cy="17026"/>
          </a:xfrm>
          <a:prstGeom prst="roundRect">
            <a:avLst>
              <a:gd name="adj" fmla="val 450467"/>
            </a:avLst>
          </a:prstGeom>
          <a:solidFill>
            <a:srgbClr val="D1B6E1"/>
          </a:solidFill>
          <a:ln/>
        </p:spPr>
      </p:sp>
      <p:sp>
        <p:nvSpPr>
          <p:cNvPr id="10" name="Shape 7"/>
          <p:cNvSpPr/>
          <p:nvPr/>
        </p:nvSpPr>
        <p:spPr>
          <a:xfrm>
            <a:off x="3505438" y="2410420"/>
            <a:ext cx="2539841" cy="981670"/>
          </a:xfrm>
          <a:prstGeom prst="roundRect">
            <a:avLst>
              <a:gd name="adj" fmla="val 7813"/>
            </a:avLst>
          </a:prstGeom>
          <a:noFill/>
          <a:ln w="7620">
            <a:solidFill>
              <a:srgbClr val="D1B6E1"/>
            </a:solidFill>
            <a:prstDash val="solid"/>
          </a:ln>
        </p:spPr>
      </p:sp>
      <p:sp>
        <p:nvSpPr>
          <p:cNvPr id="11" name="Text 8"/>
          <p:cNvSpPr/>
          <p:nvPr/>
        </p:nvSpPr>
        <p:spPr>
          <a:xfrm>
            <a:off x="3683437" y="2730818"/>
            <a:ext cx="117753" cy="340757"/>
          </a:xfrm>
          <a:prstGeom prst="rect">
            <a:avLst/>
          </a:prstGeom>
          <a:noFill/>
          <a:ln/>
        </p:spPr>
        <p:txBody>
          <a:bodyPr wrap="none" rtlCol="0" anchor="t"/>
          <a:lstStyle/>
          <a:p>
            <a:pPr marL="0" indent="0" algn="ctr">
              <a:lnSpc>
                <a:spcPts val="2684"/>
              </a:lnSpc>
              <a:buNone/>
            </a:pPr>
            <a:r>
              <a:rPr lang="en-US" sz="1678" b="1" kern="0" spc="-27" dirty="0">
                <a:solidFill>
                  <a:srgbClr val="272525"/>
                </a:solidFill>
                <a:latin typeface="adonis-web" pitchFamily="34" charset="0"/>
                <a:ea typeface="adonis-web" pitchFamily="34" charset="-122"/>
                <a:cs typeface="adonis-web" pitchFamily="34" charset="-120"/>
              </a:rPr>
              <a:t>2</a:t>
            </a:r>
            <a:endParaRPr lang="en-US" sz="1678" dirty="0"/>
          </a:p>
        </p:txBody>
      </p:sp>
      <p:sp>
        <p:nvSpPr>
          <p:cNvPr id="12" name="Text 9"/>
          <p:cNvSpPr/>
          <p:nvPr/>
        </p:nvSpPr>
        <p:spPr>
          <a:xfrm>
            <a:off x="6215658" y="2580799"/>
            <a:ext cx="1501259" cy="266224"/>
          </a:xfrm>
          <a:prstGeom prst="rect">
            <a:avLst/>
          </a:prstGeom>
          <a:noFill/>
          <a:ln/>
        </p:spPr>
        <p:txBody>
          <a:bodyPr wrap="none" rtlCol="0" anchor="t"/>
          <a:lstStyle/>
          <a:p>
            <a:pPr marL="0" indent="0" algn="l">
              <a:lnSpc>
                <a:spcPts val="2097"/>
              </a:lnSpc>
              <a:buNone/>
            </a:pPr>
            <a:r>
              <a:rPr lang="en-US" sz="1678" b="1" kern="0" spc="-27" dirty="0">
                <a:solidFill>
                  <a:srgbClr val="272525"/>
                </a:solidFill>
                <a:latin typeface="adonis-web" pitchFamily="34" charset="0"/>
                <a:ea typeface="adonis-web" pitchFamily="34" charset="-122"/>
                <a:cs typeface="adonis-web" pitchFamily="34" charset="-120"/>
              </a:rPr>
              <a:t>A doua persoană</a:t>
            </a:r>
            <a:endParaRPr lang="en-US" sz="1678" dirty="0"/>
          </a:p>
        </p:txBody>
      </p:sp>
      <p:sp>
        <p:nvSpPr>
          <p:cNvPr id="13" name="Text 10"/>
          <p:cNvSpPr/>
          <p:nvPr/>
        </p:nvSpPr>
        <p:spPr>
          <a:xfrm>
            <a:off x="6215658" y="2949178"/>
            <a:ext cx="1501259" cy="272534"/>
          </a:xfrm>
          <a:prstGeom prst="rect">
            <a:avLst/>
          </a:prstGeom>
          <a:noFill/>
          <a:ln/>
        </p:spPr>
        <p:txBody>
          <a:bodyPr wrap="none" rtlCol="0" anchor="t"/>
          <a:lstStyle/>
          <a:p>
            <a:pPr marL="0" indent="0" algn="l">
              <a:lnSpc>
                <a:spcPts val="2147"/>
              </a:lnSpc>
              <a:buNone/>
            </a:pPr>
            <a:r>
              <a:rPr lang="en-US" sz="1342" kern="0" spc="-27" dirty="0">
                <a:solidFill>
                  <a:srgbClr val="272525"/>
                </a:solidFill>
                <a:latin typeface="Source Sans Pro" pitchFamily="34" charset="0"/>
                <a:ea typeface="Source Sans Pro" pitchFamily="34" charset="-122"/>
                <a:cs typeface="Source Sans Pro" pitchFamily="34" charset="-120"/>
              </a:rPr>
              <a:t>Tu, voi</a:t>
            </a:r>
            <a:endParaRPr lang="en-US" sz="1342" dirty="0"/>
          </a:p>
        </p:txBody>
      </p:sp>
      <p:sp>
        <p:nvSpPr>
          <p:cNvPr id="14" name="Shape 11"/>
          <p:cNvSpPr/>
          <p:nvPr/>
        </p:nvSpPr>
        <p:spPr>
          <a:xfrm>
            <a:off x="6130409" y="3374172"/>
            <a:ext cx="4909423" cy="17026"/>
          </a:xfrm>
          <a:prstGeom prst="roundRect">
            <a:avLst>
              <a:gd name="adj" fmla="val 450467"/>
            </a:avLst>
          </a:prstGeom>
          <a:solidFill>
            <a:srgbClr val="D1B6E1"/>
          </a:solidFill>
          <a:ln/>
        </p:spPr>
      </p:sp>
      <p:sp>
        <p:nvSpPr>
          <p:cNvPr id="15" name="Shape 12"/>
          <p:cNvSpPr/>
          <p:nvPr/>
        </p:nvSpPr>
        <p:spPr>
          <a:xfrm>
            <a:off x="3505438" y="3477220"/>
            <a:ext cx="3809762" cy="981670"/>
          </a:xfrm>
          <a:prstGeom prst="roundRect">
            <a:avLst>
              <a:gd name="adj" fmla="val 7813"/>
            </a:avLst>
          </a:prstGeom>
          <a:noFill/>
          <a:ln w="7620">
            <a:solidFill>
              <a:srgbClr val="D1B6E1"/>
            </a:solidFill>
            <a:prstDash val="solid"/>
          </a:ln>
        </p:spPr>
      </p:sp>
      <p:sp>
        <p:nvSpPr>
          <p:cNvPr id="16" name="Text 13"/>
          <p:cNvSpPr/>
          <p:nvPr/>
        </p:nvSpPr>
        <p:spPr>
          <a:xfrm>
            <a:off x="3683437" y="3797618"/>
            <a:ext cx="117753" cy="340757"/>
          </a:xfrm>
          <a:prstGeom prst="rect">
            <a:avLst/>
          </a:prstGeom>
          <a:noFill/>
          <a:ln/>
        </p:spPr>
        <p:txBody>
          <a:bodyPr wrap="none" rtlCol="0" anchor="t"/>
          <a:lstStyle/>
          <a:p>
            <a:pPr marL="0" indent="0" algn="ctr">
              <a:lnSpc>
                <a:spcPts val="2684"/>
              </a:lnSpc>
              <a:buNone/>
            </a:pPr>
            <a:r>
              <a:rPr lang="en-US" sz="1678" b="1" kern="0" spc="-27" dirty="0">
                <a:solidFill>
                  <a:srgbClr val="272525"/>
                </a:solidFill>
                <a:latin typeface="adonis-web" pitchFamily="34" charset="0"/>
                <a:ea typeface="adonis-web" pitchFamily="34" charset="-122"/>
                <a:cs typeface="adonis-web" pitchFamily="34" charset="-120"/>
              </a:rPr>
              <a:t>3</a:t>
            </a:r>
            <a:endParaRPr lang="en-US" sz="1678" dirty="0"/>
          </a:p>
        </p:txBody>
      </p:sp>
      <p:sp>
        <p:nvSpPr>
          <p:cNvPr id="17" name="Text 14"/>
          <p:cNvSpPr/>
          <p:nvPr/>
        </p:nvSpPr>
        <p:spPr>
          <a:xfrm>
            <a:off x="7485578" y="3647599"/>
            <a:ext cx="1473637" cy="266224"/>
          </a:xfrm>
          <a:prstGeom prst="rect">
            <a:avLst/>
          </a:prstGeom>
          <a:noFill/>
          <a:ln/>
        </p:spPr>
        <p:txBody>
          <a:bodyPr wrap="none" rtlCol="0" anchor="t"/>
          <a:lstStyle/>
          <a:p>
            <a:pPr marL="0" indent="0" algn="l">
              <a:lnSpc>
                <a:spcPts val="2097"/>
              </a:lnSpc>
              <a:buNone/>
            </a:pPr>
            <a:r>
              <a:rPr lang="en-US" sz="1678" b="1" kern="0" spc="-27" dirty="0">
                <a:solidFill>
                  <a:srgbClr val="272525"/>
                </a:solidFill>
                <a:latin typeface="adonis-web" pitchFamily="34" charset="0"/>
                <a:ea typeface="adonis-web" pitchFamily="34" charset="-122"/>
                <a:cs typeface="adonis-web" pitchFamily="34" charset="-120"/>
              </a:rPr>
              <a:t>A treia persoană</a:t>
            </a:r>
            <a:endParaRPr lang="en-US" sz="1678" dirty="0"/>
          </a:p>
        </p:txBody>
      </p:sp>
      <p:sp>
        <p:nvSpPr>
          <p:cNvPr id="18" name="Text 15"/>
          <p:cNvSpPr/>
          <p:nvPr/>
        </p:nvSpPr>
        <p:spPr>
          <a:xfrm>
            <a:off x="7485578" y="4015978"/>
            <a:ext cx="1473637" cy="272534"/>
          </a:xfrm>
          <a:prstGeom prst="rect">
            <a:avLst/>
          </a:prstGeom>
          <a:noFill/>
          <a:ln/>
        </p:spPr>
        <p:txBody>
          <a:bodyPr wrap="none" rtlCol="0" anchor="t"/>
          <a:lstStyle/>
          <a:p>
            <a:pPr marL="0" indent="0" algn="l">
              <a:lnSpc>
                <a:spcPts val="2147"/>
              </a:lnSpc>
              <a:buNone/>
            </a:pPr>
            <a:r>
              <a:rPr lang="en-US" sz="1342" kern="0" spc="-27" dirty="0">
                <a:solidFill>
                  <a:srgbClr val="272525"/>
                </a:solidFill>
                <a:latin typeface="Source Sans Pro" pitchFamily="34" charset="0"/>
                <a:ea typeface="Source Sans Pro" pitchFamily="34" charset="-122"/>
                <a:cs typeface="Source Sans Pro" pitchFamily="34" charset="-120"/>
              </a:rPr>
              <a:t>El, ea, ei, ele</a:t>
            </a:r>
            <a:endParaRPr lang="en-US" sz="1342" dirty="0"/>
          </a:p>
        </p:txBody>
      </p:sp>
      <p:sp>
        <p:nvSpPr>
          <p:cNvPr id="19" name="Text 16"/>
          <p:cNvSpPr/>
          <p:nvPr/>
        </p:nvSpPr>
        <p:spPr>
          <a:xfrm>
            <a:off x="3505438" y="4650581"/>
            <a:ext cx="7619524" cy="1090136"/>
          </a:xfrm>
          <a:prstGeom prst="rect">
            <a:avLst/>
          </a:prstGeom>
          <a:noFill/>
          <a:ln/>
        </p:spPr>
        <p:txBody>
          <a:bodyPr wrap="square" rtlCol="0" anchor="t"/>
          <a:lstStyle/>
          <a:p>
            <a:pPr marL="0" indent="0">
              <a:lnSpc>
                <a:spcPts val="2147"/>
              </a:lnSpc>
              <a:buNone/>
            </a:pPr>
            <a:r>
              <a:rPr lang="en-US" sz="1342" kern="0" spc="-27" dirty="0">
                <a:solidFill>
                  <a:srgbClr val="272525"/>
                </a:solidFill>
                <a:latin typeface="Source Sans Pro" pitchFamily="34" charset="0"/>
                <a:ea typeface="Source Sans Pro" pitchFamily="34" charset="-122"/>
                <a:cs typeface="Source Sans Pro" pitchFamily="34" charset="-120"/>
              </a:rPr>
              <a:t>Persoana și numărul verbal sunt caracteristici esențiale ale verbelor în limba română. Persoana verbală indică cine efectuează acțiunea exprimată de verb, în timp ce numărul verbal specifică dacă acțiunea este realizată de o singură persoană (singular) sau de mai multe persoane (plural). Aceste trăsături gramaticale determină modul în care un verb este conjugat și se acordă cu subiectul propoziției.</a:t>
            </a:r>
            <a:endParaRPr lang="en-US" sz="1342" dirty="0"/>
          </a:p>
        </p:txBody>
      </p:sp>
      <p:sp>
        <p:nvSpPr>
          <p:cNvPr id="20" name="Text 17"/>
          <p:cNvSpPr/>
          <p:nvPr/>
        </p:nvSpPr>
        <p:spPr>
          <a:xfrm>
            <a:off x="3505438" y="5932408"/>
            <a:ext cx="7619524" cy="817602"/>
          </a:xfrm>
          <a:prstGeom prst="rect">
            <a:avLst/>
          </a:prstGeom>
          <a:noFill/>
          <a:ln/>
        </p:spPr>
        <p:txBody>
          <a:bodyPr wrap="square" rtlCol="0" anchor="t"/>
          <a:lstStyle/>
          <a:p>
            <a:pPr marL="0" indent="0">
              <a:lnSpc>
                <a:spcPts val="2147"/>
              </a:lnSpc>
              <a:buNone/>
            </a:pPr>
            <a:r>
              <a:rPr lang="en-US" sz="1342" kern="0" spc="-27" dirty="0">
                <a:solidFill>
                  <a:srgbClr val="272525"/>
                </a:solidFill>
                <a:latin typeface="Source Sans Pro" pitchFamily="34" charset="0"/>
                <a:ea typeface="Source Sans Pro" pitchFamily="34" charset="-122"/>
                <a:cs typeface="Source Sans Pro" pitchFamily="34" charset="-120"/>
              </a:rPr>
              <a:t>Prima persoană este folosită când subiectul este vorbitorul însuși (eu) sau un grup din care face parte vorbitorul (noi). A doua persoană indică faptul că acțiunea este realizată de interlocutor(i) (tu, voi). În schimb, a treia persoană se referă la o persoană, lucru sau noțiune care nu participă direct la dialog (el, ea, ei, ele).</a:t>
            </a:r>
            <a:endParaRPr lang="en-US" sz="1342" dirty="0"/>
          </a:p>
        </p:txBody>
      </p:sp>
      <p:sp>
        <p:nvSpPr>
          <p:cNvPr id="21" name="Text 18"/>
          <p:cNvSpPr/>
          <p:nvPr/>
        </p:nvSpPr>
        <p:spPr>
          <a:xfrm>
            <a:off x="3505438" y="6941701"/>
            <a:ext cx="7619524" cy="817602"/>
          </a:xfrm>
          <a:prstGeom prst="rect">
            <a:avLst/>
          </a:prstGeom>
          <a:noFill/>
          <a:ln/>
        </p:spPr>
        <p:txBody>
          <a:bodyPr wrap="square" rtlCol="0" anchor="t"/>
          <a:lstStyle/>
          <a:p>
            <a:pPr marL="0" indent="0">
              <a:lnSpc>
                <a:spcPts val="2147"/>
              </a:lnSpc>
              <a:buNone/>
            </a:pPr>
            <a:r>
              <a:rPr lang="en-US" sz="1342" kern="0" spc="-27" dirty="0">
                <a:solidFill>
                  <a:srgbClr val="272525"/>
                </a:solidFill>
                <a:latin typeface="Source Sans Pro" pitchFamily="34" charset="0"/>
                <a:ea typeface="Source Sans Pro" pitchFamily="34" charset="-122"/>
                <a:cs typeface="Source Sans Pro" pitchFamily="34" charset="-120"/>
              </a:rPr>
              <a:t>Stăpânirea corectă a persoanei și numărului verbal este esențială pentru a construi propoziții gramatical corecte și a exprima clar cine este subiectul acțiunii. Acest aspect reprezintă o abilitate cheie în învățarea și utilizarea eficientă a limbii române.</a:t>
            </a:r>
            <a:endParaRPr lang="en-US" sz="1342"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818805" y="553164"/>
            <a:ext cx="5028724" cy="628650"/>
          </a:xfrm>
          <a:prstGeom prst="rect">
            <a:avLst/>
          </a:prstGeom>
          <a:noFill/>
          <a:ln/>
        </p:spPr>
        <p:txBody>
          <a:bodyPr wrap="none" rtlCol="0" anchor="t"/>
          <a:lstStyle/>
          <a:p>
            <a:pPr marL="0" indent="0">
              <a:lnSpc>
                <a:spcPts val="4950"/>
              </a:lnSpc>
              <a:buNone/>
            </a:pPr>
            <a:r>
              <a:rPr lang="en-US" sz="3960" b="1" kern="0" spc="-32" dirty="0" err="1">
                <a:solidFill>
                  <a:srgbClr val="FF75D3"/>
                </a:solidFill>
                <a:latin typeface="adonis-web" pitchFamily="34" charset="0"/>
                <a:ea typeface="adonis-web" pitchFamily="34" charset="-122"/>
                <a:cs typeface="adonis-web" pitchFamily="34" charset="-120"/>
              </a:rPr>
              <a:t>Conjugarea</a:t>
            </a:r>
            <a:r>
              <a:rPr lang="en-US" sz="3960" b="1" kern="0" spc="-32" dirty="0">
                <a:solidFill>
                  <a:srgbClr val="FF75D3"/>
                </a:solidFill>
                <a:latin typeface="adonis-web" pitchFamily="34" charset="0"/>
                <a:ea typeface="adonis-web" pitchFamily="34" charset="-122"/>
                <a:cs typeface="adonis-web" pitchFamily="34" charset="-120"/>
              </a:rPr>
              <a:t> </a:t>
            </a:r>
            <a:r>
              <a:rPr lang="ro-RO" sz="3960" b="1" kern="0" spc="-32" dirty="0">
                <a:solidFill>
                  <a:srgbClr val="FF75D3"/>
                </a:solidFill>
                <a:latin typeface="adonis-web" pitchFamily="34" charset="0"/>
                <a:ea typeface="adonis-web" pitchFamily="34" charset="-122"/>
                <a:cs typeface="adonis-web" pitchFamily="34" charset="-120"/>
              </a:rPr>
              <a:t>v</a:t>
            </a:r>
            <a:r>
              <a:rPr lang="en-US" sz="3960" b="1" kern="0" spc="-32" dirty="0" err="1">
                <a:solidFill>
                  <a:srgbClr val="FF75D3"/>
                </a:solidFill>
                <a:latin typeface="adonis-web" pitchFamily="34" charset="0"/>
                <a:ea typeface="adonis-web" pitchFamily="34" charset="-122"/>
                <a:cs typeface="adonis-web" pitchFamily="34" charset="-120"/>
              </a:rPr>
              <a:t>erbelor</a:t>
            </a:r>
            <a:endParaRPr lang="en-US" sz="3960" dirty="0"/>
          </a:p>
        </p:txBody>
      </p:sp>
      <p:sp>
        <p:nvSpPr>
          <p:cNvPr id="5" name="Text 2"/>
          <p:cNvSpPr/>
          <p:nvPr/>
        </p:nvSpPr>
        <p:spPr>
          <a:xfrm>
            <a:off x="1197429" y="1664493"/>
            <a:ext cx="5872264" cy="1930241"/>
          </a:xfrm>
          <a:prstGeom prst="rect">
            <a:avLst/>
          </a:prstGeom>
          <a:noFill/>
          <a:ln/>
        </p:spPr>
        <p:txBody>
          <a:bodyPr wrap="square" rtlCol="0" anchor="t"/>
          <a:lstStyle/>
          <a:p>
            <a:pPr marL="0" indent="0" algn="just">
              <a:lnSpc>
                <a:spcPts val="2534"/>
              </a:lnSpc>
              <a:buNone/>
            </a:pPr>
            <a:r>
              <a:rPr lang="en-US" sz="2000" kern="0" spc="-32" dirty="0">
                <a:latin typeface="Source Sans Pro" pitchFamily="34" charset="0"/>
                <a:ea typeface="Source Sans Pro" pitchFamily="34" charset="-122"/>
                <a:cs typeface="Source Sans Pro" pitchFamily="34" charset="-120"/>
              </a:rPr>
              <a:t>Conjugarea verbelor reprezintă o parte esențială a gramaticii limbii române. Aceste procese gramaticale determină forma verbului în funcție de timp, mod, persoană și număr. Învățarea conjugării este critică pentru a putea vorbi și scrie corect în limba română.</a:t>
            </a:r>
            <a:endParaRPr lang="en-US" sz="2000" dirty="0"/>
          </a:p>
        </p:txBody>
      </p:sp>
      <p:sp>
        <p:nvSpPr>
          <p:cNvPr id="6" name="Text 3"/>
          <p:cNvSpPr/>
          <p:nvPr/>
        </p:nvSpPr>
        <p:spPr>
          <a:xfrm>
            <a:off x="8256219" y="3519318"/>
            <a:ext cx="5519652" cy="1930241"/>
          </a:xfrm>
          <a:prstGeom prst="rect">
            <a:avLst/>
          </a:prstGeom>
          <a:noFill/>
          <a:ln/>
        </p:spPr>
        <p:txBody>
          <a:bodyPr wrap="square" rtlCol="0" anchor="t"/>
          <a:lstStyle/>
          <a:p>
            <a:pPr marL="0" indent="0" algn="just">
              <a:lnSpc>
                <a:spcPts val="2534"/>
              </a:lnSpc>
              <a:buNone/>
            </a:pPr>
            <a:r>
              <a:rPr lang="en-US" sz="2000" kern="0" spc="-32" dirty="0">
                <a:latin typeface="Source Sans Pro" pitchFamily="34" charset="0"/>
                <a:ea typeface="Source Sans Pro" pitchFamily="34" charset="-122"/>
                <a:cs typeface="Source Sans Pro" pitchFamily="34" charset="-120"/>
              </a:rPr>
              <a:t>Principalele elemente ale conjugării includ: terminațiile specifice fiecărei persoane și numere, precum -am, -ai, -ă, -ăm, -ați, -ează; modificările radicalului verbal (de exemplu, a pleca - eu plec, tu pleci, el pleacă); precum și utilizarea auxiliarilor (a avea, a fi) pentru formarea unor timpuri compuse.</a:t>
            </a:r>
            <a:endParaRPr lang="en-US" sz="2000" dirty="0"/>
          </a:p>
        </p:txBody>
      </p:sp>
      <p:sp>
        <p:nvSpPr>
          <p:cNvPr id="7" name="Text 4"/>
          <p:cNvSpPr/>
          <p:nvPr/>
        </p:nvSpPr>
        <p:spPr>
          <a:xfrm>
            <a:off x="1240971" y="5565219"/>
            <a:ext cx="5872264" cy="1930241"/>
          </a:xfrm>
          <a:prstGeom prst="rect">
            <a:avLst/>
          </a:prstGeom>
          <a:noFill/>
          <a:ln/>
        </p:spPr>
        <p:txBody>
          <a:bodyPr wrap="square" rtlCol="0" anchor="t"/>
          <a:lstStyle/>
          <a:p>
            <a:pPr marL="0" indent="0" algn="just">
              <a:lnSpc>
                <a:spcPts val="2534"/>
              </a:lnSpc>
              <a:buNone/>
            </a:pPr>
            <a:r>
              <a:rPr lang="en-US" sz="2000" kern="0" spc="-32" dirty="0">
                <a:latin typeface="Source Sans Pro" pitchFamily="34" charset="0"/>
                <a:ea typeface="Source Sans Pro" pitchFamily="34" charset="-122"/>
                <a:cs typeface="Source Sans Pro" pitchFamily="34" charset="-120"/>
              </a:rPr>
              <a:t>Conjugarea este diferită pentru fiecare tip de verb - verbe regulate, neregulate, reflexive, transitive, intransitive etc. Stăpânirea conjugărilor este esențială pentru a putea construi propoziții gramatical corecte și a comunica fluent în limba română.</a:t>
            </a:r>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87086"/>
            <a:ext cx="14630400" cy="8230433"/>
          </a:xfrm>
          <a:prstGeom prst="rect">
            <a:avLst/>
          </a:prstGeom>
          <a:solidFill>
            <a:srgbClr val="FFFFFF">
              <a:alpha val="75000"/>
            </a:srgbClr>
          </a:solidFill>
          <a:ln/>
        </p:spPr>
      </p:sp>
      <p:sp>
        <p:nvSpPr>
          <p:cNvPr id="4" name="Text 1"/>
          <p:cNvSpPr/>
          <p:nvPr/>
        </p:nvSpPr>
        <p:spPr>
          <a:xfrm>
            <a:off x="2907506" y="542211"/>
            <a:ext cx="6572131" cy="616148"/>
          </a:xfrm>
          <a:prstGeom prst="rect">
            <a:avLst/>
          </a:prstGeom>
          <a:noFill/>
          <a:ln/>
        </p:spPr>
        <p:txBody>
          <a:bodyPr wrap="none" rtlCol="0" anchor="t"/>
          <a:lstStyle/>
          <a:p>
            <a:pPr marL="0" indent="0">
              <a:lnSpc>
                <a:spcPts val="4852"/>
              </a:lnSpc>
              <a:buNone/>
            </a:pPr>
            <a:r>
              <a:rPr lang="en-US" sz="3882" b="1" kern="0" spc="-31" dirty="0">
                <a:solidFill>
                  <a:srgbClr val="FF75D3"/>
                </a:solidFill>
                <a:latin typeface="adonis-web" pitchFamily="34" charset="0"/>
                <a:ea typeface="adonis-web" pitchFamily="34" charset="-122"/>
                <a:cs typeface="adonis-web" pitchFamily="34" charset="-120"/>
              </a:rPr>
              <a:t>Utilizarea verbelor în propoziții</a:t>
            </a:r>
            <a:endParaRPr lang="en-US" sz="3882" dirty="0"/>
          </a:p>
        </p:txBody>
      </p:sp>
      <p:sp>
        <p:nvSpPr>
          <p:cNvPr id="5" name="Text 2"/>
          <p:cNvSpPr/>
          <p:nvPr/>
        </p:nvSpPr>
        <p:spPr>
          <a:xfrm>
            <a:off x="352145" y="1651277"/>
            <a:ext cx="3476845" cy="308015"/>
          </a:xfrm>
          <a:prstGeom prst="rect">
            <a:avLst/>
          </a:prstGeom>
          <a:noFill/>
          <a:ln/>
        </p:spPr>
        <p:txBody>
          <a:bodyPr wrap="none" rtlCol="0" anchor="t"/>
          <a:lstStyle/>
          <a:p>
            <a:pPr marL="0" indent="0" algn="ctr">
              <a:lnSpc>
                <a:spcPts val="2426"/>
              </a:lnSpc>
              <a:buNone/>
            </a:pPr>
            <a:r>
              <a:rPr lang="en-US" sz="2000" b="1" kern="0" spc="-31" dirty="0" err="1">
                <a:solidFill>
                  <a:srgbClr val="FF75D3"/>
                </a:solidFill>
                <a:latin typeface="adonis-web" pitchFamily="34" charset="0"/>
                <a:ea typeface="adonis-web" pitchFamily="34" charset="-122"/>
                <a:cs typeface="adonis-web" pitchFamily="34" charset="-120"/>
              </a:rPr>
              <a:t>Rolul</a:t>
            </a:r>
            <a:r>
              <a:rPr lang="en-US" sz="2000" b="1" kern="0" spc="-31" dirty="0">
                <a:solidFill>
                  <a:srgbClr val="FF75D3"/>
                </a:solidFill>
                <a:latin typeface="adonis-web" pitchFamily="34" charset="0"/>
                <a:ea typeface="adonis-web" pitchFamily="34" charset="-122"/>
                <a:cs typeface="adonis-web" pitchFamily="34" charset="-120"/>
              </a:rPr>
              <a:t> </a:t>
            </a:r>
            <a:r>
              <a:rPr lang="ro-RO" sz="2000" b="1" kern="0" spc="-31" dirty="0">
                <a:solidFill>
                  <a:srgbClr val="FF75D3"/>
                </a:solidFill>
                <a:latin typeface="adonis-web" pitchFamily="34" charset="0"/>
                <a:ea typeface="adonis-web" pitchFamily="34" charset="-122"/>
                <a:cs typeface="adonis-web" pitchFamily="34" charset="-120"/>
              </a:rPr>
              <a:t>v</a:t>
            </a:r>
            <a:r>
              <a:rPr lang="en-US" sz="2000" b="1" kern="0" spc="-31" dirty="0" err="1">
                <a:solidFill>
                  <a:srgbClr val="FF75D3"/>
                </a:solidFill>
                <a:latin typeface="adonis-web" pitchFamily="34" charset="0"/>
                <a:ea typeface="adonis-web" pitchFamily="34" charset="-122"/>
                <a:cs typeface="adonis-web" pitchFamily="34" charset="-120"/>
              </a:rPr>
              <a:t>erbului</a:t>
            </a:r>
            <a:endParaRPr lang="en-US" sz="2000" dirty="0"/>
          </a:p>
        </p:txBody>
      </p:sp>
      <p:sp>
        <p:nvSpPr>
          <p:cNvPr id="6" name="Text 3"/>
          <p:cNvSpPr/>
          <p:nvPr/>
        </p:nvSpPr>
        <p:spPr>
          <a:xfrm>
            <a:off x="615044" y="2156460"/>
            <a:ext cx="3173186" cy="4730948"/>
          </a:xfrm>
          <a:prstGeom prst="rect">
            <a:avLst/>
          </a:prstGeom>
          <a:noFill/>
          <a:ln/>
        </p:spPr>
        <p:txBody>
          <a:bodyPr wrap="square" rtlCol="0" anchor="t"/>
          <a:lstStyle/>
          <a:p>
            <a:pPr marL="0" indent="0" algn="just">
              <a:lnSpc>
                <a:spcPts val="2484"/>
              </a:lnSpc>
              <a:buNone/>
            </a:pPr>
            <a:r>
              <a:rPr lang="en-US" sz="2000" kern="0" spc="-31" dirty="0">
                <a:latin typeface="Source Sans Pro" pitchFamily="34" charset="0"/>
                <a:ea typeface="Source Sans Pro" pitchFamily="34" charset="-122"/>
                <a:cs typeface="Source Sans Pro" pitchFamily="34" charset="-120"/>
              </a:rPr>
              <a:t>Verbul este o parte de vorbire esențială în construirea propozițiilor, deoarece acesta exprimă acțiunea, starea sau procesul prin care se realizează ideea de bază a frazei. Verbele pot juca diferite roluri în funcție de context, putând fi atât predicat, cât și complement sau chiar subiect al unei propoziții.</a:t>
            </a:r>
            <a:endParaRPr lang="en-US" sz="2000" dirty="0"/>
          </a:p>
        </p:txBody>
      </p:sp>
      <p:sp>
        <p:nvSpPr>
          <p:cNvPr id="7" name="Text 4"/>
          <p:cNvSpPr/>
          <p:nvPr/>
        </p:nvSpPr>
        <p:spPr>
          <a:xfrm>
            <a:off x="4841914" y="1645700"/>
            <a:ext cx="1842968" cy="308015"/>
          </a:xfrm>
          <a:prstGeom prst="rect">
            <a:avLst/>
          </a:prstGeom>
          <a:noFill/>
          <a:ln/>
        </p:spPr>
        <p:txBody>
          <a:bodyPr wrap="none" rtlCol="0" anchor="t"/>
          <a:lstStyle/>
          <a:p>
            <a:pPr marL="0" indent="0">
              <a:lnSpc>
                <a:spcPts val="2426"/>
              </a:lnSpc>
              <a:buNone/>
            </a:pPr>
            <a:r>
              <a:rPr lang="en-US" sz="2000" b="1" kern="0" spc="-31" dirty="0">
                <a:solidFill>
                  <a:srgbClr val="FF75D3"/>
                </a:solidFill>
                <a:latin typeface="adonis-web" pitchFamily="34" charset="0"/>
                <a:ea typeface="adonis-web" pitchFamily="34" charset="-122"/>
                <a:cs typeface="adonis-web" pitchFamily="34" charset="-120"/>
              </a:rPr>
              <a:t>Poziția Verbului</a:t>
            </a:r>
            <a:endParaRPr lang="en-US" sz="2000" dirty="0"/>
          </a:p>
        </p:txBody>
      </p:sp>
      <p:sp>
        <p:nvSpPr>
          <p:cNvPr id="8" name="Text 5"/>
          <p:cNvSpPr/>
          <p:nvPr/>
        </p:nvSpPr>
        <p:spPr>
          <a:xfrm>
            <a:off x="4124963" y="2355481"/>
            <a:ext cx="3319224" cy="4730948"/>
          </a:xfrm>
          <a:prstGeom prst="rect">
            <a:avLst/>
          </a:prstGeom>
          <a:noFill/>
          <a:ln/>
        </p:spPr>
        <p:txBody>
          <a:bodyPr wrap="square" rtlCol="0" anchor="t"/>
          <a:lstStyle/>
          <a:p>
            <a:pPr marL="0" indent="0" algn="just">
              <a:lnSpc>
                <a:spcPts val="2484"/>
              </a:lnSpc>
              <a:buNone/>
            </a:pPr>
            <a:r>
              <a:rPr lang="en-US" sz="2000" kern="0" spc="-31" dirty="0">
                <a:solidFill>
                  <a:srgbClr val="272525"/>
                </a:solidFill>
                <a:latin typeface="Source Sans Pro" pitchFamily="34" charset="0"/>
                <a:ea typeface="Source Sans Pro" pitchFamily="34" charset="-122"/>
                <a:cs typeface="Source Sans Pro" pitchFamily="34" charset="-120"/>
              </a:rPr>
              <a:t>Poziția verbului în propoziție poate varia în funcție de limba și de structura gramaticală specifică. În limba română, de exemplu, verbul ocupă de obicei a doua poziție în propoziție, după subiect. Însă această regulă poate fi modificată în cazul propozițiilor compuse sau al anumitor construcții specifice.</a:t>
            </a:r>
            <a:endParaRPr lang="en-US" sz="2000" dirty="0"/>
          </a:p>
        </p:txBody>
      </p:sp>
      <p:sp>
        <p:nvSpPr>
          <p:cNvPr id="9" name="Text 6"/>
          <p:cNvSpPr/>
          <p:nvPr/>
        </p:nvSpPr>
        <p:spPr>
          <a:xfrm>
            <a:off x="7997971" y="1638028"/>
            <a:ext cx="2318963" cy="616029"/>
          </a:xfrm>
          <a:prstGeom prst="rect">
            <a:avLst/>
          </a:prstGeom>
          <a:noFill/>
          <a:ln/>
        </p:spPr>
        <p:txBody>
          <a:bodyPr wrap="square" rtlCol="0" anchor="t"/>
          <a:lstStyle/>
          <a:p>
            <a:pPr marL="0" indent="0" algn="ctr">
              <a:lnSpc>
                <a:spcPts val="2426"/>
              </a:lnSpc>
              <a:buNone/>
            </a:pPr>
            <a:r>
              <a:rPr lang="en-US" sz="2000" b="1" kern="0" spc="-31" dirty="0" err="1">
                <a:solidFill>
                  <a:srgbClr val="FF75D3"/>
                </a:solidFill>
                <a:latin typeface="adonis-web" pitchFamily="34" charset="0"/>
                <a:ea typeface="adonis-web" pitchFamily="34" charset="-122"/>
                <a:cs typeface="adonis-web" pitchFamily="34" charset="-120"/>
              </a:rPr>
              <a:t>Concordanța</a:t>
            </a:r>
            <a:r>
              <a:rPr lang="en-US" sz="2000" b="1" kern="0" spc="-31" dirty="0">
                <a:solidFill>
                  <a:srgbClr val="FF75D3"/>
                </a:solidFill>
                <a:latin typeface="adonis-web" pitchFamily="34" charset="0"/>
                <a:ea typeface="adonis-web" pitchFamily="34" charset="-122"/>
                <a:cs typeface="adonis-web" pitchFamily="34" charset="-120"/>
              </a:rPr>
              <a:t> </a:t>
            </a:r>
            <a:r>
              <a:rPr lang="ro-RO" sz="2000" b="1" kern="0" spc="-31" dirty="0">
                <a:solidFill>
                  <a:srgbClr val="FF75D3"/>
                </a:solidFill>
                <a:latin typeface="adonis-web" pitchFamily="34" charset="0"/>
                <a:ea typeface="adonis-web" pitchFamily="34" charset="-122"/>
                <a:cs typeface="adonis-web" pitchFamily="34" charset="-120"/>
              </a:rPr>
              <a:t>v</a:t>
            </a:r>
            <a:r>
              <a:rPr lang="en-US" sz="2000" b="1" kern="0" spc="-31" dirty="0" err="1">
                <a:solidFill>
                  <a:srgbClr val="FF75D3"/>
                </a:solidFill>
                <a:latin typeface="adonis-web" pitchFamily="34" charset="0"/>
                <a:ea typeface="adonis-web" pitchFamily="34" charset="-122"/>
                <a:cs typeface="adonis-web" pitchFamily="34" charset="-120"/>
              </a:rPr>
              <a:t>erbală</a:t>
            </a:r>
            <a:endParaRPr lang="en-US" sz="2000" dirty="0"/>
          </a:p>
        </p:txBody>
      </p:sp>
      <p:sp>
        <p:nvSpPr>
          <p:cNvPr id="10" name="Text 7"/>
          <p:cNvSpPr/>
          <p:nvPr/>
        </p:nvSpPr>
        <p:spPr>
          <a:xfrm>
            <a:off x="7957150" y="2488781"/>
            <a:ext cx="2950336" cy="5046345"/>
          </a:xfrm>
          <a:prstGeom prst="rect">
            <a:avLst/>
          </a:prstGeom>
          <a:noFill/>
          <a:ln/>
        </p:spPr>
        <p:txBody>
          <a:bodyPr wrap="square" rtlCol="0" anchor="t"/>
          <a:lstStyle/>
          <a:p>
            <a:pPr marL="0" indent="0" algn="just">
              <a:lnSpc>
                <a:spcPts val="2484"/>
              </a:lnSpc>
              <a:buNone/>
            </a:pPr>
            <a:r>
              <a:rPr lang="en-US" sz="2000" kern="0" spc="-31" dirty="0">
                <a:solidFill>
                  <a:srgbClr val="272525"/>
                </a:solidFill>
                <a:latin typeface="Source Sans Pro" pitchFamily="34" charset="0"/>
                <a:ea typeface="Source Sans Pro" pitchFamily="34" charset="-122"/>
                <a:cs typeface="Source Sans Pro" pitchFamily="34" charset="-120"/>
              </a:rPr>
              <a:t>Pentru a forma propoziții corecte și logice, este esențial să existe o concordanță între verb și celelalte părți ale vorbirii din propoziție, cum ar fi subiectul, complementele sau circumstanțialele. Această concordanță se referă la aspecte precum persoana, numărul, timpul, modul și vocea verbului.</a:t>
            </a:r>
            <a:endParaRPr lang="en-US" sz="2000" dirty="0"/>
          </a:p>
        </p:txBody>
      </p:sp>
      <p:sp>
        <p:nvSpPr>
          <p:cNvPr id="11" name="Text 8"/>
          <p:cNvSpPr/>
          <p:nvPr/>
        </p:nvSpPr>
        <p:spPr>
          <a:xfrm>
            <a:off x="11100144" y="1675141"/>
            <a:ext cx="3024069" cy="616029"/>
          </a:xfrm>
          <a:prstGeom prst="rect">
            <a:avLst/>
          </a:prstGeom>
          <a:noFill/>
          <a:ln/>
        </p:spPr>
        <p:txBody>
          <a:bodyPr wrap="square" rtlCol="0" anchor="t"/>
          <a:lstStyle/>
          <a:p>
            <a:pPr marL="0" indent="0" algn="ctr">
              <a:lnSpc>
                <a:spcPts val="2426"/>
              </a:lnSpc>
              <a:buNone/>
            </a:pPr>
            <a:r>
              <a:rPr lang="en-US" sz="2000" b="1" kern="0" spc="-31" dirty="0" err="1">
                <a:solidFill>
                  <a:srgbClr val="FF75D3"/>
                </a:solidFill>
                <a:latin typeface="adonis-web" pitchFamily="34" charset="0"/>
                <a:ea typeface="adonis-web" pitchFamily="34" charset="-122"/>
                <a:cs typeface="adonis-web" pitchFamily="34" charset="-120"/>
              </a:rPr>
              <a:t>Varietatea</a:t>
            </a:r>
            <a:r>
              <a:rPr lang="en-US" sz="2000" b="1" kern="0" spc="-31" dirty="0">
                <a:solidFill>
                  <a:srgbClr val="FF75D3"/>
                </a:solidFill>
                <a:latin typeface="adonis-web" pitchFamily="34" charset="0"/>
                <a:ea typeface="adonis-web" pitchFamily="34" charset="-122"/>
                <a:cs typeface="adonis-web" pitchFamily="34" charset="-120"/>
              </a:rPr>
              <a:t> </a:t>
            </a:r>
            <a:r>
              <a:rPr lang="ro-RO" sz="2000" b="1" kern="0" spc="-31" dirty="0">
                <a:solidFill>
                  <a:srgbClr val="FF75D3"/>
                </a:solidFill>
                <a:latin typeface="adonis-web" pitchFamily="34" charset="0"/>
                <a:ea typeface="adonis-web" pitchFamily="34" charset="-122"/>
                <a:cs typeface="adonis-web" pitchFamily="34" charset="-120"/>
              </a:rPr>
              <a:t>v</a:t>
            </a:r>
            <a:r>
              <a:rPr lang="en-US" sz="2000" b="1" kern="0" spc="-31" dirty="0" err="1">
                <a:solidFill>
                  <a:srgbClr val="FF75D3"/>
                </a:solidFill>
                <a:latin typeface="adonis-web" pitchFamily="34" charset="0"/>
                <a:ea typeface="adonis-web" pitchFamily="34" charset="-122"/>
                <a:cs typeface="adonis-web" pitchFamily="34" charset="-120"/>
              </a:rPr>
              <a:t>erbelor</a:t>
            </a:r>
            <a:endParaRPr lang="en-US" sz="2000" dirty="0"/>
          </a:p>
        </p:txBody>
      </p:sp>
      <p:sp>
        <p:nvSpPr>
          <p:cNvPr id="12" name="Text 9"/>
          <p:cNvSpPr/>
          <p:nvPr/>
        </p:nvSpPr>
        <p:spPr>
          <a:xfrm>
            <a:off x="11358938" y="2488781"/>
            <a:ext cx="2765276" cy="4100155"/>
          </a:xfrm>
          <a:prstGeom prst="rect">
            <a:avLst/>
          </a:prstGeom>
          <a:noFill/>
          <a:ln/>
        </p:spPr>
        <p:txBody>
          <a:bodyPr wrap="square" rtlCol="0" anchor="t"/>
          <a:lstStyle/>
          <a:p>
            <a:pPr marL="0" indent="0" algn="just">
              <a:lnSpc>
                <a:spcPts val="2484"/>
              </a:lnSpc>
              <a:buNone/>
            </a:pPr>
            <a:r>
              <a:rPr lang="en-US" sz="2000" kern="0" spc="-31" dirty="0">
                <a:solidFill>
                  <a:srgbClr val="272525"/>
                </a:solidFill>
                <a:latin typeface="Source Sans Pro" pitchFamily="34" charset="0"/>
                <a:ea typeface="Source Sans Pro" pitchFamily="34" charset="-122"/>
                <a:cs typeface="Source Sans Pro" pitchFamily="34" charset="-120"/>
              </a:rPr>
              <a:t>Limba română dispune de o bogată varietate de verbe, cu forme diferite pentru a exprima acțiuni, stări sau procese diferite. Alegerea verbului potrivit în funcție de context și intenția comunicativă este importantă pentru a transmite mesajul dorit cu precizie și eficiență.</a:t>
            </a: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4005"/>
          </a:xfrm>
          <a:prstGeom prst="rect">
            <a:avLst/>
          </a:prstGeom>
          <a:solidFill>
            <a:srgbClr val="FFFFFF">
              <a:alpha val="75000"/>
            </a:srgbClr>
          </a:solidFill>
          <a:ln/>
        </p:spPr>
      </p:sp>
      <p:sp>
        <p:nvSpPr>
          <p:cNvPr id="4" name="Text 1"/>
          <p:cNvSpPr/>
          <p:nvPr/>
        </p:nvSpPr>
        <p:spPr>
          <a:xfrm>
            <a:off x="3643670" y="451604"/>
            <a:ext cx="4106347" cy="513278"/>
          </a:xfrm>
          <a:prstGeom prst="rect">
            <a:avLst/>
          </a:prstGeom>
          <a:noFill/>
          <a:ln/>
        </p:spPr>
        <p:txBody>
          <a:bodyPr wrap="none" rtlCol="0" anchor="t"/>
          <a:lstStyle/>
          <a:p>
            <a:pPr marL="0" indent="0">
              <a:lnSpc>
                <a:spcPts val="4042"/>
              </a:lnSpc>
              <a:buNone/>
            </a:pPr>
            <a:r>
              <a:rPr lang="en-US" sz="3233" b="1" kern="0" spc="-26" dirty="0">
                <a:solidFill>
                  <a:srgbClr val="FF75D3"/>
                </a:solidFill>
                <a:latin typeface="adonis-web" pitchFamily="34" charset="0"/>
                <a:ea typeface="adonis-web" pitchFamily="34" charset="-122"/>
                <a:cs typeface="adonis-web" pitchFamily="34" charset="-120"/>
              </a:rPr>
              <a:t>Concluzii și idei cheie</a:t>
            </a:r>
            <a:endParaRPr lang="en-US" sz="3233" dirty="0"/>
          </a:p>
        </p:txBody>
      </p:sp>
      <p:sp>
        <p:nvSpPr>
          <p:cNvPr id="5" name="Shape 2"/>
          <p:cNvSpPr/>
          <p:nvPr/>
        </p:nvSpPr>
        <p:spPr>
          <a:xfrm>
            <a:off x="3643670" y="1421725"/>
            <a:ext cx="369570" cy="369570"/>
          </a:xfrm>
          <a:prstGeom prst="roundRect">
            <a:avLst>
              <a:gd name="adj" fmla="val 20000"/>
            </a:avLst>
          </a:prstGeom>
          <a:noFill/>
          <a:ln w="7620">
            <a:solidFill>
              <a:srgbClr val="D1B6E1"/>
            </a:solidFill>
            <a:prstDash val="solid"/>
          </a:ln>
        </p:spPr>
      </p:sp>
      <p:sp>
        <p:nvSpPr>
          <p:cNvPr id="6" name="Text 3"/>
          <p:cNvSpPr/>
          <p:nvPr/>
        </p:nvSpPr>
        <p:spPr>
          <a:xfrm>
            <a:off x="3759994" y="1452563"/>
            <a:ext cx="136922" cy="307896"/>
          </a:xfrm>
          <a:prstGeom prst="rect">
            <a:avLst/>
          </a:prstGeom>
          <a:noFill/>
          <a:ln/>
        </p:spPr>
        <p:txBody>
          <a:bodyPr wrap="none" rtlCol="0" anchor="t"/>
          <a:lstStyle/>
          <a:p>
            <a:pPr marL="0" indent="0" algn="ctr">
              <a:lnSpc>
                <a:spcPts val="2425"/>
              </a:lnSpc>
              <a:buNone/>
            </a:pPr>
            <a:r>
              <a:rPr lang="en-US" sz="1940" b="1" kern="0" spc="-26" dirty="0">
                <a:solidFill>
                  <a:srgbClr val="272525"/>
                </a:solidFill>
                <a:latin typeface="adonis-web" pitchFamily="34" charset="0"/>
                <a:ea typeface="adonis-web" pitchFamily="34" charset="-122"/>
                <a:cs typeface="adonis-web" pitchFamily="34" charset="-120"/>
              </a:rPr>
              <a:t>1</a:t>
            </a:r>
            <a:endParaRPr lang="en-US" sz="1940" dirty="0"/>
          </a:p>
        </p:txBody>
      </p:sp>
      <p:sp>
        <p:nvSpPr>
          <p:cNvPr id="7" name="Text 4"/>
          <p:cNvSpPr/>
          <p:nvPr/>
        </p:nvSpPr>
        <p:spPr>
          <a:xfrm>
            <a:off x="4177427" y="1478161"/>
            <a:ext cx="3055739" cy="513159"/>
          </a:xfrm>
          <a:prstGeom prst="rect">
            <a:avLst/>
          </a:prstGeom>
          <a:noFill/>
          <a:ln/>
        </p:spPr>
        <p:txBody>
          <a:bodyPr wrap="square" rtlCol="0" anchor="t"/>
          <a:lstStyle/>
          <a:p>
            <a:pPr marL="0" indent="0">
              <a:lnSpc>
                <a:spcPts val="2021"/>
              </a:lnSpc>
              <a:buNone/>
            </a:pPr>
            <a:r>
              <a:rPr lang="en-US" sz="1617" b="1" kern="0" spc="-26" dirty="0">
                <a:solidFill>
                  <a:srgbClr val="272525"/>
                </a:solidFill>
                <a:latin typeface="adonis-web" pitchFamily="34" charset="0"/>
                <a:ea typeface="adonis-web" pitchFamily="34" charset="-122"/>
                <a:cs typeface="adonis-web" pitchFamily="34" charset="-120"/>
              </a:rPr>
              <a:t>Verbul - O parte de vorbire esențială</a:t>
            </a:r>
            <a:endParaRPr lang="en-US" sz="1617" dirty="0"/>
          </a:p>
        </p:txBody>
      </p:sp>
      <p:sp>
        <p:nvSpPr>
          <p:cNvPr id="8" name="Text 5"/>
          <p:cNvSpPr/>
          <p:nvPr/>
        </p:nvSpPr>
        <p:spPr>
          <a:xfrm>
            <a:off x="4177427" y="2089785"/>
            <a:ext cx="3426244" cy="2628900"/>
          </a:xfrm>
          <a:prstGeom prst="rect">
            <a:avLst/>
          </a:prstGeom>
          <a:noFill/>
          <a:ln/>
        </p:spPr>
        <p:txBody>
          <a:bodyPr wrap="square" rtlCol="0" anchor="t"/>
          <a:lstStyle/>
          <a:p>
            <a:pPr marL="0" indent="0" algn="just">
              <a:lnSpc>
                <a:spcPts val="2069"/>
              </a:lnSpc>
              <a:buNone/>
            </a:pPr>
            <a:r>
              <a:rPr lang="en-US" sz="1293" kern="0" spc="-26" dirty="0">
                <a:solidFill>
                  <a:srgbClr val="272525"/>
                </a:solidFill>
                <a:latin typeface="Source Sans Pro" pitchFamily="34" charset="0"/>
                <a:ea typeface="Source Sans Pro" pitchFamily="34" charset="-122"/>
                <a:cs typeface="Source Sans Pro" pitchFamily="34" charset="-120"/>
              </a:rPr>
              <a:t>Verbul reprezintă o parte de vorbire fundamentală în orice limbaj, permițând exprimarea acțiunilor, stărilor, proceselor și evenimentelor. Fără verbe, limbajul nostru ar fi lipsit de dinamism și capacitate de a comunica. Indiferent de domeniul în care lucrăm sau de contextul în care ne exprimăm, cunoașterea aprofundată a verbelor și a modului în care acestea funcționează este esențială pentru a ne exprima clar și eficient.</a:t>
            </a:r>
            <a:endParaRPr lang="en-US" sz="1293" dirty="0"/>
          </a:p>
        </p:txBody>
      </p:sp>
      <p:sp>
        <p:nvSpPr>
          <p:cNvPr id="9" name="Shape 6"/>
          <p:cNvSpPr/>
          <p:nvPr/>
        </p:nvSpPr>
        <p:spPr>
          <a:xfrm>
            <a:off x="7397353" y="1421725"/>
            <a:ext cx="369570" cy="369570"/>
          </a:xfrm>
          <a:prstGeom prst="roundRect">
            <a:avLst>
              <a:gd name="adj" fmla="val 20000"/>
            </a:avLst>
          </a:prstGeom>
          <a:noFill/>
          <a:ln w="7620">
            <a:solidFill>
              <a:srgbClr val="D1B6E1"/>
            </a:solidFill>
            <a:prstDash val="solid"/>
          </a:ln>
        </p:spPr>
      </p:sp>
      <p:sp>
        <p:nvSpPr>
          <p:cNvPr id="10" name="Text 7"/>
          <p:cNvSpPr/>
          <p:nvPr/>
        </p:nvSpPr>
        <p:spPr>
          <a:xfrm>
            <a:off x="7513677" y="1452563"/>
            <a:ext cx="136922" cy="307896"/>
          </a:xfrm>
          <a:prstGeom prst="rect">
            <a:avLst/>
          </a:prstGeom>
          <a:noFill/>
          <a:ln/>
        </p:spPr>
        <p:txBody>
          <a:bodyPr wrap="none" rtlCol="0" anchor="t"/>
          <a:lstStyle/>
          <a:p>
            <a:pPr marL="0" indent="0" algn="ctr">
              <a:lnSpc>
                <a:spcPts val="2425"/>
              </a:lnSpc>
              <a:buNone/>
            </a:pPr>
            <a:r>
              <a:rPr lang="en-US" sz="1940" b="1" kern="0" spc="-26" dirty="0">
                <a:solidFill>
                  <a:srgbClr val="272525"/>
                </a:solidFill>
                <a:latin typeface="adonis-web" pitchFamily="34" charset="0"/>
                <a:ea typeface="adonis-web" pitchFamily="34" charset="-122"/>
                <a:cs typeface="adonis-web" pitchFamily="34" charset="-120"/>
              </a:rPr>
              <a:t>2</a:t>
            </a:r>
            <a:endParaRPr lang="en-US" sz="1940" dirty="0"/>
          </a:p>
        </p:txBody>
      </p:sp>
      <p:sp>
        <p:nvSpPr>
          <p:cNvPr id="11" name="Text 8"/>
          <p:cNvSpPr/>
          <p:nvPr/>
        </p:nvSpPr>
        <p:spPr>
          <a:xfrm>
            <a:off x="7931110" y="1478161"/>
            <a:ext cx="2861786" cy="256580"/>
          </a:xfrm>
          <a:prstGeom prst="rect">
            <a:avLst/>
          </a:prstGeom>
          <a:noFill/>
          <a:ln/>
        </p:spPr>
        <p:txBody>
          <a:bodyPr wrap="none" rtlCol="0" anchor="t"/>
          <a:lstStyle/>
          <a:p>
            <a:pPr marL="0" indent="0">
              <a:lnSpc>
                <a:spcPts val="2021"/>
              </a:lnSpc>
              <a:buNone/>
            </a:pPr>
            <a:r>
              <a:rPr lang="en-US" sz="1617" b="1" kern="0" spc="-26" dirty="0">
                <a:solidFill>
                  <a:srgbClr val="272525"/>
                </a:solidFill>
                <a:latin typeface="adonis-web" pitchFamily="34" charset="0"/>
                <a:ea typeface="adonis-web" pitchFamily="34" charset="-122"/>
                <a:cs typeface="adonis-web" pitchFamily="34" charset="-120"/>
              </a:rPr>
              <a:t>Diversitatea categoriilor de verbe</a:t>
            </a:r>
            <a:endParaRPr lang="en-US" sz="1617" dirty="0"/>
          </a:p>
        </p:txBody>
      </p:sp>
      <p:sp>
        <p:nvSpPr>
          <p:cNvPr id="12" name="Text 9"/>
          <p:cNvSpPr/>
          <p:nvPr/>
        </p:nvSpPr>
        <p:spPr>
          <a:xfrm>
            <a:off x="7931110" y="1833205"/>
            <a:ext cx="5218833" cy="2103120"/>
          </a:xfrm>
          <a:prstGeom prst="rect">
            <a:avLst/>
          </a:prstGeom>
          <a:noFill/>
          <a:ln/>
        </p:spPr>
        <p:txBody>
          <a:bodyPr wrap="square" rtlCol="0" anchor="t"/>
          <a:lstStyle/>
          <a:p>
            <a:pPr marL="0" indent="0" algn="just">
              <a:lnSpc>
                <a:spcPts val="2069"/>
              </a:lnSpc>
              <a:buNone/>
            </a:pPr>
            <a:r>
              <a:rPr lang="en-US" sz="1293" kern="0" spc="-26" dirty="0">
                <a:solidFill>
                  <a:srgbClr val="272525"/>
                </a:solidFill>
                <a:latin typeface="Source Sans Pro" pitchFamily="34" charset="0"/>
                <a:ea typeface="Source Sans Pro" pitchFamily="34" charset="-122"/>
                <a:cs typeface="Source Sans Pro" pitchFamily="34" charset="-120"/>
              </a:rPr>
              <a:t>Verbele se împart în numeroase categorii, de la verbe de acțiune până la verbe copulative, fiecare cu caracteristicile și funcționalitățile lor unice. Înțelegerea acestor categorii ne permite să selecționăm cu precizie verbele potrivite în context, să le conjugăm corect și să le utilizăm pentru a comunica ideile noastre într-un mod coerent și persuasiv.</a:t>
            </a:r>
            <a:endParaRPr lang="en-US" sz="1293" dirty="0"/>
          </a:p>
        </p:txBody>
      </p:sp>
      <p:sp>
        <p:nvSpPr>
          <p:cNvPr id="13" name="Shape 10"/>
          <p:cNvSpPr/>
          <p:nvPr/>
        </p:nvSpPr>
        <p:spPr>
          <a:xfrm>
            <a:off x="3643670" y="5011222"/>
            <a:ext cx="369570" cy="369570"/>
          </a:xfrm>
          <a:prstGeom prst="roundRect">
            <a:avLst>
              <a:gd name="adj" fmla="val 20000"/>
            </a:avLst>
          </a:prstGeom>
          <a:noFill/>
          <a:ln w="7620">
            <a:solidFill>
              <a:srgbClr val="D1B6E1"/>
            </a:solidFill>
            <a:prstDash val="solid"/>
          </a:ln>
        </p:spPr>
      </p:sp>
      <p:sp>
        <p:nvSpPr>
          <p:cNvPr id="14" name="Text 11"/>
          <p:cNvSpPr/>
          <p:nvPr/>
        </p:nvSpPr>
        <p:spPr>
          <a:xfrm>
            <a:off x="3759994" y="5042059"/>
            <a:ext cx="136922" cy="307896"/>
          </a:xfrm>
          <a:prstGeom prst="rect">
            <a:avLst/>
          </a:prstGeom>
          <a:noFill/>
          <a:ln/>
        </p:spPr>
        <p:txBody>
          <a:bodyPr wrap="none" rtlCol="0" anchor="t"/>
          <a:lstStyle/>
          <a:p>
            <a:pPr marL="0" indent="0" algn="ctr">
              <a:lnSpc>
                <a:spcPts val="2425"/>
              </a:lnSpc>
              <a:buNone/>
            </a:pPr>
            <a:r>
              <a:rPr lang="en-US" sz="1940" b="1" kern="0" spc="-26" dirty="0">
                <a:solidFill>
                  <a:srgbClr val="272525"/>
                </a:solidFill>
                <a:latin typeface="adonis-web" pitchFamily="34" charset="0"/>
                <a:ea typeface="adonis-web" pitchFamily="34" charset="-122"/>
                <a:cs typeface="adonis-web" pitchFamily="34" charset="-120"/>
              </a:rPr>
              <a:t>3</a:t>
            </a:r>
            <a:endParaRPr lang="en-US" sz="1940" dirty="0"/>
          </a:p>
        </p:txBody>
      </p:sp>
      <p:sp>
        <p:nvSpPr>
          <p:cNvPr id="15" name="Text 12"/>
          <p:cNvSpPr/>
          <p:nvPr/>
        </p:nvSpPr>
        <p:spPr>
          <a:xfrm>
            <a:off x="4177427" y="5067657"/>
            <a:ext cx="3011448" cy="256580"/>
          </a:xfrm>
          <a:prstGeom prst="rect">
            <a:avLst/>
          </a:prstGeom>
          <a:noFill/>
          <a:ln/>
        </p:spPr>
        <p:txBody>
          <a:bodyPr wrap="none" rtlCol="0" anchor="t"/>
          <a:lstStyle/>
          <a:p>
            <a:pPr marL="0" indent="0">
              <a:lnSpc>
                <a:spcPts val="2021"/>
              </a:lnSpc>
              <a:buNone/>
            </a:pPr>
            <a:r>
              <a:rPr lang="en-US" sz="1617" b="1" kern="0" spc="-26" dirty="0">
                <a:solidFill>
                  <a:srgbClr val="272525"/>
                </a:solidFill>
                <a:latin typeface="adonis-web" pitchFamily="34" charset="0"/>
                <a:ea typeface="adonis-web" pitchFamily="34" charset="-122"/>
                <a:cs typeface="adonis-web" pitchFamily="34" charset="-120"/>
              </a:rPr>
              <a:t>Timpul, modul și persoana verbului</a:t>
            </a:r>
            <a:endParaRPr lang="en-US" sz="1617" dirty="0"/>
          </a:p>
        </p:txBody>
      </p:sp>
      <p:sp>
        <p:nvSpPr>
          <p:cNvPr id="16" name="Text 13"/>
          <p:cNvSpPr/>
          <p:nvPr/>
        </p:nvSpPr>
        <p:spPr>
          <a:xfrm>
            <a:off x="4177427" y="5422702"/>
            <a:ext cx="3473172" cy="2103120"/>
          </a:xfrm>
          <a:prstGeom prst="rect">
            <a:avLst/>
          </a:prstGeom>
          <a:noFill/>
          <a:ln/>
        </p:spPr>
        <p:txBody>
          <a:bodyPr wrap="square" rtlCol="0" anchor="t"/>
          <a:lstStyle/>
          <a:p>
            <a:pPr marL="0" indent="0" algn="just">
              <a:lnSpc>
                <a:spcPts val="2069"/>
              </a:lnSpc>
              <a:buNone/>
            </a:pPr>
            <a:r>
              <a:rPr lang="en-US" sz="1293" kern="0" spc="-26" dirty="0">
                <a:solidFill>
                  <a:srgbClr val="272525"/>
                </a:solidFill>
                <a:latin typeface="Source Sans Pro" pitchFamily="34" charset="0"/>
                <a:ea typeface="Source Sans Pro" pitchFamily="34" charset="-122"/>
                <a:cs typeface="Source Sans Pro" pitchFamily="34" charset="-120"/>
              </a:rPr>
              <a:t>Timpul, modul și persoana verbelor sunt elemente-cheie care conferă profunzime și nuanță expresiei noastre. Stăpânirea conjugării verbelor și a modului în care aceste proprietăți se manifestă ne permite să reprezentăm cu precizie acțiunile, stările și atitudinile în raport cu momentul comunicării, creând un tablou complex și autentic.</a:t>
            </a:r>
            <a:endParaRPr lang="en-US" sz="1293" dirty="0"/>
          </a:p>
        </p:txBody>
      </p:sp>
      <p:sp>
        <p:nvSpPr>
          <p:cNvPr id="17" name="Shape 14"/>
          <p:cNvSpPr/>
          <p:nvPr/>
        </p:nvSpPr>
        <p:spPr>
          <a:xfrm>
            <a:off x="7397353" y="5011222"/>
            <a:ext cx="369570" cy="369570"/>
          </a:xfrm>
          <a:prstGeom prst="roundRect">
            <a:avLst>
              <a:gd name="adj" fmla="val 20000"/>
            </a:avLst>
          </a:prstGeom>
          <a:noFill/>
          <a:ln w="7620">
            <a:solidFill>
              <a:srgbClr val="D1B6E1"/>
            </a:solidFill>
            <a:prstDash val="solid"/>
          </a:ln>
        </p:spPr>
      </p:sp>
      <p:sp>
        <p:nvSpPr>
          <p:cNvPr id="18" name="Text 15"/>
          <p:cNvSpPr/>
          <p:nvPr/>
        </p:nvSpPr>
        <p:spPr>
          <a:xfrm>
            <a:off x="7513677" y="5042059"/>
            <a:ext cx="136922" cy="307896"/>
          </a:xfrm>
          <a:prstGeom prst="rect">
            <a:avLst/>
          </a:prstGeom>
          <a:noFill/>
          <a:ln/>
        </p:spPr>
        <p:txBody>
          <a:bodyPr wrap="none" rtlCol="0" anchor="t"/>
          <a:lstStyle/>
          <a:p>
            <a:pPr marL="0" indent="0" algn="ctr">
              <a:lnSpc>
                <a:spcPts val="2425"/>
              </a:lnSpc>
              <a:buNone/>
            </a:pPr>
            <a:r>
              <a:rPr lang="en-US" sz="1940" b="1" kern="0" spc="-26" dirty="0">
                <a:solidFill>
                  <a:srgbClr val="272525"/>
                </a:solidFill>
                <a:latin typeface="adonis-web" pitchFamily="34" charset="0"/>
                <a:ea typeface="adonis-web" pitchFamily="34" charset="-122"/>
                <a:cs typeface="adonis-web" pitchFamily="34" charset="-120"/>
              </a:rPr>
              <a:t>4</a:t>
            </a:r>
            <a:endParaRPr lang="en-US" sz="1940" dirty="0"/>
          </a:p>
        </p:txBody>
      </p:sp>
      <p:sp>
        <p:nvSpPr>
          <p:cNvPr id="19" name="Text 16"/>
          <p:cNvSpPr/>
          <p:nvPr/>
        </p:nvSpPr>
        <p:spPr>
          <a:xfrm>
            <a:off x="7931110" y="5067657"/>
            <a:ext cx="3055739" cy="513159"/>
          </a:xfrm>
          <a:prstGeom prst="rect">
            <a:avLst/>
          </a:prstGeom>
          <a:noFill/>
          <a:ln/>
        </p:spPr>
        <p:txBody>
          <a:bodyPr wrap="square" rtlCol="0" anchor="t"/>
          <a:lstStyle/>
          <a:p>
            <a:pPr marL="0" indent="0">
              <a:lnSpc>
                <a:spcPts val="2021"/>
              </a:lnSpc>
              <a:buNone/>
            </a:pPr>
            <a:r>
              <a:rPr lang="en-US" sz="1617" b="1" kern="0" spc="-26" dirty="0">
                <a:solidFill>
                  <a:srgbClr val="272525"/>
                </a:solidFill>
                <a:latin typeface="adonis-web" pitchFamily="34" charset="0"/>
                <a:ea typeface="adonis-web" pitchFamily="34" charset="-122"/>
                <a:cs typeface="adonis-web" pitchFamily="34" charset="-120"/>
              </a:rPr>
              <a:t>Verbe neregulate și importanța practică</a:t>
            </a:r>
            <a:endParaRPr lang="en-US" sz="1617" dirty="0"/>
          </a:p>
        </p:txBody>
      </p:sp>
      <p:sp>
        <p:nvSpPr>
          <p:cNvPr id="20" name="Text 17"/>
          <p:cNvSpPr/>
          <p:nvPr/>
        </p:nvSpPr>
        <p:spPr>
          <a:xfrm>
            <a:off x="7931110" y="5679281"/>
            <a:ext cx="5033776" cy="2103120"/>
          </a:xfrm>
          <a:prstGeom prst="rect">
            <a:avLst/>
          </a:prstGeom>
          <a:noFill/>
          <a:ln/>
        </p:spPr>
        <p:txBody>
          <a:bodyPr wrap="square" rtlCol="0" anchor="t"/>
          <a:lstStyle/>
          <a:p>
            <a:pPr marL="0" indent="0" algn="just">
              <a:lnSpc>
                <a:spcPts val="2069"/>
              </a:lnSpc>
              <a:buNone/>
            </a:pPr>
            <a:r>
              <a:rPr lang="en-US" sz="1293" kern="0" spc="-26" dirty="0">
                <a:solidFill>
                  <a:srgbClr val="272525"/>
                </a:solidFill>
                <a:latin typeface="Source Sans Pro" pitchFamily="34" charset="0"/>
                <a:ea typeface="Source Sans Pro" pitchFamily="34" charset="-122"/>
                <a:cs typeface="Source Sans Pro" pitchFamily="34" charset="-120"/>
              </a:rPr>
              <a:t>Deși majoritatea verbelor se conjugă după anumite reguli, există o clasă semnificativă de verbe neregulate, care necesită o atenție sporită și o cunoaștere aprofundată. Stăpânirea conjugării acestor verbe reprezintă o adevărată provocare, dar este esențială pentru a comunica fluent și corect în orice context.</a:t>
            </a:r>
            <a:endParaRPr lang="en-US" sz="1293"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1794</Words>
  <Application>Microsoft Office PowerPoint</Application>
  <PresentationFormat>Довільний</PresentationFormat>
  <Paragraphs>79</Paragraphs>
  <Slides>9</Slides>
  <Notes>9</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9</vt:i4>
      </vt:variant>
    </vt:vector>
  </HeadingPairs>
  <TitlesOfParts>
    <vt:vector size="13" baseType="lpstr">
      <vt:lpstr>adonis-web</vt:lpstr>
      <vt:lpstr>Arial</vt:lpstr>
      <vt:lpstr>Source Sans Pro</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Popa M</dc:creator>
  <cp:lastModifiedBy>Liliya Hovornyan</cp:lastModifiedBy>
  <cp:revision>3</cp:revision>
  <dcterms:created xsi:type="dcterms:W3CDTF">2024-04-19T06:04:56Z</dcterms:created>
  <dcterms:modified xsi:type="dcterms:W3CDTF">2024-04-19T06:25:05Z</dcterms:modified>
</cp:coreProperties>
</file>