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211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1480661"/>
            <a:ext cx="7477601" cy="2874645"/>
          </a:xfrm>
          <a:prstGeom prst="rect">
            <a:avLst/>
          </a:prstGeom>
          <a:noFill/>
          <a:ln/>
        </p:spPr>
        <p:txBody>
          <a:bodyPr wrap="square" rtlCol="0" anchor="t"/>
          <a:lstStyle/>
          <a:p>
            <a:pPr marL="0" indent="0">
              <a:lnSpc>
                <a:spcPts val="7545"/>
              </a:lnSpc>
              <a:buNone/>
            </a:pPr>
            <a:r>
              <a:rPr lang="en-US" sz="6036" b="1" kern="0" spc="-181" dirty="0">
                <a:solidFill>
                  <a:srgbClr val="591CE6"/>
                </a:solidFill>
                <a:latin typeface="p22-mackinac-pro" pitchFamily="34" charset="0"/>
                <a:ea typeface="p22-mackinac-pro" pitchFamily="34" charset="-122"/>
                <a:cs typeface="p22-mackinac-pro" pitchFamily="34" charset="-120"/>
              </a:rPr>
              <a:t>Importanța combustibililor în viața de zi cu zi</a:t>
            </a:r>
            <a:endParaRPr lang="en-US" sz="6036" dirty="0"/>
          </a:p>
        </p:txBody>
      </p:sp>
      <p:sp>
        <p:nvSpPr>
          <p:cNvPr id="6" name="Text 3"/>
          <p:cNvSpPr/>
          <p:nvPr/>
        </p:nvSpPr>
        <p:spPr>
          <a:xfrm>
            <a:off x="833199" y="4688562"/>
            <a:ext cx="7477601" cy="1421606"/>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Combustibilii sunt esențiali pentru majoritatea activităților zilnice, de la încălzirea locuințelor și pregătirea hranei, până la transportul persoanelor și bunurilor. Fără o sursă fiabilă și accesibilă de energie, multe aspecte ale vieții moderne ar fi aproape imposibil de realizat.</a:t>
            </a:r>
            <a:endParaRPr lang="en-US" sz="1750" dirty="0"/>
          </a:p>
        </p:txBody>
      </p:sp>
      <p:sp>
        <p:nvSpPr>
          <p:cNvPr id="7" name="Shape 4"/>
          <p:cNvSpPr/>
          <p:nvPr/>
        </p:nvSpPr>
        <p:spPr>
          <a:xfrm>
            <a:off x="833199" y="6376749"/>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1923693"/>
            <a:ext cx="7477601" cy="1916430"/>
          </a:xfrm>
          <a:prstGeom prst="rect">
            <a:avLst/>
          </a:prstGeom>
          <a:noFill/>
          <a:ln/>
        </p:spPr>
        <p:txBody>
          <a:bodyPr wrap="square" rtlCol="0" anchor="t"/>
          <a:lstStyle/>
          <a:p>
            <a:pPr marL="0" indent="0">
              <a:lnSpc>
                <a:spcPts val="7545"/>
              </a:lnSpc>
              <a:buNone/>
            </a:pPr>
            <a:r>
              <a:rPr lang="en-US" sz="6036" b="1" kern="0" spc="-181" dirty="0">
                <a:solidFill>
                  <a:srgbClr val="591CE6"/>
                </a:solidFill>
                <a:latin typeface="p22-mackinac-pro" pitchFamily="34" charset="0"/>
                <a:ea typeface="p22-mackinac-pro" pitchFamily="34" charset="-122"/>
                <a:cs typeface="p22-mackinac-pro" pitchFamily="34" charset="-120"/>
              </a:rPr>
              <a:t>Concluzii și perspective de viitor</a:t>
            </a:r>
            <a:endParaRPr lang="en-US" sz="6036" dirty="0"/>
          </a:p>
        </p:txBody>
      </p:sp>
      <p:sp>
        <p:nvSpPr>
          <p:cNvPr id="6" name="Text 3"/>
          <p:cNvSpPr/>
          <p:nvPr/>
        </p:nvSpPr>
        <p:spPr>
          <a:xfrm>
            <a:off x="833199" y="4173379"/>
            <a:ext cx="7477601" cy="2132409"/>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În concluzie, metanul, ca reprezentant al hidrocarburilor saturate, joacă un rol esențial în viața de zi cu zi și în industrie. Deși are și dezavantaje, precum impactul asupra mediului, există măsuri care pot fi luate pentru a reduce aceste efecte negative. De asemenea, există perspective promițătoare pentru utilizarea metanului în viitor, cum ar fi dezvoltarea de tehnologii mai eficiente și mai ecologice.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15093791"/>
          </a:xfrm>
          <a:prstGeom prst="rect">
            <a:avLst/>
          </a:prstGeom>
          <a:solidFill>
            <a:srgbClr val="FDFAF7"/>
          </a:solidFill>
          <a:ln/>
        </p:spPr>
      </p:sp>
      <p:sp>
        <p:nvSpPr>
          <p:cNvPr id="4" name="Text 2"/>
          <p:cNvSpPr/>
          <p:nvPr/>
        </p:nvSpPr>
        <p:spPr>
          <a:xfrm>
            <a:off x="3621167" y="427673"/>
            <a:ext cx="6861691" cy="486013"/>
          </a:xfrm>
          <a:prstGeom prst="rect">
            <a:avLst/>
          </a:prstGeom>
          <a:noFill/>
          <a:ln/>
        </p:spPr>
        <p:txBody>
          <a:bodyPr wrap="none" rtlCol="0" anchor="t"/>
          <a:lstStyle/>
          <a:p>
            <a:pPr marL="0" indent="0">
              <a:lnSpc>
                <a:spcPts val="3827"/>
              </a:lnSpc>
              <a:buNone/>
            </a:pPr>
            <a:r>
              <a:rPr lang="en-US" sz="3062" b="1" kern="0" spc="-92" dirty="0">
                <a:solidFill>
                  <a:srgbClr val="591CE6"/>
                </a:solidFill>
                <a:latin typeface="p22-mackinac-pro" pitchFamily="34" charset="0"/>
                <a:ea typeface="p22-mackinac-pro" pitchFamily="34" charset="-122"/>
                <a:cs typeface="p22-mackinac-pro" pitchFamily="34" charset="-120"/>
              </a:rPr>
              <a:t>Definiția carburaților și clasificarea lor</a:t>
            </a:r>
            <a:endParaRPr lang="en-US" sz="3062" dirty="0"/>
          </a:p>
        </p:txBody>
      </p:sp>
      <p:sp>
        <p:nvSpPr>
          <p:cNvPr id="5" name="Text 3"/>
          <p:cNvSpPr/>
          <p:nvPr/>
        </p:nvSpPr>
        <p:spPr>
          <a:xfrm>
            <a:off x="3621167" y="1224677"/>
            <a:ext cx="7388066" cy="746165"/>
          </a:xfrm>
          <a:prstGeom prst="rect">
            <a:avLst/>
          </a:prstGeom>
          <a:noFill/>
          <a:ln/>
        </p:spPr>
        <p:txBody>
          <a:bodyPr wrap="square" rtlCol="0" anchor="t"/>
          <a:lstStyle/>
          <a:p>
            <a:pPr marL="0" indent="0">
              <a:lnSpc>
                <a:spcPts val="1960"/>
              </a:lnSpc>
              <a:buNone/>
            </a:pPr>
            <a:r>
              <a:rPr lang="en-US" sz="1225" dirty="0">
                <a:solidFill>
                  <a:srgbClr val="272525"/>
                </a:solidFill>
                <a:latin typeface="Eudoxus Sans" pitchFamily="34" charset="0"/>
                <a:ea typeface="Eudoxus Sans" pitchFamily="34" charset="-122"/>
                <a:cs typeface="Eudoxus Sans" pitchFamily="34" charset="-120"/>
              </a:rPr>
              <a:t>Carburații reprezintă un grup variat de compuși chimici care conțin doar atomi de carbon și hidrogen. Aceștia sunt clasificați în funcție de gradul de saturație a legăturilor dintre atomii de carbon, rezultând trei categorii principale: hidrocarburi saturate, hidrocarburi nesaturate și aromatice.</a:t>
            </a:r>
            <a:endParaRPr lang="en-US" sz="1225" dirty="0"/>
          </a:p>
        </p:txBody>
      </p:sp>
      <p:sp>
        <p:nvSpPr>
          <p:cNvPr id="6" name="Text 4"/>
          <p:cNvSpPr/>
          <p:nvPr/>
        </p:nvSpPr>
        <p:spPr>
          <a:xfrm>
            <a:off x="3621167" y="2145744"/>
            <a:ext cx="7388066" cy="497443"/>
          </a:xfrm>
          <a:prstGeom prst="rect">
            <a:avLst/>
          </a:prstGeom>
          <a:noFill/>
          <a:ln/>
        </p:spPr>
        <p:txBody>
          <a:bodyPr wrap="square" rtlCol="0" anchor="t"/>
          <a:lstStyle/>
          <a:p>
            <a:pPr marL="0" indent="0">
              <a:lnSpc>
                <a:spcPts val="1960"/>
              </a:lnSpc>
              <a:buNone/>
            </a:pPr>
            <a:r>
              <a:rPr lang="en-US" sz="1225" b="1" dirty="0">
                <a:solidFill>
                  <a:srgbClr val="272525"/>
                </a:solidFill>
                <a:latin typeface="Eudoxus Sans" pitchFamily="34" charset="0"/>
                <a:ea typeface="Eudoxus Sans" pitchFamily="34" charset="-122"/>
                <a:cs typeface="Eudoxus Sans" pitchFamily="34" charset="-120"/>
              </a:rPr>
              <a:t>Hidrocarburile saturate</a:t>
            </a:r>
            <a:r>
              <a:rPr lang="en-US" sz="1225" dirty="0">
                <a:solidFill>
                  <a:srgbClr val="272525"/>
                </a:solidFill>
                <a:latin typeface="Eudoxus Sans" pitchFamily="34" charset="0"/>
                <a:ea typeface="Eudoxus Sans" pitchFamily="34" charset="-122"/>
                <a:cs typeface="Eudoxus Sans" pitchFamily="34" charset="-120"/>
              </a:rPr>
              <a:t> sunt compușii cu cele mai simple structuri, având doar legături simple între atomii de carbon. Metanul, etanul și propanul sunt exemple reprezentative ale acestei clase.</a:t>
            </a:r>
            <a:endParaRPr lang="en-US" sz="1225" dirty="0"/>
          </a:p>
        </p:txBody>
      </p:sp>
      <p:sp>
        <p:nvSpPr>
          <p:cNvPr id="7" name="Text 5"/>
          <p:cNvSpPr/>
          <p:nvPr/>
        </p:nvSpPr>
        <p:spPr>
          <a:xfrm>
            <a:off x="3621167" y="2818090"/>
            <a:ext cx="7388066" cy="497443"/>
          </a:xfrm>
          <a:prstGeom prst="rect">
            <a:avLst/>
          </a:prstGeom>
          <a:noFill/>
          <a:ln/>
        </p:spPr>
        <p:txBody>
          <a:bodyPr wrap="square" rtlCol="0" anchor="t"/>
          <a:lstStyle/>
          <a:p>
            <a:pPr marL="0" indent="0">
              <a:lnSpc>
                <a:spcPts val="1960"/>
              </a:lnSpc>
              <a:buNone/>
            </a:pPr>
            <a:r>
              <a:rPr lang="en-US" sz="1225" b="1" dirty="0">
                <a:solidFill>
                  <a:srgbClr val="272525"/>
                </a:solidFill>
                <a:latin typeface="Eudoxus Sans" pitchFamily="34" charset="0"/>
                <a:ea typeface="Eudoxus Sans" pitchFamily="34" charset="-122"/>
                <a:cs typeface="Eudoxus Sans" pitchFamily="34" charset="-120"/>
              </a:rPr>
              <a:t>Hidrocarburile nesaturate</a:t>
            </a:r>
            <a:r>
              <a:rPr lang="en-US" sz="1225" dirty="0">
                <a:solidFill>
                  <a:srgbClr val="272525"/>
                </a:solidFill>
                <a:latin typeface="Eudoxus Sans" pitchFamily="34" charset="0"/>
                <a:ea typeface="Eudoxus Sans" pitchFamily="34" charset="-122"/>
                <a:cs typeface="Eudoxus Sans" pitchFamily="34" charset="-120"/>
              </a:rPr>
              <a:t> conțin cel puțin o legătură dublă sau triplă între atomi de carbon, cum ar fi etena, acetilena și butadiena.</a:t>
            </a:r>
            <a:endParaRPr lang="en-US" sz="1225" dirty="0"/>
          </a:p>
        </p:txBody>
      </p:sp>
      <p:pic>
        <p:nvPicPr>
          <p:cNvPr id="8" name="Image 0" descr="preencoded.png"/>
          <p:cNvPicPr>
            <a:picLocks noChangeAspect="1"/>
          </p:cNvPicPr>
          <p:nvPr/>
        </p:nvPicPr>
        <p:blipFill>
          <a:blip r:embed="rId3"/>
          <a:stretch>
            <a:fillRect/>
          </a:stretch>
        </p:blipFill>
        <p:spPr>
          <a:xfrm>
            <a:off x="3621167" y="3490436"/>
            <a:ext cx="7388066" cy="4787384"/>
          </a:xfrm>
          <a:prstGeom prst="rect">
            <a:avLst/>
          </a:prstGeom>
        </p:spPr>
      </p:pic>
      <p:sp>
        <p:nvSpPr>
          <p:cNvPr id="9" name="Text 6"/>
          <p:cNvSpPr/>
          <p:nvPr/>
        </p:nvSpPr>
        <p:spPr>
          <a:xfrm>
            <a:off x="3621167" y="8452723"/>
            <a:ext cx="7388066" cy="497443"/>
          </a:xfrm>
          <a:prstGeom prst="rect">
            <a:avLst/>
          </a:prstGeom>
          <a:noFill/>
          <a:ln/>
        </p:spPr>
        <p:txBody>
          <a:bodyPr wrap="square" rtlCol="0" anchor="t"/>
          <a:lstStyle/>
          <a:p>
            <a:pPr marL="0" indent="0">
              <a:lnSpc>
                <a:spcPts val="1960"/>
              </a:lnSpc>
              <a:buNone/>
            </a:pPr>
            <a:r>
              <a:rPr lang="en-US" sz="1225" b="1" dirty="0">
                <a:solidFill>
                  <a:srgbClr val="272525"/>
                </a:solidFill>
                <a:latin typeface="Eudoxus Sans" pitchFamily="34" charset="0"/>
                <a:ea typeface="Eudoxus Sans" pitchFamily="34" charset="-122"/>
                <a:cs typeface="Eudoxus Sans" pitchFamily="34" charset="-120"/>
              </a:rPr>
              <a:t>Hidrocarburile aromatice</a:t>
            </a:r>
            <a:r>
              <a:rPr lang="en-US" sz="1225" dirty="0">
                <a:solidFill>
                  <a:srgbClr val="272525"/>
                </a:solidFill>
                <a:latin typeface="Eudoxus Sans" pitchFamily="34" charset="0"/>
                <a:ea typeface="Eudoxus Sans" pitchFamily="34" charset="-122"/>
                <a:cs typeface="Eudoxus Sans" pitchFamily="34" charset="-120"/>
              </a:rPr>
              <a:t> au o structură ciclică stabilizată prin rezonanță, cum ar fi benzenul, toluenul și xilenul.</a:t>
            </a:r>
            <a:endParaRPr lang="en-US" sz="1225" dirty="0"/>
          </a:p>
        </p:txBody>
      </p:sp>
      <p:pic>
        <p:nvPicPr>
          <p:cNvPr id="10" name="Image 1" descr="preencoded.png"/>
          <p:cNvPicPr>
            <a:picLocks noChangeAspect="1"/>
          </p:cNvPicPr>
          <p:nvPr/>
        </p:nvPicPr>
        <p:blipFill>
          <a:blip r:embed="rId4"/>
          <a:stretch>
            <a:fillRect/>
          </a:stretch>
        </p:blipFill>
        <p:spPr>
          <a:xfrm>
            <a:off x="3621167" y="9125069"/>
            <a:ext cx="7388066" cy="55410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p:cNvPicPr>
            <a:picLocks noChangeAspect="1"/>
          </p:cNvPicPr>
          <p:nvPr/>
        </p:nvPicPr>
        <p:blipFill>
          <a:blip r:embed="rId3"/>
          <a:stretch>
            <a:fillRect/>
          </a:stretch>
        </p:blipFill>
        <p:spPr>
          <a:xfrm>
            <a:off x="-7620" y="0"/>
            <a:ext cx="5486400" cy="8229600"/>
          </a:xfrm>
          <a:prstGeom prst="rect">
            <a:avLst/>
          </a:prstGeom>
        </p:spPr>
      </p:pic>
      <p:sp>
        <p:nvSpPr>
          <p:cNvPr id="5" name="Text 2"/>
          <p:cNvSpPr/>
          <p:nvPr/>
        </p:nvSpPr>
        <p:spPr>
          <a:xfrm>
            <a:off x="6319599" y="1174075"/>
            <a:ext cx="7477601" cy="1388745"/>
          </a:xfrm>
          <a:prstGeom prst="rect">
            <a:avLst/>
          </a:prstGeom>
          <a:noFill/>
          <a:ln/>
        </p:spPr>
        <p:txBody>
          <a:bodyPr wrap="square" rtlCol="0" anchor="t"/>
          <a:lstStyle/>
          <a:p>
            <a:pPr marL="0" indent="0">
              <a:lnSpc>
                <a:spcPts val="5468"/>
              </a:lnSpc>
              <a:buNone/>
            </a:pPr>
            <a:r>
              <a:rPr lang="en-US" sz="4374" b="1" kern="0" spc="-131" dirty="0">
                <a:solidFill>
                  <a:srgbClr val="591CE6"/>
                </a:solidFill>
                <a:latin typeface="p22-mackinac-pro" pitchFamily="34" charset="0"/>
                <a:ea typeface="p22-mackinac-pro" pitchFamily="34" charset="-122"/>
                <a:cs typeface="p22-mackinac-pro" pitchFamily="34" charset="-120"/>
              </a:rPr>
              <a:t>Hidrocarburile saturate: caracteristici și proprietăți</a:t>
            </a:r>
            <a:endParaRPr lang="en-US" sz="4374" dirty="0"/>
          </a:p>
        </p:txBody>
      </p:sp>
      <p:sp>
        <p:nvSpPr>
          <p:cNvPr id="6" name="Text 3"/>
          <p:cNvSpPr/>
          <p:nvPr/>
        </p:nvSpPr>
        <p:spPr>
          <a:xfrm>
            <a:off x="6319599" y="2896076"/>
            <a:ext cx="7477601" cy="1777008"/>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Hidrocarburile saturate sunt un grup de compuși organici formați exclusiv din atomi de carbon și hidrogen, în care toate legăturile carbon-carbon sunt legături simple. Aceste hidrocarburi prezintă o serie de proprietăți distinctive, care le conferă o importanță deosebită în industrie și viața de zi cu zi.</a:t>
            </a:r>
            <a:endParaRPr lang="en-US" sz="1750" dirty="0"/>
          </a:p>
        </p:txBody>
      </p:sp>
      <p:sp>
        <p:nvSpPr>
          <p:cNvPr id="7" name="Text 4"/>
          <p:cNvSpPr/>
          <p:nvPr/>
        </p:nvSpPr>
        <p:spPr>
          <a:xfrm>
            <a:off x="6319599" y="4922996"/>
            <a:ext cx="7477601" cy="2132409"/>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Principala caracteristică a hidrocarburilor saturate este faptul că sunt compuși stabili și inactivi din punct de vedere chimic, datorită structurii lor saturate. Acestea se caracterizează prin punct de fierbere scăzut, densitate mică și inflamabilitate ridicată, fiind utilizate pe scară largă ca combustibili și solvenți. Metanul, etanul, propanul și butanul sunt exemple tipice de hidrocarburi saturate.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1707237"/>
            <a:ext cx="7477601" cy="1388745"/>
          </a:xfrm>
          <a:prstGeom prst="rect">
            <a:avLst/>
          </a:prstGeom>
          <a:noFill/>
          <a:ln/>
        </p:spPr>
        <p:txBody>
          <a:bodyPr wrap="square" rtlCol="0" anchor="t"/>
          <a:lstStyle/>
          <a:p>
            <a:pPr marL="0" indent="0">
              <a:lnSpc>
                <a:spcPts val="5468"/>
              </a:lnSpc>
              <a:buNone/>
            </a:pPr>
            <a:r>
              <a:rPr lang="en-US" sz="4374" b="1" kern="0" spc="-131" dirty="0">
                <a:solidFill>
                  <a:srgbClr val="591CE6"/>
                </a:solidFill>
                <a:latin typeface="p22-mackinac-pro" pitchFamily="34" charset="0"/>
                <a:ea typeface="p22-mackinac-pro" pitchFamily="34" charset="-122"/>
                <a:cs typeface="p22-mackinac-pro" pitchFamily="34" charset="-120"/>
              </a:rPr>
              <a:t>Metanul: reprezentantul hidrocarburilor saturate</a:t>
            </a:r>
            <a:endParaRPr lang="en-US" sz="4374" dirty="0"/>
          </a:p>
        </p:txBody>
      </p:sp>
      <p:sp>
        <p:nvSpPr>
          <p:cNvPr id="6" name="Text 3"/>
          <p:cNvSpPr/>
          <p:nvPr/>
        </p:nvSpPr>
        <p:spPr>
          <a:xfrm>
            <a:off x="833199" y="3429238"/>
            <a:ext cx="7477601" cy="1421606"/>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Metanul este cea mai simplă și totodată cea mai ușoară hidrocarbură saturată, cu formula chimică CH4. Această moleculă tetraedrică, formată dintr-un atom de carbon și patru atomi de hidrogen, reprezintă structura de bază a întregii clase a hidrocarburilor saturate.</a:t>
            </a:r>
            <a:endParaRPr lang="en-US" sz="1750" dirty="0"/>
          </a:p>
        </p:txBody>
      </p:sp>
      <p:sp>
        <p:nvSpPr>
          <p:cNvPr id="7" name="Text 4"/>
          <p:cNvSpPr/>
          <p:nvPr/>
        </p:nvSpPr>
        <p:spPr>
          <a:xfrm>
            <a:off x="833199" y="5100757"/>
            <a:ext cx="7477601" cy="1421606"/>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Proprietățile fizico-chimice ale metanului, precum punctul de fierbere scăzut, inflamabilitatea și instabilitatea relativă, îl fac să fie folosit pe larg ca și combustibil atât în gospodării, cât și în industrie. Totodată, metanul este și o materie primă importantă în sinteza altor compuși chimici.</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p:cNvPicPr>
            <a:picLocks noChangeAspect="1"/>
          </p:cNvPicPr>
          <p:nvPr/>
        </p:nvPicPr>
        <p:blipFill>
          <a:blip r:embed="rId3"/>
          <a:stretch>
            <a:fillRect/>
          </a:stretch>
        </p:blipFill>
        <p:spPr>
          <a:xfrm>
            <a:off x="10980420" y="0"/>
            <a:ext cx="3657600" cy="8229600"/>
          </a:xfrm>
          <a:prstGeom prst="rect">
            <a:avLst/>
          </a:prstGeom>
        </p:spPr>
      </p:pic>
      <p:sp>
        <p:nvSpPr>
          <p:cNvPr id="5" name="Text 2"/>
          <p:cNvSpPr/>
          <p:nvPr/>
        </p:nvSpPr>
        <p:spPr>
          <a:xfrm>
            <a:off x="1023223" y="666393"/>
            <a:ext cx="6583799" cy="587216"/>
          </a:xfrm>
          <a:prstGeom prst="rect">
            <a:avLst/>
          </a:prstGeom>
          <a:noFill/>
          <a:ln/>
        </p:spPr>
        <p:txBody>
          <a:bodyPr wrap="none" rtlCol="0" anchor="t"/>
          <a:lstStyle/>
          <a:p>
            <a:pPr marL="0" indent="0">
              <a:lnSpc>
                <a:spcPts val="4624"/>
              </a:lnSpc>
              <a:buNone/>
            </a:pPr>
            <a:r>
              <a:rPr lang="en-US" sz="3699" b="1" kern="0" spc="-111" dirty="0">
                <a:solidFill>
                  <a:srgbClr val="591CE6"/>
                </a:solidFill>
                <a:latin typeface="p22-mackinac-pro" pitchFamily="34" charset="0"/>
                <a:ea typeface="p22-mackinac-pro" pitchFamily="34" charset="-122"/>
                <a:cs typeface="p22-mackinac-pro" pitchFamily="34" charset="-120"/>
              </a:rPr>
              <a:t>Surse și producerea metanului</a:t>
            </a:r>
            <a:endParaRPr lang="en-US" sz="3699" dirty="0"/>
          </a:p>
        </p:txBody>
      </p:sp>
      <p:sp>
        <p:nvSpPr>
          <p:cNvPr id="6" name="Shape 3"/>
          <p:cNvSpPr/>
          <p:nvPr/>
        </p:nvSpPr>
        <p:spPr>
          <a:xfrm>
            <a:off x="1286351" y="1535430"/>
            <a:ext cx="37505" cy="6027777"/>
          </a:xfrm>
          <a:prstGeom prst="roundRect">
            <a:avLst>
              <a:gd name="adj" fmla="val 225475"/>
            </a:avLst>
          </a:prstGeom>
          <a:solidFill>
            <a:srgbClr val="C6BDDA"/>
          </a:solidFill>
          <a:ln/>
        </p:spPr>
      </p:sp>
      <p:sp>
        <p:nvSpPr>
          <p:cNvPr id="7" name="Shape 4"/>
          <p:cNvSpPr/>
          <p:nvPr/>
        </p:nvSpPr>
        <p:spPr>
          <a:xfrm>
            <a:off x="1516440" y="1874818"/>
            <a:ext cx="657701" cy="37505"/>
          </a:xfrm>
          <a:prstGeom prst="roundRect">
            <a:avLst>
              <a:gd name="adj" fmla="val 225475"/>
            </a:avLst>
          </a:prstGeom>
          <a:solidFill>
            <a:srgbClr val="C6BDDA"/>
          </a:solidFill>
          <a:ln/>
        </p:spPr>
      </p:sp>
      <p:sp>
        <p:nvSpPr>
          <p:cNvPr id="8" name="Shape 5"/>
          <p:cNvSpPr/>
          <p:nvPr/>
        </p:nvSpPr>
        <p:spPr>
          <a:xfrm>
            <a:off x="1093649" y="1682234"/>
            <a:ext cx="422791" cy="422791"/>
          </a:xfrm>
          <a:prstGeom prst="roundRect">
            <a:avLst>
              <a:gd name="adj" fmla="val 20001"/>
            </a:avLst>
          </a:prstGeom>
          <a:solidFill>
            <a:srgbClr val="E0D7F4"/>
          </a:solidFill>
          <a:ln w="7620">
            <a:solidFill>
              <a:srgbClr val="C6BDDA"/>
            </a:solidFill>
            <a:prstDash val="solid"/>
          </a:ln>
        </p:spPr>
      </p:sp>
      <p:sp>
        <p:nvSpPr>
          <p:cNvPr id="9" name="Text 6"/>
          <p:cNvSpPr/>
          <p:nvPr/>
        </p:nvSpPr>
        <p:spPr>
          <a:xfrm>
            <a:off x="1252002" y="1717358"/>
            <a:ext cx="105966" cy="352425"/>
          </a:xfrm>
          <a:prstGeom prst="rect">
            <a:avLst/>
          </a:prstGeom>
          <a:noFill/>
          <a:ln/>
        </p:spPr>
        <p:txBody>
          <a:bodyPr wrap="none" rtlCol="0" anchor="t"/>
          <a:lstStyle/>
          <a:p>
            <a:pPr marL="0" indent="0" algn="ctr">
              <a:lnSpc>
                <a:spcPts val="2774"/>
              </a:lnSpc>
              <a:buNone/>
            </a:pPr>
            <a:r>
              <a:rPr lang="en-US" sz="2220" b="1" kern="0" spc="-67" dirty="0">
                <a:solidFill>
                  <a:srgbClr val="272525"/>
                </a:solidFill>
                <a:latin typeface="p22-mackinac-pro" pitchFamily="34" charset="0"/>
                <a:ea typeface="p22-mackinac-pro" pitchFamily="34" charset="-122"/>
                <a:cs typeface="p22-mackinac-pro" pitchFamily="34" charset="-120"/>
              </a:rPr>
              <a:t>1</a:t>
            </a:r>
            <a:endParaRPr lang="en-US" sz="2220" dirty="0"/>
          </a:p>
        </p:txBody>
      </p:sp>
      <p:sp>
        <p:nvSpPr>
          <p:cNvPr id="10" name="Text 7"/>
          <p:cNvSpPr/>
          <p:nvPr/>
        </p:nvSpPr>
        <p:spPr>
          <a:xfrm>
            <a:off x="2338507" y="1723311"/>
            <a:ext cx="2348984" cy="293608"/>
          </a:xfrm>
          <a:prstGeom prst="rect">
            <a:avLst/>
          </a:prstGeom>
          <a:noFill/>
          <a:ln/>
        </p:spPr>
        <p:txBody>
          <a:bodyPr wrap="none" rtlCol="0" anchor="t"/>
          <a:lstStyle/>
          <a:p>
            <a:pPr marL="0" indent="0" algn="l">
              <a:lnSpc>
                <a:spcPts val="2312"/>
              </a:lnSpc>
              <a:buNone/>
            </a:pPr>
            <a:r>
              <a:rPr lang="en-US" sz="1850" b="1" kern="0" spc="-55" dirty="0">
                <a:solidFill>
                  <a:srgbClr val="272525"/>
                </a:solidFill>
                <a:latin typeface="p22-mackinac-pro" pitchFamily="34" charset="0"/>
                <a:ea typeface="p22-mackinac-pro" pitchFamily="34" charset="-122"/>
                <a:cs typeface="p22-mackinac-pro" pitchFamily="34" charset="-120"/>
              </a:rPr>
              <a:t>Surse naturale</a:t>
            </a:r>
            <a:endParaRPr lang="en-US" sz="1850" dirty="0"/>
          </a:p>
        </p:txBody>
      </p:sp>
      <p:sp>
        <p:nvSpPr>
          <p:cNvPr id="11" name="Text 8"/>
          <p:cNvSpPr/>
          <p:nvPr/>
        </p:nvSpPr>
        <p:spPr>
          <a:xfrm>
            <a:off x="2338507" y="2129671"/>
            <a:ext cx="7610951" cy="901541"/>
          </a:xfrm>
          <a:prstGeom prst="rect">
            <a:avLst/>
          </a:prstGeom>
          <a:noFill/>
          <a:ln/>
        </p:spPr>
        <p:txBody>
          <a:bodyPr wrap="square" rtlCol="0" anchor="t"/>
          <a:lstStyle/>
          <a:p>
            <a:pPr marL="0" indent="0" algn="l">
              <a:lnSpc>
                <a:spcPts val="2368"/>
              </a:lnSpc>
              <a:buNone/>
            </a:pPr>
            <a:r>
              <a:rPr lang="en-US" sz="1480" dirty="0">
                <a:solidFill>
                  <a:srgbClr val="272525"/>
                </a:solidFill>
                <a:latin typeface="Eudoxus Sans" pitchFamily="34" charset="0"/>
                <a:ea typeface="Eudoxus Sans" pitchFamily="34" charset="-122"/>
                <a:cs typeface="Eudoxus Sans" pitchFamily="34" charset="-120"/>
              </a:rPr>
              <a:t>Metanul este produsde în mod natural în mai multe medii, cum ar fi mlaștinile, turbăriile și lacurile. Aceste surse naturale de metan sunt rezultatul descompunerii anaerobice a materiei organice de către bacterii metanogene.</a:t>
            </a:r>
            <a:endParaRPr lang="en-US" sz="1480" dirty="0"/>
          </a:p>
        </p:txBody>
      </p:sp>
      <p:sp>
        <p:nvSpPr>
          <p:cNvPr id="12" name="Shape 9"/>
          <p:cNvSpPr/>
          <p:nvPr/>
        </p:nvSpPr>
        <p:spPr>
          <a:xfrm>
            <a:off x="1516440" y="3746361"/>
            <a:ext cx="657701" cy="37505"/>
          </a:xfrm>
          <a:prstGeom prst="roundRect">
            <a:avLst>
              <a:gd name="adj" fmla="val 225475"/>
            </a:avLst>
          </a:prstGeom>
          <a:solidFill>
            <a:srgbClr val="C6BDDA"/>
          </a:solidFill>
          <a:ln/>
        </p:spPr>
      </p:sp>
      <p:sp>
        <p:nvSpPr>
          <p:cNvPr id="13" name="Shape 10"/>
          <p:cNvSpPr/>
          <p:nvPr/>
        </p:nvSpPr>
        <p:spPr>
          <a:xfrm>
            <a:off x="1093649" y="3553778"/>
            <a:ext cx="422791" cy="422791"/>
          </a:xfrm>
          <a:prstGeom prst="roundRect">
            <a:avLst>
              <a:gd name="adj" fmla="val 20001"/>
            </a:avLst>
          </a:prstGeom>
          <a:solidFill>
            <a:srgbClr val="E0D7F4"/>
          </a:solidFill>
          <a:ln w="7620">
            <a:solidFill>
              <a:srgbClr val="C6BDDA"/>
            </a:solidFill>
            <a:prstDash val="solid"/>
          </a:ln>
        </p:spPr>
      </p:sp>
      <p:sp>
        <p:nvSpPr>
          <p:cNvPr id="14" name="Text 11"/>
          <p:cNvSpPr/>
          <p:nvPr/>
        </p:nvSpPr>
        <p:spPr>
          <a:xfrm>
            <a:off x="1227237" y="3588901"/>
            <a:ext cx="155615" cy="352425"/>
          </a:xfrm>
          <a:prstGeom prst="rect">
            <a:avLst/>
          </a:prstGeom>
          <a:noFill/>
          <a:ln/>
        </p:spPr>
        <p:txBody>
          <a:bodyPr wrap="none" rtlCol="0" anchor="t"/>
          <a:lstStyle/>
          <a:p>
            <a:pPr marL="0" indent="0" algn="ctr">
              <a:lnSpc>
                <a:spcPts val="2774"/>
              </a:lnSpc>
              <a:buNone/>
            </a:pPr>
            <a:r>
              <a:rPr lang="en-US" sz="2220" b="1" kern="0" spc="-67" dirty="0">
                <a:solidFill>
                  <a:srgbClr val="272525"/>
                </a:solidFill>
                <a:latin typeface="p22-mackinac-pro" pitchFamily="34" charset="0"/>
                <a:ea typeface="p22-mackinac-pro" pitchFamily="34" charset="-122"/>
                <a:cs typeface="p22-mackinac-pro" pitchFamily="34" charset="-120"/>
              </a:rPr>
              <a:t>2</a:t>
            </a:r>
            <a:endParaRPr lang="en-US" sz="2220" dirty="0"/>
          </a:p>
        </p:txBody>
      </p:sp>
      <p:sp>
        <p:nvSpPr>
          <p:cNvPr id="15" name="Text 12"/>
          <p:cNvSpPr/>
          <p:nvPr/>
        </p:nvSpPr>
        <p:spPr>
          <a:xfrm>
            <a:off x="2338507" y="3594854"/>
            <a:ext cx="2348984" cy="293608"/>
          </a:xfrm>
          <a:prstGeom prst="rect">
            <a:avLst/>
          </a:prstGeom>
          <a:noFill/>
          <a:ln/>
        </p:spPr>
        <p:txBody>
          <a:bodyPr wrap="none" rtlCol="0" anchor="t"/>
          <a:lstStyle/>
          <a:p>
            <a:pPr marL="0" indent="0" algn="l">
              <a:lnSpc>
                <a:spcPts val="2312"/>
              </a:lnSpc>
              <a:buNone/>
            </a:pPr>
            <a:r>
              <a:rPr lang="en-US" sz="1850" b="1" kern="0" spc="-55" dirty="0">
                <a:solidFill>
                  <a:srgbClr val="272525"/>
                </a:solidFill>
                <a:latin typeface="p22-mackinac-pro" pitchFamily="34" charset="0"/>
                <a:ea typeface="p22-mackinac-pro" pitchFamily="34" charset="-122"/>
                <a:cs typeface="p22-mackinac-pro" pitchFamily="34" charset="-120"/>
              </a:rPr>
              <a:t>Surse industriale</a:t>
            </a:r>
            <a:endParaRPr lang="en-US" sz="1850" dirty="0"/>
          </a:p>
        </p:txBody>
      </p:sp>
      <p:sp>
        <p:nvSpPr>
          <p:cNvPr id="16" name="Text 13"/>
          <p:cNvSpPr/>
          <p:nvPr/>
        </p:nvSpPr>
        <p:spPr>
          <a:xfrm>
            <a:off x="2338507" y="4001214"/>
            <a:ext cx="7610951" cy="1202055"/>
          </a:xfrm>
          <a:prstGeom prst="rect">
            <a:avLst/>
          </a:prstGeom>
          <a:noFill/>
          <a:ln/>
        </p:spPr>
        <p:txBody>
          <a:bodyPr wrap="square" rtlCol="0" anchor="t"/>
          <a:lstStyle/>
          <a:p>
            <a:pPr marL="0" indent="0" algn="l">
              <a:lnSpc>
                <a:spcPts val="2368"/>
              </a:lnSpc>
              <a:buNone/>
            </a:pPr>
            <a:r>
              <a:rPr lang="en-US" sz="1480" dirty="0">
                <a:solidFill>
                  <a:srgbClr val="272525"/>
                </a:solidFill>
                <a:latin typeface="Eudoxus Sans" pitchFamily="34" charset="0"/>
                <a:ea typeface="Eudoxus Sans" pitchFamily="34" charset="-122"/>
                <a:cs typeface="Eudoxus Sans" pitchFamily="34" charset="-120"/>
              </a:rPr>
              <a:t>Metanul este produs și în procese industriale, cum ar fi extracția sau rafinarea combustibililor fosili, producția de oțel sau industria minereurilor. Aceste activități umane eliberează metan în atmosferă, contribuind la creșterea nivelurilor de gaz cu efect de seră.</a:t>
            </a:r>
            <a:endParaRPr lang="en-US" sz="1480" dirty="0"/>
          </a:p>
        </p:txBody>
      </p:sp>
      <p:sp>
        <p:nvSpPr>
          <p:cNvPr id="17" name="Shape 14"/>
          <p:cNvSpPr/>
          <p:nvPr/>
        </p:nvSpPr>
        <p:spPr>
          <a:xfrm>
            <a:off x="1516440" y="5918418"/>
            <a:ext cx="657701" cy="37505"/>
          </a:xfrm>
          <a:prstGeom prst="roundRect">
            <a:avLst>
              <a:gd name="adj" fmla="val 225475"/>
            </a:avLst>
          </a:prstGeom>
          <a:solidFill>
            <a:srgbClr val="C6BDDA"/>
          </a:solidFill>
          <a:ln/>
        </p:spPr>
      </p:sp>
      <p:sp>
        <p:nvSpPr>
          <p:cNvPr id="18" name="Shape 15"/>
          <p:cNvSpPr/>
          <p:nvPr/>
        </p:nvSpPr>
        <p:spPr>
          <a:xfrm>
            <a:off x="1093649" y="5725835"/>
            <a:ext cx="422791" cy="422791"/>
          </a:xfrm>
          <a:prstGeom prst="roundRect">
            <a:avLst>
              <a:gd name="adj" fmla="val 20001"/>
            </a:avLst>
          </a:prstGeom>
          <a:solidFill>
            <a:srgbClr val="E0D7F4"/>
          </a:solidFill>
          <a:ln w="7620">
            <a:solidFill>
              <a:srgbClr val="C6BDDA"/>
            </a:solidFill>
            <a:prstDash val="solid"/>
          </a:ln>
        </p:spPr>
      </p:sp>
      <p:sp>
        <p:nvSpPr>
          <p:cNvPr id="19" name="Text 16"/>
          <p:cNvSpPr/>
          <p:nvPr/>
        </p:nvSpPr>
        <p:spPr>
          <a:xfrm>
            <a:off x="1224855" y="5760958"/>
            <a:ext cx="160377" cy="352425"/>
          </a:xfrm>
          <a:prstGeom prst="rect">
            <a:avLst/>
          </a:prstGeom>
          <a:noFill/>
          <a:ln/>
        </p:spPr>
        <p:txBody>
          <a:bodyPr wrap="none" rtlCol="0" anchor="t"/>
          <a:lstStyle/>
          <a:p>
            <a:pPr marL="0" indent="0" algn="ctr">
              <a:lnSpc>
                <a:spcPts val="2774"/>
              </a:lnSpc>
              <a:buNone/>
            </a:pPr>
            <a:r>
              <a:rPr lang="en-US" sz="2220" b="1" kern="0" spc="-67" dirty="0">
                <a:solidFill>
                  <a:srgbClr val="272525"/>
                </a:solidFill>
                <a:latin typeface="p22-mackinac-pro" pitchFamily="34" charset="0"/>
                <a:ea typeface="p22-mackinac-pro" pitchFamily="34" charset="-122"/>
                <a:cs typeface="p22-mackinac-pro" pitchFamily="34" charset="-120"/>
              </a:rPr>
              <a:t>3</a:t>
            </a:r>
            <a:endParaRPr lang="en-US" sz="2220" dirty="0"/>
          </a:p>
        </p:txBody>
      </p:sp>
      <p:sp>
        <p:nvSpPr>
          <p:cNvPr id="20" name="Text 17"/>
          <p:cNvSpPr/>
          <p:nvPr/>
        </p:nvSpPr>
        <p:spPr>
          <a:xfrm>
            <a:off x="2338507" y="5766911"/>
            <a:ext cx="2356842" cy="293608"/>
          </a:xfrm>
          <a:prstGeom prst="rect">
            <a:avLst/>
          </a:prstGeom>
          <a:noFill/>
          <a:ln/>
        </p:spPr>
        <p:txBody>
          <a:bodyPr wrap="none" rtlCol="0" anchor="t"/>
          <a:lstStyle/>
          <a:p>
            <a:pPr marL="0" indent="0" algn="l">
              <a:lnSpc>
                <a:spcPts val="2312"/>
              </a:lnSpc>
              <a:buNone/>
            </a:pPr>
            <a:r>
              <a:rPr lang="en-US" sz="1850" b="1" kern="0" spc="-55" dirty="0">
                <a:solidFill>
                  <a:srgbClr val="272525"/>
                </a:solidFill>
                <a:latin typeface="p22-mackinac-pro" pitchFamily="34" charset="0"/>
                <a:ea typeface="p22-mackinac-pro" pitchFamily="34" charset="-122"/>
                <a:cs typeface="p22-mackinac-pro" pitchFamily="34" charset="-120"/>
              </a:rPr>
              <a:t>Producere prin biogaz</a:t>
            </a:r>
            <a:endParaRPr lang="en-US" sz="1850" dirty="0"/>
          </a:p>
        </p:txBody>
      </p:sp>
      <p:sp>
        <p:nvSpPr>
          <p:cNvPr id="21" name="Text 18"/>
          <p:cNvSpPr/>
          <p:nvPr/>
        </p:nvSpPr>
        <p:spPr>
          <a:xfrm>
            <a:off x="2338507" y="6173272"/>
            <a:ext cx="7610951" cy="1202055"/>
          </a:xfrm>
          <a:prstGeom prst="rect">
            <a:avLst/>
          </a:prstGeom>
          <a:noFill/>
          <a:ln/>
        </p:spPr>
        <p:txBody>
          <a:bodyPr wrap="square" rtlCol="0" anchor="t"/>
          <a:lstStyle/>
          <a:p>
            <a:pPr marL="0" indent="0" algn="l">
              <a:lnSpc>
                <a:spcPts val="2368"/>
              </a:lnSpc>
              <a:buNone/>
            </a:pPr>
            <a:r>
              <a:rPr lang="en-US" sz="1480" dirty="0">
                <a:solidFill>
                  <a:srgbClr val="272525"/>
                </a:solidFill>
                <a:latin typeface="Eudoxus Sans" pitchFamily="34" charset="0"/>
                <a:ea typeface="Eudoxus Sans" pitchFamily="34" charset="-122"/>
                <a:cs typeface="Eudoxus Sans" pitchFamily="34" charset="-120"/>
              </a:rPr>
              <a:t>O metodă tot mai utilizată de a produce metan este prin fermentarea anaerobă a deșeurilor organice, cum ar fi deșeurile vegetale, dejecțiile animale sau deșeurile menajere. Acest proces este cunoscut sub numele de producere de biogaz și generează un combustibil valoros - metanul.</a:t>
            </a:r>
            <a:endParaRPr lang="en-US" sz="148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DFAF7">
              <a:alpha val="85000"/>
            </a:srgbClr>
          </a:solidFill>
          <a:ln/>
        </p:spPr>
      </p:sp>
      <p:sp>
        <p:nvSpPr>
          <p:cNvPr id="6" name="Text 3"/>
          <p:cNvSpPr/>
          <p:nvPr/>
        </p:nvSpPr>
        <p:spPr>
          <a:xfrm>
            <a:off x="2037993" y="655439"/>
            <a:ext cx="10554414" cy="1388745"/>
          </a:xfrm>
          <a:prstGeom prst="rect">
            <a:avLst/>
          </a:prstGeom>
          <a:noFill/>
          <a:ln/>
        </p:spPr>
        <p:txBody>
          <a:bodyPr wrap="square" rtlCol="0" anchor="t"/>
          <a:lstStyle/>
          <a:p>
            <a:pPr marL="0" indent="0">
              <a:lnSpc>
                <a:spcPts val="5468"/>
              </a:lnSpc>
              <a:buNone/>
            </a:pPr>
            <a:r>
              <a:rPr lang="en-US" sz="4374" b="1" kern="0" spc="-131" dirty="0">
                <a:solidFill>
                  <a:srgbClr val="591CE6"/>
                </a:solidFill>
                <a:latin typeface="p22-mackinac-pro" pitchFamily="34" charset="0"/>
                <a:ea typeface="p22-mackinac-pro" pitchFamily="34" charset="-122"/>
                <a:cs typeface="p22-mackinac-pro" pitchFamily="34" charset="-120"/>
              </a:rPr>
              <a:t>Utilizările metanului în industrie și viața de zi cu zi</a:t>
            </a:r>
            <a:endParaRPr lang="en-US" sz="4374" dirty="0"/>
          </a:p>
        </p:txBody>
      </p:sp>
      <p:sp>
        <p:nvSpPr>
          <p:cNvPr id="7" name="Shape 4"/>
          <p:cNvSpPr/>
          <p:nvPr/>
        </p:nvSpPr>
        <p:spPr>
          <a:xfrm>
            <a:off x="2037993" y="2377440"/>
            <a:ext cx="3370064" cy="5196602"/>
          </a:xfrm>
          <a:prstGeom prst="roundRect">
            <a:avLst>
              <a:gd name="adj" fmla="val 2967"/>
            </a:avLst>
          </a:prstGeom>
          <a:solidFill>
            <a:srgbClr val="E0D7F4"/>
          </a:solidFill>
          <a:ln w="7620">
            <a:solidFill>
              <a:srgbClr val="C6BDDA"/>
            </a:solidFill>
            <a:prstDash val="solid"/>
          </a:ln>
        </p:spPr>
      </p:sp>
      <p:sp>
        <p:nvSpPr>
          <p:cNvPr id="8" name="Text 5"/>
          <p:cNvSpPr/>
          <p:nvPr/>
        </p:nvSpPr>
        <p:spPr>
          <a:xfrm>
            <a:off x="2267783" y="2607231"/>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p22-mackinac-pro" pitchFamily="34" charset="0"/>
                <a:ea typeface="p22-mackinac-pro" pitchFamily="34" charset="-122"/>
                <a:cs typeface="p22-mackinac-pro" pitchFamily="34" charset="-120"/>
              </a:rPr>
              <a:t>Sursa de energie</a:t>
            </a:r>
            <a:endParaRPr lang="en-US" sz="2187" dirty="0"/>
          </a:p>
        </p:txBody>
      </p:sp>
      <p:sp>
        <p:nvSpPr>
          <p:cNvPr id="9" name="Text 6"/>
          <p:cNvSpPr/>
          <p:nvPr/>
        </p:nvSpPr>
        <p:spPr>
          <a:xfrm>
            <a:off x="2267783" y="3087648"/>
            <a:ext cx="2910483" cy="3909417"/>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Metanul este o sursă de energie versatilă și eficientă, fiind utilizat pe scară largă în industriile chimică, petrochimică și energetică. Acesta este ars pentru a produce căldură și electricitate, fiind unul dintre cei mai importanți combustibili fosili utilizați la nivel mondial.</a:t>
            </a:r>
            <a:endParaRPr lang="en-US" sz="1750" dirty="0"/>
          </a:p>
        </p:txBody>
      </p:sp>
      <p:sp>
        <p:nvSpPr>
          <p:cNvPr id="10" name="Shape 7"/>
          <p:cNvSpPr/>
          <p:nvPr/>
        </p:nvSpPr>
        <p:spPr>
          <a:xfrm>
            <a:off x="5630228" y="2377440"/>
            <a:ext cx="3370064" cy="5196602"/>
          </a:xfrm>
          <a:prstGeom prst="roundRect">
            <a:avLst>
              <a:gd name="adj" fmla="val 2967"/>
            </a:avLst>
          </a:prstGeom>
          <a:solidFill>
            <a:srgbClr val="E0D7F4"/>
          </a:solidFill>
          <a:ln w="7620">
            <a:solidFill>
              <a:srgbClr val="C6BDDA"/>
            </a:solidFill>
            <a:prstDash val="solid"/>
          </a:ln>
        </p:spPr>
      </p:sp>
      <p:sp>
        <p:nvSpPr>
          <p:cNvPr id="11" name="Text 8"/>
          <p:cNvSpPr/>
          <p:nvPr/>
        </p:nvSpPr>
        <p:spPr>
          <a:xfrm>
            <a:off x="5860018" y="2607231"/>
            <a:ext cx="2910483" cy="694373"/>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p22-mackinac-pro" pitchFamily="34" charset="0"/>
                <a:ea typeface="p22-mackinac-pro" pitchFamily="34" charset="-122"/>
                <a:cs typeface="p22-mackinac-pro" pitchFamily="34" charset="-120"/>
              </a:rPr>
              <a:t>Materie primă în industrie</a:t>
            </a:r>
            <a:endParaRPr lang="en-US" sz="2187" dirty="0"/>
          </a:p>
        </p:txBody>
      </p:sp>
      <p:sp>
        <p:nvSpPr>
          <p:cNvPr id="12" name="Text 9"/>
          <p:cNvSpPr/>
          <p:nvPr/>
        </p:nvSpPr>
        <p:spPr>
          <a:xfrm>
            <a:off x="5860018" y="3434834"/>
            <a:ext cx="2910483" cy="3909417"/>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Metanul este o materie primă esențială în industria chimică, fiind folosit la producerea unei mari varietăți de substanțe chimice, de la îngrășăminte la solvenți și materiale plastice. Procesele de reformare și cracare a metanului sunt deosebit de importante în acest sens.</a:t>
            </a:r>
            <a:endParaRPr lang="en-US" sz="1750" dirty="0"/>
          </a:p>
        </p:txBody>
      </p:sp>
      <p:sp>
        <p:nvSpPr>
          <p:cNvPr id="13" name="Shape 10"/>
          <p:cNvSpPr/>
          <p:nvPr/>
        </p:nvSpPr>
        <p:spPr>
          <a:xfrm>
            <a:off x="9222462" y="2377440"/>
            <a:ext cx="3370064" cy="5196602"/>
          </a:xfrm>
          <a:prstGeom prst="roundRect">
            <a:avLst>
              <a:gd name="adj" fmla="val 2967"/>
            </a:avLst>
          </a:prstGeom>
          <a:solidFill>
            <a:srgbClr val="E0D7F4"/>
          </a:solidFill>
          <a:ln w="7620">
            <a:solidFill>
              <a:srgbClr val="C6BDDA"/>
            </a:solidFill>
            <a:prstDash val="solid"/>
          </a:ln>
        </p:spPr>
      </p:sp>
      <p:sp>
        <p:nvSpPr>
          <p:cNvPr id="14" name="Text 11"/>
          <p:cNvSpPr/>
          <p:nvPr/>
        </p:nvSpPr>
        <p:spPr>
          <a:xfrm>
            <a:off x="9452253" y="2607231"/>
            <a:ext cx="2910483" cy="694373"/>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p22-mackinac-pro" pitchFamily="34" charset="0"/>
                <a:ea typeface="p22-mackinac-pro" pitchFamily="34" charset="-122"/>
                <a:cs typeface="p22-mackinac-pro" pitchFamily="34" charset="-120"/>
              </a:rPr>
              <a:t>Carburant pentru vehicule</a:t>
            </a:r>
            <a:endParaRPr lang="en-US" sz="2187" dirty="0"/>
          </a:p>
        </p:txBody>
      </p:sp>
      <p:sp>
        <p:nvSpPr>
          <p:cNvPr id="15" name="Text 12"/>
          <p:cNvSpPr/>
          <p:nvPr/>
        </p:nvSpPr>
        <p:spPr>
          <a:xfrm>
            <a:off x="9452253" y="3434834"/>
            <a:ext cx="2910483" cy="3554016"/>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Metanul poate fi folosit și ca și combustibil pentru vehicule sub formă de gaz natural comprimat (GNC). Această utilizare a metanului este în creștere, deoarece GNC-ul este o soluție mai ecologică și mai eficientă comparativ cu combustibilii convenționali.</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
        <p:nvSpPr>
          <p:cNvPr id="4" name="Text 2"/>
          <p:cNvSpPr/>
          <p:nvPr/>
        </p:nvSpPr>
        <p:spPr>
          <a:xfrm>
            <a:off x="2037993" y="974050"/>
            <a:ext cx="10554414" cy="1388745"/>
          </a:xfrm>
          <a:prstGeom prst="rect">
            <a:avLst/>
          </a:prstGeom>
          <a:noFill/>
          <a:ln/>
        </p:spPr>
        <p:txBody>
          <a:bodyPr wrap="square" rtlCol="0" anchor="t"/>
          <a:lstStyle/>
          <a:p>
            <a:pPr marL="0" indent="0">
              <a:lnSpc>
                <a:spcPts val="5468"/>
              </a:lnSpc>
              <a:buNone/>
            </a:pPr>
            <a:r>
              <a:rPr lang="en-US" sz="4374" b="1" kern="0" spc="-131" dirty="0">
                <a:solidFill>
                  <a:srgbClr val="591CE6"/>
                </a:solidFill>
                <a:latin typeface="p22-mackinac-pro" pitchFamily="34" charset="0"/>
                <a:ea typeface="p22-mackinac-pro" pitchFamily="34" charset="-122"/>
                <a:cs typeface="p22-mackinac-pro" pitchFamily="34" charset="-120"/>
              </a:rPr>
              <a:t>Avantajele și dezavantajele utilizării metanului ca și combustibil</a:t>
            </a:r>
            <a:endParaRPr lang="en-US" sz="4374" dirty="0"/>
          </a:p>
        </p:txBody>
      </p:sp>
      <p:pic>
        <p:nvPicPr>
          <p:cNvPr id="5" name="Image 0" descr="preencoded.png"/>
          <p:cNvPicPr>
            <a:picLocks noChangeAspect="1"/>
          </p:cNvPicPr>
          <p:nvPr/>
        </p:nvPicPr>
        <p:blipFill>
          <a:blip r:embed="rId3"/>
          <a:stretch>
            <a:fillRect/>
          </a:stretch>
        </p:blipFill>
        <p:spPr>
          <a:xfrm>
            <a:off x="2037993" y="2807137"/>
            <a:ext cx="555427" cy="555427"/>
          </a:xfrm>
          <a:prstGeom prst="rect">
            <a:avLst/>
          </a:prstGeom>
        </p:spPr>
      </p:pic>
      <p:sp>
        <p:nvSpPr>
          <p:cNvPr id="6" name="Text 3"/>
          <p:cNvSpPr/>
          <p:nvPr/>
        </p:nvSpPr>
        <p:spPr>
          <a:xfrm>
            <a:off x="2037993" y="3584734"/>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p22-mackinac-pro" pitchFamily="34" charset="0"/>
                <a:ea typeface="p22-mackinac-pro" pitchFamily="34" charset="-122"/>
                <a:cs typeface="p22-mackinac-pro" pitchFamily="34" charset="-120"/>
              </a:rPr>
              <a:t>Eficiență energetică</a:t>
            </a:r>
            <a:endParaRPr lang="en-US" sz="2187" dirty="0"/>
          </a:p>
        </p:txBody>
      </p:sp>
      <p:sp>
        <p:nvSpPr>
          <p:cNvPr id="7" name="Text 4"/>
          <p:cNvSpPr/>
          <p:nvPr/>
        </p:nvSpPr>
        <p:spPr>
          <a:xfrm>
            <a:off x="2037993" y="4065151"/>
            <a:ext cx="3295888" cy="2843213"/>
          </a:xfrm>
          <a:prstGeom prst="rect">
            <a:avLst/>
          </a:prstGeom>
          <a:noFill/>
          <a:ln/>
        </p:spPr>
        <p:txBody>
          <a:bodyPr wrap="square" rtlCol="0" anchor="t"/>
          <a:lstStyle/>
          <a:p>
            <a:pPr marL="0" indent="0" algn="l">
              <a:lnSpc>
                <a:spcPts val="2799"/>
              </a:lnSpc>
              <a:buNone/>
            </a:pPr>
            <a:r>
              <a:rPr lang="en-US" sz="1750" dirty="0">
                <a:solidFill>
                  <a:srgbClr val="272525"/>
                </a:solidFill>
                <a:latin typeface="Eudoxus Sans" pitchFamily="34" charset="0"/>
                <a:ea typeface="Eudoxus Sans" pitchFamily="34" charset="-122"/>
                <a:cs typeface="Eudoxus Sans" pitchFamily="34" charset="-120"/>
              </a:rPr>
              <a:t>Metanul este o sursă de energie extrem de eficientă, cu un conținut energetic ridicat. Acest lucru îl face un combustibil ideal pentru o varietate de aplicații, de la încălzirea locuințelor la propulsia vehiculelor.</a:t>
            </a:r>
            <a:endParaRPr lang="en-US" sz="1750" dirty="0"/>
          </a:p>
        </p:txBody>
      </p:sp>
      <p:pic>
        <p:nvPicPr>
          <p:cNvPr id="8" name="Image 1" descr="preencoded.png"/>
          <p:cNvPicPr>
            <a:picLocks noChangeAspect="1"/>
          </p:cNvPicPr>
          <p:nvPr/>
        </p:nvPicPr>
        <p:blipFill>
          <a:blip r:embed="rId4"/>
          <a:stretch>
            <a:fillRect/>
          </a:stretch>
        </p:blipFill>
        <p:spPr>
          <a:xfrm>
            <a:off x="5667137" y="2807137"/>
            <a:ext cx="555427" cy="555427"/>
          </a:xfrm>
          <a:prstGeom prst="rect">
            <a:avLst/>
          </a:prstGeom>
        </p:spPr>
      </p:pic>
      <p:sp>
        <p:nvSpPr>
          <p:cNvPr id="9" name="Text 5"/>
          <p:cNvSpPr/>
          <p:nvPr/>
        </p:nvSpPr>
        <p:spPr>
          <a:xfrm>
            <a:off x="5667137" y="3584734"/>
            <a:ext cx="3296007" cy="694373"/>
          </a:xfrm>
          <a:prstGeom prst="rect">
            <a:avLst/>
          </a:prstGeom>
          <a:noFill/>
          <a:ln/>
        </p:spPr>
        <p:txBody>
          <a:bodyPr wrap="square" rtlCol="0" anchor="t"/>
          <a:lstStyle/>
          <a:p>
            <a:pPr marL="0" indent="0" algn="l">
              <a:lnSpc>
                <a:spcPts val="2734"/>
              </a:lnSpc>
              <a:buNone/>
            </a:pPr>
            <a:r>
              <a:rPr lang="en-US" sz="2187" b="1" kern="0" spc="-66" dirty="0">
                <a:solidFill>
                  <a:srgbClr val="272525"/>
                </a:solidFill>
                <a:latin typeface="p22-mackinac-pro" pitchFamily="34" charset="0"/>
                <a:ea typeface="p22-mackinac-pro" pitchFamily="34" charset="-122"/>
                <a:cs typeface="p22-mackinac-pro" pitchFamily="34" charset="-120"/>
              </a:rPr>
              <a:t>Impact redus asupra mediului</a:t>
            </a:r>
            <a:endParaRPr lang="en-US" sz="2187" dirty="0"/>
          </a:p>
        </p:txBody>
      </p:sp>
      <p:sp>
        <p:nvSpPr>
          <p:cNvPr id="10" name="Text 6"/>
          <p:cNvSpPr/>
          <p:nvPr/>
        </p:nvSpPr>
        <p:spPr>
          <a:xfrm>
            <a:off x="5667137" y="4412337"/>
            <a:ext cx="3296007" cy="2843213"/>
          </a:xfrm>
          <a:prstGeom prst="rect">
            <a:avLst/>
          </a:prstGeom>
          <a:noFill/>
          <a:ln/>
        </p:spPr>
        <p:txBody>
          <a:bodyPr wrap="square" rtlCol="0" anchor="t"/>
          <a:lstStyle/>
          <a:p>
            <a:pPr marL="0" indent="0" algn="l">
              <a:lnSpc>
                <a:spcPts val="2799"/>
              </a:lnSpc>
              <a:buNone/>
            </a:pPr>
            <a:r>
              <a:rPr lang="en-US" sz="1750" dirty="0">
                <a:solidFill>
                  <a:srgbClr val="272525"/>
                </a:solidFill>
                <a:latin typeface="Eudoxus Sans" pitchFamily="34" charset="0"/>
                <a:ea typeface="Eudoxus Sans" pitchFamily="34" charset="-122"/>
                <a:cs typeface="Eudoxus Sans" pitchFamily="34" charset="-120"/>
              </a:rPr>
              <a:t>În comparație cu alți combustibili fosili, metanul are o amprentă de carbon mai mică, eliberând mai puține emisii de dioxid de carbon la ardere. Aceasta îl face o opțiune mai prietenoasă cu mediul înconjurător.</a:t>
            </a:r>
            <a:endParaRPr lang="en-US" sz="1750" dirty="0"/>
          </a:p>
        </p:txBody>
      </p:sp>
      <p:pic>
        <p:nvPicPr>
          <p:cNvPr id="11" name="Image 2" descr="preencoded.png"/>
          <p:cNvPicPr>
            <a:picLocks noChangeAspect="1"/>
          </p:cNvPicPr>
          <p:nvPr/>
        </p:nvPicPr>
        <p:blipFill>
          <a:blip r:embed="rId5"/>
          <a:stretch>
            <a:fillRect/>
          </a:stretch>
        </p:blipFill>
        <p:spPr>
          <a:xfrm>
            <a:off x="9296400" y="2807137"/>
            <a:ext cx="555427" cy="555427"/>
          </a:xfrm>
          <a:prstGeom prst="rect">
            <a:avLst/>
          </a:prstGeom>
        </p:spPr>
      </p:pic>
      <p:sp>
        <p:nvSpPr>
          <p:cNvPr id="12" name="Text 7"/>
          <p:cNvSpPr/>
          <p:nvPr/>
        </p:nvSpPr>
        <p:spPr>
          <a:xfrm>
            <a:off x="9296400" y="3584734"/>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p22-mackinac-pro" pitchFamily="34" charset="0"/>
                <a:ea typeface="p22-mackinac-pro" pitchFamily="34" charset="-122"/>
                <a:cs typeface="p22-mackinac-pro" pitchFamily="34" charset="-120"/>
              </a:rPr>
              <a:t>Costuri competitive</a:t>
            </a:r>
            <a:endParaRPr lang="en-US" sz="2187" dirty="0"/>
          </a:p>
        </p:txBody>
      </p:sp>
      <p:sp>
        <p:nvSpPr>
          <p:cNvPr id="13" name="Text 8"/>
          <p:cNvSpPr/>
          <p:nvPr/>
        </p:nvSpPr>
        <p:spPr>
          <a:xfrm>
            <a:off x="9296400" y="4065151"/>
            <a:ext cx="3296007" cy="2132409"/>
          </a:xfrm>
          <a:prstGeom prst="rect">
            <a:avLst/>
          </a:prstGeom>
          <a:noFill/>
          <a:ln/>
        </p:spPr>
        <p:txBody>
          <a:bodyPr wrap="square" rtlCol="0" anchor="t"/>
          <a:lstStyle/>
          <a:p>
            <a:pPr marL="0" indent="0" algn="l">
              <a:lnSpc>
                <a:spcPts val="2799"/>
              </a:lnSpc>
              <a:buNone/>
            </a:pPr>
            <a:r>
              <a:rPr lang="en-US" sz="1750" dirty="0">
                <a:solidFill>
                  <a:srgbClr val="272525"/>
                </a:solidFill>
                <a:latin typeface="Eudoxus Sans" pitchFamily="34" charset="0"/>
                <a:ea typeface="Eudoxus Sans" pitchFamily="34" charset="-122"/>
                <a:cs typeface="Eudoxus Sans" pitchFamily="34" charset="-120"/>
              </a:rPr>
              <a:t>Prețul metanului este în general mai scăzut decât al altor combustibili, ceea ce îl face o opțiune atractivă din punct de vedere economic pentru consumatori și industrie.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p:cNvPicPr>
            <a:picLocks noChangeAspect="1"/>
          </p:cNvPicPr>
          <p:nvPr/>
        </p:nvPicPr>
        <p:blipFill>
          <a:blip r:embed="rId3"/>
          <a:stretch>
            <a:fillRect/>
          </a:stretch>
        </p:blipFill>
        <p:spPr>
          <a:xfrm>
            <a:off x="-7620" y="0"/>
            <a:ext cx="5486400" cy="8229600"/>
          </a:xfrm>
          <a:prstGeom prst="rect">
            <a:avLst/>
          </a:prstGeom>
        </p:spPr>
      </p:pic>
      <p:sp>
        <p:nvSpPr>
          <p:cNvPr id="5" name="Text 2"/>
          <p:cNvSpPr/>
          <p:nvPr/>
        </p:nvSpPr>
        <p:spPr>
          <a:xfrm>
            <a:off x="6319599" y="641033"/>
            <a:ext cx="7477601" cy="1388745"/>
          </a:xfrm>
          <a:prstGeom prst="rect">
            <a:avLst/>
          </a:prstGeom>
          <a:noFill/>
          <a:ln/>
        </p:spPr>
        <p:txBody>
          <a:bodyPr wrap="square" rtlCol="0" anchor="t"/>
          <a:lstStyle/>
          <a:p>
            <a:pPr marL="0" indent="0">
              <a:lnSpc>
                <a:spcPts val="5468"/>
              </a:lnSpc>
              <a:buNone/>
            </a:pPr>
            <a:r>
              <a:rPr lang="en-US" sz="4374" b="1" kern="0" spc="-131" dirty="0">
                <a:solidFill>
                  <a:srgbClr val="591CE6"/>
                </a:solidFill>
                <a:latin typeface="p22-mackinac-pro" pitchFamily="34" charset="0"/>
                <a:ea typeface="p22-mackinac-pro" pitchFamily="34" charset="-122"/>
                <a:cs typeface="p22-mackinac-pro" pitchFamily="34" charset="-120"/>
              </a:rPr>
              <a:t>Impactul metanului asupra mediului înconjurător</a:t>
            </a:r>
            <a:endParaRPr lang="en-US" sz="4374" dirty="0"/>
          </a:p>
        </p:txBody>
      </p:sp>
      <p:sp>
        <p:nvSpPr>
          <p:cNvPr id="6" name="Text 3"/>
          <p:cNvSpPr/>
          <p:nvPr/>
        </p:nvSpPr>
        <p:spPr>
          <a:xfrm>
            <a:off x="6319599" y="2363033"/>
            <a:ext cx="7477601" cy="2843213"/>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Metanul, în calitate de reprezentant al hidrocarburilor saturate, are un impact semnificativ asupra mediului înconjurător. Fiind un </a:t>
            </a:r>
            <a:r>
              <a:rPr lang="en-US" sz="1750" b="1" dirty="0">
                <a:solidFill>
                  <a:srgbClr val="272525"/>
                </a:solidFill>
                <a:latin typeface="Eudoxus Sans" pitchFamily="34" charset="0"/>
                <a:ea typeface="Eudoxus Sans" pitchFamily="34" charset="-122"/>
                <a:cs typeface="Eudoxus Sans" pitchFamily="34" charset="-120"/>
              </a:rPr>
              <a:t>gaz cu efect de seră</a:t>
            </a:r>
            <a:r>
              <a:rPr lang="en-US" sz="1750" dirty="0">
                <a:solidFill>
                  <a:srgbClr val="272525"/>
                </a:solidFill>
                <a:latin typeface="Eudoxus Sans" pitchFamily="34" charset="0"/>
                <a:ea typeface="Eudoxus Sans" pitchFamily="34" charset="-122"/>
                <a:cs typeface="Eudoxus Sans" pitchFamily="34" charset="-120"/>
              </a:rPr>
              <a:t>, metanul contribuie în mod substanțial la creșterea temperaturilor globale, accelerând schimbările climatice cu efecte devastatoare asupra ecosistemelor și a vieții pe Pământ. De asemenea, </a:t>
            </a:r>
            <a:r>
              <a:rPr lang="en-US" sz="1750" b="1" dirty="0">
                <a:solidFill>
                  <a:srgbClr val="272525"/>
                </a:solidFill>
                <a:latin typeface="Eudoxus Sans" pitchFamily="34" charset="0"/>
                <a:ea typeface="Eudoxus Sans" pitchFamily="34" charset="-122"/>
                <a:cs typeface="Eudoxus Sans" pitchFamily="34" charset="-120"/>
              </a:rPr>
              <a:t>arderea metanului</a:t>
            </a:r>
            <a:r>
              <a:rPr lang="en-US" sz="1750" dirty="0">
                <a:solidFill>
                  <a:srgbClr val="272525"/>
                </a:solidFill>
                <a:latin typeface="Eudoxus Sans" pitchFamily="34" charset="0"/>
                <a:ea typeface="Eudoxus Sans" pitchFamily="34" charset="-122"/>
                <a:cs typeface="Eudoxus Sans" pitchFamily="34" charset="-120"/>
              </a:rPr>
              <a:t> duce la eliberarea în atmosferă a unor </a:t>
            </a:r>
            <a:r>
              <a:rPr lang="en-US" sz="1750" b="1" dirty="0">
                <a:solidFill>
                  <a:srgbClr val="272525"/>
                </a:solidFill>
                <a:latin typeface="Eudoxus Sans" pitchFamily="34" charset="0"/>
                <a:ea typeface="Eudoxus Sans" pitchFamily="34" charset="-122"/>
                <a:cs typeface="Eudoxus Sans" pitchFamily="34" charset="-120"/>
              </a:rPr>
              <a:t>substanțe poluante</a:t>
            </a:r>
            <a:r>
              <a:rPr lang="en-US" sz="1750" dirty="0">
                <a:solidFill>
                  <a:srgbClr val="272525"/>
                </a:solidFill>
                <a:latin typeface="Eudoxus Sans" pitchFamily="34" charset="0"/>
                <a:ea typeface="Eudoxus Sans" pitchFamily="34" charset="-122"/>
                <a:cs typeface="Eudoxus Sans" pitchFamily="34" charset="-120"/>
              </a:rPr>
              <a:t>, cum ar fi </a:t>
            </a:r>
            <a:r>
              <a:rPr lang="en-US" sz="1750" b="1" dirty="0">
                <a:solidFill>
                  <a:srgbClr val="272525"/>
                </a:solidFill>
                <a:latin typeface="Eudoxus Sans" pitchFamily="34" charset="0"/>
                <a:ea typeface="Eudoxus Sans" pitchFamily="34" charset="-122"/>
                <a:cs typeface="Eudoxus Sans" pitchFamily="34" charset="-120"/>
              </a:rPr>
              <a:t>dioxidul de carbon</a:t>
            </a:r>
            <a:r>
              <a:rPr lang="en-US" sz="1750" dirty="0">
                <a:solidFill>
                  <a:srgbClr val="272525"/>
                </a:solidFill>
                <a:latin typeface="Eudoxus Sans" pitchFamily="34" charset="0"/>
                <a:ea typeface="Eudoxus Sans" pitchFamily="34" charset="-122"/>
                <a:cs typeface="Eudoxus Sans" pitchFamily="34" charset="-120"/>
              </a:rPr>
              <a:t> și </a:t>
            </a:r>
            <a:r>
              <a:rPr lang="en-US" sz="1750" b="1" dirty="0">
                <a:solidFill>
                  <a:srgbClr val="272525"/>
                </a:solidFill>
                <a:latin typeface="Eudoxus Sans" pitchFamily="34" charset="0"/>
                <a:ea typeface="Eudoxus Sans" pitchFamily="34" charset="-122"/>
                <a:cs typeface="Eudoxus Sans" pitchFamily="34" charset="-120"/>
              </a:rPr>
              <a:t>monoxidul de carbon</a:t>
            </a:r>
            <a:r>
              <a:rPr lang="en-US" sz="1750" dirty="0">
                <a:solidFill>
                  <a:srgbClr val="272525"/>
                </a:solidFill>
                <a:latin typeface="Eudoxus Sans" pitchFamily="34" charset="0"/>
                <a:ea typeface="Eudoxus Sans" pitchFamily="34" charset="-122"/>
                <a:cs typeface="Eudoxus Sans" pitchFamily="34" charset="-120"/>
              </a:rPr>
              <a:t>, care afectează negativ calitatea aerului și sănătatea populației.</a:t>
            </a:r>
            <a:endParaRPr lang="en-US" sz="1750" dirty="0"/>
          </a:p>
        </p:txBody>
      </p:sp>
      <p:sp>
        <p:nvSpPr>
          <p:cNvPr id="7" name="Text 4"/>
          <p:cNvSpPr/>
          <p:nvPr/>
        </p:nvSpPr>
        <p:spPr>
          <a:xfrm>
            <a:off x="6319599" y="5456158"/>
            <a:ext cx="7477601" cy="2132409"/>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Pe lângă efectele directe asupra climei și calității aerului, producția și utilizarea intensivă a metanului poate conduce la </a:t>
            </a:r>
            <a:r>
              <a:rPr lang="en-US" sz="1750" b="1" dirty="0">
                <a:solidFill>
                  <a:srgbClr val="272525"/>
                </a:solidFill>
                <a:latin typeface="Eudoxus Sans" pitchFamily="34" charset="0"/>
                <a:ea typeface="Eudoxus Sans" pitchFamily="34" charset="-122"/>
                <a:cs typeface="Eudoxus Sans" pitchFamily="34" charset="-120"/>
              </a:rPr>
              <a:t>deforestare</a:t>
            </a:r>
            <a:r>
              <a:rPr lang="en-US" sz="1750" dirty="0">
                <a:solidFill>
                  <a:srgbClr val="272525"/>
                </a:solidFill>
                <a:latin typeface="Eudoxus Sans" pitchFamily="34" charset="0"/>
                <a:ea typeface="Eudoxus Sans" pitchFamily="34" charset="-122"/>
                <a:cs typeface="Eudoxus Sans" pitchFamily="34" charset="-120"/>
              </a:rPr>
              <a:t>, </a:t>
            </a:r>
            <a:r>
              <a:rPr lang="en-US" sz="1750" b="1" dirty="0">
                <a:solidFill>
                  <a:srgbClr val="272525"/>
                </a:solidFill>
                <a:latin typeface="Eudoxus Sans" pitchFamily="34" charset="0"/>
                <a:ea typeface="Eudoxus Sans" pitchFamily="34" charset="-122"/>
                <a:cs typeface="Eudoxus Sans" pitchFamily="34" charset="-120"/>
              </a:rPr>
              <a:t>distrugerea habitatelor naturale</a:t>
            </a:r>
            <a:r>
              <a:rPr lang="en-US" sz="1750" dirty="0">
                <a:solidFill>
                  <a:srgbClr val="272525"/>
                </a:solidFill>
                <a:latin typeface="Eudoxus Sans" pitchFamily="34" charset="0"/>
                <a:ea typeface="Eudoxus Sans" pitchFamily="34" charset="-122"/>
                <a:cs typeface="Eudoxus Sans" pitchFamily="34" charset="-120"/>
              </a:rPr>
              <a:t> și </a:t>
            </a:r>
            <a:r>
              <a:rPr lang="en-US" sz="1750" b="1" dirty="0">
                <a:solidFill>
                  <a:srgbClr val="272525"/>
                </a:solidFill>
                <a:latin typeface="Eudoxus Sans" pitchFamily="34" charset="0"/>
                <a:ea typeface="Eudoxus Sans" pitchFamily="34" charset="-122"/>
                <a:cs typeface="Eudoxus Sans" pitchFamily="34" charset="-120"/>
              </a:rPr>
              <a:t>epuizarea rezervelor de combustibili fosili</a:t>
            </a:r>
            <a:r>
              <a:rPr lang="en-US" sz="1750" dirty="0">
                <a:solidFill>
                  <a:srgbClr val="272525"/>
                </a:solidFill>
                <a:latin typeface="Eudoxus Sans" pitchFamily="34" charset="0"/>
                <a:ea typeface="Eudoxus Sans" pitchFamily="34" charset="-122"/>
                <a:cs typeface="Eudoxus Sans" pitchFamily="34" charset="-120"/>
              </a:rPr>
              <a:t>. Acest lucru amenință serios biodiversitatea și echilibrul fragil al ecosistemelor, afectând în mod critic flora și fauna în multe regiuni ale lumii.</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838"/>
          </a:xfrm>
          <a:prstGeom prst="rect">
            <a:avLst/>
          </a:prstGeom>
          <a:solidFill>
            <a:srgbClr val="FDFAF7"/>
          </a:solidFill>
          <a:ln/>
        </p:spPr>
      </p:sp>
      <p:sp>
        <p:nvSpPr>
          <p:cNvPr id="4" name="Text 2"/>
          <p:cNvSpPr/>
          <p:nvPr/>
        </p:nvSpPr>
        <p:spPr>
          <a:xfrm>
            <a:off x="3376374" y="456009"/>
            <a:ext cx="7877532" cy="1036320"/>
          </a:xfrm>
          <a:prstGeom prst="rect">
            <a:avLst/>
          </a:prstGeom>
          <a:noFill/>
          <a:ln/>
        </p:spPr>
        <p:txBody>
          <a:bodyPr wrap="square" rtlCol="0" anchor="t"/>
          <a:lstStyle/>
          <a:p>
            <a:pPr marL="0" indent="0">
              <a:lnSpc>
                <a:spcPts val="4081"/>
              </a:lnSpc>
              <a:buNone/>
            </a:pPr>
            <a:r>
              <a:rPr lang="en-US" sz="3265" b="1" kern="0" spc="-98" dirty="0">
                <a:solidFill>
                  <a:srgbClr val="591CE6"/>
                </a:solidFill>
                <a:latin typeface="p22-mackinac-pro" pitchFamily="34" charset="0"/>
                <a:ea typeface="p22-mackinac-pro" pitchFamily="34" charset="-122"/>
                <a:cs typeface="p22-mackinac-pro" pitchFamily="34" charset="-120"/>
              </a:rPr>
              <a:t>Măsuri pentru reducerea impactului negativ al metanului</a:t>
            </a:r>
            <a:endParaRPr lang="en-US" sz="3265" dirty="0"/>
          </a:p>
        </p:txBody>
      </p:sp>
      <p:sp>
        <p:nvSpPr>
          <p:cNvPr id="5" name="Text 3"/>
          <p:cNvSpPr/>
          <p:nvPr/>
        </p:nvSpPr>
        <p:spPr>
          <a:xfrm>
            <a:off x="3376374" y="1906786"/>
            <a:ext cx="1665923" cy="777240"/>
          </a:xfrm>
          <a:prstGeom prst="rect">
            <a:avLst/>
          </a:prstGeom>
          <a:noFill/>
          <a:ln/>
        </p:spPr>
        <p:txBody>
          <a:bodyPr wrap="square" rtlCol="0" anchor="t"/>
          <a:lstStyle/>
          <a:p>
            <a:pPr marL="0" indent="0">
              <a:lnSpc>
                <a:spcPts val="2040"/>
              </a:lnSpc>
              <a:buNone/>
            </a:pPr>
            <a:r>
              <a:rPr lang="en-US" sz="1632" b="1" kern="0" spc="-49" dirty="0">
                <a:solidFill>
                  <a:srgbClr val="591CE6"/>
                </a:solidFill>
                <a:latin typeface="p22-mackinac-pro" pitchFamily="34" charset="0"/>
                <a:ea typeface="p22-mackinac-pro" pitchFamily="34" charset="-122"/>
                <a:cs typeface="p22-mackinac-pro" pitchFamily="34" charset="-120"/>
              </a:rPr>
              <a:t>Captarea și utilizarea metanului</a:t>
            </a:r>
            <a:endParaRPr lang="en-US" sz="1632" dirty="0"/>
          </a:p>
        </p:txBody>
      </p:sp>
      <p:sp>
        <p:nvSpPr>
          <p:cNvPr id="6" name="Text 4"/>
          <p:cNvSpPr/>
          <p:nvPr/>
        </p:nvSpPr>
        <p:spPr>
          <a:xfrm>
            <a:off x="3376374" y="2849761"/>
            <a:ext cx="1665923" cy="4509611"/>
          </a:xfrm>
          <a:prstGeom prst="rect">
            <a:avLst/>
          </a:prstGeom>
          <a:noFill/>
          <a:ln/>
        </p:spPr>
        <p:txBody>
          <a:bodyPr wrap="square" rtlCol="0" anchor="t"/>
          <a:lstStyle/>
          <a:p>
            <a:pPr marL="0" indent="0">
              <a:lnSpc>
                <a:spcPts val="2089"/>
              </a:lnSpc>
              <a:buNone/>
            </a:pPr>
            <a:r>
              <a:rPr lang="en-US" sz="1306" dirty="0">
                <a:solidFill>
                  <a:srgbClr val="272525"/>
                </a:solidFill>
                <a:latin typeface="Eudoxus Sans" pitchFamily="34" charset="0"/>
                <a:ea typeface="Eudoxus Sans" pitchFamily="34" charset="-122"/>
                <a:cs typeface="Eudoxus Sans" pitchFamily="34" charset="-120"/>
              </a:rPr>
              <a:t>Una dintre cele mai importante măsuri pentru reducerea impactului negativ al metanului este captarea și utilizarea sa în diverse procese industriale sau pentru producerea de energie. Prin captarea metanului, se poate evita eliberarea acestuia în atmosferă și se poate valorifica în mod optim ca sursă de energie.</a:t>
            </a:r>
            <a:endParaRPr lang="en-US" sz="1306" dirty="0"/>
          </a:p>
        </p:txBody>
      </p:sp>
      <p:sp>
        <p:nvSpPr>
          <p:cNvPr id="7" name="Text 5"/>
          <p:cNvSpPr/>
          <p:nvPr/>
        </p:nvSpPr>
        <p:spPr>
          <a:xfrm>
            <a:off x="5454491" y="1906786"/>
            <a:ext cx="1665923" cy="777240"/>
          </a:xfrm>
          <a:prstGeom prst="rect">
            <a:avLst/>
          </a:prstGeom>
          <a:noFill/>
          <a:ln/>
        </p:spPr>
        <p:txBody>
          <a:bodyPr wrap="square" rtlCol="0" anchor="t"/>
          <a:lstStyle/>
          <a:p>
            <a:pPr marL="0" indent="0">
              <a:lnSpc>
                <a:spcPts val="2040"/>
              </a:lnSpc>
              <a:buNone/>
            </a:pPr>
            <a:r>
              <a:rPr lang="en-US" sz="1632" b="1" kern="0" spc="-49" dirty="0">
                <a:solidFill>
                  <a:srgbClr val="591CE6"/>
                </a:solidFill>
                <a:latin typeface="p22-mackinac-pro" pitchFamily="34" charset="0"/>
                <a:ea typeface="p22-mackinac-pro" pitchFamily="34" charset="-122"/>
                <a:cs typeface="p22-mackinac-pro" pitchFamily="34" charset="-120"/>
              </a:rPr>
              <a:t>Îmbunătățirea sistemelor de depozitare</a:t>
            </a:r>
            <a:endParaRPr lang="en-US" sz="1632" dirty="0"/>
          </a:p>
        </p:txBody>
      </p:sp>
      <p:sp>
        <p:nvSpPr>
          <p:cNvPr id="8" name="Text 6"/>
          <p:cNvSpPr/>
          <p:nvPr/>
        </p:nvSpPr>
        <p:spPr>
          <a:xfrm>
            <a:off x="5454491" y="2849761"/>
            <a:ext cx="1665923" cy="4774883"/>
          </a:xfrm>
          <a:prstGeom prst="rect">
            <a:avLst/>
          </a:prstGeom>
          <a:noFill/>
          <a:ln/>
        </p:spPr>
        <p:txBody>
          <a:bodyPr wrap="square" rtlCol="0" anchor="t"/>
          <a:lstStyle/>
          <a:p>
            <a:pPr marL="0" indent="0">
              <a:lnSpc>
                <a:spcPts val="2089"/>
              </a:lnSpc>
              <a:buNone/>
            </a:pPr>
            <a:r>
              <a:rPr lang="en-US" sz="1306" dirty="0">
                <a:solidFill>
                  <a:srgbClr val="272525"/>
                </a:solidFill>
                <a:latin typeface="Eudoxus Sans" pitchFamily="34" charset="0"/>
                <a:ea typeface="Eudoxus Sans" pitchFamily="34" charset="-122"/>
                <a:cs typeface="Eudoxus Sans" pitchFamily="34" charset="-120"/>
              </a:rPr>
              <a:t>De asemenea, este esențial să se pună accent pe îmbunătățirea sistemelor de depozitare a metanului, pentru a preveni scurgerile și a asigura o gestionare adecvată a acestei substanțe. Utilizarea de tehnologii avansate și a unor măsuri de siguranță sporite poate contribui la reducerea riscurilor de mediu.</a:t>
            </a:r>
            <a:endParaRPr lang="en-US" sz="1306" dirty="0"/>
          </a:p>
        </p:txBody>
      </p:sp>
      <p:sp>
        <p:nvSpPr>
          <p:cNvPr id="9" name="Text 7"/>
          <p:cNvSpPr/>
          <p:nvPr/>
        </p:nvSpPr>
        <p:spPr>
          <a:xfrm>
            <a:off x="7532608" y="1906786"/>
            <a:ext cx="1665923" cy="518160"/>
          </a:xfrm>
          <a:prstGeom prst="rect">
            <a:avLst/>
          </a:prstGeom>
          <a:noFill/>
          <a:ln/>
        </p:spPr>
        <p:txBody>
          <a:bodyPr wrap="square" rtlCol="0" anchor="t"/>
          <a:lstStyle/>
          <a:p>
            <a:pPr marL="0" indent="0">
              <a:lnSpc>
                <a:spcPts val="2040"/>
              </a:lnSpc>
              <a:buNone/>
            </a:pPr>
            <a:r>
              <a:rPr lang="en-US" sz="1632" b="1" kern="0" spc="-49" dirty="0">
                <a:solidFill>
                  <a:srgbClr val="591CE6"/>
                </a:solidFill>
                <a:latin typeface="p22-mackinac-pro" pitchFamily="34" charset="0"/>
                <a:ea typeface="p22-mackinac-pro" pitchFamily="34" charset="-122"/>
                <a:cs typeface="p22-mackinac-pro" pitchFamily="34" charset="-120"/>
              </a:rPr>
              <a:t>Trecerea la surse alternative</a:t>
            </a:r>
            <a:endParaRPr lang="en-US" sz="1632" dirty="0"/>
          </a:p>
        </p:txBody>
      </p:sp>
      <p:sp>
        <p:nvSpPr>
          <p:cNvPr id="10" name="Text 8"/>
          <p:cNvSpPr/>
          <p:nvPr/>
        </p:nvSpPr>
        <p:spPr>
          <a:xfrm>
            <a:off x="7532608" y="2590681"/>
            <a:ext cx="1665923" cy="4509611"/>
          </a:xfrm>
          <a:prstGeom prst="rect">
            <a:avLst/>
          </a:prstGeom>
          <a:noFill/>
          <a:ln/>
        </p:spPr>
        <p:txBody>
          <a:bodyPr wrap="square" rtlCol="0" anchor="t"/>
          <a:lstStyle/>
          <a:p>
            <a:pPr marL="0" indent="0">
              <a:lnSpc>
                <a:spcPts val="2089"/>
              </a:lnSpc>
              <a:buNone/>
            </a:pPr>
            <a:r>
              <a:rPr lang="en-US" sz="1306" dirty="0">
                <a:solidFill>
                  <a:srgbClr val="272525"/>
                </a:solidFill>
                <a:latin typeface="Eudoxus Sans" pitchFamily="34" charset="0"/>
                <a:ea typeface="Eudoxus Sans" pitchFamily="34" charset="-122"/>
                <a:cs typeface="Eudoxus Sans" pitchFamily="34" charset="-120"/>
              </a:rPr>
              <a:t>Pe termen lung, o altă măsură importantă este trecerea treptată de la utilizarea metanului către surse alternative de energie mai curate și mai durabile, cum ar fi energia solară, eoliană sau hidro-electrică. Această tranziție va contribui la reducerea amprentei de carbon și la protejarea mediului.</a:t>
            </a:r>
            <a:endParaRPr lang="en-US" sz="1306" dirty="0"/>
          </a:p>
        </p:txBody>
      </p:sp>
      <p:sp>
        <p:nvSpPr>
          <p:cNvPr id="11" name="Text 9"/>
          <p:cNvSpPr/>
          <p:nvPr/>
        </p:nvSpPr>
        <p:spPr>
          <a:xfrm>
            <a:off x="9610725" y="1906786"/>
            <a:ext cx="1665923" cy="518160"/>
          </a:xfrm>
          <a:prstGeom prst="rect">
            <a:avLst/>
          </a:prstGeom>
          <a:noFill/>
          <a:ln/>
        </p:spPr>
        <p:txBody>
          <a:bodyPr wrap="square" rtlCol="0" anchor="t"/>
          <a:lstStyle/>
          <a:p>
            <a:pPr marL="0" indent="0">
              <a:lnSpc>
                <a:spcPts val="2040"/>
              </a:lnSpc>
              <a:buNone/>
            </a:pPr>
            <a:r>
              <a:rPr lang="en-US" sz="1632" b="1" kern="0" spc="-49" dirty="0">
                <a:solidFill>
                  <a:srgbClr val="591CE6"/>
                </a:solidFill>
                <a:latin typeface="p22-mackinac-pro" pitchFamily="34" charset="0"/>
                <a:ea typeface="p22-mackinac-pro" pitchFamily="34" charset="-122"/>
                <a:cs typeface="p22-mackinac-pro" pitchFamily="34" charset="-120"/>
              </a:rPr>
              <a:t>Educarea publicului</a:t>
            </a:r>
            <a:endParaRPr lang="en-US" sz="1632" dirty="0"/>
          </a:p>
        </p:txBody>
      </p:sp>
      <p:sp>
        <p:nvSpPr>
          <p:cNvPr id="12" name="Text 10"/>
          <p:cNvSpPr/>
          <p:nvPr/>
        </p:nvSpPr>
        <p:spPr>
          <a:xfrm>
            <a:off x="9610725" y="2590681"/>
            <a:ext cx="1665923" cy="4509611"/>
          </a:xfrm>
          <a:prstGeom prst="rect">
            <a:avLst/>
          </a:prstGeom>
          <a:noFill/>
          <a:ln/>
        </p:spPr>
        <p:txBody>
          <a:bodyPr wrap="square" rtlCol="0" anchor="t"/>
          <a:lstStyle/>
          <a:p>
            <a:pPr marL="0" indent="0">
              <a:lnSpc>
                <a:spcPts val="2089"/>
              </a:lnSpc>
              <a:buNone/>
            </a:pPr>
            <a:r>
              <a:rPr lang="en-US" sz="1306" dirty="0">
                <a:solidFill>
                  <a:srgbClr val="272525"/>
                </a:solidFill>
                <a:latin typeface="Eudoxus Sans" pitchFamily="34" charset="0"/>
                <a:ea typeface="Eudoxus Sans" pitchFamily="34" charset="-122"/>
                <a:cs typeface="Eudoxus Sans" pitchFamily="34" charset="-120"/>
              </a:rPr>
              <a:t>Nu în ultimul rând, educarea și sensibilizarea publicului cu privire la impactul negativ al metanului și a importanței măsurilor de reducere a emisiilor este esențială. Prin implicarea activă a cetățenilor, se pot adopta comportamente mai responsabile și sustenabile în viața de zi cu zi.</a:t>
            </a:r>
            <a:endParaRPr lang="en-US" sz="1306"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1260</Words>
  <Application>Microsoft Office PowerPoint</Application>
  <PresentationFormat>Довільний</PresentationFormat>
  <Paragraphs>61</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Eudoxus Sans</vt:lpstr>
      <vt:lpstr>p22-mackinac-pro</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Tamara R</dc:creator>
  <cp:lastModifiedBy>Liliya Hovornyan</cp:lastModifiedBy>
  <cp:revision>2</cp:revision>
  <dcterms:created xsi:type="dcterms:W3CDTF">2024-05-22T21:42:58Z</dcterms:created>
  <dcterms:modified xsi:type="dcterms:W3CDTF">2024-05-22T21:44:57Z</dcterms:modified>
</cp:coreProperties>
</file>