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9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89382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8200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Istoria geologică a Pământului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03169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Descoperirea istoriei geologice a planetei noastre a fost un proces îndelungat și fascinant, revelând formarea terestră și evoluția impresionantă a vieții pe Pământ de-a lungul miliardelor de ani. Acest capitol introductiv vă va ghida prin călătoria incitantă a geologiei, de la originile planetei noastre până la complexitatea ecosistemelor de astăzi.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622346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Concluzii și perspective pentru viitor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83024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Istoria geologică a Pământului este o poveste fascinantă și complexă, care ne dezvăluie originile și evoluția planetei noastre pe parcursul miliardelor de ani. Pe măsură ce înțelegerea noastră a acestui proces continuă să se dezvolte, putem trage câteva concluzii și să explorăm perspectivele pentru viitor.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4377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Formarea Pământului și a sistemului solar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565678"/>
            <a:ext cx="46957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Pământul s-a format acum aproximativ 4,54 miliarde de ani, odată cu apariția întregului sistem solar. Acesta a rezultat din prăbușirea unei nori de gaz și praf cosmic, care în urma forței de atracție s-au condensat și s-au aglomerat într-un disc rotitor.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348389" y="4897993"/>
            <a:ext cx="46957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Forța centrifugă a împins materia mai ușoară către exterior, formând planetele și sateliții, în timp ce materia mai grea a format Soarele în centru. Procesele de compresie și încălzire au transformat praful și gazele în rocile și mineralele care alcătuiesc structura internă a Pământului.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87" y="2615684"/>
            <a:ext cx="4695706" cy="3792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3020497" y="528399"/>
            <a:ext cx="6906816" cy="600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28"/>
              </a:lnSpc>
              <a:buNone/>
            </a:pPr>
            <a:r>
              <a:rPr lang="en-US" sz="378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Evoluția geologică a Pământului</a:t>
            </a:r>
            <a:endParaRPr lang="en-US" sz="3782" dirty="0"/>
          </a:p>
        </p:txBody>
      </p:sp>
      <p:sp>
        <p:nvSpPr>
          <p:cNvPr id="5" name="Shape 3"/>
          <p:cNvSpPr/>
          <p:nvPr/>
        </p:nvSpPr>
        <p:spPr>
          <a:xfrm>
            <a:off x="3020497" y="1512927"/>
            <a:ext cx="1431488" cy="1414343"/>
          </a:xfrm>
          <a:prstGeom prst="roundRect">
            <a:avLst>
              <a:gd name="adj" fmla="val 4075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3212544" y="2027992"/>
            <a:ext cx="85011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891" dirty="0"/>
          </a:p>
        </p:txBody>
      </p:sp>
      <p:sp>
        <p:nvSpPr>
          <p:cNvPr id="7" name="Text 5"/>
          <p:cNvSpPr/>
          <p:nvPr/>
        </p:nvSpPr>
        <p:spPr>
          <a:xfrm>
            <a:off x="4644033" y="1704975"/>
            <a:ext cx="2401610" cy="300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Formarea Pământului</a:t>
            </a:r>
            <a:endParaRPr lang="en-US" sz="1891" dirty="0"/>
          </a:p>
        </p:txBody>
      </p:sp>
      <p:sp>
        <p:nvSpPr>
          <p:cNvPr id="8" name="Text 6"/>
          <p:cNvSpPr/>
          <p:nvPr/>
        </p:nvSpPr>
        <p:spPr>
          <a:xfrm>
            <a:off x="4644033" y="2120384"/>
            <a:ext cx="6773823" cy="6148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1"/>
              </a:lnSpc>
              <a:buNone/>
            </a:pPr>
            <a:r>
              <a:rPr lang="en-US" sz="151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Acum circa 4,6 miliarde de ani, Pământul s-a format prin acumularea materialelor din nebuloasa solară.</a:t>
            </a:r>
            <a:endParaRPr lang="en-US" sz="1513" dirty="0"/>
          </a:p>
        </p:txBody>
      </p:sp>
      <p:sp>
        <p:nvSpPr>
          <p:cNvPr id="9" name="Shape 7"/>
          <p:cNvSpPr/>
          <p:nvPr/>
        </p:nvSpPr>
        <p:spPr>
          <a:xfrm>
            <a:off x="4547949" y="2916942"/>
            <a:ext cx="6965990" cy="11966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0" name="Shape 8"/>
          <p:cNvSpPr/>
          <p:nvPr/>
        </p:nvSpPr>
        <p:spPr>
          <a:xfrm>
            <a:off x="3020497" y="3023235"/>
            <a:ext cx="2863096" cy="1414343"/>
          </a:xfrm>
          <a:prstGeom prst="roundRect">
            <a:avLst>
              <a:gd name="adj" fmla="val 4075"/>
            </a:avLst>
          </a:prstGeom>
          <a:solidFill>
            <a:srgbClr val="234A49"/>
          </a:solidFill>
          <a:ln/>
        </p:spPr>
      </p:sp>
      <p:sp>
        <p:nvSpPr>
          <p:cNvPr id="11" name="Text 9"/>
          <p:cNvSpPr/>
          <p:nvPr/>
        </p:nvSpPr>
        <p:spPr>
          <a:xfrm>
            <a:off x="3212544" y="3538299"/>
            <a:ext cx="128707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891" dirty="0"/>
          </a:p>
        </p:txBody>
      </p:sp>
      <p:sp>
        <p:nvSpPr>
          <p:cNvPr id="12" name="Text 10"/>
          <p:cNvSpPr/>
          <p:nvPr/>
        </p:nvSpPr>
        <p:spPr>
          <a:xfrm>
            <a:off x="6075640" y="3215283"/>
            <a:ext cx="2401610" cy="300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Perioada Arhaică</a:t>
            </a:r>
            <a:endParaRPr lang="en-US" sz="1891" dirty="0"/>
          </a:p>
        </p:txBody>
      </p:sp>
      <p:sp>
        <p:nvSpPr>
          <p:cNvPr id="13" name="Text 11"/>
          <p:cNvSpPr/>
          <p:nvPr/>
        </p:nvSpPr>
        <p:spPr>
          <a:xfrm>
            <a:off x="6075640" y="3630692"/>
            <a:ext cx="5342215" cy="6148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1"/>
              </a:lnSpc>
              <a:buNone/>
            </a:pPr>
            <a:r>
              <a:rPr lang="en-US" sz="151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Atmosfera primitivă a fost formată din gaze vulcanice, iar suprafața solidă era un oceanlava.</a:t>
            </a:r>
            <a:endParaRPr lang="en-US" sz="1513" dirty="0"/>
          </a:p>
        </p:txBody>
      </p:sp>
      <p:sp>
        <p:nvSpPr>
          <p:cNvPr id="14" name="Shape 12"/>
          <p:cNvSpPr/>
          <p:nvPr/>
        </p:nvSpPr>
        <p:spPr>
          <a:xfrm>
            <a:off x="5979557" y="4427250"/>
            <a:ext cx="5534382" cy="11966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5" name="Shape 13"/>
          <p:cNvSpPr/>
          <p:nvPr/>
        </p:nvSpPr>
        <p:spPr>
          <a:xfrm>
            <a:off x="3020497" y="4533543"/>
            <a:ext cx="4294703" cy="17217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16" name="Text 14"/>
          <p:cNvSpPr/>
          <p:nvPr/>
        </p:nvSpPr>
        <p:spPr>
          <a:xfrm>
            <a:off x="3212544" y="5202317"/>
            <a:ext cx="130612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891" dirty="0"/>
          </a:p>
        </p:txBody>
      </p:sp>
      <p:sp>
        <p:nvSpPr>
          <p:cNvPr id="17" name="Text 15"/>
          <p:cNvSpPr/>
          <p:nvPr/>
        </p:nvSpPr>
        <p:spPr>
          <a:xfrm>
            <a:off x="7507248" y="4725591"/>
            <a:ext cx="2401610" cy="300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89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Perioada Proterozoică</a:t>
            </a:r>
            <a:endParaRPr lang="en-US" sz="1891" dirty="0"/>
          </a:p>
        </p:txBody>
      </p:sp>
      <p:sp>
        <p:nvSpPr>
          <p:cNvPr id="18" name="Text 16"/>
          <p:cNvSpPr/>
          <p:nvPr/>
        </p:nvSpPr>
        <p:spPr>
          <a:xfrm>
            <a:off x="7507248" y="5141000"/>
            <a:ext cx="3910608" cy="922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1"/>
              </a:lnSpc>
              <a:buNone/>
            </a:pPr>
            <a:r>
              <a:rPr lang="en-US" sz="151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Apariția oxigenului a dus la formarea straturilor de ozon și atmosfera s-a îmbogățit cu gaze.</a:t>
            </a:r>
            <a:endParaRPr lang="en-US" sz="1513" dirty="0"/>
          </a:p>
        </p:txBody>
      </p:sp>
      <p:sp>
        <p:nvSpPr>
          <p:cNvPr id="19" name="Text 17"/>
          <p:cNvSpPr/>
          <p:nvPr/>
        </p:nvSpPr>
        <p:spPr>
          <a:xfrm>
            <a:off x="3020497" y="6471404"/>
            <a:ext cx="8589407" cy="1229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1"/>
              </a:lnSpc>
              <a:buNone/>
            </a:pPr>
            <a:r>
              <a:rPr lang="en-US" sz="1513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 parcursul istoriei geologice, Pământul a trecut prin transformări majore. De la formarea sa din materia primordială, la apariția primelor formaţiuni continentale, dezvoltarea atmosferei și hidrosferei, până la evoluția viețu i pe planetă, istoria geologică a Pământului este fascinantă și complexă.</a:t>
            </a:r>
            <a:endParaRPr lang="en-US" sz="15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67978"/>
            <a:ext cx="93480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Plăcile tectonice și mișcările acestora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10669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293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Plăci Tectonice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773811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Scoarța Pământului este împărțită în mai multe plăci tectonice care se deplasează încet în direcții diferite, formând graniții active precum cutări muntoase și zone vulcanice.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10669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2933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Mișcările Plăcilor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773811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Plăcile tectonice se apropie, se îndepărtează sau alunecă una față de alta, determinând evenimente geologice majore precum cutremure, vulcanism și transformări ale landșaftului.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10669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2935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Convergenţa Plăcilor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773930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Atunci când două plăci continentale se ciocnesc, una dintre ele este împinsă în jos, formând lanțuri muntoase spectaculoase precum Munții Himalayi.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29391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Vulcanismul și activitatea seismică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6068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Activitatea vulcanică și seismică joacă un rol esențial în evoluția geologică a Pământului. Erupțiile vulcanice, determinate de mișcările plăcilor tectonice, eliberează cantități enorme de energie sub formă de lavă, gaze și cenușă, modelând suprafața Terrei.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2783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Cutremurele, cauzate de aceste mișcări ale scoarței terestre, pot avea efecte devastatoare, dar sunt și indicatori importanți ai proceselor interne ale planetei noastre.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04662"/>
            <a:ext cx="791849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Eroziunea și formarea reliefului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41696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39365" y="2458641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2493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Procesele Erozionale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2973705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Eroziunea reprezintă acțiunea forțelor naturale, cum ar fi apa, vântul și ghețarii, care îndepărtează treptat particule de rocă și sol de la suprafața Pământului.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41696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86901" y="2458641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493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Relieful Montan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2973705"/>
            <a:ext cx="413361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Procesele de eroziune au modelat spectaculoase forme de relief montan, cum ar fi vârfurile acuțite, abrupturile stâncoase și văile adânci sculptate de ghețari.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51464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2507694" y="5188148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Eroziunea Costieră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5703213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De-a lungul litoralurilor, valurile și curenții oceanici erodează stâncile și modelează forme precum falezele, golfurile și estuarele.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91544" y="5188148"/>
            <a:ext cx="16930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222796"/>
            <a:ext cx="29698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Remodelarea Câmpiilor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703213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Râurile și vânturile transportă și depun sedimente, creând câmpii fertile, delte și câmpuri de dune caracteristice regiunilor plane.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799874" y="556022"/>
            <a:ext cx="8038028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Apariția și evoluția vieții pe Pământ</a:t>
            </a:r>
            <a:endParaRPr lang="en-US" sz="3976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44" y="1591151"/>
            <a:ext cx="1489948" cy="14870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12650" y="2325410"/>
            <a:ext cx="89416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988" dirty="0"/>
          </a:p>
        </p:txBody>
      </p:sp>
      <p:sp>
        <p:nvSpPr>
          <p:cNvPr id="7" name="Text 4"/>
          <p:cNvSpPr/>
          <p:nvPr/>
        </p:nvSpPr>
        <p:spPr>
          <a:xfrm>
            <a:off x="6004322" y="1793081"/>
            <a:ext cx="25249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Abiogeneza</a:t>
            </a:r>
            <a:endParaRPr lang="en-US" sz="1988" dirty="0"/>
          </a:p>
        </p:txBody>
      </p:sp>
      <p:sp>
        <p:nvSpPr>
          <p:cNvPr id="8" name="Text 5"/>
          <p:cNvSpPr/>
          <p:nvPr/>
        </p:nvSpPr>
        <p:spPr>
          <a:xfrm>
            <a:off x="6004322" y="2229803"/>
            <a:ext cx="5624155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Apariția primelor forme de viață primitivă prin procese chimice</a:t>
            </a:r>
            <a:endParaRPr lang="en-US" sz="1591" dirty="0"/>
          </a:p>
        </p:txBody>
      </p:sp>
      <p:sp>
        <p:nvSpPr>
          <p:cNvPr id="9" name="Shape 6"/>
          <p:cNvSpPr/>
          <p:nvPr/>
        </p:nvSpPr>
        <p:spPr>
          <a:xfrm>
            <a:off x="5852874" y="3092172"/>
            <a:ext cx="5927050" cy="12621"/>
          </a:xfrm>
          <a:prstGeom prst="rect">
            <a:avLst/>
          </a:prstGeom>
          <a:solidFill>
            <a:srgbClr val="EF9C82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351" y="3128724"/>
            <a:ext cx="2980015" cy="14870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989552" y="3670221"/>
            <a:ext cx="135374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988" dirty="0"/>
          </a:p>
        </p:txBody>
      </p:sp>
      <p:sp>
        <p:nvSpPr>
          <p:cNvPr id="12" name="Text 8"/>
          <p:cNvSpPr/>
          <p:nvPr/>
        </p:nvSpPr>
        <p:spPr>
          <a:xfrm>
            <a:off x="6749296" y="3492222"/>
            <a:ext cx="3010614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Dezvoltarea unicelularelor</a:t>
            </a:r>
            <a:endParaRPr lang="en-US" sz="1988" dirty="0"/>
          </a:p>
        </p:txBody>
      </p:sp>
      <p:sp>
        <p:nvSpPr>
          <p:cNvPr id="13" name="Text 9"/>
          <p:cNvSpPr/>
          <p:nvPr/>
        </p:nvSpPr>
        <p:spPr>
          <a:xfrm>
            <a:off x="6749296" y="3928943"/>
            <a:ext cx="4331494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Evoluția primelor organisme unicelulare simple</a:t>
            </a:r>
            <a:endParaRPr lang="en-US" sz="1591" dirty="0"/>
          </a:p>
        </p:txBody>
      </p:sp>
      <p:sp>
        <p:nvSpPr>
          <p:cNvPr id="14" name="Shape 10"/>
          <p:cNvSpPr/>
          <p:nvPr/>
        </p:nvSpPr>
        <p:spPr>
          <a:xfrm>
            <a:off x="6597848" y="4629745"/>
            <a:ext cx="5182076" cy="12621"/>
          </a:xfrm>
          <a:prstGeom prst="rect">
            <a:avLst/>
          </a:prstGeom>
          <a:solidFill>
            <a:srgbClr val="EF9C82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377" y="4666297"/>
            <a:ext cx="4470083" cy="148709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988600" y="5207794"/>
            <a:ext cx="137398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988" dirty="0"/>
          </a:p>
        </p:txBody>
      </p:sp>
      <p:sp>
        <p:nvSpPr>
          <p:cNvPr id="17" name="Text 12"/>
          <p:cNvSpPr/>
          <p:nvPr/>
        </p:nvSpPr>
        <p:spPr>
          <a:xfrm>
            <a:off x="7494389" y="4868228"/>
            <a:ext cx="3589853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Diversificarea formelor de viață</a:t>
            </a:r>
            <a:endParaRPr lang="en-US" sz="1988" dirty="0"/>
          </a:p>
        </p:txBody>
      </p:sp>
      <p:sp>
        <p:nvSpPr>
          <p:cNvPr id="18" name="Text 13"/>
          <p:cNvSpPr/>
          <p:nvPr/>
        </p:nvSpPr>
        <p:spPr>
          <a:xfrm>
            <a:off x="7494389" y="5304949"/>
            <a:ext cx="4134088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Apariția organismelor multicelulare și a primelor plante și animale</a:t>
            </a:r>
            <a:endParaRPr lang="en-US" sz="1591" dirty="0"/>
          </a:p>
        </p:txBody>
      </p:sp>
      <p:sp>
        <p:nvSpPr>
          <p:cNvPr id="19" name="Text 14"/>
          <p:cNvSpPr/>
          <p:nvPr/>
        </p:nvSpPr>
        <p:spPr>
          <a:xfrm>
            <a:off x="2799874" y="6380559"/>
            <a:ext cx="9030533" cy="1293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Viața a apărut pe Pământ acum aproximativ 3,8 miliarde de ani, prin procese de abiogeneză, care au condus la formarea primelor celule primitive. Aceste organisme unicelulare au evoluat și s-au diversificat, conducând la apariția primelor forme de viață multicelulară, inclusiv a plantelor și animalelor.</a:t>
            </a:r>
            <a:endParaRPr lang="en-US" sz="15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2528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Perioadele geologice și evenimentele majore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158371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39359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Perioadele geologice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416385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Pământul a trecut prin mai multe ere geologice, fiecare cu propriile caracteristici și evenimente majore, precum Precambrian, Paleozoic, Mezozoic și Cenozoic.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158371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39359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Extincțiile în masă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416385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Planeta noastră a fost martora a cinci evenimente de extincție în masă, cauzate de catastrofe naturale, care au transformat dramatic ecosistemele și biodiversitatea.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158371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39359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Fosilele și dovezi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416385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Rămășițele fosilizate și înregistrările geologice dezvăluie informații valoroase despre istoria Pământului, evoluția vieții și extincțiile care au avut loc.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9629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Impactul activității umane asupra mediului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518291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274046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Deșeuri și poluare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12970" y="3220879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Activitățile umane generează cantități masive de deșeuri, precum plastic, metale și substanțe chimice, care ajung în mediul înconjurător, contaminând solurile, apele și aerul.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518291"/>
            <a:ext cx="4542115" cy="2701766"/>
          </a:xfrm>
          <a:prstGeom prst="roundRect">
            <a:avLst>
              <a:gd name="adj" fmla="val 2467"/>
            </a:avLst>
          </a:prstGeom>
          <a:solidFill>
            <a:srgbClr val="234A49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2740462"/>
            <a:ext cx="28815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Distrugerea habitatelor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77256" y="3220879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Urbanizarea, exploatarea resurselor și dezvoltarea agriculturii au dus la distrugerea semnificativă a pădurilor, zonelor umede și altor ecosisteme naturale, afectând grav biodiversitatea.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442228"/>
            <a:ext cx="9306401" cy="19909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6643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Schimbări climatice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12970" y="6144816"/>
            <a:ext cx="886206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Emisiile de gaze cu efect de seră rezultate din activitățile umane contribuie la încălzirea globală, cauzând modificări dramatice în climă, precum topirea ghețarilor, creșterea nivelului mărilor și evenimente meteorologice extreme.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879</Words>
  <Application>Microsoft Office PowerPoint</Application>
  <PresentationFormat>Довільний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Quattrocento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Carolina D</dc:creator>
  <cp:lastModifiedBy>Liliya Hovornyan</cp:lastModifiedBy>
  <cp:revision>2</cp:revision>
  <dcterms:created xsi:type="dcterms:W3CDTF">2024-05-22T22:22:35Z</dcterms:created>
  <dcterms:modified xsi:type="dcterms:W3CDTF">2024-05-22T22:30:32Z</dcterms:modified>
</cp:coreProperties>
</file>