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12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776532"/>
            <a:ext cx="7477601" cy="1916430"/>
          </a:xfrm>
          <a:prstGeom prst="rect">
            <a:avLst/>
          </a:prstGeom>
          <a:noFill/>
          <a:ln/>
        </p:spPr>
        <p:txBody>
          <a:bodyPr wrap="square" rtlCol="0" anchor="t"/>
          <a:lstStyle/>
          <a:p>
            <a:pPr marL="0" indent="0">
              <a:lnSpc>
                <a:spcPts val="7545"/>
              </a:lnSpc>
              <a:buNone/>
            </a:pPr>
            <a:r>
              <a:rPr lang="en-US" sz="6036" kern="0" spc="-181" dirty="0">
                <a:solidFill>
                  <a:srgbClr val="2C3F42"/>
                </a:solidFill>
                <a:latin typeface="Bitter" pitchFamily="34" charset="0"/>
                <a:ea typeface="Bitter" pitchFamily="34" charset="-122"/>
                <a:cs typeface="Bitter" pitchFamily="34" charset="-120"/>
              </a:rPr>
              <a:t>Introducere în lumea microbilor</a:t>
            </a:r>
            <a:endParaRPr lang="en-US" sz="6036" dirty="0"/>
          </a:p>
        </p:txBody>
      </p:sp>
      <p:sp>
        <p:nvSpPr>
          <p:cNvPr id="6" name="Text 3"/>
          <p:cNvSpPr/>
          <p:nvPr/>
        </p:nvSpPr>
        <p:spPr>
          <a:xfrm>
            <a:off x="833199" y="4026218"/>
            <a:ext cx="7477601"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Microbii sunt organisme microscopice omniprezente, care joacă un rol fundamental în viața noastră, influențând sănătatea, mediul înconjurător și chiar tehnologia. Această prezentare va explora fascinanta lume a microorganismelor, de la bacterii la virusuri, și modul în care acestea interacționează cu lumea din jurul nostru.</a:t>
            </a:r>
            <a:endParaRPr lang="en-US" sz="1750" dirty="0"/>
          </a:p>
        </p:txBody>
      </p:sp>
      <p:sp>
        <p:nvSpPr>
          <p:cNvPr id="7" name="Shape 4"/>
          <p:cNvSpPr/>
          <p:nvPr/>
        </p:nvSpPr>
        <p:spPr>
          <a:xfrm>
            <a:off x="833199" y="6053138"/>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101453"/>
            <a:ext cx="7477601" cy="1916430"/>
          </a:xfrm>
          <a:prstGeom prst="rect">
            <a:avLst/>
          </a:prstGeom>
          <a:noFill/>
          <a:ln/>
        </p:spPr>
        <p:txBody>
          <a:bodyPr wrap="square" rtlCol="0" anchor="t"/>
          <a:lstStyle/>
          <a:p>
            <a:pPr marL="0" indent="0">
              <a:lnSpc>
                <a:spcPts val="7545"/>
              </a:lnSpc>
              <a:buNone/>
            </a:pPr>
            <a:r>
              <a:rPr lang="en-US" sz="6036" kern="0" spc="-181" dirty="0">
                <a:solidFill>
                  <a:srgbClr val="2C3F42"/>
                </a:solidFill>
                <a:latin typeface="Bitter" pitchFamily="34" charset="0"/>
                <a:ea typeface="Bitter" pitchFamily="34" charset="-122"/>
                <a:cs typeface="Bitter" pitchFamily="34" charset="-120"/>
              </a:rPr>
              <a:t>Concluzii și perspective</a:t>
            </a:r>
            <a:endParaRPr lang="en-US" sz="6036" dirty="0"/>
          </a:p>
        </p:txBody>
      </p:sp>
      <p:sp>
        <p:nvSpPr>
          <p:cNvPr id="6" name="Text 3"/>
          <p:cNvSpPr/>
          <p:nvPr/>
        </p:nvSpPr>
        <p:spPr>
          <a:xfrm>
            <a:off x="833199" y="4351139"/>
            <a:ext cx="7477601"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În concluzie, am explorat diverse aspecte ale lumii fascinante a microbilor. Ne-am familiarizat cu tipurile de microorganisme, rolurile lor în natură și impactul asupra sănătății umane. Privim cu încredere către viitor, când cercetarea în microbiologie va continua să aducă noi descoperiri și să îmbunătățească calitatea vieții.</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1250394"/>
            <a:ext cx="5554980"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Tipuri de microbi</a:t>
            </a:r>
            <a:endParaRPr lang="en-US" sz="4374" dirty="0"/>
          </a:p>
        </p:txBody>
      </p:sp>
      <p:sp>
        <p:nvSpPr>
          <p:cNvPr id="5" name="Shape 3"/>
          <p:cNvSpPr/>
          <p:nvPr/>
        </p:nvSpPr>
        <p:spPr>
          <a:xfrm>
            <a:off x="2037993" y="2389108"/>
            <a:ext cx="5166122" cy="2006203"/>
          </a:xfrm>
          <a:prstGeom prst="roundRect">
            <a:avLst>
              <a:gd name="adj" fmla="val 4984"/>
            </a:avLst>
          </a:prstGeom>
          <a:solidFill>
            <a:srgbClr val="FCE2CF"/>
          </a:solidFill>
          <a:ln w="7620">
            <a:solidFill>
              <a:srgbClr val="E2C8B5"/>
            </a:solidFill>
            <a:prstDash val="solid"/>
          </a:ln>
        </p:spPr>
      </p:sp>
      <p:sp>
        <p:nvSpPr>
          <p:cNvPr id="6" name="Text 4"/>
          <p:cNvSpPr/>
          <p:nvPr/>
        </p:nvSpPr>
        <p:spPr>
          <a:xfrm>
            <a:off x="2267783" y="2618899"/>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Bacterii</a:t>
            </a:r>
            <a:endParaRPr lang="en-US" sz="2187" dirty="0"/>
          </a:p>
        </p:txBody>
      </p:sp>
      <p:sp>
        <p:nvSpPr>
          <p:cNvPr id="7" name="Text 5"/>
          <p:cNvSpPr/>
          <p:nvPr/>
        </p:nvSpPr>
        <p:spPr>
          <a:xfrm>
            <a:off x="2267783" y="3099316"/>
            <a:ext cx="4706541"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Microorganisme unicelulare, atât benefice cât și dăunătoare, care joacă un rol esențial în numeroase procese biologice.</a:t>
            </a:r>
            <a:endParaRPr lang="en-US" sz="1750" dirty="0"/>
          </a:p>
        </p:txBody>
      </p:sp>
      <p:sp>
        <p:nvSpPr>
          <p:cNvPr id="8" name="Shape 6"/>
          <p:cNvSpPr/>
          <p:nvPr/>
        </p:nvSpPr>
        <p:spPr>
          <a:xfrm>
            <a:off x="7426285" y="2389108"/>
            <a:ext cx="5166122" cy="2006203"/>
          </a:xfrm>
          <a:prstGeom prst="roundRect">
            <a:avLst>
              <a:gd name="adj" fmla="val 4984"/>
            </a:avLst>
          </a:prstGeom>
          <a:solidFill>
            <a:srgbClr val="FCE2CF"/>
          </a:solidFill>
          <a:ln w="7620">
            <a:solidFill>
              <a:srgbClr val="E2C8B5"/>
            </a:solidFill>
            <a:prstDash val="solid"/>
          </a:ln>
        </p:spPr>
      </p:sp>
      <p:sp>
        <p:nvSpPr>
          <p:cNvPr id="9" name="Text 7"/>
          <p:cNvSpPr/>
          <p:nvPr/>
        </p:nvSpPr>
        <p:spPr>
          <a:xfrm>
            <a:off x="7656076" y="2618899"/>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Virusuri</a:t>
            </a:r>
            <a:endParaRPr lang="en-US" sz="2187" dirty="0"/>
          </a:p>
        </p:txBody>
      </p:sp>
      <p:sp>
        <p:nvSpPr>
          <p:cNvPr id="10" name="Text 8"/>
          <p:cNvSpPr/>
          <p:nvPr/>
        </p:nvSpPr>
        <p:spPr>
          <a:xfrm>
            <a:off x="7656076" y="3099316"/>
            <a:ext cx="4706541"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Agenți infecțioși care se multiplică în celulele vii și pot provoca boli grave la oameni, animale și plante.</a:t>
            </a:r>
            <a:endParaRPr lang="en-US" sz="1750" dirty="0"/>
          </a:p>
        </p:txBody>
      </p:sp>
      <p:sp>
        <p:nvSpPr>
          <p:cNvPr id="11" name="Shape 9"/>
          <p:cNvSpPr/>
          <p:nvPr/>
        </p:nvSpPr>
        <p:spPr>
          <a:xfrm>
            <a:off x="2037993" y="4617482"/>
            <a:ext cx="5166122" cy="2361605"/>
          </a:xfrm>
          <a:prstGeom prst="roundRect">
            <a:avLst>
              <a:gd name="adj" fmla="val 4234"/>
            </a:avLst>
          </a:prstGeom>
          <a:solidFill>
            <a:srgbClr val="FCE2CF"/>
          </a:solidFill>
          <a:ln w="7620">
            <a:solidFill>
              <a:srgbClr val="E2C8B5"/>
            </a:solidFill>
            <a:prstDash val="solid"/>
          </a:ln>
        </p:spPr>
      </p:sp>
      <p:sp>
        <p:nvSpPr>
          <p:cNvPr id="12" name="Text 10"/>
          <p:cNvSpPr/>
          <p:nvPr/>
        </p:nvSpPr>
        <p:spPr>
          <a:xfrm>
            <a:off x="2267783" y="4847273"/>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Fungi</a:t>
            </a:r>
            <a:endParaRPr lang="en-US" sz="2187" dirty="0"/>
          </a:p>
        </p:txBody>
      </p:sp>
      <p:sp>
        <p:nvSpPr>
          <p:cNvPr id="13" name="Text 11"/>
          <p:cNvSpPr/>
          <p:nvPr/>
        </p:nvSpPr>
        <p:spPr>
          <a:xfrm>
            <a:off x="2267783" y="5327690"/>
            <a:ext cx="4706541"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Organisme pluricelulare, precum drojdiile și mucegaiurile, care au roluri importante în descompunerea materiei organice și în producția de alimente.</a:t>
            </a:r>
            <a:endParaRPr lang="en-US" sz="1750" dirty="0"/>
          </a:p>
        </p:txBody>
      </p:sp>
      <p:sp>
        <p:nvSpPr>
          <p:cNvPr id="14" name="Shape 12"/>
          <p:cNvSpPr/>
          <p:nvPr/>
        </p:nvSpPr>
        <p:spPr>
          <a:xfrm>
            <a:off x="7426285" y="4617482"/>
            <a:ext cx="5166122" cy="2361605"/>
          </a:xfrm>
          <a:prstGeom prst="roundRect">
            <a:avLst>
              <a:gd name="adj" fmla="val 4234"/>
            </a:avLst>
          </a:prstGeom>
          <a:solidFill>
            <a:srgbClr val="FCE2CF"/>
          </a:solidFill>
          <a:ln w="7620">
            <a:solidFill>
              <a:srgbClr val="E2C8B5"/>
            </a:solidFill>
            <a:prstDash val="solid"/>
          </a:ln>
        </p:spPr>
      </p:sp>
      <p:sp>
        <p:nvSpPr>
          <p:cNvPr id="15" name="Text 13"/>
          <p:cNvSpPr/>
          <p:nvPr/>
        </p:nvSpPr>
        <p:spPr>
          <a:xfrm>
            <a:off x="7656076" y="4847273"/>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Protozoare</a:t>
            </a:r>
            <a:endParaRPr lang="en-US" sz="2187" dirty="0"/>
          </a:p>
        </p:txBody>
      </p:sp>
      <p:sp>
        <p:nvSpPr>
          <p:cNvPr id="16" name="Text 14"/>
          <p:cNvSpPr/>
          <p:nvPr/>
        </p:nvSpPr>
        <p:spPr>
          <a:xfrm>
            <a:off x="7656076" y="5327690"/>
            <a:ext cx="4706541"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Microorganisme unicelulare, unele dintre ele paraziți și agenți patogeni, care pot provoca boli grave la om și animale.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054423"/>
            <a:ext cx="6275189"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Rolul microbilor în natură</a:t>
            </a:r>
            <a:endParaRPr lang="en-US" sz="4374" dirty="0"/>
          </a:p>
        </p:txBody>
      </p:sp>
      <p:sp>
        <p:nvSpPr>
          <p:cNvPr id="6" name="Text 3"/>
          <p:cNvSpPr/>
          <p:nvPr/>
        </p:nvSpPr>
        <p:spPr>
          <a:xfrm>
            <a:off x="833199" y="3082052"/>
            <a:ext cx="7477601"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Microbii joacă un rol esențial în echilibrul ecosistemelor naturale. Aceștia sunt o sursă importantă de nutrienți și energie pentru plante și animale, participând la ciclurile biogeochimice din natură. De asemenea, microbii sunt responsabili de descompunerea materiei organice, contribuind la reciclarea și fertilizarea solului.</a:t>
            </a:r>
            <a:endParaRPr lang="en-US" sz="1750" dirty="0"/>
          </a:p>
        </p:txBody>
      </p:sp>
      <p:sp>
        <p:nvSpPr>
          <p:cNvPr id="7" name="Text 4"/>
          <p:cNvSpPr/>
          <p:nvPr/>
        </p:nvSpPr>
        <p:spPr>
          <a:xfrm>
            <a:off x="833199" y="5108972"/>
            <a:ext cx="7477601"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Alte funcții vitale ale microbilor în natură includ producția de oxigen, fixarea azotului atmosferic și reglarea ciclurilor de carbon, apă și nutrienți esențiali. Microbii sunt deci indispensabili pentru menținerea vieții pe Pământ.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903923"/>
            <a:ext cx="10062091"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Microbi benefici pentru sănătatea umană</a:t>
            </a:r>
            <a:endParaRPr lang="en-US" sz="4374" dirty="0"/>
          </a:p>
        </p:txBody>
      </p:sp>
      <p:pic>
        <p:nvPicPr>
          <p:cNvPr id="5" name="Image 0" descr="preencoded.png"/>
          <p:cNvPicPr>
            <a:picLocks noChangeAspect="1"/>
          </p:cNvPicPr>
          <p:nvPr/>
        </p:nvPicPr>
        <p:blipFill>
          <a:blip r:embed="rId3"/>
          <a:stretch>
            <a:fillRect/>
          </a:stretch>
        </p:blipFill>
        <p:spPr>
          <a:xfrm>
            <a:off x="2037993" y="2042636"/>
            <a:ext cx="3295888" cy="2036921"/>
          </a:xfrm>
          <a:prstGeom prst="rect">
            <a:avLst/>
          </a:prstGeom>
        </p:spPr>
      </p:pic>
      <p:sp>
        <p:nvSpPr>
          <p:cNvPr id="6" name="Text 3"/>
          <p:cNvSpPr/>
          <p:nvPr/>
        </p:nvSpPr>
        <p:spPr>
          <a:xfrm>
            <a:off x="2037993" y="4357211"/>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Microbiota intestinală</a:t>
            </a:r>
            <a:endParaRPr lang="en-US" sz="2187" dirty="0"/>
          </a:p>
        </p:txBody>
      </p:sp>
      <p:sp>
        <p:nvSpPr>
          <p:cNvPr id="7" name="Text 4"/>
          <p:cNvSpPr/>
          <p:nvPr/>
        </p:nvSpPr>
        <p:spPr>
          <a:xfrm>
            <a:off x="2037993" y="4837628"/>
            <a:ext cx="3295888" cy="2487811"/>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Microbii din sistemul digestiv joacă un rol esențial în menținerea sănătății. Ei ajută la digerarea alimentelor, stimulează sistemul imunitar și previn apariția alergiiilor și a bolilor inflamatorii.</a:t>
            </a:r>
            <a:endParaRPr lang="en-US" sz="1750" dirty="0"/>
          </a:p>
        </p:txBody>
      </p:sp>
      <p:pic>
        <p:nvPicPr>
          <p:cNvPr id="8" name="Image 1" descr="preencoded.png"/>
          <p:cNvPicPr>
            <a:picLocks noChangeAspect="1"/>
          </p:cNvPicPr>
          <p:nvPr/>
        </p:nvPicPr>
        <p:blipFill>
          <a:blip r:embed="rId4"/>
          <a:stretch>
            <a:fillRect/>
          </a:stretch>
        </p:blipFill>
        <p:spPr>
          <a:xfrm>
            <a:off x="5667137" y="2042636"/>
            <a:ext cx="3296007" cy="2037040"/>
          </a:xfrm>
          <a:prstGeom prst="rect">
            <a:avLst/>
          </a:prstGeom>
        </p:spPr>
      </p:pic>
      <p:sp>
        <p:nvSpPr>
          <p:cNvPr id="9" name="Text 5"/>
          <p:cNvSpPr/>
          <p:nvPr/>
        </p:nvSpPr>
        <p:spPr>
          <a:xfrm>
            <a:off x="5667137" y="4357330"/>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Bacterii probiotice</a:t>
            </a:r>
            <a:endParaRPr lang="en-US" sz="2187" dirty="0"/>
          </a:p>
        </p:txBody>
      </p:sp>
      <p:sp>
        <p:nvSpPr>
          <p:cNvPr id="10" name="Text 6"/>
          <p:cNvSpPr/>
          <p:nvPr/>
        </p:nvSpPr>
        <p:spPr>
          <a:xfrm>
            <a:off x="5667137" y="4837748"/>
            <a:ext cx="3296007" cy="2487811"/>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Bacteriile probiotice, precum lactobacillii și bifidobacteriile, sunt esențiale pentru un sistem digestiv sănătos. Ele pot îmbunătăți digestia, să reducă simptomele diareice și să combată infecțiile.</a:t>
            </a:r>
            <a:endParaRPr lang="en-US" sz="1750" dirty="0"/>
          </a:p>
        </p:txBody>
      </p:sp>
      <p:pic>
        <p:nvPicPr>
          <p:cNvPr id="11" name="Image 2" descr="preencoded.png"/>
          <p:cNvPicPr>
            <a:picLocks noChangeAspect="1"/>
          </p:cNvPicPr>
          <p:nvPr/>
        </p:nvPicPr>
        <p:blipFill>
          <a:blip r:embed="rId5"/>
          <a:stretch>
            <a:fillRect/>
          </a:stretch>
        </p:blipFill>
        <p:spPr>
          <a:xfrm>
            <a:off x="9296400" y="2042636"/>
            <a:ext cx="3296007" cy="2037040"/>
          </a:xfrm>
          <a:prstGeom prst="rect">
            <a:avLst/>
          </a:prstGeom>
        </p:spPr>
      </p:pic>
      <p:sp>
        <p:nvSpPr>
          <p:cNvPr id="12" name="Text 7"/>
          <p:cNvSpPr/>
          <p:nvPr/>
        </p:nvSpPr>
        <p:spPr>
          <a:xfrm>
            <a:off x="9296400" y="4357330"/>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Imunitate sporită</a:t>
            </a:r>
            <a:endParaRPr lang="en-US" sz="2187" dirty="0"/>
          </a:p>
        </p:txBody>
      </p:sp>
      <p:sp>
        <p:nvSpPr>
          <p:cNvPr id="13" name="Text 8"/>
          <p:cNvSpPr/>
          <p:nvPr/>
        </p:nvSpPr>
        <p:spPr>
          <a:xfrm>
            <a:off x="9296400" y="4837748"/>
            <a:ext cx="3296007" cy="2132409"/>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Microbii benefici întăresc sistemul imunitar, ajutând organismul să lupte mai eficient împotriva infecțiilor și bolilor. Ei pot ajuta la prevenirea răcelilor, gripei și a altor boli.</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7620" y="0"/>
            <a:ext cx="3657600" cy="8229600"/>
          </a:xfrm>
          <a:prstGeom prst="rect">
            <a:avLst/>
          </a:prstGeom>
        </p:spPr>
      </p:pic>
      <p:sp>
        <p:nvSpPr>
          <p:cNvPr id="5" name="Text 2"/>
          <p:cNvSpPr/>
          <p:nvPr/>
        </p:nvSpPr>
        <p:spPr>
          <a:xfrm>
            <a:off x="4490799" y="1160264"/>
            <a:ext cx="8664654"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Microbi dăunători și boli infecțioase</a:t>
            </a:r>
            <a:endParaRPr lang="en-US" sz="4374" dirty="0"/>
          </a:p>
        </p:txBody>
      </p:sp>
      <p:sp>
        <p:nvSpPr>
          <p:cNvPr id="6" name="Shape 3"/>
          <p:cNvSpPr/>
          <p:nvPr/>
        </p:nvSpPr>
        <p:spPr>
          <a:xfrm>
            <a:off x="4490799" y="2361486"/>
            <a:ext cx="499943" cy="499943"/>
          </a:xfrm>
          <a:prstGeom prst="roundRect">
            <a:avLst>
              <a:gd name="adj" fmla="val 20000"/>
            </a:avLst>
          </a:prstGeom>
          <a:solidFill>
            <a:srgbClr val="FCE2CF"/>
          </a:solidFill>
          <a:ln w="7620">
            <a:solidFill>
              <a:srgbClr val="E2C8B5"/>
            </a:solidFill>
            <a:prstDash val="solid"/>
          </a:ln>
        </p:spPr>
      </p:sp>
      <p:sp>
        <p:nvSpPr>
          <p:cNvPr id="7" name="Text 4"/>
          <p:cNvSpPr/>
          <p:nvPr/>
        </p:nvSpPr>
        <p:spPr>
          <a:xfrm>
            <a:off x="4676537" y="2403158"/>
            <a:ext cx="128349" cy="416481"/>
          </a:xfrm>
          <a:prstGeom prst="rect">
            <a:avLst/>
          </a:prstGeom>
          <a:noFill/>
          <a:ln/>
        </p:spPr>
        <p:txBody>
          <a:bodyPr wrap="none" rtlCol="0" anchor="t"/>
          <a:lstStyle/>
          <a:p>
            <a:pPr marL="0" indent="0" algn="ctr">
              <a:lnSpc>
                <a:spcPts val="3281"/>
              </a:lnSpc>
              <a:buNone/>
            </a:pPr>
            <a:r>
              <a:rPr lang="en-US" sz="2624" kern="0" spc="-79" dirty="0">
                <a:solidFill>
                  <a:srgbClr val="2B2E3C"/>
                </a:solidFill>
                <a:latin typeface="Bitter" pitchFamily="34" charset="0"/>
                <a:ea typeface="Bitter" pitchFamily="34" charset="-122"/>
                <a:cs typeface="Bitter" pitchFamily="34" charset="-120"/>
              </a:rPr>
              <a:t>1</a:t>
            </a:r>
            <a:endParaRPr lang="en-US" sz="2624" dirty="0"/>
          </a:p>
        </p:txBody>
      </p:sp>
      <p:sp>
        <p:nvSpPr>
          <p:cNvPr id="8" name="Text 5"/>
          <p:cNvSpPr/>
          <p:nvPr/>
        </p:nvSpPr>
        <p:spPr>
          <a:xfrm>
            <a:off x="5212913" y="2437805"/>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Microbi patogeni</a:t>
            </a:r>
            <a:endParaRPr lang="en-US" sz="2187" dirty="0"/>
          </a:p>
        </p:txBody>
      </p:sp>
      <p:sp>
        <p:nvSpPr>
          <p:cNvPr id="9" name="Text 6"/>
          <p:cNvSpPr/>
          <p:nvPr/>
        </p:nvSpPr>
        <p:spPr>
          <a:xfrm>
            <a:off x="5212913" y="2918222"/>
            <a:ext cx="3820001" cy="2132409"/>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Anumite tipuri de bacterii, virusuri și fungi pot provoca boli grave la om, precum pneumonia, gripa sau hepatita. Acești microbi dăunători se pot răspândi prin contact direct, aer sau alimente contaminate.</a:t>
            </a:r>
            <a:endParaRPr lang="en-US" sz="1750" dirty="0"/>
          </a:p>
        </p:txBody>
      </p:sp>
      <p:sp>
        <p:nvSpPr>
          <p:cNvPr id="10" name="Shape 7"/>
          <p:cNvSpPr/>
          <p:nvPr/>
        </p:nvSpPr>
        <p:spPr>
          <a:xfrm>
            <a:off x="9255085" y="2361486"/>
            <a:ext cx="499943" cy="499943"/>
          </a:xfrm>
          <a:prstGeom prst="roundRect">
            <a:avLst>
              <a:gd name="adj" fmla="val 20000"/>
            </a:avLst>
          </a:prstGeom>
          <a:solidFill>
            <a:srgbClr val="FCE2CF"/>
          </a:solidFill>
          <a:ln w="7620">
            <a:solidFill>
              <a:srgbClr val="E2C8B5"/>
            </a:solidFill>
            <a:prstDash val="solid"/>
          </a:ln>
        </p:spPr>
      </p:sp>
      <p:sp>
        <p:nvSpPr>
          <p:cNvPr id="11" name="Text 8"/>
          <p:cNvSpPr/>
          <p:nvPr/>
        </p:nvSpPr>
        <p:spPr>
          <a:xfrm>
            <a:off x="9418320" y="2403158"/>
            <a:ext cx="173355" cy="416481"/>
          </a:xfrm>
          <a:prstGeom prst="rect">
            <a:avLst/>
          </a:prstGeom>
          <a:noFill/>
          <a:ln/>
        </p:spPr>
        <p:txBody>
          <a:bodyPr wrap="none" rtlCol="0" anchor="t"/>
          <a:lstStyle/>
          <a:p>
            <a:pPr marL="0" indent="0" algn="ctr">
              <a:lnSpc>
                <a:spcPts val="3281"/>
              </a:lnSpc>
              <a:buNone/>
            </a:pPr>
            <a:r>
              <a:rPr lang="en-US" sz="2624" kern="0" spc="-79" dirty="0">
                <a:solidFill>
                  <a:srgbClr val="2B2E3C"/>
                </a:solidFill>
                <a:latin typeface="Bitter" pitchFamily="34" charset="0"/>
                <a:ea typeface="Bitter" pitchFamily="34" charset="-122"/>
                <a:cs typeface="Bitter" pitchFamily="34" charset="-120"/>
              </a:rPr>
              <a:t>2</a:t>
            </a:r>
            <a:endParaRPr lang="en-US" sz="2624" dirty="0"/>
          </a:p>
        </p:txBody>
      </p:sp>
      <p:sp>
        <p:nvSpPr>
          <p:cNvPr id="12" name="Text 9"/>
          <p:cNvSpPr/>
          <p:nvPr/>
        </p:nvSpPr>
        <p:spPr>
          <a:xfrm>
            <a:off x="9977199" y="2437805"/>
            <a:ext cx="277749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Boli infecțioase</a:t>
            </a:r>
            <a:endParaRPr lang="en-US" sz="2187" dirty="0"/>
          </a:p>
        </p:txBody>
      </p:sp>
      <p:sp>
        <p:nvSpPr>
          <p:cNvPr id="13" name="Text 10"/>
          <p:cNvSpPr/>
          <p:nvPr/>
        </p:nvSpPr>
        <p:spPr>
          <a:xfrm>
            <a:off x="9977199" y="2918222"/>
            <a:ext cx="3820001" cy="1777008"/>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Bolile infecțioase cauzate de microbi dăunători pot avea simptome severe, cum ar fi febră, tuse, diaree sau erupții cutanate, și pot fi chiar mortale dacă nu sunt tratate corespunzător.</a:t>
            </a:r>
            <a:endParaRPr lang="en-US" sz="1750" dirty="0"/>
          </a:p>
        </p:txBody>
      </p:sp>
      <p:sp>
        <p:nvSpPr>
          <p:cNvPr id="14" name="Shape 11"/>
          <p:cNvSpPr/>
          <p:nvPr/>
        </p:nvSpPr>
        <p:spPr>
          <a:xfrm>
            <a:off x="4490799" y="5446395"/>
            <a:ext cx="499943" cy="499943"/>
          </a:xfrm>
          <a:prstGeom prst="roundRect">
            <a:avLst>
              <a:gd name="adj" fmla="val 20000"/>
            </a:avLst>
          </a:prstGeom>
          <a:solidFill>
            <a:srgbClr val="FCE2CF"/>
          </a:solidFill>
          <a:ln w="7620">
            <a:solidFill>
              <a:srgbClr val="E2C8B5"/>
            </a:solidFill>
            <a:prstDash val="solid"/>
          </a:ln>
        </p:spPr>
      </p:sp>
      <p:sp>
        <p:nvSpPr>
          <p:cNvPr id="15" name="Text 12"/>
          <p:cNvSpPr/>
          <p:nvPr/>
        </p:nvSpPr>
        <p:spPr>
          <a:xfrm>
            <a:off x="4650343" y="5488067"/>
            <a:ext cx="180737" cy="416481"/>
          </a:xfrm>
          <a:prstGeom prst="rect">
            <a:avLst/>
          </a:prstGeom>
          <a:noFill/>
          <a:ln/>
        </p:spPr>
        <p:txBody>
          <a:bodyPr wrap="none" rtlCol="0" anchor="t"/>
          <a:lstStyle/>
          <a:p>
            <a:pPr marL="0" indent="0" algn="ctr">
              <a:lnSpc>
                <a:spcPts val="3281"/>
              </a:lnSpc>
              <a:buNone/>
            </a:pPr>
            <a:r>
              <a:rPr lang="en-US" sz="2624" kern="0" spc="-79" dirty="0">
                <a:solidFill>
                  <a:srgbClr val="2B2E3C"/>
                </a:solidFill>
                <a:latin typeface="Bitter" pitchFamily="34" charset="0"/>
                <a:ea typeface="Bitter" pitchFamily="34" charset="-122"/>
                <a:cs typeface="Bitter" pitchFamily="34" charset="-120"/>
              </a:rPr>
              <a:t>3</a:t>
            </a:r>
            <a:endParaRPr lang="en-US" sz="2624" dirty="0"/>
          </a:p>
        </p:txBody>
      </p:sp>
      <p:sp>
        <p:nvSpPr>
          <p:cNvPr id="16" name="Text 13"/>
          <p:cNvSpPr/>
          <p:nvPr/>
        </p:nvSpPr>
        <p:spPr>
          <a:xfrm>
            <a:off x="5212913" y="5522714"/>
            <a:ext cx="3001447"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Transmitere și prevenire</a:t>
            </a:r>
            <a:endParaRPr lang="en-US" sz="2187" dirty="0"/>
          </a:p>
        </p:txBody>
      </p:sp>
      <p:sp>
        <p:nvSpPr>
          <p:cNvPr id="17" name="Text 14"/>
          <p:cNvSpPr/>
          <p:nvPr/>
        </p:nvSpPr>
        <p:spPr>
          <a:xfrm>
            <a:off x="5212913" y="6003131"/>
            <a:ext cx="8584287"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Igiena personală, vaccinarea și dezinfectarea sunt esențiale pentru a preveni răspândirea bolilor infecțioase. Controlul microbilor dăunători este vital pentru sănătatea publică.</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1503045"/>
            <a:ext cx="10554414" cy="1388745"/>
          </a:xfrm>
          <a:prstGeom prst="rect">
            <a:avLst/>
          </a:prstGeom>
          <a:noFill/>
          <a:ln/>
        </p:spPr>
        <p:txBody>
          <a:bodyPr wrap="squar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Importanța igienei și a controlului microbial</a:t>
            </a:r>
            <a:endParaRPr lang="en-US" sz="4374" dirty="0"/>
          </a:p>
        </p:txBody>
      </p:sp>
      <p:pic>
        <p:nvPicPr>
          <p:cNvPr id="5" name="Image 0" descr="preencoded.png"/>
          <p:cNvPicPr>
            <a:picLocks noChangeAspect="1"/>
          </p:cNvPicPr>
          <p:nvPr/>
        </p:nvPicPr>
        <p:blipFill>
          <a:blip r:embed="rId3"/>
          <a:stretch>
            <a:fillRect/>
          </a:stretch>
        </p:blipFill>
        <p:spPr>
          <a:xfrm>
            <a:off x="2037993" y="3336131"/>
            <a:ext cx="555427" cy="555427"/>
          </a:xfrm>
          <a:prstGeom prst="rect">
            <a:avLst/>
          </a:prstGeom>
        </p:spPr>
      </p:pic>
      <p:sp>
        <p:nvSpPr>
          <p:cNvPr id="6" name="Text 3"/>
          <p:cNvSpPr/>
          <p:nvPr/>
        </p:nvSpPr>
        <p:spPr>
          <a:xfrm>
            <a:off x="2037993" y="4113728"/>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Igienă personală</a:t>
            </a:r>
            <a:endParaRPr lang="en-US" sz="2187" dirty="0"/>
          </a:p>
        </p:txBody>
      </p:sp>
      <p:sp>
        <p:nvSpPr>
          <p:cNvPr id="7" name="Text 4"/>
          <p:cNvSpPr/>
          <p:nvPr/>
        </p:nvSpPr>
        <p:spPr>
          <a:xfrm>
            <a:off x="2037993" y="4594146"/>
            <a:ext cx="3295888" cy="1777008"/>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Spălarea regulată a mâinilor, igiena corporală și a locurilor de trai sunt esențiale pentru a preveni răspândirea germenilor și a bolilor infecțioase.</a:t>
            </a:r>
            <a:endParaRPr lang="en-US" sz="1750" dirty="0"/>
          </a:p>
        </p:txBody>
      </p:sp>
      <p:pic>
        <p:nvPicPr>
          <p:cNvPr id="8" name="Image 1" descr="preencoded.png"/>
          <p:cNvPicPr>
            <a:picLocks noChangeAspect="1"/>
          </p:cNvPicPr>
          <p:nvPr/>
        </p:nvPicPr>
        <p:blipFill>
          <a:blip r:embed="rId4"/>
          <a:stretch>
            <a:fillRect/>
          </a:stretch>
        </p:blipFill>
        <p:spPr>
          <a:xfrm>
            <a:off x="5667137" y="3336131"/>
            <a:ext cx="555427" cy="555427"/>
          </a:xfrm>
          <a:prstGeom prst="rect">
            <a:avLst/>
          </a:prstGeom>
        </p:spPr>
      </p:pic>
      <p:sp>
        <p:nvSpPr>
          <p:cNvPr id="9" name="Text 5"/>
          <p:cNvSpPr/>
          <p:nvPr/>
        </p:nvSpPr>
        <p:spPr>
          <a:xfrm>
            <a:off x="5667137" y="4113728"/>
            <a:ext cx="2777490"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Dezinfecție</a:t>
            </a:r>
            <a:endParaRPr lang="en-US" sz="2187" dirty="0"/>
          </a:p>
        </p:txBody>
      </p:sp>
      <p:sp>
        <p:nvSpPr>
          <p:cNvPr id="10" name="Text 6"/>
          <p:cNvSpPr/>
          <p:nvPr/>
        </p:nvSpPr>
        <p:spPr>
          <a:xfrm>
            <a:off x="5667137" y="4594146"/>
            <a:ext cx="3296007" cy="2132409"/>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Utilizarea produselor dezinfectante pentru a elimina microorganismele dăunătoare din mediul înconjurător ajută la îmbunătățirea sănătății și siguranței.</a:t>
            </a:r>
            <a:endParaRPr lang="en-US" sz="1750" dirty="0"/>
          </a:p>
        </p:txBody>
      </p:sp>
      <p:pic>
        <p:nvPicPr>
          <p:cNvPr id="11" name="Image 2" descr="preencoded.png"/>
          <p:cNvPicPr>
            <a:picLocks noChangeAspect="1"/>
          </p:cNvPicPr>
          <p:nvPr/>
        </p:nvPicPr>
        <p:blipFill>
          <a:blip r:embed="rId5"/>
          <a:stretch>
            <a:fillRect/>
          </a:stretch>
        </p:blipFill>
        <p:spPr>
          <a:xfrm>
            <a:off x="9296400" y="3336131"/>
            <a:ext cx="555427" cy="555427"/>
          </a:xfrm>
          <a:prstGeom prst="rect">
            <a:avLst/>
          </a:prstGeom>
        </p:spPr>
      </p:pic>
      <p:sp>
        <p:nvSpPr>
          <p:cNvPr id="12" name="Text 7"/>
          <p:cNvSpPr/>
          <p:nvPr/>
        </p:nvSpPr>
        <p:spPr>
          <a:xfrm>
            <a:off x="9296400" y="4113728"/>
            <a:ext cx="2921198"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Testarea microbiologică</a:t>
            </a:r>
            <a:endParaRPr lang="en-US" sz="2187" dirty="0"/>
          </a:p>
        </p:txBody>
      </p:sp>
      <p:sp>
        <p:nvSpPr>
          <p:cNvPr id="13" name="Text 8"/>
          <p:cNvSpPr/>
          <p:nvPr/>
        </p:nvSpPr>
        <p:spPr>
          <a:xfrm>
            <a:off x="9296400" y="4594146"/>
            <a:ext cx="3296007" cy="1777008"/>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Monitorizarea și controlul periodic al prezenței microbilor în alimente, apă și diferite medii de viață sunt necesare pentru a identifica și elimina riscurile.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4" name="Text 2"/>
          <p:cNvSpPr/>
          <p:nvPr/>
        </p:nvSpPr>
        <p:spPr>
          <a:xfrm>
            <a:off x="2037993" y="990957"/>
            <a:ext cx="9391055"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Aplicații ale microbiologiei în industrie</a:t>
            </a:r>
            <a:endParaRPr lang="en-US" sz="4374" dirty="0"/>
          </a:p>
        </p:txBody>
      </p:sp>
      <p:sp>
        <p:nvSpPr>
          <p:cNvPr id="5" name="Text 3"/>
          <p:cNvSpPr/>
          <p:nvPr/>
        </p:nvSpPr>
        <p:spPr>
          <a:xfrm>
            <a:off x="2037993" y="2218492"/>
            <a:ext cx="5006221" cy="2487811"/>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Microbiologia joacă un rol esențial în diverse domenii industriale, oferind soluții inovatoare și sustenabile. De la producția alimentară și farmaceutică, până la biotehnologie și energie regenerabilă, microorganismele sunt utilizate în mod inteligent pentru a optimiza procese, reduce deșeuri și dezvolta noi produse.</a:t>
            </a:r>
            <a:endParaRPr lang="en-US" sz="1750" dirty="0"/>
          </a:p>
        </p:txBody>
      </p:sp>
      <p:sp>
        <p:nvSpPr>
          <p:cNvPr id="6" name="Text 4"/>
          <p:cNvSpPr/>
          <p:nvPr/>
        </p:nvSpPr>
        <p:spPr>
          <a:xfrm>
            <a:off x="2037993" y="4906208"/>
            <a:ext cx="5006221" cy="2132409"/>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În industria alimentară, de exemplu, bacteriile și levurile sunt folosite pentru fermentarea produselor, asigurând gustul și calitatea dorite. În biotehnologie, microorganismele sunt ingineriza pentru a produce enzime, medicamente și combustibili ecologici.</a:t>
            </a:r>
            <a:endParaRPr lang="en-US" sz="1750" dirty="0"/>
          </a:p>
        </p:txBody>
      </p:sp>
      <p:pic>
        <p:nvPicPr>
          <p:cNvPr id="7" name="Image 0" descr="preencoded.png"/>
          <p:cNvPicPr>
            <a:picLocks noChangeAspect="1"/>
          </p:cNvPicPr>
          <p:nvPr/>
        </p:nvPicPr>
        <p:blipFill>
          <a:blip r:embed="rId3"/>
          <a:stretch>
            <a:fillRect/>
          </a:stretch>
        </p:blipFill>
        <p:spPr>
          <a:xfrm>
            <a:off x="7593806" y="2268498"/>
            <a:ext cx="5006221" cy="37564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8F0">
              <a:alpha val="85000"/>
            </a:srgbClr>
          </a:solidFill>
          <a:ln/>
        </p:spPr>
      </p:sp>
      <p:sp>
        <p:nvSpPr>
          <p:cNvPr id="6" name="Text 3"/>
          <p:cNvSpPr/>
          <p:nvPr/>
        </p:nvSpPr>
        <p:spPr>
          <a:xfrm>
            <a:off x="2037993" y="614482"/>
            <a:ext cx="8325207"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Viitorul cercetării în microbiologie</a:t>
            </a:r>
            <a:endParaRPr lang="en-US" sz="4374" dirty="0"/>
          </a:p>
        </p:txBody>
      </p:sp>
      <p:pic>
        <p:nvPicPr>
          <p:cNvPr id="7" name="Image 1" descr="preencoded.png"/>
          <p:cNvPicPr>
            <a:picLocks noChangeAspect="1"/>
          </p:cNvPicPr>
          <p:nvPr/>
        </p:nvPicPr>
        <p:blipFill>
          <a:blip r:embed="rId4"/>
          <a:stretch>
            <a:fillRect/>
          </a:stretch>
        </p:blipFill>
        <p:spPr>
          <a:xfrm>
            <a:off x="2037993" y="1642110"/>
            <a:ext cx="1110972" cy="1990963"/>
          </a:xfrm>
          <a:prstGeom prst="rect">
            <a:avLst/>
          </a:prstGeom>
        </p:spPr>
      </p:pic>
      <p:sp>
        <p:nvSpPr>
          <p:cNvPr id="8" name="Text 4"/>
          <p:cNvSpPr/>
          <p:nvPr/>
        </p:nvSpPr>
        <p:spPr>
          <a:xfrm>
            <a:off x="3482221" y="1864281"/>
            <a:ext cx="3079671"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Dezvoltarea tehnologiilor</a:t>
            </a:r>
            <a:endParaRPr lang="en-US" sz="2187" dirty="0"/>
          </a:p>
        </p:txBody>
      </p:sp>
      <p:sp>
        <p:nvSpPr>
          <p:cNvPr id="9" name="Text 5"/>
          <p:cNvSpPr/>
          <p:nvPr/>
        </p:nvSpPr>
        <p:spPr>
          <a:xfrm>
            <a:off x="3482221" y="2344698"/>
            <a:ext cx="9110186" cy="1066205"/>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Avansările în domeniul tehnologiei vor permite cercetătorilor să exploreze microorganismele la un nivel mai profund, utilizând instrumente de ultimă generație pentru secvențiere genomică, imagistică și analiză de date.</a:t>
            </a:r>
            <a:endParaRPr lang="en-US" sz="1750" dirty="0"/>
          </a:p>
        </p:txBody>
      </p:sp>
      <p:pic>
        <p:nvPicPr>
          <p:cNvPr id="10" name="Image 2" descr="preencoded.png"/>
          <p:cNvPicPr>
            <a:picLocks noChangeAspect="1"/>
          </p:cNvPicPr>
          <p:nvPr/>
        </p:nvPicPr>
        <p:blipFill>
          <a:blip r:embed="rId5"/>
          <a:stretch>
            <a:fillRect/>
          </a:stretch>
        </p:blipFill>
        <p:spPr>
          <a:xfrm>
            <a:off x="2037993" y="3633073"/>
            <a:ext cx="1110972" cy="1990963"/>
          </a:xfrm>
          <a:prstGeom prst="rect">
            <a:avLst/>
          </a:prstGeom>
        </p:spPr>
      </p:pic>
      <p:sp>
        <p:nvSpPr>
          <p:cNvPr id="11" name="Text 6"/>
          <p:cNvSpPr/>
          <p:nvPr/>
        </p:nvSpPr>
        <p:spPr>
          <a:xfrm>
            <a:off x="3482221" y="3855244"/>
            <a:ext cx="4004786"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Biotehnologie și aplicații practice</a:t>
            </a:r>
            <a:endParaRPr lang="en-US" sz="2187" dirty="0"/>
          </a:p>
        </p:txBody>
      </p:sp>
      <p:sp>
        <p:nvSpPr>
          <p:cNvPr id="12" name="Text 7"/>
          <p:cNvSpPr/>
          <p:nvPr/>
        </p:nvSpPr>
        <p:spPr>
          <a:xfrm>
            <a:off x="3482221" y="4335661"/>
            <a:ext cx="9110186" cy="1066205"/>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Cercetările microbiologice vor duce la noi descoperiri în domenii precum producția de biocombustibili, industria alimentară, agricultura și medicina, transformând microorganismele în adevărate unelte pentru a rezolva probleme majore ale societății.</a:t>
            </a:r>
            <a:endParaRPr lang="en-US" sz="1750" dirty="0"/>
          </a:p>
        </p:txBody>
      </p:sp>
      <p:pic>
        <p:nvPicPr>
          <p:cNvPr id="13" name="Image 3" descr="preencoded.png"/>
          <p:cNvPicPr>
            <a:picLocks noChangeAspect="1"/>
          </p:cNvPicPr>
          <p:nvPr/>
        </p:nvPicPr>
        <p:blipFill>
          <a:blip r:embed="rId6"/>
          <a:stretch>
            <a:fillRect/>
          </a:stretch>
        </p:blipFill>
        <p:spPr>
          <a:xfrm>
            <a:off x="2037993" y="5624036"/>
            <a:ext cx="1110972" cy="1990963"/>
          </a:xfrm>
          <a:prstGeom prst="rect">
            <a:avLst/>
          </a:prstGeom>
        </p:spPr>
      </p:pic>
      <p:sp>
        <p:nvSpPr>
          <p:cNvPr id="14" name="Text 8"/>
          <p:cNvSpPr/>
          <p:nvPr/>
        </p:nvSpPr>
        <p:spPr>
          <a:xfrm>
            <a:off x="3482221" y="5846207"/>
            <a:ext cx="3285411" cy="347186"/>
          </a:xfrm>
          <a:prstGeom prst="rect">
            <a:avLst/>
          </a:prstGeom>
          <a:noFill/>
          <a:ln/>
        </p:spPr>
        <p:txBody>
          <a:bodyPr wrap="none" rtlCol="0" anchor="t"/>
          <a:lstStyle/>
          <a:p>
            <a:pPr marL="0" indent="0" algn="l">
              <a:lnSpc>
                <a:spcPts val="2734"/>
              </a:lnSpc>
              <a:buNone/>
            </a:pPr>
            <a:r>
              <a:rPr lang="en-US" sz="2187" kern="0" spc="-66" dirty="0">
                <a:solidFill>
                  <a:srgbClr val="2B2E3C"/>
                </a:solidFill>
                <a:latin typeface="Bitter" pitchFamily="34" charset="0"/>
                <a:ea typeface="Bitter" pitchFamily="34" charset="-122"/>
                <a:cs typeface="Bitter" pitchFamily="34" charset="-120"/>
              </a:rPr>
              <a:t>Înțelegerea microbiomului</a:t>
            </a:r>
            <a:endParaRPr lang="en-US" sz="2187" dirty="0"/>
          </a:p>
        </p:txBody>
      </p:sp>
      <p:sp>
        <p:nvSpPr>
          <p:cNvPr id="15" name="Text 9"/>
          <p:cNvSpPr/>
          <p:nvPr/>
        </p:nvSpPr>
        <p:spPr>
          <a:xfrm>
            <a:off x="3482221" y="6326624"/>
            <a:ext cx="9110186" cy="1066205"/>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Studiile aprofundate ale comunităților microbiene din corpul uman, sol și alte medii vor oferi noi perspective asupra rolului microbilor în menținerea echilibrului ecologic și a sănătății umane.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
        <p:nvSpPr>
          <p:cNvPr id="4" name="Text 2"/>
          <p:cNvSpPr/>
          <p:nvPr/>
        </p:nvSpPr>
        <p:spPr>
          <a:xfrm>
            <a:off x="2037993" y="1154668"/>
            <a:ext cx="9765983"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Provocări și descoperiri în microbiologie</a:t>
            </a:r>
            <a:endParaRPr lang="en-US" sz="4374" dirty="0"/>
          </a:p>
        </p:txBody>
      </p:sp>
      <p:sp>
        <p:nvSpPr>
          <p:cNvPr id="5" name="Text 3"/>
          <p:cNvSpPr/>
          <p:nvPr/>
        </p:nvSpPr>
        <p:spPr>
          <a:xfrm>
            <a:off x="2037993" y="2404467"/>
            <a:ext cx="2232065" cy="347186"/>
          </a:xfrm>
          <a:prstGeom prst="rect">
            <a:avLst/>
          </a:prstGeom>
          <a:noFill/>
          <a:ln/>
        </p:spPr>
        <p:txBody>
          <a:bodyPr wrap="non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Noi tehnologii</a:t>
            </a:r>
            <a:endParaRPr lang="en-US" sz="2187" dirty="0"/>
          </a:p>
        </p:txBody>
      </p:sp>
      <p:sp>
        <p:nvSpPr>
          <p:cNvPr id="6" name="Text 4"/>
          <p:cNvSpPr/>
          <p:nvPr/>
        </p:nvSpPr>
        <p:spPr>
          <a:xfrm>
            <a:off x="2037993" y="2973824"/>
            <a:ext cx="2232065" cy="3198614"/>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Tehnicile de secvențiere genomică au permis o explorare fără precedent a universului microbilor, ducând la descoperirea unor noi specii și mecanisme biologice uimitoare.</a:t>
            </a:r>
            <a:endParaRPr lang="en-US" sz="1750" dirty="0"/>
          </a:p>
        </p:txBody>
      </p:sp>
      <p:sp>
        <p:nvSpPr>
          <p:cNvPr id="7" name="Text 5"/>
          <p:cNvSpPr/>
          <p:nvPr/>
        </p:nvSpPr>
        <p:spPr>
          <a:xfrm>
            <a:off x="4819650" y="2404467"/>
            <a:ext cx="2232065" cy="694373"/>
          </a:xfrm>
          <a:prstGeom prst="rect">
            <a:avLst/>
          </a:prstGeom>
          <a:noFill/>
          <a:ln/>
        </p:spPr>
        <p:txBody>
          <a:bodyPr wrap="squar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Combaterea bolilor infecțioase</a:t>
            </a:r>
            <a:endParaRPr lang="en-US" sz="2187" dirty="0"/>
          </a:p>
        </p:txBody>
      </p:sp>
      <p:sp>
        <p:nvSpPr>
          <p:cNvPr id="8" name="Text 6"/>
          <p:cNvSpPr/>
          <p:nvPr/>
        </p:nvSpPr>
        <p:spPr>
          <a:xfrm>
            <a:off x="4819650" y="3321010"/>
            <a:ext cx="2232065" cy="355401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Cercetarea asupra mecanismelor de patogenitate și rezistență a agenților patogeni a generat noi abordări terapeutice și strategii inovatoare pentru combaterea bolilor infecțioase.</a:t>
            </a:r>
            <a:endParaRPr lang="en-US" sz="1750" dirty="0"/>
          </a:p>
        </p:txBody>
      </p:sp>
      <p:sp>
        <p:nvSpPr>
          <p:cNvPr id="9" name="Text 7"/>
          <p:cNvSpPr/>
          <p:nvPr/>
        </p:nvSpPr>
        <p:spPr>
          <a:xfrm>
            <a:off x="7601307" y="2404467"/>
            <a:ext cx="2232065" cy="694373"/>
          </a:xfrm>
          <a:prstGeom prst="rect">
            <a:avLst/>
          </a:prstGeom>
          <a:noFill/>
          <a:ln/>
        </p:spPr>
        <p:txBody>
          <a:bodyPr wrap="squar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Microbiomul uman</a:t>
            </a:r>
            <a:endParaRPr lang="en-US" sz="2187" dirty="0"/>
          </a:p>
        </p:txBody>
      </p:sp>
      <p:sp>
        <p:nvSpPr>
          <p:cNvPr id="10" name="Text 8"/>
          <p:cNvSpPr/>
          <p:nvPr/>
        </p:nvSpPr>
        <p:spPr>
          <a:xfrm>
            <a:off x="7601307" y="3321010"/>
            <a:ext cx="2232065" cy="3198614"/>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Explorarea complexității microbiomului uman a deschis noi domenii, cum ar fi medicina personalizată și terapiile bazate pe transplantul de microbiom.</a:t>
            </a:r>
            <a:endParaRPr lang="en-US" sz="1750" dirty="0"/>
          </a:p>
        </p:txBody>
      </p:sp>
      <p:sp>
        <p:nvSpPr>
          <p:cNvPr id="11" name="Text 9"/>
          <p:cNvSpPr/>
          <p:nvPr/>
        </p:nvSpPr>
        <p:spPr>
          <a:xfrm>
            <a:off x="10382964" y="2404467"/>
            <a:ext cx="2232065" cy="694373"/>
          </a:xfrm>
          <a:prstGeom prst="rect">
            <a:avLst/>
          </a:prstGeom>
          <a:noFill/>
          <a:ln/>
        </p:spPr>
        <p:txBody>
          <a:bodyPr wrap="square" rtlCol="0" anchor="t"/>
          <a:lstStyle/>
          <a:p>
            <a:pPr marL="0" indent="0">
              <a:lnSpc>
                <a:spcPts val="2734"/>
              </a:lnSpc>
              <a:buNone/>
            </a:pPr>
            <a:r>
              <a:rPr lang="en-US" sz="2187" kern="0" spc="-66" dirty="0">
                <a:solidFill>
                  <a:srgbClr val="2C3F42"/>
                </a:solidFill>
                <a:latin typeface="Bitter" pitchFamily="34" charset="0"/>
                <a:ea typeface="Bitter" pitchFamily="34" charset="-122"/>
                <a:cs typeface="Bitter" pitchFamily="34" charset="-120"/>
              </a:rPr>
              <a:t>Aplicații industriale</a:t>
            </a:r>
            <a:endParaRPr lang="en-US" sz="2187" dirty="0"/>
          </a:p>
        </p:txBody>
      </p:sp>
      <p:sp>
        <p:nvSpPr>
          <p:cNvPr id="12" name="Text 10"/>
          <p:cNvSpPr/>
          <p:nvPr/>
        </p:nvSpPr>
        <p:spPr>
          <a:xfrm>
            <a:off x="10382964" y="3321010"/>
            <a:ext cx="2232065" cy="3198614"/>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Microbiologia a contribuit la inovații în domenii precum biotehnologia, industria alimentară și producția de energie, transformând modul în care abordăm problemele globale.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893</Words>
  <Application>Microsoft Office PowerPoint</Application>
  <PresentationFormat>Довільний</PresentationFormat>
  <Paragraphs>69</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Bitter</vt:lpstr>
      <vt:lpstr>Open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Vasile Bzovi</dc:creator>
  <cp:lastModifiedBy>Liliya Hovornyan</cp:lastModifiedBy>
  <cp:revision>2</cp:revision>
  <dcterms:created xsi:type="dcterms:W3CDTF">2024-05-22T14:27:30Z</dcterms:created>
  <dcterms:modified xsi:type="dcterms:W3CDTF">2024-05-22T14:31:33Z</dcterms:modified>
</cp:coreProperties>
</file>