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70" d="100"/>
          <a:sy n="70" d="100"/>
        </p:scale>
        <p:origin x="605" y="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5759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pic>
        <p:nvPicPr>
          <p:cNvPr id="4" name="Image 0" descr="preencoded.png"/>
          <p:cNvPicPr>
            <a:picLocks noChangeAspect="1"/>
          </p:cNvPicPr>
          <p:nvPr/>
        </p:nvPicPr>
        <p:blipFill>
          <a:blip r:embed="rId3"/>
          <a:stretch>
            <a:fillRect/>
          </a:stretch>
        </p:blipFill>
        <p:spPr>
          <a:xfrm>
            <a:off x="9151620" y="0"/>
            <a:ext cx="5486400" cy="8229600"/>
          </a:xfrm>
          <a:prstGeom prst="rect">
            <a:avLst/>
          </a:prstGeom>
        </p:spPr>
      </p:pic>
      <p:sp>
        <p:nvSpPr>
          <p:cNvPr id="5" name="Text 2"/>
          <p:cNvSpPr/>
          <p:nvPr/>
        </p:nvSpPr>
        <p:spPr>
          <a:xfrm>
            <a:off x="833199" y="1604367"/>
            <a:ext cx="7477601" cy="1916430"/>
          </a:xfrm>
          <a:prstGeom prst="rect">
            <a:avLst/>
          </a:prstGeom>
          <a:noFill/>
          <a:ln/>
        </p:spPr>
        <p:txBody>
          <a:bodyPr wrap="square" rtlCol="0" anchor="t"/>
          <a:lstStyle/>
          <a:p>
            <a:pPr marL="0" indent="0" algn="ctr">
              <a:lnSpc>
                <a:spcPts val="7545"/>
              </a:lnSpc>
              <a:buNone/>
            </a:pPr>
            <a:r>
              <a:rPr lang="ro-RO" sz="6036" dirty="0">
                <a:solidFill>
                  <a:srgbClr val="1B1B27"/>
                </a:solidFill>
                <a:latin typeface="Alexandria" pitchFamily="34" charset="0"/>
                <a:ea typeface="Alexandria" pitchFamily="34" charset="-122"/>
                <a:cs typeface="Alexandria" pitchFamily="34" charset="-120"/>
              </a:rPr>
              <a:t>S</a:t>
            </a:r>
            <a:r>
              <a:rPr lang="en-US" sz="6036" dirty="0" err="1">
                <a:solidFill>
                  <a:srgbClr val="1B1B27"/>
                </a:solidFill>
                <a:latin typeface="Alexandria" pitchFamily="34" charset="0"/>
                <a:ea typeface="Alexandria" pitchFamily="34" charset="-122"/>
                <a:cs typeface="Alexandria" pitchFamily="34" charset="-120"/>
              </a:rPr>
              <a:t>ilvicultur</a:t>
            </a:r>
            <a:r>
              <a:rPr lang="ro-RO" sz="6036" dirty="0">
                <a:solidFill>
                  <a:srgbClr val="1B1B27"/>
                </a:solidFill>
                <a:latin typeface="Alexandria" pitchFamily="34" charset="0"/>
                <a:ea typeface="Alexandria" pitchFamily="34" charset="-122"/>
                <a:cs typeface="Alexandria" pitchFamily="34" charset="-120"/>
              </a:rPr>
              <a:t>a</a:t>
            </a:r>
            <a:endParaRPr lang="en-US" sz="6036" dirty="0"/>
          </a:p>
        </p:txBody>
      </p:sp>
      <p:sp>
        <p:nvSpPr>
          <p:cNvPr id="6" name="Text 3"/>
          <p:cNvSpPr/>
          <p:nvPr/>
        </p:nvSpPr>
        <p:spPr>
          <a:xfrm>
            <a:off x="833199" y="3854053"/>
            <a:ext cx="7477601" cy="2132409"/>
          </a:xfrm>
          <a:prstGeom prst="rect">
            <a:avLst/>
          </a:prstGeom>
          <a:noFill/>
          <a:ln/>
        </p:spPr>
        <p:txBody>
          <a:bodyPr wrap="square" rtlCol="0" anchor="t"/>
          <a:lstStyle/>
          <a:p>
            <a:pPr marL="0" indent="0">
              <a:lnSpc>
                <a:spcPts val="2799"/>
              </a:lnSpc>
              <a:buNone/>
            </a:pPr>
            <a:r>
              <a:rPr lang="en-US" sz="1750" dirty="0">
                <a:solidFill>
                  <a:srgbClr val="404155"/>
                </a:solidFill>
                <a:latin typeface="Nobile" pitchFamily="34" charset="0"/>
                <a:ea typeface="Nobile" pitchFamily="34" charset="-122"/>
                <a:cs typeface="Nobile" pitchFamily="34" charset="-120"/>
              </a:rPr>
              <a:t>Silvicultura este știința și practica gospodăririi și exploatării pădurilor într-un mod durabil. Aceasta include aspecte precum plantarea, îngrijirea și recoltarea arborilor, precum și protecția și conservarea ecosistemelor forestiere. Înțelegerea principalelor concepte și practici ale silviculturii este esențială pentru a asigura o gestionare eficientă și sustenabilă a resurselor forestiere ale lumii.</a:t>
            </a:r>
            <a:endParaRPr lang="en-US" sz="1750" dirty="0"/>
          </a:p>
        </p:txBody>
      </p:sp>
      <p:sp>
        <p:nvSpPr>
          <p:cNvPr id="7" name="Shape 4"/>
          <p:cNvSpPr/>
          <p:nvPr/>
        </p:nvSpPr>
        <p:spPr>
          <a:xfrm>
            <a:off x="833199" y="6253043"/>
            <a:ext cx="355402" cy="355402"/>
          </a:xfrm>
          <a:prstGeom prst="roundRect">
            <a:avLst>
              <a:gd name="adj" fmla="val 25726039"/>
            </a:avLst>
          </a:prstGeom>
          <a:noFill/>
          <a:ln w="7620">
            <a:solidFill>
              <a:srgbClr val="FFFFFF"/>
            </a:solidFill>
            <a:prstDash val="solid"/>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pic>
        <p:nvPicPr>
          <p:cNvPr id="4" name="Image 0" descr="preencoded.png"/>
          <p:cNvPicPr>
            <a:picLocks noChangeAspect="1"/>
          </p:cNvPicPr>
          <p:nvPr/>
        </p:nvPicPr>
        <p:blipFill>
          <a:blip r:embed="rId3"/>
          <a:stretch>
            <a:fillRect/>
          </a:stretch>
        </p:blipFill>
        <p:spPr>
          <a:xfrm>
            <a:off x="9151620" y="0"/>
            <a:ext cx="5486400" cy="8229600"/>
          </a:xfrm>
          <a:prstGeom prst="rect">
            <a:avLst/>
          </a:prstGeom>
        </p:spPr>
      </p:pic>
      <p:sp>
        <p:nvSpPr>
          <p:cNvPr id="5" name="Text 2"/>
          <p:cNvSpPr/>
          <p:nvPr/>
        </p:nvSpPr>
        <p:spPr>
          <a:xfrm>
            <a:off x="833199" y="1622347"/>
            <a:ext cx="7477601" cy="1131740"/>
          </a:xfrm>
          <a:prstGeom prst="rect">
            <a:avLst/>
          </a:prstGeom>
          <a:noFill/>
          <a:ln/>
        </p:spPr>
        <p:txBody>
          <a:bodyPr wrap="square" rtlCol="0" anchor="t"/>
          <a:lstStyle/>
          <a:p>
            <a:pPr marL="0" indent="0" algn="ctr">
              <a:lnSpc>
                <a:spcPts val="7545"/>
              </a:lnSpc>
              <a:buNone/>
            </a:pPr>
            <a:r>
              <a:rPr lang="en-US" sz="6036" dirty="0" err="1">
                <a:solidFill>
                  <a:srgbClr val="1B1B27"/>
                </a:solidFill>
                <a:latin typeface="Alexandria" pitchFamily="34" charset="0"/>
                <a:ea typeface="Alexandria" pitchFamily="34" charset="-122"/>
                <a:cs typeface="Alexandria" pitchFamily="34" charset="-120"/>
              </a:rPr>
              <a:t>Concluzii</a:t>
            </a:r>
            <a:endParaRPr lang="en-US" sz="6036" dirty="0"/>
          </a:p>
        </p:txBody>
      </p:sp>
      <p:sp>
        <p:nvSpPr>
          <p:cNvPr id="6" name="Text 3"/>
          <p:cNvSpPr/>
          <p:nvPr/>
        </p:nvSpPr>
        <p:spPr>
          <a:xfrm>
            <a:off x="1078128" y="2968790"/>
            <a:ext cx="7477601" cy="1777008"/>
          </a:xfrm>
          <a:prstGeom prst="rect">
            <a:avLst/>
          </a:prstGeom>
          <a:noFill/>
          <a:ln/>
        </p:spPr>
        <p:txBody>
          <a:bodyPr wrap="square" rtlCol="0" anchor="t"/>
          <a:lstStyle/>
          <a:p>
            <a:pPr marL="0" indent="0">
              <a:lnSpc>
                <a:spcPts val="2799"/>
              </a:lnSpc>
              <a:buNone/>
            </a:pPr>
            <a:r>
              <a:rPr lang="en-US" sz="1750" dirty="0">
                <a:solidFill>
                  <a:srgbClr val="404155"/>
                </a:solidFill>
                <a:latin typeface="Nobile" pitchFamily="34" charset="0"/>
                <a:ea typeface="Nobile" pitchFamily="34" charset="-122"/>
                <a:cs typeface="Nobile" pitchFamily="34" charset="-120"/>
              </a:rPr>
              <a:t>Silvicultura reprezintă un domeniu complex și esențial pentru menținerea echilibrului ecologic la nivel global. Deși au fost realizate progrese semnificative în gestionarea durabilă a pădurilor, mai sunt multe provocări de abordat în vederea asigurării unui viitor sustenabil pentru aceste ecosisteme valoroase.</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
        <p:nvSpPr>
          <p:cNvPr id="4" name="Text 2"/>
          <p:cNvSpPr/>
          <p:nvPr/>
        </p:nvSpPr>
        <p:spPr>
          <a:xfrm>
            <a:off x="2525792" y="555069"/>
            <a:ext cx="9120426" cy="630079"/>
          </a:xfrm>
          <a:prstGeom prst="rect">
            <a:avLst/>
          </a:prstGeom>
          <a:noFill/>
          <a:ln/>
        </p:spPr>
        <p:txBody>
          <a:bodyPr wrap="none" rtlCol="0" anchor="t"/>
          <a:lstStyle/>
          <a:p>
            <a:pPr marL="0" indent="0">
              <a:lnSpc>
                <a:spcPts val="4962"/>
              </a:lnSpc>
              <a:buNone/>
            </a:pPr>
            <a:r>
              <a:rPr lang="en-US" sz="3970" dirty="0">
                <a:solidFill>
                  <a:srgbClr val="1B1B27"/>
                </a:solidFill>
                <a:latin typeface="Alexandria" pitchFamily="34" charset="0"/>
                <a:ea typeface="Alexandria" pitchFamily="34" charset="-122"/>
                <a:cs typeface="Alexandria" pitchFamily="34" charset="-120"/>
              </a:rPr>
              <a:t>Principalele zone forestiere ale lumii</a:t>
            </a:r>
            <a:endParaRPr lang="en-US" sz="3970" dirty="0"/>
          </a:p>
        </p:txBody>
      </p:sp>
      <p:pic>
        <p:nvPicPr>
          <p:cNvPr id="5" name="Image 0" descr="preencoded.png"/>
          <p:cNvPicPr>
            <a:picLocks noChangeAspect="1"/>
          </p:cNvPicPr>
          <p:nvPr/>
        </p:nvPicPr>
        <p:blipFill>
          <a:blip r:embed="rId3"/>
          <a:stretch>
            <a:fillRect/>
          </a:stretch>
        </p:blipFill>
        <p:spPr>
          <a:xfrm>
            <a:off x="2525792" y="1588413"/>
            <a:ext cx="2991326" cy="1848683"/>
          </a:xfrm>
          <a:prstGeom prst="rect">
            <a:avLst/>
          </a:prstGeom>
        </p:spPr>
      </p:pic>
      <p:sp>
        <p:nvSpPr>
          <p:cNvPr id="6" name="Text 3"/>
          <p:cNvSpPr/>
          <p:nvPr/>
        </p:nvSpPr>
        <p:spPr>
          <a:xfrm>
            <a:off x="2525792" y="3689152"/>
            <a:ext cx="2520672" cy="315039"/>
          </a:xfrm>
          <a:prstGeom prst="rect">
            <a:avLst/>
          </a:prstGeom>
          <a:noFill/>
          <a:ln/>
        </p:spPr>
        <p:txBody>
          <a:bodyPr wrap="none" rtlCol="0" anchor="t"/>
          <a:lstStyle/>
          <a:p>
            <a:pPr marL="0" indent="0" algn="l">
              <a:lnSpc>
                <a:spcPts val="2481"/>
              </a:lnSpc>
              <a:buNone/>
            </a:pPr>
            <a:r>
              <a:rPr lang="en-US" sz="1985" dirty="0">
                <a:solidFill>
                  <a:srgbClr val="404155"/>
                </a:solidFill>
                <a:latin typeface="Alexandria" pitchFamily="34" charset="0"/>
                <a:ea typeface="Alexandria" pitchFamily="34" charset="-122"/>
                <a:cs typeface="Alexandria" pitchFamily="34" charset="-120"/>
              </a:rPr>
              <a:t>Pădurile tropicale</a:t>
            </a:r>
            <a:endParaRPr lang="en-US" sz="1985" dirty="0"/>
          </a:p>
        </p:txBody>
      </p:sp>
      <p:sp>
        <p:nvSpPr>
          <p:cNvPr id="7" name="Text 4"/>
          <p:cNvSpPr/>
          <p:nvPr/>
        </p:nvSpPr>
        <p:spPr>
          <a:xfrm>
            <a:off x="2525792" y="4125158"/>
            <a:ext cx="2991326" cy="3549253"/>
          </a:xfrm>
          <a:prstGeom prst="rect">
            <a:avLst/>
          </a:prstGeom>
          <a:noFill/>
          <a:ln/>
        </p:spPr>
        <p:txBody>
          <a:bodyPr wrap="square" rtlCol="0" anchor="t"/>
          <a:lstStyle/>
          <a:p>
            <a:pPr marL="0" indent="0" algn="l">
              <a:lnSpc>
                <a:spcPts val="2541"/>
              </a:lnSpc>
              <a:buNone/>
            </a:pPr>
            <a:r>
              <a:rPr lang="en-US" sz="1588" dirty="0">
                <a:solidFill>
                  <a:srgbClr val="404155"/>
                </a:solidFill>
                <a:latin typeface="Nobile" pitchFamily="34" charset="0"/>
                <a:ea typeface="Nobile" pitchFamily="34" charset="-122"/>
                <a:cs typeface="Nobile" pitchFamily="34" charset="-120"/>
              </a:rPr>
              <a:t>Pădurile tropicale se găsesc în regiunile ecuatoriale ale lumii, în principal în America de Sud, Africa Centrală și Asia de Sud-Est. Aceste păduri sunt caracterizate printr-o exuberanță a vegetației și o diversitate biologică extraordinară, cu o mare varietate de specii de arbori, plante și animale.</a:t>
            </a:r>
            <a:endParaRPr lang="en-US" sz="1588" dirty="0"/>
          </a:p>
        </p:txBody>
      </p:sp>
      <p:pic>
        <p:nvPicPr>
          <p:cNvPr id="8" name="Image 1" descr="preencoded.png"/>
          <p:cNvPicPr>
            <a:picLocks noChangeAspect="1"/>
          </p:cNvPicPr>
          <p:nvPr/>
        </p:nvPicPr>
        <p:blipFill>
          <a:blip r:embed="rId4"/>
          <a:stretch>
            <a:fillRect/>
          </a:stretch>
        </p:blipFill>
        <p:spPr>
          <a:xfrm>
            <a:off x="5819537" y="1588413"/>
            <a:ext cx="2991326" cy="1848683"/>
          </a:xfrm>
          <a:prstGeom prst="rect">
            <a:avLst/>
          </a:prstGeom>
        </p:spPr>
      </p:pic>
      <p:sp>
        <p:nvSpPr>
          <p:cNvPr id="9" name="Text 5"/>
          <p:cNvSpPr/>
          <p:nvPr/>
        </p:nvSpPr>
        <p:spPr>
          <a:xfrm>
            <a:off x="5819537" y="3689152"/>
            <a:ext cx="2520672" cy="315039"/>
          </a:xfrm>
          <a:prstGeom prst="rect">
            <a:avLst/>
          </a:prstGeom>
          <a:noFill/>
          <a:ln/>
        </p:spPr>
        <p:txBody>
          <a:bodyPr wrap="none" rtlCol="0" anchor="t"/>
          <a:lstStyle/>
          <a:p>
            <a:pPr marL="0" indent="0" algn="l">
              <a:lnSpc>
                <a:spcPts val="2481"/>
              </a:lnSpc>
              <a:buNone/>
            </a:pPr>
            <a:r>
              <a:rPr lang="en-US" sz="1985" dirty="0">
                <a:solidFill>
                  <a:srgbClr val="404155"/>
                </a:solidFill>
                <a:latin typeface="Alexandria" pitchFamily="34" charset="0"/>
                <a:ea typeface="Alexandria" pitchFamily="34" charset="-122"/>
                <a:cs typeface="Alexandria" pitchFamily="34" charset="-120"/>
              </a:rPr>
              <a:t>Pădurile temperate</a:t>
            </a:r>
            <a:endParaRPr lang="en-US" sz="1985" dirty="0"/>
          </a:p>
        </p:txBody>
      </p:sp>
      <p:sp>
        <p:nvSpPr>
          <p:cNvPr id="10" name="Text 6"/>
          <p:cNvSpPr/>
          <p:nvPr/>
        </p:nvSpPr>
        <p:spPr>
          <a:xfrm>
            <a:off x="5819537" y="4125158"/>
            <a:ext cx="2991326" cy="3549253"/>
          </a:xfrm>
          <a:prstGeom prst="rect">
            <a:avLst/>
          </a:prstGeom>
          <a:noFill/>
          <a:ln/>
        </p:spPr>
        <p:txBody>
          <a:bodyPr wrap="square" rtlCol="0" anchor="t"/>
          <a:lstStyle/>
          <a:p>
            <a:pPr marL="0" indent="0" algn="l">
              <a:lnSpc>
                <a:spcPts val="2541"/>
              </a:lnSpc>
              <a:buNone/>
            </a:pPr>
            <a:r>
              <a:rPr lang="en-US" sz="1588" dirty="0">
                <a:solidFill>
                  <a:srgbClr val="404155"/>
                </a:solidFill>
                <a:latin typeface="Nobile" pitchFamily="34" charset="0"/>
                <a:ea typeface="Nobile" pitchFamily="34" charset="-122"/>
                <a:cs typeface="Nobile" pitchFamily="34" charset="-120"/>
              </a:rPr>
              <a:t>Pădurile temperate se găsesc în zonele de tranziție dintre climate tropicale și polare, în principal în America de Nord, Europa și Asia de Est. Aceste păduri sunt caracterizate printr-o alternare a anotimpurilor și o gamă mai restrânsă de specii de arbori, dar cu o productivitate ridicată a lemnului.</a:t>
            </a:r>
            <a:endParaRPr lang="en-US" sz="1588" dirty="0"/>
          </a:p>
        </p:txBody>
      </p:sp>
      <p:pic>
        <p:nvPicPr>
          <p:cNvPr id="11" name="Image 2" descr="preencoded.png"/>
          <p:cNvPicPr>
            <a:picLocks noChangeAspect="1"/>
          </p:cNvPicPr>
          <p:nvPr/>
        </p:nvPicPr>
        <p:blipFill>
          <a:blip r:embed="rId5"/>
          <a:stretch>
            <a:fillRect/>
          </a:stretch>
        </p:blipFill>
        <p:spPr>
          <a:xfrm>
            <a:off x="9113282" y="1588413"/>
            <a:ext cx="2991326" cy="1848683"/>
          </a:xfrm>
          <a:prstGeom prst="rect">
            <a:avLst/>
          </a:prstGeom>
        </p:spPr>
      </p:pic>
      <p:sp>
        <p:nvSpPr>
          <p:cNvPr id="12" name="Text 7"/>
          <p:cNvSpPr/>
          <p:nvPr/>
        </p:nvSpPr>
        <p:spPr>
          <a:xfrm>
            <a:off x="9113282" y="3689152"/>
            <a:ext cx="2520672" cy="315039"/>
          </a:xfrm>
          <a:prstGeom prst="rect">
            <a:avLst/>
          </a:prstGeom>
          <a:noFill/>
          <a:ln/>
        </p:spPr>
        <p:txBody>
          <a:bodyPr wrap="none" rtlCol="0" anchor="t"/>
          <a:lstStyle/>
          <a:p>
            <a:pPr marL="0" indent="0" algn="l">
              <a:lnSpc>
                <a:spcPts val="2481"/>
              </a:lnSpc>
              <a:buNone/>
            </a:pPr>
            <a:r>
              <a:rPr lang="en-US" sz="1985" dirty="0">
                <a:solidFill>
                  <a:srgbClr val="404155"/>
                </a:solidFill>
                <a:latin typeface="Alexandria" pitchFamily="34" charset="0"/>
                <a:ea typeface="Alexandria" pitchFamily="34" charset="-122"/>
                <a:cs typeface="Alexandria" pitchFamily="34" charset="-120"/>
              </a:rPr>
              <a:t>Pădurile boreale</a:t>
            </a:r>
            <a:endParaRPr lang="en-US" sz="1985" dirty="0"/>
          </a:p>
        </p:txBody>
      </p:sp>
      <p:sp>
        <p:nvSpPr>
          <p:cNvPr id="13" name="Text 8"/>
          <p:cNvSpPr/>
          <p:nvPr/>
        </p:nvSpPr>
        <p:spPr>
          <a:xfrm>
            <a:off x="9113282" y="4125158"/>
            <a:ext cx="2991326" cy="3549253"/>
          </a:xfrm>
          <a:prstGeom prst="rect">
            <a:avLst/>
          </a:prstGeom>
          <a:noFill/>
          <a:ln/>
        </p:spPr>
        <p:txBody>
          <a:bodyPr wrap="square" rtlCol="0" anchor="t"/>
          <a:lstStyle/>
          <a:p>
            <a:pPr marL="0" indent="0" algn="l">
              <a:lnSpc>
                <a:spcPts val="2541"/>
              </a:lnSpc>
              <a:buNone/>
            </a:pPr>
            <a:r>
              <a:rPr lang="en-US" sz="1588" dirty="0">
                <a:solidFill>
                  <a:srgbClr val="404155"/>
                </a:solidFill>
                <a:latin typeface="Nobile" pitchFamily="34" charset="0"/>
                <a:ea typeface="Nobile" pitchFamily="34" charset="-122"/>
                <a:cs typeface="Nobile" pitchFamily="34" charset="-120"/>
              </a:rPr>
              <a:t>Pădurile boreale, numite și taiga, se regăsesc în zonele de climă rece, aproape de cercul polar, în principal în America de Nord, Europa și Siberia. Aceste păduri sunt dominate de specii de conifere, cu o vegetație mai redusă și o diversitate biologică mai scăzută, dar cu o importanță economică semnificativă.</a:t>
            </a:r>
            <a:endParaRPr lang="en-US" sz="1588"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
        <p:nvSpPr>
          <p:cNvPr id="4" name="Text 2"/>
          <p:cNvSpPr/>
          <p:nvPr/>
        </p:nvSpPr>
        <p:spPr>
          <a:xfrm>
            <a:off x="2037993" y="990957"/>
            <a:ext cx="9126855" cy="694373"/>
          </a:xfrm>
          <a:prstGeom prst="rect">
            <a:avLst/>
          </a:prstGeom>
          <a:noFill/>
          <a:ln/>
        </p:spPr>
        <p:txBody>
          <a:bodyPr wrap="none" rtlCol="0" anchor="t"/>
          <a:lstStyle/>
          <a:p>
            <a:pPr marL="0" indent="0">
              <a:lnSpc>
                <a:spcPts val="5468"/>
              </a:lnSpc>
              <a:buNone/>
            </a:pPr>
            <a:r>
              <a:rPr lang="en-US" sz="4374" dirty="0">
                <a:solidFill>
                  <a:srgbClr val="1B1B27"/>
                </a:solidFill>
                <a:latin typeface="Alexandria" pitchFamily="34" charset="0"/>
                <a:ea typeface="Alexandria" pitchFamily="34" charset="-122"/>
                <a:cs typeface="Alexandria" pitchFamily="34" charset="-120"/>
              </a:rPr>
              <a:t>Distribuția geografică a pădurilor</a:t>
            </a:r>
            <a:endParaRPr lang="en-US" sz="4374" dirty="0"/>
          </a:p>
        </p:txBody>
      </p:sp>
      <p:sp>
        <p:nvSpPr>
          <p:cNvPr id="5" name="Text 3"/>
          <p:cNvSpPr/>
          <p:nvPr/>
        </p:nvSpPr>
        <p:spPr>
          <a:xfrm>
            <a:off x="2037993" y="2218492"/>
            <a:ext cx="5006221" cy="2487811"/>
          </a:xfrm>
          <a:prstGeom prst="rect">
            <a:avLst/>
          </a:prstGeom>
          <a:noFill/>
          <a:ln/>
        </p:spPr>
        <p:txBody>
          <a:bodyPr wrap="square" rtlCol="0" anchor="t"/>
          <a:lstStyle/>
          <a:p>
            <a:pPr marL="0" indent="0">
              <a:lnSpc>
                <a:spcPts val="2799"/>
              </a:lnSpc>
              <a:buNone/>
            </a:pPr>
            <a:r>
              <a:rPr lang="en-US" sz="1750" dirty="0">
                <a:solidFill>
                  <a:srgbClr val="404155"/>
                </a:solidFill>
                <a:latin typeface="Nobile" pitchFamily="34" charset="0"/>
                <a:ea typeface="Nobile" pitchFamily="34" charset="-122"/>
                <a:cs typeface="Nobile" pitchFamily="34" charset="-120"/>
              </a:rPr>
              <a:t>Pădurile se întind pe toate continentele, de la regiunile ecuatoriale tropicale până la tundra polară. Acestea acoperă aproximativ 31% din suprafața terestră a planetei și se găsesc în peste 200 de țări și teritorii. Distribuția lor este influențată în mare măsură de climă, topografie și activități umane.</a:t>
            </a:r>
            <a:endParaRPr lang="en-US" sz="1750" dirty="0"/>
          </a:p>
        </p:txBody>
      </p:sp>
      <p:sp>
        <p:nvSpPr>
          <p:cNvPr id="6" name="Text 4"/>
          <p:cNvSpPr/>
          <p:nvPr/>
        </p:nvSpPr>
        <p:spPr>
          <a:xfrm>
            <a:off x="2037993" y="4906208"/>
            <a:ext cx="5006221" cy="2132409"/>
          </a:xfrm>
          <a:prstGeom prst="rect">
            <a:avLst/>
          </a:prstGeom>
          <a:noFill/>
          <a:ln/>
        </p:spPr>
        <p:txBody>
          <a:bodyPr wrap="square" rtlCol="0" anchor="t"/>
          <a:lstStyle/>
          <a:p>
            <a:pPr marL="0" indent="0">
              <a:lnSpc>
                <a:spcPts val="2799"/>
              </a:lnSpc>
              <a:buNone/>
            </a:pPr>
            <a:r>
              <a:rPr lang="en-US" sz="1750" dirty="0">
                <a:solidFill>
                  <a:srgbClr val="404155"/>
                </a:solidFill>
                <a:latin typeface="Nobile" pitchFamily="34" charset="0"/>
                <a:ea typeface="Nobile" pitchFamily="34" charset="-122"/>
                <a:cs typeface="Nobile" pitchFamily="34" charset="-120"/>
              </a:rPr>
              <a:t>Pădurile boreale sau taiga acoperă vaste întinderi în nordul Europei, Asiei și Americii de Nord. Pădurile temperate se regăsesc în zonele cu climă moderată, în timp ce pădurile tropicale sunt localizate în regiunile ecuatoriale din America Latină, Africa și Asia de Sud-Est.</a:t>
            </a:r>
            <a:endParaRPr lang="en-US" sz="1750" dirty="0"/>
          </a:p>
        </p:txBody>
      </p:sp>
      <p:pic>
        <p:nvPicPr>
          <p:cNvPr id="7" name="Image 0" descr="preencoded.png"/>
          <p:cNvPicPr>
            <a:picLocks noChangeAspect="1"/>
          </p:cNvPicPr>
          <p:nvPr/>
        </p:nvPicPr>
        <p:blipFill>
          <a:blip r:embed="rId3"/>
          <a:stretch>
            <a:fillRect/>
          </a:stretch>
        </p:blipFill>
        <p:spPr>
          <a:xfrm>
            <a:off x="7593806" y="2268498"/>
            <a:ext cx="5006221" cy="342530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
        <p:nvSpPr>
          <p:cNvPr id="4" name="Text 2"/>
          <p:cNvSpPr/>
          <p:nvPr/>
        </p:nvSpPr>
        <p:spPr>
          <a:xfrm>
            <a:off x="2037993" y="1494830"/>
            <a:ext cx="9861590" cy="694373"/>
          </a:xfrm>
          <a:prstGeom prst="rect">
            <a:avLst/>
          </a:prstGeom>
          <a:noFill/>
          <a:ln/>
        </p:spPr>
        <p:txBody>
          <a:bodyPr wrap="none" rtlCol="0" anchor="t"/>
          <a:lstStyle/>
          <a:p>
            <a:pPr marL="0" indent="0">
              <a:lnSpc>
                <a:spcPts val="5468"/>
              </a:lnSpc>
              <a:buNone/>
            </a:pPr>
            <a:r>
              <a:rPr lang="en-US" sz="4374" dirty="0">
                <a:solidFill>
                  <a:srgbClr val="1B1B27"/>
                </a:solidFill>
                <a:latin typeface="Alexandria" pitchFamily="34" charset="0"/>
                <a:ea typeface="Alexandria" pitchFamily="34" charset="-122"/>
                <a:cs typeface="Alexandria" pitchFamily="34" charset="-120"/>
              </a:rPr>
              <a:t>Caracteristici ale pădurilor tropicale</a:t>
            </a:r>
            <a:endParaRPr lang="en-US" sz="4374" dirty="0"/>
          </a:p>
        </p:txBody>
      </p:sp>
      <p:pic>
        <p:nvPicPr>
          <p:cNvPr id="5" name="Image 0" descr="preencoded.png"/>
          <p:cNvPicPr>
            <a:picLocks noChangeAspect="1"/>
          </p:cNvPicPr>
          <p:nvPr/>
        </p:nvPicPr>
        <p:blipFill>
          <a:blip r:embed="rId3"/>
          <a:stretch>
            <a:fillRect/>
          </a:stretch>
        </p:blipFill>
        <p:spPr>
          <a:xfrm>
            <a:off x="2037993" y="2633543"/>
            <a:ext cx="555427" cy="555427"/>
          </a:xfrm>
          <a:prstGeom prst="rect">
            <a:avLst/>
          </a:prstGeom>
        </p:spPr>
      </p:pic>
      <p:sp>
        <p:nvSpPr>
          <p:cNvPr id="6" name="Text 3"/>
          <p:cNvSpPr/>
          <p:nvPr/>
        </p:nvSpPr>
        <p:spPr>
          <a:xfrm>
            <a:off x="2037993" y="3411141"/>
            <a:ext cx="3295888" cy="694373"/>
          </a:xfrm>
          <a:prstGeom prst="rect">
            <a:avLst/>
          </a:prstGeom>
          <a:noFill/>
          <a:ln/>
        </p:spPr>
        <p:txBody>
          <a:bodyPr wrap="square" rtlCol="0" anchor="t"/>
          <a:lstStyle/>
          <a:p>
            <a:pPr marL="0" indent="0" algn="l">
              <a:lnSpc>
                <a:spcPts val="2734"/>
              </a:lnSpc>
              <a:buNone/>
            </a:pPr>
            <a:r>
              <a:rPr lang="en-US" sz="2187" dirty="0">
                <a:solidFill>
                  <a:srgbClr val="404155"/>
                </a:solidFill>
                <a:latin typeface="Alexandria" pitchFamily="34" charset="0"/>
                <a:ea typeface="Alexandria" pitchFamily="34" charset="-122"/>
                <a:cs typeface="Alexandria" pitchFamily="34" charset="-120"/>
              </a:rPr>
              <a:t>Biodiversitate abundentă</a:t>
            </a:r>
            <a:endParaRPr lang="en-US" sz="2187" dirty="0"/>
          </a:p>
        </p:txBody>
      </p:sp>
      <p:sp>
        <p:nvSpPr>
          <p:cNvPr id="7" name="Text 4"/>
          <p:cNvSpPr/>
          <p:nvPr/>
        </p:nvSpPr>
        <p:spPr>
          <a:xfrm>
            <a:off x="2037993" y="4238744"/>
            <a:ext cx="3295888" cy="2487811"/>
          </a:xfrm>
          <a:prstGeom prst="rect">
            <a:avLst/>
          </a:prstGeom>
          <a:noFill/>
          <a:ln/>
        </p:spPr>
        <p:txBody>
          <a:bodyPr wrap="square" rtlCol="0" anchor="t"/>
          <a:lstStyle/>
          <a:p>
            <a:pPr marL="0" indent="0" algn="l">
              <a:lnSpc>
                <a:spcPts val="2799"/>
              </a:lnSpc>
              <a:buNone/>
            </a:pPr>
            <a:r>
              <a:rPr lang="en-US" sz="1750" dirty="0">
                <a:solidFill>
                  <a:srgbClr val="404155"/>
                </a:solidFill>
                <a:latin typeface="Nobile" pitchFamily="34" charset="0"/>
                <a:ea typeface="Nobile" pitchFamily="34" charset="-122"/>
                <a:cs typeface="Nobile" pitchFamily="34" charset="-120"/>
              </a:rPr>
              <a:t>Pădurile tropicale sunt ecosisteme bogate în biodiversitate, adăpostind o gamă largă de specii de plante și animale unice, care se adaptează la condițiile climatice calde și umede.</a:t>
            </a:r>
            <a:endParaRPr lang="en-US" sz="1750" dirty="0"/>
          </a:p>
        </p:txBody>
      </p:sp>
      <p:pic>
        <p:nvPicPr>
          <p:cNvPr id="8" name="Image 1" descr="preencoded.png"/>
          <p:cNvPicPr>
            <a:picLocks noChangeAspect="1"/>
          </p:cNvPicPr>
          <p:nvPr/>
        </p:nvPicPr>
        <p:blipFill>
          <a:blip r:embed="rId4"/>
          <a:stretch>
            <a:fillRect/>
          </a:stretch>
        </p:blipFill>
        <p:spPr>
          <a:xfrm>
            <a:off x="5667137" y="2633543"/>
            <a:ext cx="555427" cy="555427"/>
          </a:xfrm>
          <a:prstGeom prst="rect">
            <a:avLst/>
          </a:prstGeom>
        </p:spPr>
      </p:pic>
      <p:sp>
        <p:nvSpPr>
          <p:cNvPr id="9" name="Text 5"/>
          <p:cNvSpPr/>
          <p:nvPr/>
        </p:nvSpPr>
        <p:spPr>
          <a:xfrm>
            <a:off x="5667137" y="3411141"/>
            <a:ext cx="2777490" cy="347186"/>
          </a:xfrm>
          <a:prstGeom prst="rect">
            <a:avLst/>
          </a:prstGeom>
          <a:noFill/>
          <a:ln/>
        </p:spPr>
        <p:txBody>
          <a:bodyPr wrap="none" rtlCol="0" anchor="t"/>
          <a:lstStyle/>
          <a:p>
            <a:pPr marL="0" indent="0" algn="l">
              <a:lnSpc>
                <a:spcPts val="2734"/>
              </a:lnSpc>
              <a:buNone/>
            </a:pPr>
            <a:r>
              <a:rPr lang="en-US" sz="2187" dirty="0">
                <a:solidFill>
                  <a:srgbClr val="404155"/>
                </a:solidFill>
                <a:latin typeface="Alexandria" pitchFamily="34" charset="0"/>
                <a:ea typeface="Alexandria" pitchFamily="34" charset="-122"/>
                <a:cs typeface="Alexandria" pitchFamily="34" charset="-120"/>
              </a:rPr>
              <a:t>Vegetație perenă</a:t>
            </a:r>
            <a:endParaRPr lang="en-US" sz="2187" dirty="0"/>
          </a:p>
        </p:txBody>
      </p:sp>
      <p:sp>
        <p:nvSpPr>
          <p:cNvPr id="10" name="Text 6"/>
          <p:cNvSpPr/>
          <p:nvPr/>
        </p:nvSpPr>
        <p:spPr>
          <a:xfrm>
            <a:off x="5667137" y="3891558"/>
            <a:ext cx="3296007" cy="2487811"/>
          </a:xfrm>
          <a:prstGeom prst="rect">
            <a:avLst/>
          </a:prstGeom>
          <a:noFill/>
          <a:ln/>
        </p:spPr>
        <p:txBody>
          <a:bodyPr wrap="square" rtlCol="0" anchor="t"/>
          <a:lstStyle/>
          <a:p>
            <a:pPr marL="0" indent="0" algn="l">
              <a:lnSpc>
                <a:spcPts val="2799"/>
              </a:lnSpc>
              <a:buNone/>
            </a:pPr>
            <a:r>
              <a:rPr lang="en-US" sz="1750" dirty="0">
                <a:solidFill>
                  <a:srgbClr val="404155"/>
                </a:solidFill>
                <a:latin typeface="Nobile" pitchFamily="34" charset="0"/>
                <a:ea typeface="Nobile" pitchFamily="34" charset="-122"/>
                <a:cs typeface="Nobile" pitchFamily="34" charset="-120"/>
              </a:rPr>
              <a:t>Vegetația din pădurile tropicale este predominant evergreen, cu arbori și arbuști care își păstrează frunzele tot timpul anului, datorită condițiilor optime de căldură și umiditate.</a:t>
            </a:r>
            <a:endParaRPr lang="en-US" sz="1750" dirty="0"/>
          </a:p>
        </p:txBody>
      </p:sp>
      <p:pic>
        <p:nvPicPr>
          <p:cNvPr id="11" name="Image 2" descr="preencoded.png"/>
          <p:cNvPicPr>
            <a:picLocks noChangeAspect="1"/>
          </p:cNvPicPr>
          <p:nvPr/>
        </p:nvPicPr>
        <p:blipFill>
          <a:blip r:embed="rId5"/>
          <a:stretch>
            <a:fillRect/>
          </a:stretch>
        </p:blipFill>
        <p:spPr>
          <a:xfrm>
            <a:off x="9296400" y="2633543"/>
            <a:ext cx="555427" cy="555427"/>
          </a:xfrm>
          <a:prstGeom prst="rect">
            <a:avLst/>
          </a:prstGeom>
        </p:spPr>
      </p:pic>
      <p:sp>
        <p:nvSpPr>
          <p:cNvPr id="12" name="Text 7"/>
          <p:cNvSpPr/>
          <p:nvPr/>
        </p:nvSpPr>
        <p:spPr>
          <a:xfrm>
            <a:off x="9296400" y="3411141"/>
            <a:ext cx="2777490" cy="347186"/>
          </a:xfrm>
          <a:prstGeom prst="rect">
            <a:avLst/>
          </a:prstGeom>
          <a:noFill/>
          <a:ln/>
        </p:spPr>
        <p:txBody>
          <a:bodyPr wrap="none" rtlCol="0" anchor="t"/>
          <a:lstStyle/>
          <a:p>
            <a:pPr marL="0" indent="0" algn="l">
              <a:lnSpc>
                <a:spcPts val="2734"/>
              </a:lnSpc>
              <a:buNone/>
            </a:pPr>
            <a:r>
              <a:rPr lang="en-US" sz="2187" dirty="0">
                <a:solidFill>
                  <a:srgbClr val="404155"/>
                </a:solidFill>
                <a:latin typeface="Alexandria" pitchFamily="34" charset="0"/>
                <a:ea typeface="Alexandria" pitchFamily="34" charset="-122"/>
                <a:cs typeface="Alexandria" pitchFamily="34" charset="-120"/>
              </a:rPr>
              <a:t>Structură pe etaje</a:t>
            </a:r>
            <a:endParaRPr lang="en-US" sz="2187" dirty="0"/>
          </a:p>
        </p:txBody>
      </p:sp>
      <p:sp>
        <p:nvSpPr>
          <p:cNvPr id="13" name="Text 8"/>
          <p:cNvSpPr/>
          <p:nvPr/>
        </p:nvSpPr>
        <p:spPr>
          <a:xfrm>
            <a:off x="9296400" y="3891558"/>
            <a:ext cx="3296007" cy="2843213"/>
          </a:xfrm>
          <a:prstGeom prst="rect">
            <a:avLst/>
          </a:prstGeom>
          <a:noFill/>
          <a:ln/>
        </p:spPr>
        <p:txBody>
          <a:bodyPr wrap="square" rtlCol="0" anchor="t"/>
          <a:lstStyle/>
          <a:p>
            <a:pPr marL="0" indent="0" algn="l">
              <a:lnSpc>
                <a:spcPts val="2799"/>
              </a:lnSpc>
              <a:buNone/>
            </a:pPr>
            <a:r>
              <a:rPr lang="en-US" sz="1750" dirty="0">
                <a:solidFill>
                  <a:srgbClr val="404155"/>
                </a:solidFill>
                <a:latin typeface="Nobile" pitchFamily="34" charset="0"/>
                <a:ea typeface="Nobile" pitchFamily="34" charset="-122"/>
                <a:cs typeface="Nobile" pitchFamily="34" charset="-120"/>
              </a:rPr>
              <a:t>Pădurile tropicale prezintă o structură complexă pe verticală, cu un strat superior al coronamentului arborilor, un strat mijlociu cu arbori mai mici și un etaj inferior cu arbuști și vegetație de subarboret.</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pic>
        <p:nvPicPr>
          <p:cNvPr id="4" name="Image 0" descr="preencoded.png"/>
          <p:cNvPicPr>
            <a:picLocks noChangeAspect="1"/>
          </p:cNvPicPr>
          <p:nvPr/>
        </p:nvPicPr>
        <p:blipFill>
          <a:blip r:embed="rId3"/>
          <a:stretch>
            <a:fillRect/>
          </a:stretch>
        </p:blipFill>
        <p:spPr>
          <a:xfrm>
            <a:off x="10980420" y="0"/>
            <a:ext cx="3657600" cy="8229600"/>
          </a:xfrm>
          <a:prstGeom prst="rect">
            <a:avLst/>
          </a:prstGeom>
        </p:spPr>
      </p:pic>
      <p:sp>
        <p:nvSpPr>
          <p:cNvPr id="5" name="Text 2"/>
          <p:cNvSpPr/>
          <p:nvPr/>
        </p:nvSpPr>
        <p:spPr>
          <a:xfrm>
            <a:off x="771049" y="1058942"/>
            <a:ext cx="9430703" cy="1285161"/>
          </a:xfrm>
          <a:prstGeom prst="rect">
            <a:avLst/>
          </a:prstGeom>
          <a:noFill/>
          <a:ln/>
        </p:spPr>
        <p:txBody>
          <a:bodyPr wrap="square" rtlCol="0" anchor="t"/>
          <a:lstStyle/>
          <a:p>
            <a:pPr marL="0" indent="0">
              <a:lnSpc>
                <a:spcPts val="5060"/>
              </a:lnSpc>
              <a:buNone/>
            </a:pPr>
            <a:r>
              <a:rPr lang="en-US" sz="4048" dirty="0">
                <a:solidFill>
                  <a:srgbClr val="1B1B27"/>
                </a:solidFill>
                <a:latin typeface="Alexandria" pitchFamily="34" charset="0"/>
                <a:ea typeface="Alexandria" pitchFamily="34" charset="-122"/>
                <a:cs typeface="Alexandria" pitchFamily="34" charset="-120"/>
              </a:rPr>
              <a:t>Caracteristici ale pădurilor temperate</a:t>
            </a:r>
            <a:endParaRPr lang="en-US" sz="4048" dirty="0"/>
          </a:p>
        </p:txBody>
      </p:sp>
      <p:sp>
        <p:nvSpPr>
          <p:cNvPr id="6" name="Shape 3"/>
          <p:cNvSpPr/>
          <p:nvPr/>
        </p:nvSpPr>
        <p:spPr>
          <a:xfrm>
            <a:off x="771049" y="2813090"/>
            <a:ext cx="462677" cy="462677"/>
          </a:xfrm>
          <a:prstGeom prst="roundRect">
            <a:avLst>
              <a:gd name="adj" fmla="val 20000"/>
            </a:avLst>
          </a:prstGeom>
          <a:solidFill>
            <a:srgbClr val="D2DDF9"/>
          </a:solidFill>
          <a:ln w="7620">
            <a:solidFill>
              <a:srgbClr val="B8C3DF"/>
            </a:solidFill>
            <a:prstDash val="solid"/>
          </a:ln>
        </p:spPr>
      </p:sp>
      <p:sp>
        <p:nvSpPr>
          <p:cNvPr id="7" name="Text 4"/>
          <p:cNvSpPr/>
          <p:nvPr/>
        </p:nvSpPr>
        <p:spPr>
          <a:xfrm>
            <a:off x="944523" y="2851666"/>
            <a:ext cx="115729" cy="385524"/>
          </a:xfrm>
          <a:prstGeom prst="rect">
            <a:avLst/>
          </a:prstGeom>
          <a:noFill/>
          <a:ln/>
        </p:spPr>
        <p:txBody>
          <a:bodyPr wrap="none" rtlCol="0" anchor="t"/>
          <a:lstStyle/>
          <a:p>
            <a:pPr marL="0" indent="0" algn="ctr">
              <a:lnSpc>
                <a:spcPts val="3036"/>
              </a:lnSpc>
              <a:buNone/>
            </a:pPr>
            <a:r>
              <a:rPr lang="en-US" sz="2429" dirty="0">
                <a:solidFill>
                  <a:srgbClr val="404155"/>
                </a:solidFill>
                <a:latin typeface="Alexandria" pitchFamily="34" charset="0"/>
                <a:ea typeface="Alexandria" pitchFamily="34" charset="-122"/>
                <a:cs typeface="Alexandria" pitchFamily="34" charset="-120"/>
              </a:rPr>
              <a:t>1</a:t>
            </a:r>
            <a:endParaRPr lang="en-US" sz="2429" dirty="0"/>
          </a:p>
        </p:txBody>
      </p:sp>
      <p:sp>
        <p:nvSpPr>
          <p:cNvPr id="8" name="Text 5"/>
          <p:cNvSpPr/>
          <p:nvPr/>
        </p:nvSpPr>
        <p:spPr>
          <a:xfrm>
            <a:off x="1439347" y="2883813"/>
            <a:ext cx="2570321" cy="321231"/>
          </a:xfrm>
          <a:prstGeom prst="rect">
            <a:avLst/>
          </a:prstGeom>
          <a:noFill/>
          <a:ln/>
        </p:spPr>
        <p:txBody>
          <a:bodyPr wrap="none" rtlCol="0" anchor="t"/>
          <a:lstStyle/>
          <a:p>
            <a:pPr marL="0" indent="0">
              <a:lnSpc>
                <a:spcPts val="2530"/>
              </a:lnSpc>
              <a:buNone/>
            </a:pPr>
            <a:r>
              <a:rPr lang="en-US" sz="2024" dirty="0">
                <a:solidFill>
                  <a:srgbClr val="404155"/>
                </a:solidFill>
                <a:latin typeface="Alexandria" pitchFamily="34" charset="0"/>
                <a:ea typeface="Alexandria" pitchFamily="34" charset="-122"/>
                <a:cs typeface="Alexandria" pitchFamily="34" charset="-120"/>
              </a:rPr>
              <a:t>Diversitate de specii</a:t>
            </a:r>
            <a:endParaRPr lang="en-US" sz="2024" dirty="0"/>
          </a:p>
        </p:txBody>
      </p:sp>
      <p:sp>
        <p:nvSpPr>
          <p:cNvPr id="9" name="Text 6"/>
          <p:cNvSpPr/>
          <p:nvPr/>
        </p:nvSpPr>
        <p:spPr>
          <a:xfrm>
            <a:off x="1439347" y="3328392"/>
            <a:ext cx="3944303" cy="1973818"/>
          </a:xfrm>
          <a:prstGeom prst="rect">
            <a:avLst/>
          </a:prstGeom>
          <a:noFill/>
          <a:ln/>
        </p:spPr>
        <p:txBody>
          <a:bodyPr wrap="square" rtlCol="0" anchor="t"/>
          <a:lstStyle/>
          <a:p>
            <a:pPr marL="0" indent="0">
              <a:lnSpc>
                <a:spcPts val="2591"/>
              </a:lnSpc>
              <a:buNone/>
            </a:pPr>
            <a:r>
              <a:rPr lang="en-US" sz="1619" dirty="0">
                <a:solidFill>
                  <a:srgbClr val="404155"/>
                </a:solidFill>
                <a:latin typeface="Nobile" pitchFamily="34" charset="0"/>
                <a:ea typeface="Nobile" pitchFamily="34" charset="-122"/>
                <a:cs typeface="Nobile" pitchFamily="34" charset="-120"/>
              </a:rPr>
              <a:t>Pădurile temperate sunt cunoscute pentru diversitatea lor de specii de arbori și plante. Aici se întâlnesc o gamă largă de foioase precum stejarul, fagul, carpenul, dar și conifere precum bradul și molid.</a:t>
            </a:r>
            <a:endParaRPr lang="en-US" sz="1619" dirty="0"/>
          </a:p>
        </p:txBody>
      </p:sp>
      <p:sp>
        <p:nvSpPr>
          <p:cNvPr id="10" name="Shape 7"/>
          <p:cNvSpPr/>
          <p:nvPr/>
        </p:nvSpPr>
        <p:spPr>
          <a:xfrm>
            <a:off x="5589270" y="2813090"/>
            <a:ext cx="462677" cy="462677"/>
          </a:xfrm>
          <a:prstGeom prst="roundRect">
            <a:avLst>
              <a:gd name="adj" fmla="val 20000"/>
            </a:avLst>
          </a:prstGeom>
          <a:solidFill>
            <a:srgbClr val="D2DDF9"/>
          </a:solidFill>
          <a:ln w="7620">
            <a:solidFill>
              <a:srgbClr val="B8C3DF"/>
            </a:solidFill>
            <a:prstDash val="solid"/>
          </a:ln>
        </p:spPr>
      </p:sp>
      <p:sp>
        <p:nvSpPr>
          <p:cNvPr id="11" name="Text 8"/>
          <p:cNvSpPr/>
          <p:nvPr/>
        </p:nvSpPr>
        <p:spPr>
          <a:xfrm>
            <a:off x="5730359" y="2851666"/>
            <a:ext cx="180499" cy="385524"/>
          </a:xfrm>
          <a:prstGeom prst="rect">
            <a:avLst/>
          </a:prstGeom>
          <a:noFill/>
          <a:ln/>
        </p:spPr>
        <p:txBody>
          <a:bodyPr wrap="none" rtlCol="0" anchor="t"/>
          <a:lstStyle/>
          <a:p>
            <a:pPr marL="0" indent="0" algn="ctr">
              <a:lnSpc>
                <a:spcPts val="3036"/>
              </a:lnSpc>
              <a:buNone/>
            </a:pPr>
            <a:r>
              <a:rPr lang="en-US" sz="2429" dirty="0">
                <a:solidFill>
                  <a:srgbClr val="404155"/>
                </a:solidFill>
                <a:latin typeface="Alexandria" pitchFamily="34" charset="0"/>
                <a:ea typeface="Alexandria" pitchFamily="34" charset="-122"/>
                <a:cs typeface="Alexandria" pitchFamily="34" charset="-120"/>
              </a:rPr>
              <a:t>2</a:t>
            </a:r>
            <a:endParaRPr lang="en-US" sz="2429" dirty="0"/>
          </a:p>
        </p:txBody>
      </p:sp>
      <p:sp>
        <p:nvSpPr>
          <p:cNvPr id="12" name="Text 9"/>
          <p:cNvSpPr/>
          <p:nvPr/>
        </p:nvSpPr>
        <p:spPr>
          <a:xfrm>
            <a:off x="6257568" y="2883813"/>
            <a:ext cx="2570321" cy="321231"/>
          </a:xfrm>
          <a:prstGeom prst="rect">
            <a:avLst/>
          </a:prstGeom>
          <a:noFill/>
          <a:ln/>
        </p:spPr>
        <p:txBody>
          <a:bodyPr wrap="none" rtlCol="0" anchor="t"/>
          <a:lstStyle/>
          <a:p>
            <a:pPr marL="0" indent="0">
              <a:lnSpc>
                <a:spcPts val="2530"/>
              </a:lnSpc>
              <a:buNone/>
            </a:pPr>
            <a:r>
              <a:rPr lang="en-US" sz="2024" dirty="0">
                <a:solidFill>
                  <a:srgbClr val="404155"/>
                </a:solidFill>
                <a:latin typeface="Alexandria" pitchFamily="34" charset="0"/>
                <a:ea typeface="Alexandria" pitchFamily="34" charset="-122"/>
                <a:cs typeface="Alexandria" pitchFamily="34" charset="-120"/>
              </a:rPr>
              <a:t>Cicluri sezoniere</a:t>
            </a:r>
            <a:endParaRPr lang="en-US" sz="2024" dirty="0"/>
          </a:p>
        </p:txBody>
      </p:sp>
      <p:sp>
        <p:nvSpPr>
          <p:cNvPr id="13" name="Text 10"/>
          <p:cNvSpPr/>
          <p:nvPr/>
        </p:nvSpPr>
        <p:spPr>
          <a:xfrm>
            <a:off x="6257568" y="3328392"/>
            <a:ext cx="3944303" cy="1973818"/>
          </a:xfrm>
          <a:prstGeom prst="rect">
            <a:avLst/>
          </a:prstGeom>
          <a:noFill/>
          <a:ln/>
        </p:spPr>
        <p:txBody>
          <a:bodyPr wrap="square" rtlCol="0" anchor="t"/>
          <a:lstStyle/>
          <a:p>
            <a:pPr marL="0" indent="0">
              <a:lnSpc>
                <a:spcPts val="2591"/>
              </a:lnSpc>
              <a:buNone/>
            </a:pPr>
            <a:r>
              <a:rPr lang="en-US" sz="1619" dirty="0">
                <a:solidFill>
                  <a:srgbClr val="404155"/>
                </a:solidFill>
                <a:latin typeface="Nobile" pitchFamily="34" charset="0"/>
                <a:ea typeface="Nobile" pitchFamily="34" charset="-122"/>
                <a:cs typeface="Nobile" pitchFamily="34" charset="-120"/>
              </a:rPr>
              <a:t>Regiunile temperate sunt caracterizate de alternanța anotimpurilor distincte. Acest lucru se reflectă în păduri, unde arborii își schimbă frunzișul în funcție de sezon, iar activitatea florei și faunei variază de la o perioadă a anului la alta.</a:t>
            </a:r>
            <a:endParaRPr lang="en-US" sz="1619" dirty="0"/>
          </a:p>
        </p:txBody>
      </p:sp>
      <p:sp>
        <p:nvSpPr>
          <p:cNvPr id="14" name="Shape 11"/>
          <p:cNvSpPr/>
          <p:nvPr/>
        </p:nvSpPr>
        <p:spPr>
          <a:xfrm>
            <a:off x="771049" y="5668447"/>
            <a:ext cx="462677" cy="462677"/>
          </a:xfrm>
          <a:prstGeom prst="roundRect">
            <a:avLst>
              <a:gd name="adj" fmla="val 20000"/>
            </a:avLst>
          </a:prstGeom>
          <a:solidFill>
            <a:srgbClr val="D2DDF9"/>
          </a:solidFill>
          <a:ln w="7620">
            <a:solidFill>
              <a:srgbClr val="B8C3DF"/>
            </a:solidFill>
            <a:prstDash val="solid"/>
          </a:ln>
        </p:spPr>
      </p:sp>
      <p:sp>
        <p:nvSpPr>
          <p:cNvPr id="15" name="Text 12"/>
          <p:cNvSpPr/>
          <p:nvPr/>
        </p:nvSpPr>
        <p:spPr>
          <a:xfrm>
            <a:off x="911543" y="5707023"/>
            <a:ext cx="181689" cy="385524"/>
          </a:xfrm>
          <a:prstGeom prst="rect">
            <a:avLst/>
          </a:prstGeom>
          <a:noFill/>
          <a:ln/>
        </p:spPr>
        <p:txBody>
          <a:bodyPr wrap="none" rtlCol="0" anchor="t"/>
          <a:lstStyle/>
          <a:p>
            <a:pPr marL="0" indent="0" algn="ctr">
              <a:lnSpc>
                <a:spcPts val="3036"/>
              </a:lnSpc>
              <a:buNone/>
            </a:pPr>
            <a:r>
              <a:rPr lang="en-US" sz="2429" dirty="0">
                <a:solidFill>
                  <a:srgbClr val="404155"/>
                </a:solidFill>
                <a:latin typeface="Alexandria" pitchFamily="34" charset="0"/>
                <a:ea typeface="Alexandria" pitchFamily="34" charset="-122"/>
                <a:cs typeface="Alexandria" pitchFamily="34" charset="-120"/>
              </a:rPr>
              <a:t>3</a:t>
            </a:r>
            <a:endParaRPr lang="en-US" sz="2429" dirty="0"/>
          </a:p>
        </p:txBody>
      </p:sp>
      <p:sp>
        <p:nvSpPr>
          <p:cNvPr id="16" name="Text 13"/>
          <p:cNvSpPr/>
          <p:nvPr/>
        </p:nvSpPr>
        <p:spPr>
          <a:xfrm>
            <a:off x="1439347" y="5739170"/>
            <a:ext cx="2570321" cy="321231"/>
          </a:xfrm>
          <a:prstGeom prst="rect">
            <a:avLst/>
          </a:prstGeom>
          <a:noFill/>
          <a:ln/>
        </p:spPr>
        <p:txBody>
          <a:bodyPr wrap="none" rtlCol="0" anchor="t"/>
          <a:lstStyle/>
          <a:p>
            <a:pPr marL="0" indent="0">
              <a:lnSpc>
                <a:spcPts val="2530"/>
              </a:lnSpc>
              <a:buNone/>
            </a:pPr>
            <a:r>
              <a:rPr lang="en-US" sz="2024" dirty="0">
                <a:solidFill>
                  <a:srgbClr val="404155"/>
                </a:solidFill>
                <a:latin typeface="Alexandria" pitchFamily="34" charset="0"/>
                <a:ea typeface="Alexandria" pitchFamily="34" charset="-122"/>
                <a:cs typeface="Alexandria" pitchFamily="34" charset="-120"/>
              </a:rPr>
              <a:t>Valoare economică</a:t>
            </a:r>
            <a:endParaRPr lang="en-US" sz="2024" dirty="0"/>
          </a:p>
        </p:txBody>
      </p:sp>
      <p:sp>
        <p:nvSpPr>
          <p:cNvPr id="17" name="Text 14"/>
          <p:cNvSpPr/>
          <p:nvPr/>
        </p:nvSpPr>
        <p:spPr>
          <a:xfrm>
            <a:off x="1439347" y="6183749"/>
            <a:ext cx="8762405" cy="986909"/>
          </a:xfrm>
          <a:prstGeom prst="rect">
            <a:avLst/>
          </a:prstGeom>
          <a:noFill/>
          <a:ln/>
        </p:spPr>
        <p:txBody>
          <a:bodyPr wrap="square" rtlCol="0" anchor="t"/>
          <a:lstStyle/>
          <a:p>
            <a:pPr marL="0" indent="0">
              <a:lnSpc>
                <a:spcPts val="2591"/>
              </a:lnSpc>
              <a:buNone/>
            </a:pPr>
            <a:r>
              <a:rPr lang="en-US" sz="1619" dirty="0">
                <a:solidFill>
                  <a:srgbClr val="404155"/>
                </a:solidFill>
                <a:latin typeface="Nobile" pitchFamily="34" charset="0"/>
                <a:ea typeface="Nobile" pitchFamily="34" charset="-122"/>
                <a:cs typeface="Nobile" pitchFamily="34" charset="-120"/>
              </a:rPr>
              <a:t>Pădurile temperate reprezintă o importantă resursă economică, furnizând lemn, hârtie, produse forestiere ne-lemnoase și spații pentru recreere. Gestionarea durabilă a acestor păduri este esențială pentru a asigura dezvoltarea pe termen lung.</a:t>
            </a:r>
            <a:endParaRPr lang="en-US" sz="1619"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30433"/>
          </a:xfrm>
          <a:prstGeom prst="rect">
            <a:avLst/>
          </a:prstGeom>
          <a:solidFill>
            <a:srgbClr val="F9F9FF"/>
          </a:solidFill>
          <a:ln/>
        </p:spPr>
      </p:sp>
      <p:sp>
        <p:nvSpPr>
          <p:cNvPr id="4" name="Text 2"/>
          <p:cNvSpPr/>
          <p:nvPr/>
        </p:nvSpPr>
        <p:spPr>
          <a:xfrm>
            <a:off x="2631996" y="542211"/>
            <a:ext cx="8433911" cy="616148"/>
          </a:xfrm>
          <a:prstGeom prst="rect">
            <a:avLst/>
          </a:prstGeom>
          <a:noFill/>
          <a:ln/>
        </p:spPr>
        <p:txBody>
          <a:bodyPr wrap="none" rtlCol="0" anchor="t"/>
          <a:lstStyle/>
          <a:p>
            <a:pPr marL="0" indent="0">
              <a:lnSpc>
                <a:spcPts val="4852"/>
              </a:lnSpc>
              <a:buNone/>
            </a:pPr>
            <a:r>
              <a:rPr lang="en-US" sz="3882" dirty="0">
                <a:solidFill>
                  <a:srgbClr val="1B1B27"/>
                </a:solidFill>
                <a:latin typeface="Alexandria" pitchFamily="34" charset="0"/>
                <a:ea typeface="Alexandria" pitchFamily="34" charset="-122"/>
                <a:cs typeface="Alexandria" pitchFamily="34" charset="-120"/>
              </a:rPr>
              <a:t>Caracteristici ale pădurilor boreale</a:t>
            </a:r>
            <a:endParaRPr lang="en-US" sz="3882" dirty="0"/>
          </a:p>
        </p:txBody>
      </p:sp>
      <p:sp>
        <p:nvSpPr>
          <p:cNvPr id="5" name="Text 3"/>
          <p:cNvSpPr/>
          <p:nvPr/>
        </p:nvSpPr>
        <p:spPr>
          <a:xfrm>
            <a:off x="2631996" y="1651278"/>
            <a:ext cx="1980724" cy="616029"/>
          </a:xfrm>
          <a:prstGeom prst="rect">
            <a:avLst/>
          </a:prstGeom>
          <a:noFill/>
          <a:ln/>
        </p:spPr>
        <p:txBody>
          <a:bodyPr wrap="square" rtlCol="0" anchor="t"/>
          <a:lstStyle/>
          <a:p>
            <a:pPr marL="0" indent="0">
              <a:lnSpc>
                <a:spcPts val="2426"/>
              </a:lnSpc>
              <a:buNone/>
            </a:pPr>
            <a:r>
              <a:rPr lang="en-US" sz="1941" dirty="0">
                <a:solidFill>
                  <a:srgbClr val="1B1B27"/>
                </a:solidFill>
                <a:latin typeface="Alexandria" pitchFamily="34" charset="0"/>
                <a:ea typeface="Alexandria" pitchFamily="34" charset="-122"/>
                <a:cs typeface="Alexandria" pitchFamily="34" charset="-120"/>
              </a:rPr>
              <a:t>Dominanță de conifere</a:t>
            </a:r>
            <a:endParaRPr lang="en-US" sz="1941" dirty="0"/>
          </a:p>
        </p:txBody>
      </p:sp>
      <p:sp>
        <p:nvSpPr>
          <p:cNvPr id="6" name="Text 4"/>
          <p:cNvSpPr/>
          <p:nvPr/>
        </p:nvSpPr>
        <p:spPr>
          <a:xfrm>
            <a:off x="2631996" y="2464475"/>
            <a:ext cx="1980724" cy="3469362"/>
          </a:xfrm>
          <a:prstGeom prst="rect">
            <a:avLst/>
          </a:prstGeom>
          <a:noFill/>
          <a:ln/>
        </p:spPr>
        <p:txBody>
          <a:bodyPr wrap="square" rtlCol="0" anchor="t"/>
          <a:lstStyle/>
          <a:p>
            <a:pPr marL="0" indent="0">
              <a:lnSpc>
                <a:spcPts val="2484"/>
              </a:lnSpc>
              <a:buNone/>
            </a:pPr>
            <a:r>
              <a:rPr lang="en-US" sz="1553" dirty="0">
                <a:solidFill>
                  <a:srgbClr val="404155"/>
                </a:solidFill>
                <a:latin typeface="Nobile" pitchFamily="34" charset="0"/>
                <a:ea typeface="Nobile" pitchFamily="34" charset="-122"/>
                <a:cs typeface="Nobile" pitchFamily="34" charset="-120"/>
              </a:rPr>
              <a:t>Pădurile boreale, cunoscute și sub numele de păduri taiga, sunt dominate în principal de arbori coniferi, cum ar fi brazii, molidii și pinii. Aceste specii sunt adaptate la condițiile climatice reci și dure din regiunile nordice.</a:t>
            </a:r>
            <a:endParaRPr lang="en-US" sz="1553" dirty="0"/>
          </a:p>
        </p:txBody>
      </p:sp>
      <p:sp>
        <p:nvSpPr>
          <p:cNvPr id="7" name="Text 5"/>
          <p:cNvSpPr/>
          <p:nvPr/>
        </p:nvSpPr>
        <p:spPr>
          <a:xfrm>
            <a:off x="5101352" y="1651278"/>
            <a:ext cx="1980724" cy="616029"/>
          </a:xfrm>
          <a:prstGeom prst="rect">
            <a:avLst/>
          </a:prstGeom>
          <a:noFill/>
          <a:ln/>
        </p:spPr>
        <p:txBody>
          <a:bodyPr wrap="square" rtlCol="0" anchor="t"/>
          <a:lstStyle/>
          <a:p>
            <a:pPr marL="0" indent="0">
              <a:lnSpc>
                <a:spcPts val="2426"/>
              </a:lnSpc>
              <a:buNone/>
            </a:pPr>
            <a:r>
              <a:rPr lang="en-US" sz="1941" dirty="0">
                <a:solidFill>
                  <a:srgbClr val="1B1B27"/>
                </a:solidFill>
                <a:latin typeface="Alexandria" pitchFamily="34" charset="0"/>
                <a:ea typeface="Alexandria" pitchFamily="34" charset="-122"/>
                <a:cs typeface="Alexandria" pitchFamily="34" charset="-120"/>
              </a:rPr>
              <a:t>Vegetație scundă</a:t>
            </a:r>
            <a:endParaRPr lang="en-US" sz="1941" dirty="0"/>
          </a:p>
        </p:txBody>
      </p:sp>
      <p:sp>
        <p:nvSpPr>
          <p:cNvPr id="8" name="Text 6"/>
          <p:cNvSpPr/>
          <p:nvPr/>
        </p:nvSpPr>
        <p:spPr>
          <a:xfrm>
            <a:off x="5101352" y="2464475"/>
            <a:ext cx="1980724" cy="4730948"/>
          </a:xfrm>
          <a:prstGeom prst="rect">
            <a:avLst/>
          </a:prstGeom>
          <a:noFill/>
          <a:ln/>
        </p:spPr>
        <p:txBody>
          <a:bodyPr wrap="square" rtlCol="0" anchor="t"/>
          <a:lstStyle/>
          <a:p>
            <a:pPr marL="0" indent="0">
              <a:lnSpc>
                <a:spcPts val="2484"/>
              </a:lnSpc>
              <a:buNone/>
            </a:pPr>
            <a:r>
              <a:rPr lang="en-US" sz="1553" dirty="0">
                <a:solidFill>
                  <a:srgbClr val="404155"/>
                </a:solidFill>
                <a:latin typeface="Nobile" pitchFamily="34" charset="0"/>
                <a:ea typeface="Nobile" pitchFamily="34" charset="-122"/>
                <a:cs typeface="Nobile" pitchFamily="34" charset="-120"/>
              </a:rPr>
              <a:t>Datorită condițiilor climatice aspre, vegetația din pădurile boreale tinde să fie mai scundă și mai deasă. Printre speciile comune se numără lichenii, mușchii și tufișurile joase, care se adaptează bine la temperaturile scăzute și la sezonalitatea pronunțată.</a:t>
            </a:r>
            <a:endParaRPr lang="en-US" sz="1553" dirty="0"/>
          </a:p>
        </p:txBody>
      </p:sp>
      <p:sp>
        <p:nvSpPr>
          <p:cNvPr id="9" name="Text 7"/>
          <p:cNvSpPr/>
          <p:nvPr/>
        </p:nvSpPr>
        <p:spPr>
          <a:xfrm>
            <a:off x="7570708" y="1651278"/>
            <a:ext cx="1980724" cy="616029"/>
          </a:xfrm>
          <a:prstGeom prst="rect">
            <a:avLst/>
          </a:prstGeom>
          <a:noFill/>
          <a:ln/>
        </p:spPr>
        <p:txBody>
          <a:bodyPr wrap="square" rtlCol="0" anchor="t"/>
          <a:lstStyle/>
          <a:p>
            <a:pPr marL="0" indent="0">
              <a:lnSpc>
                <a:spcPts val="2426"/>
              </a:lnSpc>
              <a:buNone/>
            </a:pPr>
            <a:r>
              <a:rPr lang="en-US" sz="1941" dirty="0">
                <a:solidFill>
                  <a:srgbClr val="1B1B27"/>
                </a:solidFill>
                <a:latin typeface="Alexandria" pitchFamily="34" charset="0"/>
                <a:ea typeface="Alexandria" pitchFamily="34" charset="-122"/>
                <a:cs typeface="Alexandria" pitchFamily="34" charset="-120"/>
              </a:rPr>
              <a:t>Sezonalitate marcată</a:t>
            </a:r>
            <a:endParaRPr lang="en-US" sz="1941" dirty="0"/>
          </a:p>
        </p:txBody>
      </p:sp>
      <p:sp>
        <p:nvSpPr>
          <p:cNvPr id="10" name="Text 8"/>
          <p:cNvSpPr/>
          <p:nvPr/>
        </p:nvSpPr>
        <p:spPr>
          <a:xfrm>
            <a:off x="7570708" y="2464475"/>
            <a:ext cx="1980724" cy="5046345"/>
          </a:xfrm>
          <a:prstGeom prst="rect">
            <a:avLst/>
          </a:prstGeom>
          <a:noFill/>
          <a:ln/>
        </p:spPr>
        <p:txBody>
          <a:bodyPr wrap="square" rtlCol="0" anchor="t"/>
          <a:lstStyle/>
          <a:p>
            <a:pPr marL="0" indent="0">
              <a:lnSpc>
                <a:spcPts val="2484"/>
              </a:lnSpc>
              <a:buNone/>
            </a:pPr>
            <a:r>
              <a:rPr lang="en-US" sz="1553" dirty="0">
                <a:solidFill>
                  <a:srgbClr val="404155"/>
                </a:solidFill>
                <a:latin typeface="Nobile" pitchFamily="34" charset="0"/>
                <a:ea typeface="Nobile" pitchFamily="34" charset="-122"/>
                <a:cs typeface="Nobile" pitchFamily="34" charset="-120"/>
              </a:rPr>
              <a:t>Pădurile boreale se caracterizează prin anotimpuri extrem de contrastante - ierni lungi și friguroase, urmate de veri scurte și răcoroase. Această variabilitate extremă a condițiilor climatice influențează puternic procesele ecologice și dezvoltarea vegetației.</a:t>
            </a:r>
            <a:endParaRPr lang="en-US" sz="1553" dirty="0"/>
          </a:p>
        </p:txBody>
      </p:sp>
      <p:sp>
        <p:nvSpPr>
          <p:cNvPr id="11" name="Text 9"/>
          <p:cNvSpPr/>
          <p:nvPr/>
        </p:nvSpPr>
        <p:spPr>
          <a:xfrm>
            <a:off x="10040064" y="1651278"/>
            <a:ext cx="1980724" cy="616029"/>
          </a:xfrm>
          <a:prstGeom prst="rect">
            <a:avLst/>
          </a:prstGeom>
          <a:noFill/>
          <a:ln/>
        </p:spPr>
        <p:txBody>
          <a:bodyPr wrap="square" rtlCol="0" anchor="t"/>
          <a:lstStyle/>
          <a:p>
            <a:pPr marL="0" indent="0">
              <a:lnSpc>
                <a:spcPts val="2426"/>
              </a:lnSpc>
              <a:buNone/>
            </a:pPr>
            <a:r>
              <a:rPr lang="en-US" sz="1941" dirty="0">
                <a:solidFill>
                  <a:srgbClr val="1B1B27"/>
                </a:solidFill>
                <a:latin typeface="Alexandria" pitchFamily="34" charset="0"/>
                <a:ea typeface="Alexandria" pitchFamily="34" charset="-122"/>
                <a:cs typeface="Alexandria" pitchFamily="34" charset="-120"/>
              </a:rPr>
              <a:t>Biodiversitate relativ scăzută</a:t>
            </a:r>
            <a:endParaRPr lang="en-US" sz="1941" dirty="0"/>
          </a:p>
        </p:txBody>
      </p:sp>
      <p:sp>
        <p:nvSpPr>
          <p:cNvPr id="12" name="Text 10"/>
          <p:cNvSpPr/>
          <p:nvPr/>
        </p:nvSpPr>
        <p:spPr>
          <a:xfrm>
            <a:off x="10040064" y="2464475"/>
            <a:ext cx="1980724" cy="4730948"/>
          </a:xfrm>
          <a:prstGeom prst="rect">
            <a:avLst/>
          </a:prstGeom>
          <a:noFill/>
          <a:ln/>
        </p:spPr>
        <p:txBody>
          <a:bodyPr wrap="square" rtlCol="0" anchor="t"/>
          <a:lstStyle/>
          <a:p>
            <a:pPr marL="0" indent="0">
              <a:lnSpc>
                <a:spcPts val="2484"/>
              </a:lnSpc>
              <a:buNone/>
            </a:pPr>
            <a:r>
              <a:rPr lang="en-US" sz="1553" dirty="0">
                <a:solidFill>
                  <a:srgbClr val="404155"/>
                </a:solidFill>
                <a:latin typeface="Nobile" pitchFamily="34" charset="0"/>
                <a:ea typeface="Nobile" pitchFamily="34" charset="-122"/>
                <a:cs typeface="Nobile" pitchFamily="34" charset="-120"/>
              </a:rPr>
              <a:t>Comparativ cu alte biome, pădurile boreale au o biodiversitate mai redusă, deoarece doar câteva specii sunt adaptate la condițiile de mediu dificile. Totuși, aceste păduri adăpostesc o serie de mamifere, păsări și insecte bine adaptate la climatul rece.</a:t>
            </a:r>
            <a:endParaRPr lang="en-US" sz="1553"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
        <p:nvSpPr>
          <p:cNvPr id="4" name="Text 2"/>
          <p:cNvSpPr/>
          <p:nvPr/>
        </p:nvSpPr>
        <p:spPr>
          <a:xfrm>
            <a:off x="2037993" y="672822"/>
            <a:ext cx="10554414" cy="1388745"/>
          </a:xfrm>
          <a:prstGeom prst="rect">
            <a:avLst/>
          </a:prstGeom>
          <a:noFill/>
          <a:ln/>
        </p:spPr>
        <p:txBody>
          <a:bodyPr wrap="square" rtlCol="0" anchor="t"/>
          <a:lstStyle/>
          <a:p>
            <a:pPr marL="0" indent="0">
              <a:lnSpc>
                <a:spcPts val="5468"/>
              </a:lnSpc>
              <a:buNone/>
            </a:pPr>
            <a:r>
              <a:rPr lang="en-US" sz="4374" dirty="0">
                <a:solidFill>
                  <a:srgbClr val="1B1B27"/>
                </a:solidFill>
                <a:latin typeface="Alexandria" pitchFamily="34" charset="0"/>
                <a:ea typeface="Alexandria" pitchFamily="34" charset="-122"/>
                <a:cs typeface="Alexandria" pitchFamily="34" charset="-120"/>
              </a:rPr>
              <a:t>Disponibilitatea resurselor forestiere la nivel global</a:t>
            </a:r>
            <a:endParaRPr lang="en-US" sz="4374" dirty="0"/>
          </a:p>
        </p:txBody>
      </p:sp>
      <p:sp>
        <p:nvSpPr>
          <p:cNvPr id="5" name="Text 3"/>
          <p:cNvSpPr/>
          <p:nvPr/>
        </p:nvSpPr>
        <p:spPr>
          <a:xfrm>
            <a:off x="2037993" y="2616994"/>
            <a:ext cx="3295888" cy="733187"/>
          </a:xfrm>
          <a:prstGeom prst="rect">
            <a:avLst/>
          </a:prstGeom>
          <a:noFill/>
          <a:ln/>
        </p:spPr>
        <p:txBody>
          <a:bodyPr wrap="none" rtlCol="0" anchor="t"/>
          <a:lstStyle/>
          <a:p>
            <a:pPr marL="0" indent="0" algn="ctr">
              <a:lnSpc>
                <a:spcPts val="5774"/>
              </a:lnSpc>
              <a:buNone/>
            </a:pPr>
            <a:r>
              <a:rPr lang="en-US" sz="5774" dirty="0">
                <a:solidFill>
                  <a:srgbClr val="404155"/>
                </a:solidFill>
                <a:latin typeface="Alexandria" pitchFamily="34" charset="0"/>
                <a:ea typeface="Alexandria" pitchFamily="34" charset="-122"/>
                <a:cs typeface="Alexandria" pitchFamily="34" charset="-120"/>
              </a:rPr>
              <a:t>4.1B</a:t>
            </a:r>
            <a:endParaRPr lang="en-US" sz="5774" dirty="0"/>
          </a:p>
        </p:txBody>
      </p:sp>
      <p:sp>
        <p:nvSpPr>
          <p:cNvPr id="6" name="Text 4"/>
          <p:cNvSpPr/>
          <p:nvPr/>
        </p:nvSpPr>
        <p:spPr>
          <a:xfrm>
            <a:off x="2297192" y="3627834"/>
            <a:ext cx="2777490" cy="347186"/>
          </a:xfrm>
          <a:prstGeom prst="rect">
            <a:avLst/>
          </a:prstGeom>
          <a:noFill/>
          <a:ln/>
        </p:spPr>
        <p:txBody>
          <a:bodyPr wrap="none" rtlCol="0" anchor="t"/>
          <a:lstStyle/>
          <a:p>
            <a:pPr marL="0" indent="0" algn="ctr">
              <a:lnSpc>
                <a:spcPts val="2734"/>
              </a:lnSpc>
              <a:buNone/>
            </a:pPr>
            <a:r>
              <a:rPr lang="en-US" sz="2187" dirty="0">
                <a:solidFill>
                  <a:srgbClr val="404155"/>
                </a:solidFill>
                <a:latin typeface="Alexandria" pitchFamily="34" charset="0"/>
                <a:ea typeface="Alexandria" pitchFamily="34" charset="-122"/>
                <a:cs typeface="Alexandria" pitchFamily="34" charset="-120"/>
              </a:rPr>
              <a:t>Hectare</a:t>
            </a:r>
            <a:endParaRPr lang="en-US" sz="2187" dirty="0"/>
          </a:p>
        </p:txBody>
      </p:sp>
      <p:sp>
        <p:nvSpPr>
          <p:cNvPr id="7" name="Text 5"/>
          <p:cNvSpPr/>
          <p:nvPr/>
        </p:nvSpPr>
        <p:spPr>
          <a:xfrm>
            <a:off x="2037993" y="4108252"/>
            <a:ext cx="3295888" cy="1421606"/>
          </a:xfrm>
          <a:prstGeom prst="rect">
            <a:avLst/>
          </a:prstGeom>
          <a:noFill/>
          <a:ln/>
        </p:spPr>
        <p:txBody>
          <a:bodyPr wrap="square" rtlCol="0" anchor="t"/>
          <a:lstStyle/>
          <a:p>
            <a:pPr marL="0" indent="0" algn="ctr">
              <a:lnSpc>
                <a:spcPts val="2799"/>
              </a:lnSpc>
              <a:buNone/>
            </a:pPr>
            <a:r>
              <a:rPr lang="en-US" sz="1750" dirty="0">
                <a:solidFill>
                  <a:srgbClr val="404155"/>
                </a:solidFill>
                <a:latin typeface="Nobile" pitchFamily="34" charset="0"/>
                <a:ea typeface="Nobile" pitchFamily="34" charset="-122"/>
                <a:cs typeface="Nobile" pitchFamily="34" charset="-120"/>
              </a:rPr>
              <a:t>Suprafața totală a pădurilor la nivel global, reprezintă circa 31% din suprafața terestră a planetei.</a:t>
            </a:r>
            <a:endParaRPr lang="en-US" sz="1750" dirty="0"/>
          </a:p>
        </p:txBody>
      </p:sp>
      <p:sp>
        <p:nvSpPr>
          <p:cNvPr id="8" name="Text 6"/>
          <p:cNvSpPr/>
          <p:nvPr/>
        </p:nvSpPr>
        <p:spPr>
          <a:xfrm>
            <a:off x="5667137" y="2616994"/>
            <a:ext cx="3296007" cy="733187"/>
          </a:xfrm>
          <a:prstGeom prst="rect">
            <a:avLst/>
          </a:prstGeom>
          <a:noFill/>
          <a:ln/>
        </p:spPr>
        <p:txBody>
          <a:bodyPr wrap="none" rtlCol="0" anchor="t"/>
          <a:lstStyle/>
          <a:p>
            <a:pPr marL="0" indent="0" algn="ctr">
              <a:lnSpc>
                <a:spcPts val="5774"/>
              </a:lnSpc>
              <a:buNone/>
            </a:pPr>
            <a:r>
              <a:rPr lang="en-US" sz="5774" dirty="0">
                <a:solidFill>
                  <a:srgbClr val="404155"/>
                </a:solidFill>
                <a:latin typeface="Alexandria" pitchFamily="34" charset="0"/>
                <a:ea typeface="Alexandria" pitchFamily="34" charset="-122"/>
                <a:cs typeface="Alexandria" pitchFamily="34" charset="-120"/>
              </a:rPr>
              <a:t>50M</a:t>
            </a:r>
            <a:endParaRPr lang="en-US" sz="5774" dirty="0"/>
          </a:p>
        </p:txBody>
      </p:sp>
      <p:sp>
        <p:nvSpPr>
          <p:cNvPr id="9" name="Text 7"/>
          <p:cNvSpPr/>
          <p:nvPr/>
        </p:nvSpPr>
        <p:spPr>
          <a:xfrm>
            <a:off x="5926336" y="3627834"/>
            <a:ext cx="2777490" cy="347186"/>
          </a:xfrm>
          <a:prstGeom prst="rect">
            <a:avLst/>
          </a:prstGeom>
          <a:noFill/>
          <a:ln/>
        </p:spPr>
        <p:txBody>
          <a:bodyPr wrap="none" rtlCol="0" anchor="t"/>
          <a:lstStyle/>
          <a:p>
            <a:pPr marL="0" indent="0" algn="ctr">
              <a:lnSpc>
                <a:spcPts val="2734"/>
              </a:lnSpc>
              <a:buNone/>
            </a:pPr>
            <a:r>
              <a:rPr lang="en-US" sz="2187" dirty="0">
                <a:solidFill>
                  <a:srgbClr val="404155"/>
                </a:solidFill>
                <a:latin typeface="Alexandria" pitchFamily="34" charset="0"/>
                <a:ea typeface="Alexandria" pitchFamily="34" charset="-122"/>
                <a:cs typeface="Alexandria" pitchFamily="34" charset="-120"/>
              </a:rPr>
              <a:t>Hectare</a:t>
            </a:r>
            <a:endParaRPr lang="en-US" sz="2187" dirty="0"/>
          </a:p>
        </p:txBody>
      </p:sp>
      <p:sp>
        <p:nvSpPr>
          <p:cNvPr id="10" name="Text 8"/>
          <p:cNvSpPr/>
          <p:nvPr/>
        </p:nvSpPr>
        <p:spPr>
          <a:xfrm>
            <a:off x="5667137" y="4108252"/>
            <a:ext cx="3296007" cy="1066205"/>
          </a:xfrm>
          <a:prstGeom prst="rect">
            <a:avLst/>
          </a:prstGeom>
          <a:noFill/>
          <a:ln/>
        </p:spPr>
        <p:txBody>
          <a:bodyPr wrap="square" rtlCol="0" anchor="t"/>
          <a:lstStyle/>
          <a:p>
            <a:pPr marL="0" indent="0" algn="ctr">
              <a:lnSpc>
                <a:spcPts val="2799"/>
              </a:lnSpc>
              <a:buNone/>
            </a:pPr>
            <a:r>
              <a:rPr lang="en-US" sz="1750" dirty="0">
                <a:solidFill>
                  <a:srgbClr val="404155"/>
                </a:solidFill>
                <a:latin typeface="Nobile" pitchFamily="34" charset="0"/>
                <a:ea typeface="Nobile" pitchFamily="34" charset="-122"/>
                <a:cs typeface="Nobile" pitchFamily="34" charset="-120"/>
              </a:rPr>
              <a:t>Pierderile anuale de păduri la nivel mondial, din cauza defrișărilor și degradării.</a:t>
            </a:r>
            <a:endParaRPr lang="en-US" sz="1750" dirty="0"/>
          </a:p>
        </p:txBody>
      </p:sp>
      <p:sp>
        <p:nvSpPr>
          <p:cNvPr id="11" name="Text 9"/>
          <p:cNvSpPr/>
          <p:nvPr/>
        </p:nvSpPr>
        <p:spPr>
          <a:xfrm>
            <a:off x="9296400" y="2616994"/>
            <a:ext cx="3296007" cy="733187"/>
          </a:xfrm>
          <a:prstGeom prst="rect">
            <a:avLst/>
          </a:prstGeom>
          <a:noFill/>
          <a:ln/>
        </p:spPr>
        <p:txBody>
          <a:bodyPr wrap="none" rtlCol="0" anchor="t"/>
          <a:lstStyle/>
          <a:p>
            <a:pPr marL="0" indent="0" algn="ctr">
              <a:lnSpc>
                <a:spcPts val="5774"/>
              </a:lnSpc>
              <a:buNone/>
            </a:pPr>
            <a:r>
              <a:rPr lang="en-US" sz="5774" dirty="0">
                <a:solidFill>
                  <a:srgbClr val="404155"/>
                </a:solidFill>
                <a:latin typeface="Alexandria" pitchFamily="34" charset="0"/>
                <a:ea typeface="Alexandria" pitchFamily="34" charset="-122"/>
                <a:cs typeface="Alexandria" pitchFamily="34" charset="-120"/>
              </a:rPr>
              <a:t>1.3B</a:t>
            </a:r>
            <a:endParaRPr lang="en-US" sz="5774" dirty="0"/>
          </a:p>
        </p:txBody>
      </p:sp>
      <p:sp>
        <p:nvSpPr>
          <p:cNvPr id="12" name="Text 10"/>
          <p:cNvSpPr/>
          <p:nvPr/>
        </p:nvSpPr>
        <p:spPr>
          <a:xfrm>
            <a:off x="9555599" y="3627834"/>
            <a:ext cx="2777490" cy="347186"/>
          </a:xfrm>
          <a:prstGeom prst="rect">
            <a:avLst/>
          </a:prstGeom>
          <a:noFill/>
          <a:ln/>
        </p:spPr>
        <p:txBody>
          <a:bodyPr wrap="none" rtlCol="0" anchor="t"/>
          <a:lstStyle/>
          <a:p>
            <a:pPr marL="0" indent="0" algn="ctr">
              <a:lnSpc>
                <a:spcPts val="2734"/>
              </a:lnSpc>
              <a:buNone/>
            </a:pPr>
            <a:r>
              <a:rPr lang="en-US" sz="2187" dirty="0">
                <a:solidFill>
                  <a:srgbClr val="404155"/>
                </a:solidFill>
                <a:latin typeface="Alexandria" pitchFamily="34" charset="0"/>
                <a:ea typeface="Alexandria" pitchFamily="34" charset="-122"/>
                <a:cs typeface="Alexandria" pitchFamily="34" charset="-120"/>
              </a:rPr>
              <a:t>Metri cubi</a:t>
            </a:r>
            <a:endParaRPr lang="en-US" sz="2187" dirty="0"/>
          </a:p>
        </p:txBody>
      </p:sp>
      <p:sp>
        <p:nvSpPr>
          <p:cNvPr id="13" name="Text 11"/>
          <p:cNvSpPr/>
          <p:nvPr/>
        </p:nvSpPr>
        <p:spPr>
          <a:xfrm>
            <a:off x="9296400" y="4108252"/>
            <a:ext cx="3296007" cy="710803"/>
          </a:xfrm>
          <a:prstGeom prst="rect">
            <a:avLst/>
          </a:prstGeom>
          <a:noFill/>
          <a:ln/>
        </p:spPr>
        <p:txBody>
          <a:bodyPr wrap="square" rtlCol="0" anchor="t"/>
          <a:lstStyle/>
          <a:p>
            <a:pPr marL="0" indent="0" algn="ctr">
              <a:lnSpc>
                <a:spcPts val="2799"/>
              </a:lnSpc>
              <a:buNone/>
            </a:pPr>
            <a:r>
              <a:rPr lang="en-US" sz="1750" dirty="0">
                <a:solidFill>
                  <a:srgbClr val="404155"/>
                </a:solidFill>
                <a:latin typeface="Nobile" pitchFamily="34" charset="0"/>
                <a:ea typeface="Nobile" pitchFamily="34" charset="-122"/>
                <a:cs typeface="Nobile" pitchFamily="34" charset="-120"/>
              </a:rPr>
              <a:t>Volumul total de lemn recoltat anual din pădurile globului.</a:t>
            </a:r>
            <a:endParaRPr lang="en-US" sz="1750" dirty="0"/>
          </a:p>
        </p:txBody>
      </p:sp>
      <p:sp>
        <p:nvSpPr>
          <p:cNvPr id="14" name="Text 12"/>
          <p:cNvSpPr/>
          <p:nvPr/>
        </p:nvSpPr>
        <p:spPr>
          <a:xfrm>
            <a:off x="2037993" y="5779770"/>
            <a:ext cx="10554414" cy="1777008"/>
          </a:xfrm>
          <a:prstGeom prst="rect">
            <a:avLst/>
          </a:prstGeom>
          <a:noFill/>
          <a:ln/>
        </p:spPr>
        <p:txBody>
          <a:bodyPr wrap="square" rtlCol="0" anchor="t"/>
          <a:lstStyle/>
          <a:p>
            <a:pPr marL="0" indent="0">
              <a:lnSpc>
                <a:spcPts val="2799"/>
              </a:lnSpc>
              <a:buNone/>
            </a:pPr>
            <a:r>
              <a:rPr lang="en-US" sz="1750" dirty="0">
                <a:solidFill>
                  <a:srgbClr val="404155"/>
                </a:solidFill>
                <a:latin typeface="Nobile" pitchFamily="34" charset="0"/>
                <a:ea typeface="Nobile" pitchFamily="34" charset="-122"/>
                <a:cs typeface="Nobile" pitchFamily="34" charset="-120"/>
              </a:rPr>
              <a:t>Resursele forestiere reprezintă o componentă esențială a ecosistemelor planetei noastre, oferind o multitudine de beneficii de mediu, economice și sociale. Însă, în ultimele decenii, s-a constatat o reducere alarmantă a suprafeței pădurilor la nivel global, în special din cauza defrișărilor și a degradării continue a acestora. Această tendință ridică semne de întrebare asupra durabilității actual și viitoare a gestionării resurselor forestiere mondiale.</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pic>
        <p:nvPicPr>
          <p:cNvPr id="4" name="Image 0" descr="preencoded.png"/>
          <p:cNvPicPr>
            <a:picLocks noChangeAspect="1"/>
          </p:cNvPicPr>
          <p:nvPr/>
        </p:nvPicPr>
        <p:blipFill>
          <a:blip r:embed="rId3"/>
          <a:stretch>
            <a:fillRect/>
          </a:stretch>
        </p:blipFill>
        <p:spPr>
          <a:xfrm>
            <a:off x="-7620" y="0"/>
            <a:ext cx="5486400" cy="8229600"/>
          </a:xfrm>
          <a:prstGeom prst="rect">
            <a:avLst/>
          </a:prstGeom>
        </p:spPr>
      </p:pic>
      <p:sp>
        <p:nvSpPr>
          <p:cNvPr id="5" name="Text 2"/>
          <p:cNvSpPr/>
          <p:nvPr/>
        </p:nvSpPr>
        <p:spPr>
          <a:xfrm>
            <a:off x="6319599" y="818674"/>
            <a:ext cx="7477601" cy="1388745"/>
          </a:xfrm>
          <a:prstGeom prst="rect">
            <a:avLst/>
          </a:prstGeom>
          <a:noFill/>
          <a:ln/>
        </p:spPr>
        <p:txBody>
          <a:bodyPr wrap="square" rtlCol="0" anchor="t"/>
          <a:lstStyle/>
          <a:p>
            <a:pPr marL="0" indent="0">
              <a:lnSpc>
                <a:spcPts val="5468"/>
              </a:lnSpc>
              <a:buNone/>
            </a:pPr>
            <a:r>
              <a:rPr lang="en-US" sz="4374" dirty="0">
                <a:solidFill>
                  <a:srgbClr val="1B1B27"/>
                </a:solidFill>
                <a:latin typeface="Alexandria" pitchFamily="34" charset="0"/>
                <a:ea typeface="Alexandria" pitchFamily="34" charset="-122"/>
                <a:cs typeface="Alexandria" pitchFamily="34" charset="-120"/>
              </a:rPr>
              <a:t>Provocări în gestionarea durabilă a pădurilor</a:t>
            </a:r>
            <a:endParaRPr lang="en-US" sz="4374" dirty="0"/>
          </a:p>
        </p:txBody>
      </p:sp>
      <p:sp>
        <p:nvSpPr>
          <p:cNvPr id="6" name="Text 3"/>
          <p:cNvSpPr/>
          <p:nvPr/>
        </p:nvSpPr>
        <p:spPr>
          <a:xfrm>
            <a:off x="6319599" y="2540675"/>
            <a:ext cx="7477601" cy="2487811"/>
          </a:xfrm>
          <a:prstGeom prst="rect">
            <a:avLst/>
          </a:prstGeom>
          <a:noFill/>
          <a:ln/>
        </p:spPr>
        <p:txBody>
          <a:bodyPr wrap="square" rtlCol="0" anchor="t"/>
          <a:lstStyle/>
          <a:p>
            <a:pPr marL="0" indent="0">
              <a:lnSpc>
                <a:spcPts val="2799"/>
              </a:lnSpc>
              <a:buNone/>
            </a:pPr>
            <a:r>
              <a:rPr lang="en-US" sz="1750" dirty="0">
                <a:solidFill>
                  <a:srgbClr val="404155"/>
                </a:solidFill>
                <a:latin typeface="Nobile" pitchFamily="34" charset="0"/>
                <a:ea typeface="Nobile" pitchFamily="34" charset="-122"/>
                <a:cs typeface="Nobile" pitchFamily="34" charset="-120"/>
              </a:rPr>
              <a:t>Gestionarea durabilă a pădurilor prezintă numeroase provocări. Acestea includ supraexploatarea, defrișarea, poluarea, schimbările climatice și intervenția umană excesivă. Defrișarea ilegală și conversiunea terenurilor forestiere în zone agricole reprezintă o amenințare majoră. Poluarea și impactul industrial pot afecta sănătatea pădurilor. Schimbările climatice duc la creșterea riscului de incendii, boli și prăbușirea ecosistemelor.</a:t>
            </a:r>
            <a:endParaRPr lang="en-US" sz="1750" dirty="0"/>
          </a:p>
        </p:txBody>
      </p:sp>
      <p:sp>
        <p:nvSpPr>
          <p:cNvPr id="7" name="Text 4"/>
          <p:cNvSpPr/>
          <p:nvPr/>
        </p:nvSpPr>
        <p:spPr>
          <a:xfrm>
            <a:off x="6319599" y="5278398"/>
            <a:ext cx="7477601" cy="2132409"/>
          </a:xfrm>
          <a:prstGeom prst="rect">
            <a:avLst/>
          </a:prstGeom>
          <a:noFill/>
          <a:ln/>
        </p:spPr>
        <p:txBody>
          <a:bodyPr wrap="square" rtlCol="0" anchor="t"/>
          <a:lstStyle/>
          <a:p>
            <a:pPr marL="0" indent="0">
              <a:lnSpc>
                <a:spcPts val="2799"/>
              </a:lnSpc>
              <a:buNone/>
            </a:pPr>
            <a:r>
              <a:rPr lang="en-US" sz="1750" dirty="0">
                <a:solidFill>
                  <a:srgbClr val="404155"/>
                </a:solidFill>
                <a:latin typeface="Nobile" pitchFamily="34" charset="0"/>
                <a:ea typeface="Nobile" pitchFamily="34" charset="-122"/>
                <a:cs typeface="Nobile" pitchFamily="34" charset="-120"/>
              </a:rPr>
              <a:t>Menținerea biodiversității și a serviciilor ecosistemice este o altă provocare critică. Fragmentarea habitatelor și gestionarea necorespunzătoare a pădurilor pot duce la pierderea speciilor și a funcțiilor ecosistemice vitale. O provocare suplimentară este asigurarea unui echilibru între utilizarea resurselor forestiere și conservarea lor pe termen lung.</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pic>
        <p:nvPicPr>
          <p:cNvPr id="4" name="Image 0" descr="preencoded.png"/>
          <p:cNvPicPr>
            <a:picLocks noChangeAspect="1"/>
          </p:cNvPicPr>
          <p:nvPr/>
        </p:nvPicPr>
        <p:blipFill>
          <a:blip r:embed="rId3"/>
          <a:stretch>
            <a:fillRect/>
          </a:stretch>
        </p:blipFill>
        <p:spPr>
          <a:xfrm>
            <a:off x="-7620" y="0"/>
            <a:ext cx="5486400" cy="8229600"/>
          </a:xfrm>
          <a:prstGeom prst="rect">
            <a:avLst/>
          </a:prstGeom>
        </p:spPr>
      </p:pic>
      <p:sp>
        <p:nvSpPr>
          <p:cNvPr id="5" name="Text 2"/>
          <p:cNvSpPr/>
          <p:nvPr/>
        </p:nvSpPr>
        <p:spPr>
          <a:xfrm>
            <a:off x="6319599" y="826889"/>
            <a:ext cx="7477601" cy="2083118"/>
          </a:xfrm>
          <a:prstGeom prst="rect">
            <a:avLst/>
          </a:prstGeom>
          <a:noFill/>
          <a:ln/>
        </p:spPr>
        <p:txBody>
          <a:bodyPr wrap="square" rtlCol="0" anchor="t"/>
          <a:lstStyle/>
          <a:p>
            <a:pPr marL="0" indent="0">
              <a:lnSpc>
                <a:spcPts val="5468"/>
              </a:lnSpc>
              <a:buNone/>
            </a:pPr>
            <a:r>
              <a:rPr lang="en-US" sz="4374" dirty="0">
                <a:solidFill>
                  <a:srgbClr val="1B1B27"/>
                </a:solidFill>
                <a:latin typeface="Alexandria" pitchFamily="34" charset="0"/>
                <a:ea typeface="Alexandria" pitchFamily="34" charset="-122"/>
                <a:cs typeface="Alexandria" pitchFamily="34" charset="-120"/>
              </a:rPr>
              <a:t>Silvicultura în Ucraina: scurt istoric și situația actuală</a:t>
            </a:r>
            <a:endParaRPr lang="en-US" sz="4374" dirty="0"/>
          </a:p>
        </p:txBody>
      </p:sp>
      <p:sp>
        <p:nvSpPr>
          <p:cNvPr id="6" name="Text 3"/>
          <p:cNvSpPr/>
          <p:nvPr/>
        </p:nvSpPr>
        <p:spPr>
          <a:xfrm>
            <a:off x="6319599" y="3243263"/>
            <a:ext cx="7477601" cy="1777008"/>
          </a:xfrm>
          <a:prstGeom prst="rect">
            <a:avLst/>
          </a:prstGeom>
          <a:noFill/>
          <a:ln/>
        </p:spPr>
        <p:txBody>
          <a:bodyPr wrap="square" rtlCol="0" anchor="t"/>
          <a:lstStyle/>
          <a:p>
            <a:pPr marL="0" indent="0">
              <a:lnSpc>
                <a:spcPts val="2799"/>
              </a:lnSpc>
              <a:buNone/>
            </a:pPr>
            <a:r>
              <a:rPr lang="en-US" sz="1750" dirty="0">
                <a:solidFill>
                  <a:srgbClr val="404155"/>
                </a:solidFill>
                <a:latin typeface="Nobile" pitchFamily="34" charset="0"/>
                <a:ea typeface="Nobile" pitchFamily="34" charset="-122"/>
                <a:cs typeface="Nobile" pitchFamily="34" charset="-120"/>
              </a:rPr>
              <a:t>Pădurile din Ucraina reprezintă o resursă naturală vitală pentru țară, acoperind aproximativ </a:t>
            </a:r>
            <a:r>
              <a:rPr lang="en-US" sz="1750" b="1" dirty="0">
                <a:solidFill>
                  <a:srgbClr val="404155"/>
                </a:solidFill>
                <a:latin typeface="Nobile" pitchFamily="34" charset="0"/>
                <a:ea typeface="Nobile" pitchFamily="34" charset="-122"/>
                <a:cs typeface="Nobile" pitchFamily="34" charset="-120"/>
              </a:rPr>
              <a:t>17,6%</a:t>
            </a:r>
            <a:r>
              <a:rPr lang="en-US" sz="1750" dirty="0">
                <a:solidFill>
                  <a:srgbClr val="404155"/>
                </a:solidFill>
                <a:latin typeface="Nobile" pitchFamily="34" charset="0"/>
                <a:ea typeface="Nobile" pitchFamily="34" charset="-122"/>
                <a:cs typeface="Nobile" pitchFamily="34" charset="-120"/>
              </a:rPr>
              <a:t> din suprafața totală a țării. Aceste păduri joacă un rol esențial în protecția mediului, furnizarea de lemn și alte produse forestiere, precum și în asigurarea mijloacelor de subzistență pentru multe comunități locale.</a:t>
            </a:r>
            <a:endParaRPr lang="en-US" sz="1750" dirty="0"/>
          </a:p>
        </p:txBody>
      </p:sp>
      <p:sp>
        <p:nvSpPr>
          <p:cNvPr id="7" name="Text 4"/>
          <p:cNvSpPr/>
          <p:nvPr/>
        </p:nvSpPr>
        <p:spPr>
          <a:xfrm>
            <a:off x="6319599" y="5270182"/>
            <a:ext cx="7477601" cy="2132409"/>
          </a:xfrm>
          <a:prstGeom prst="rect">
            <a:avLst/>
          </a:prstGeom>
          <a:noFill/>
          <a:ln/>
        </p:spPr>
        <p:txBody>
          <a:bodyPr wrap="square" rtlCol="0" anchor="t"/>
          <a:lstStyle/>
          <a:p>
            <a:pPr marL="0" indent="0">
              <a:lnSpc>
                <a:spcPts val="2799"/>
              </a:lnSpc>
              <a:buNone/>
            </a:pPr>
            <a:r>
              <a:rPr lang="en-US" sz="1750" dirty="0">
                <a:solidFill>
                  <a:srgbClr val="404155"/>
                </a:solidFill>
                <a:latin typeface="Nobile" pitchFamily="34" charset="0"/>
                <a:ea typeface="Nobile" pitchFamily="34" charset="-122"/>
                <a:cs typeface="Nobile" pitchFamily="34" charset="-120"/>
              </a:rPr>
              <a:t>Dezvoltarea sectorului forestier în Ucraina are o </a:t>
            </a:r>
            <a:r>
              <a:rPr lang="en-US" sz="1750" b="1" dirty="0">
                <a:solidFill>
                  <a:srgbClr val="404155"/>
                </a:solidFill>
                <a:latin typeface="Nobile" pitchFamily="34" charset="0"/>
                <a:ea typeface="Nobile" pitchFamily="34" charset="-122"/>
                <a:cs typeface="Nobile" pitchFamily="34" charset="-120"/>
              </a:rPr>
              <a:t>istorie bogată</a:t>
            </a:r>
            <a:r>
              <a:rPr lang="en-US" sz="1750" dirty="0">
                <a:solidFill>
                  <a:srgbClr val="404155"/>
                </a:solidFill>
                <a:latin typeface="Nobile" pitchFamily="34" charset="0"/>
                <a:ea typeface="Nobile" pitchFamily="34" charset="-122"/>
                <a:cs typeface="Nobile" pitchFamily="34" charset="-120"/>
              </a:rPr>
              <a:t>, începând încă din perioada Uniunii Sovietice, când a fost pusă baza pentru o gestionare centralizată a pădurilor. După obținerea independenței în 1991, Ucraina a întreprins </a:t>
            </a:r>
            <a:r>
              <a:rPr lang="en-US" sz="1750" b="1" dirty="0">
                <a:solidFill>
                  <a:srgbClr val="404155"/>
                </a:solidFill>
                <a:latin typeface="Nobile" pitchFamily="34" charset="0"/>
                <a:ea typeface="Nobile" pitchFamily="34" charset="-122"/>
                <a:cs typeface="Nobile" pitchFamily="34" charset="-120"/>
              </a:rPr>
              <a:t>reforme semnificative</a:t>
            </a:r>
            <a:r>
              <a:rPr lang="en-US" sz="1750" dirty="0">
                <a:solidFill>
                  <a:srgbClr val="404155"/>
                </a:solidFill>
                <a:latin typeface="Nobile" pitchFamily="34" charset="0"/>
                <a:ea typeface="Nobile" pitchFamily="34" charset="-122"/>
                <a:cs typeface="Nobile" pitchFamily="34" charset="-120"/>
              </a:rPr>
              <a:t> în domeniul silviculturii, încercând să asigure o gospodărire durabilă a acestei resurse prețioase.</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1155</Words>
  <Application>Microsoft Office PowerPoint</Application>
  <PresentationFormat>Довільний</PresentationFormat>
  <Paragraphs>67</Paragraphs>
  <Slides>10</Slides>
  <Notes>10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10</vt:i4>
      </vt:variant>
    </vt:vector>
  </HeadingPairs>
  <TitlesOfParts>
    <vt:vector size="14" baseType="lpstr">
      <vt:lpstr>Alexandria</vt:lpstr>
      <vt:lpstr>Arial</vt:lpstr>
      <vt:lpstr>Nobile</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Liliana Tcaci</dc:creator>
  <cp:lastModifiedBy>Liliya Hovornyan</cp:lastModifiedBy>
  <cp:revision>2</cp:revision>
  <dcterms:created xsi:type="dcterms:W3CDTF">2024-05-22T22:14:35Z</dcterms:created>
  <dcterms:modified xsi:type="dcterms:W3CDTF">2024-05-22T22:17:23Z</dcterms:modified>
</cp:coreProperties>
</file>