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4630400" cy="8229600"/>
  <p:notesSz cx="8229600" cy="146304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70" d="100"/>
          <a:sy n="70" d="100"/>
        </p:scale>
        <p:origin x="605" y="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874970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9F4BE"/>
          </a:solidFill>
          <a:ln/>
        </p:spPr>
      </p:sp>
      <p:sp>
        <p:nvSpPr>
          <p:cNvPr id="3" name="Shape 1"/>
          <p:cNvSpPr/>
          <p:nvPr/>
        </p:nvSpPr>
        <p:spPr>
          <a:xfrm>
            <a:off x="0" y="0"/>
            <a:ext cx="14630400" cy="8229600"/>
          </a:xfrm>
          <a:prstGeom prst="rect">
            <a:avLst/>
          </a:prstGeom>
          <a:solidFill>
            <a:srgbClr val="FFFDE6"/>
          </a:solidFill>
          <a:ln/>
        </p:spPr>
      </p:sp>
      <p:pic>
        <p:nvPicPr>
          <p:cNvPr id="4" name="Image 0" descr="preencoded.png"/>
          <p:cNvPicPr>
            <a:picLocks noChangeAspect="1"/>
          </p:cNvPicPr>
          <p:nvPr/>
        </p:nvPicPr>
        <p:blipFill>
          <a:blip r:embed="rId3"/>
          <a:stretch>
            <a:fillRect/>
          </a:stretch>
        </p:blipFill>
        <p:spPr>
          <a:xfrm>
            <a:off x="9151620" y="0"/>
            <a:ext cx="5486400" cy="8229600"/>
          </a:xfrm>
          <a:prstGeom prst="rect">
            <a:avLst/>
          </a:prstGeom>
        </p:spPr>
      </p:pic>
      <p:sp>
        <p:nvSpPr>
          <p:cNvPr id="5" name="Text 2"/>
          <p:cNvSpPr/>
          <p:nvPr/>
        </p:nvSpPr>
        <p:spPr>
          <a:xfrm>
            <a:off x="833199" y="1782008"/>
            <a:ext cx="7477601" cy="1916430"/>
          </a:xfrm>
          <a:prstGeom prst="rect">
            <a:avLst/>
          </a:prstGeom>
          <a:noFill/>
          <a:ln/>
        </p:spPr>
        <p:txBody>
          <a:bodyPr wrap="square" rtlCol="0" anchor="t"/>
          <a:lstStyle/>
          <a:p>
            <a:pPr marL="0" indent="0">
              <a:lnSpc>
                <a:spcPts val="7545"/>
              </a:lnSpc>
              <a:buNone/>
            </a:pPr>
            <a:r>
              <a:rPr lang="en-US" sz="6036" b="1" dirty="0">
                <a:solidFill>
                  <a:srgbClr val="233939"/>
                </a:solidFill>
                <a:latin typeface="Syne" pitchFamily="34" charset="0"/>
                <a:ea typeface="Syne" pitchFamily="34" charset="-122"/>
                <a:cs typeface="Syne" pitchFamily="34" charset="-120"/>
              </a:rPr>
              <a:t>Factorii climatici și importanța lor</a:t>
            </a:r>
            <a:endParaRPr lang="en-US" sz="6036" dirty="0"/>
          </a:p>
        </p:txBody>
      </p:sp>
      <p:sp>
        <p:nvSpPr>
          <p:cNvPr id="6" name="Text 3"/>
          <p:cNvSpPr/>
          <p:nvPr/>
        </p:nvSpPr>
        <p:spPr>
          <a:xfrm>
            <a:off x="833199" y="4031694"/>
            <a:ext cx="7477601" cy="1777008"/>
          </a:xfrm>
          <a:prstGeom prst="rect">
            <a:avLst/>
          </a:prstGeom>
          <a:noFill/>
          <a:ln/>
        </p:spPr>
        <p:txBody>
          <a:bodyPr wrap="square" rtlCol="0" anchor="t"/>
          <a:lstStyle/>
          <a:p>
            <a:pPr marL="0" indent="0">
              <a:lnSpc>
                <a:spcPts val="2799"/>
              </a:lnSpc>
              <a:buNone/>
            </a:pPr>
            <a:r>
              <a:rPr lang="en-US" sz="1750" dirty="0">
                <a:solidFill>
                  <a:srgbClr val="3B4E4E"/>
                </a:solidFill>
                <a:latin typeface="Overpass" pitchFamily="34" charset="0"/>
                <a:ea typeface="Overpass" pitchFamily="34" charset="-122"/>
                <a:cs typeface="Overpass" pitchFamily="34" charset="-120"/>
              </a:rPr>
              <a:t>Clima reprezintă un sistem complex, influențat de o varietate de factori. Înțelegerea acestor factori climatici și a modului în care interacționează este esențială pentru a anticipă și gestiona schimbările climatice. Explorând energia solară, circulația atmosferică și suprafața terestră, putem obține o imagine cuprinzătoare a mecanismelor care stau la baza climei noastre.</a:t>
            </a:r>
            <a:endParaRPr lang="en-US" sz="1750" dirty="0"/>
          </a:p>
        </p:txBody>
      </p:sp>
      <p:sp>
        <p:nvSpPr>
          <p:cNvPr id="7" name="Shape 4"/>
          <p:cNvSpPr/>
          <p:nvPr/>
        </p:nvSpPr>
        <p:spPr>
          <a:xfrm>
            <a:off x="833199" y="6075283"/>
            <a:ext cx="355402" cy="355402"/>
          </a:xfrm>
          <a:prstGeom prst="roundRect">
            <a:avLst>
              <a:gd name="adj" fmla="val 25726039"/>
            </a:avLst>
          </a:prstGeom>
          <a:noFill/>
          <a:ln w="7620">
            <a:solidFill>
              <a:srgbClr val="FFFFFF"/>
            </a:solidFill>
            <a:prstDash val="solid"/>
          </a:ln>
        </p:spPr>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9F4BE"/>
          </a:solidFill>
          <a:ln/>
        </p:spPr>
      </p:sp>
      <p:sp>
        <p:nvSpPr>
          <p:cNvPr id="3" name="Shape 1"/>
          <p:cNvSpPr/>
          <p:nvPr/>
        </p:nvSpPr>
        <p:spPr>
          <a:xfrm>
            <a:off x="0" y="0"/>
            <a:ext cx="14630400" cy="8229600"/>
          </a:xfrm>
          <a:prstGeom prst="rect">
            <a:avLst/>
          </a:prstGeom>
          <a:solidFill>
            <a:srgbClr val="FFFDE6"/>
          </a:solidFill>
          <a:ln/>
        </p:spPr>
      </p:sp>
      <p:pic>
        <p:nvPicPr>
          <p:cNvPr id="4" name="Image 0" descr="preencoded.png"/>
          <p:cNvPicPr>
            <a:picLocks noChangeAspect="1"/>
          </p:cNvPicPr>
          <p:nvPr/>
        </p:nvPicPr>
        <p:blipFill>
          <a:blip r:embed="rId3"/>
          <a:stretch>
            <a:fillRect/>
          </a:stretch>
        </p:blipFill>
        <p:spPr>
          <a:xfrm>
            <a:off x="9151620" y="0"/>
            <a:ext cx="5486400" cy="8229600"/>
          </a:xfrm>
          <a:prstGeom prst="rect">
            <a:avLst/>
          </a:prstGeom>
        </p:spPr>
      </p:pic>
      <p:sp>
        <p:nvSpPr>
          <p:cNvPr id="5" name="Text 2"/>
          <p:cNvSpPr/>
          <p:nvPr/>
        </p:nvSpPr>
        <p:spPr>
          <a:xfrm>
            <a:off x="833199" y="1622346"/>
            <a:ext cx="7477601" cy="2874645"/>
          </a:xfrm>
          <a:prstGeom prst="rect">
            <a:avLst/>
          </a:prstGeom>
          <a:noFill/>
          <a:ln/>
        </p:spPr>
        <p:txBody>
          <a:bodyPr wrap="square" rtlCol="0" anchor="t"/>
          <a:lstStyle/>
          <a:p>
            <a:pPr marL="0" indent="0">
              <a:lnSpc>
                <a:spcPts val="7545"/>
              </a:lnSpc>
              <a:buNone/>
            </a:pPr>
            <a:r>
              <a:rPr lang="en-US" sz="6036" b="1" dirty="0" err="1">
                <a:solidFill>
                  <a:srgbClr val="233939"/>
                </a:solidFill>
                <a:latin typeface="Syne" pitchFamily="34" charset="0"/>
                <a:ea typeface="Syne" pitchFamily="34" charset="-122"/>
                <a:cs typeface="Syne" pitchFamily="34" charset="-120"/>
              </a:rPr>
              <a:t>Concluzii</a:t>
            </a:r>
            <a:r>
              <a:rPr lang="en-US" sz="6036" b="1" dirty="0">
                <a:solidFill>
                  <a:srgbClr val="233939"/>
                </a:solidFill>
                <a:latin typeface="Syne" pitchFamily="34" charset="0"/>
                <a:ea typeface="Syne" pitchFamily="34" charset="-122"/>
                <a:cs typeface="Syne" pitchFamily="34" charset="-120"/>
              </a:rPr>
              <a:t> </a:t>
            </a:r>
            <a:r>
              <a:rPr lang="en-US" sz="6036" b="1" dirty="0" err="1">
                <a:solidFill>
                  <a:srgbClr val="233939"/>
                </a:solidFill>
                <a:latin typeface="Syne" pitchFamily="34" charset="0"/>
                <a:ea typeface="Syne" pitchFamily="34" charset="-122"/>
                <a:cs typeface="Syne" pitchFamily="34" charset="-120"/>
              </a:rPr>
              <a:t>și</a:t>
            </a:r>
            <a:r>
              <a:rPr lang="en-US" sz="6036" b="1" dirty="0">
                <a:solidFill>
                  <a:srgbClr val="233939"/>
                </a:solidFill>
                <a:latin typeface="Syne" pitchFamily="34" charset="0"/>
                <a:ea typeface="Syne" pitchFamily="34" charset="-122"/>
                <a:cs typeface="Syne" pitchFamily="34" charset="-120"/>
              </a:rPr>
              <a:t> </a:t>
            </a:r>
            <a:r>
              <a:rPr lang="en-US" sz="6036" b="1">
                <a:solidFill>
                  <a:srgbClr val="233939"/>
                </a:solidFill>
                <a:latin typeface="Syne" pitchFamily="34" charset="0"/>
                <a:ea typeface="Syne" pitchFamily="34" charset="-122"/>
                <a:cs typeface="Syne" pitchFamily="34" charset="-120"/>
              </a:rPr>
              <a:t>implicații</a:t>
            </a:r>
            <a:endParaRPr lang="en-US" sz="6036" dirty="0"/>
          </a:p>
        </p:txBody>
      </p:sp>
      <p:sp>
        <p:nvSpPr>
          <p:cNvPr id="6" name="Text 3"/>
          <p:cNvSpPr/>
          <p:nvPr/>
        </p:nvSpPr>
        <p:spPr>
          <a:xfrm>
            <a:off x="833199" y="4830247"/>
            <a:ext cx="7477601" cy="1777008"/>
          </a:xfrm>
          <a:prstGeom prst="rect">
            <a:avLst/>
          </a:prstGeom>
          <a:noFill/>
          <a:ln/>
        </p:spPr>
        <p:txBody>
          <a:bodyPr wrap="square" rtlCol="0" anchor="t"/>
          <a:lstStyle/>
          <a:p>
            <a:pPr marL="0" indent="0">
              <a:lnSpc>
                <a:spcPts val="2799"/>
              </a:lnSpc>
              <a:buNone/>
            </a:pPr>
            <a:r>
              <a:rPr lang="en-US" sz="1750" dirty="0">
                <a:solidFill>
                  <a:srgbClr val="3B4E4E"/>
                </a:solidFill>
                <a:latin typeface="Overpass" pitchFamily="34" charset="0"/>
                <a:ea typeface="Overpass" pitchFamily="34" charset="-122"/>
                <a:cs typeface="Overpass" pitchFamily="34" charset="-120"/>
              </a:rPr>
              <a:t>Înțelegerea complexității interacțiunilor dintre energia solară, circulația atmosferică și suprafața terestră este vitală pentru a prezice și a ne adapta la schimbările climatice. Explorând aceste relații, putem îmbunătăți previziunile meteorologice, dezvolta strategii de atenuare și dezvolta soluții inovatoare pentru a face față provocărilor climatice.</a:t>
            </a:r>
            <a:endParaRPr lang="en-US" sz="17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9F4BE"/>
          </a:solidFill>
          <a:ln/>
        </p:spPr>
      </p:sp>
      <p:sp>
        <p:nvSpPr>
          <p:cNvPr id="3" name="Shape 1"/>
          <p:cNvSpPr/>
          <p:nvPr/>
        </p:nvSpPr>
        <p:spPr>
          <a:xfrm>
            <a:off x="-60" y="103414"/>
            <a:ext cx="14630400" cy="8231148"/>
          </a:xfrm>
          <a:prstGeom prst="rect">
            <a:avLst/>
          </a:prstGeom>
          <a:solidFill>
            <a:srgbClr val="FFFDE6"/>
          </a:solidFill>
          <a:ln/>
        </p:spPr>
      </p:sp>
      <p:sp>
        <p:nvSpPr>
          <p:cNvPr id="4" name="Text 2"/>
          <p:cNvSpPr/>
          <p:nvPr/>
        </p:nvSpPr>
        <p:spPr>
          <a:xfrm>
            <a:off x="2608778" y="544830"/>
            <a:ext cx="9412724" cy="1238488"/>
          </a:xfrm>
          <a:prstGeom prst="rect">
            <a:avLst/>
          </a:prstGeom>
          <a:noFill/>
          <a:ln/>
        </p:spPr>
        <p:txBody>
          <a:bodyPr wrap="square" rtlCol="0" anchor="t"/>
          <a:lstStyle/>
          <a:p>
            <a:pPr marL="0" indent="0">
              <a:lnSpc>
                <a:spcPts val="4876"/>
              </a:lnSpc>
              <a:buNone/>
            </a:pPr>
            <a:r>
              <a:rPr lang="en-US" sz="3901" b="1" dirty="0">
                <a:solidFill>
                  <a:srgbClr val="233939"/>
                </a:solidFill>
                <a:latin typeface="Syne" pitchFamily="34" charset="0"/>
                <a:ea typeface="Syne" pitchFamily="34" charset="-122"/>
                <a:cs typeface="Syne" pitchFamily="34" charset="-120"/>
              </a:rPr>
              <a:t>Energia solară: sursa primară de energie pentru sistemul climatic</a:t>
            </a:r>
            <a:endParaRPr lang="en-US" sz="3901" dirty="0"/>
          </a:p>
        </p:txBody>
      </p:sp>
      <p:sp>
        <p:nvSpPr>
          <p:cNvPr id="5" name="Text 3"/>
          <p:cNvSpPr/>
          <p:nvPr/>
        </p:nvSpPr>
        <p:spPr>
          <a:xfrm>
            <a:off x="2608778" y="1943049"/>
            <a:ext cx="4464606" cy="2852499"/>
          </a:xfrm>
          <a:prstGeom prst="rect">
            <a:avLst/>
          </a:prstGeom>
          <a:noFill/>
          <a:ln/>
        </p:spPr>
        <p:txBody>
          <a:bodyPr wrap="square" rtlCol="0" anchor="t"/>
          <a:lstStyle/>
          <a:p>
            <a:pPr marL="0" indent="0">
              <a:lnSpc>
                <a:spcPts val="2497"/>
              </a:lnSpc>
              <a:buNone/>
            </a:pPr>
            <a:r>
              <a:rPr lang="en-US" sz="1560" dirty="0">
                <a:solidFill>
                  <a:srgbClr val="3B4E4E"/>
                </a:solidFill>
                <a:latin typeface="Overpass" pitchFamily="34" charset="0"/>
                <a:ea typeface="Overpass" pitchFamily="34" charset="-122"/>
                <a:cs typeface="Overpass" pitchFamily="34" charset="-120"/>
              </a:rPr>
              <a:t>Energia solară reprezintă sursa primară de energie care alimentează întregul sistem climatic al Pământului. Radiația solară încălzește atmosfera, crează convecția și circulația atmosferică, evaporă apa din suprafețele acvatice și alimentează întregul ciclu hidrologic. Absorbția și reflectarea radiației solare la nivelul suprafeței terestre și al atmosferei joacă un rol esențial în procesele climatice globale.</a:t>
            </a:r>
            <a:endParaRPr lang="en-US" sz="1560" dirty="0"/>
          </a:p>
        </p:txBody>
      </p:sp>
      <p:sp>
        <p:nvSpPr>
          <p:cNvPr id="6" name="Text 4"/>
          <p:cNvSpPr/>
          <p:nvPr/>
        </p:nvSpPr>
        <p:spPr>
          <a:xfrm>
            <a:off x="2608778" y="5289471"/>
            <a:ext cx="4464606" cy="2218611"/>
          </a:xfrm>
          <a:prstGeom prst="rect">
            <a:avLst/>
          </a:prstGeom>
          <a:noFill/>
          <a:ln/>
        </p:spPr>
        <p:txBody>
          <a:bodyPr wrap="square" rtlCol="0" anchor="t"/>
          <a:lstStyle/>
          <a:p>
            <a:pPr marL="0" indent="0">
              <a:lnSpc>
                <a:spcPts val="2497"/>
              </a:lnSpc>
              <a:buNone/>
            </a:pPr>
            <a:r>
              <a:rPr lang="en-US" sz="1560" dirty="0">
                <a:solidFill>
                  <a:srgbClr val="3B4E4E"/>
                </a:solidFill>
                <a:latin typeface="Overpass" pitchFamily="34" charset="0"/>
                <a:ea typeface="Overpass" pitchFamily="34" charset="-122"/>
                <a:cs typeface="Overpass" pitchFamily="34" charset="-120"/>
              </a:rPr>
              <a:t>Distribuția și cantitatea de energie solară primită variază în funcție de latitudine, înclinația Pământului, anotimpuri și alți factori. Această variabilitate determină diferențe climatice majore între regiuni, influențând temperatura, precipitațiile, vânturile și întregul ecosistem planetar.</a:t>
            </a:r>
            <a:endParaRPr lang="en-US" sz="1560" dirty="0"/>
          </a:p>
        </p:txBody>
      </p:sp>
      <p:pic>
        <p:nvPicPr>
          <p:cNvPr id="7" name="Image 0" descr="preencoded.png"/>
          <p:cNvPicPr>
            <a:picLocks noChangeAspect="1"/>
          </p:cNvPicPr>
          <p:nvPr/>
        </p:nvPicPr>
        <p:blipFill>
          <a:blip r:embed="rId3"/>
          <a:stretch>
            <a:fillRect/>
          </a:stretch>
        </p:blipFill>
        <p:spPr>
          <a:xfrm>
            <a:off x="7564398" y="2303383"/>
            <a:ext cx="4464606" cy="3054668"/>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9F4BE"/>
          </a:solidFill>
          <a:ln/>
        </p:spPr>
      </p:sp>
      <p:sp>
        <p:nvSpPr>
          <p:cNvPr id="3" name="Shape 1"/>
          <p:cNvSpPr/>
          <p:nvPr/>
        </p:nvSpPr>
        <p:spPr>
          <a:xfrm>
            <a:off x="0" y="0"/>
            <a:ext cx="14630400" cy="8229600"/>
          </a:xfrm>
          <a:prstGeom prst="rect">
            <a:avLst/>
          </a:prstGeom>
          <a:solidFill>
            <a:srgbClr val="FFFDE6"/>
          </a:solidFill>
          <a:ln/>
        </p:spPr>
      </p:sp>
      <p:pic>
        <p:nvPicPr>
          <p:cNvPr id="4"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5" name="Shape 2"/>
          <p:cNvSpPr/>
          <p:nvPr/>
        </p:nvSpPr>
        <p:spPr>
          <a:xfrm>
            <a:off x="0" y="0"/>
            <a:ext cx="14630400" cy="8229600"/>
          </a:xfrm>
          <a:prstGeom prst="rect">
            <a:avLst/>
          </a:prstGeom>
          <a:solidFill>
            <a:srgbClr val="FFFDE6">
              <a:alpha val="85000"/>
            </a:srgbClr>
          </a:solidFill>
          <a:ln/>
        </p:spPr>
      </p:sp>
      <p:sp>
        <p:nvSpPr>
          <p:cNvPr id="6" name="Text 3"/>
          <p:cNvSpPr/>
          <p:nvPr/>
        </p:nvSpPr>
        <p:spPr>
          <a:xfrm>
            <a:off x="2037993" y="1360051"/>
            <a:ext cx="10554414" cy="2083118"/>
          </a:xfrm>
          <a:prstGeom prst="rect">
            <a:avLst/>
          </a:prstGeom>
          <a:noFill/>
          <a:ln/>
        </p:spPr>
        <p:txBody>
          <a:bodyPr wrap="square" rtlCol="0" anchor="t"/>
          <a:lstStyle/>
          <a:p>
            <a:pPr marL="0" indent="0">
              <a:lnSpc>
                <a:spcPts val="5468"/>
              </a:lnSpc>
              <a:buNone/>
            </a:pPr>
            <a:r>
              <a:rPr lang="en-US" sz="4374" b="1" dirty="0">
                <a:solidFill>
                  <a:srgbClr val="233939"/>
                </a:solidFill>
                <a:latin typeface="Syne" pitchFamily="34" charset="0"/>
                <a:ea typeface="Syne" pitchFamily="34" charset="-122"/>
                <a:cs typeface="Syne" pitchFamily="34" charset="-120"/>
              </a:rPr>
              <a:t>Circulația atmosferică: rolul în distribuția căldurii și a precipitațiilor</a:t>
            </a:r>
            <a:endParaRPr lang="en-US" sz="4374" dirty="0"/>
          </a:p>
        </p:txBody>
      </p:sp>
      <p:sp>
        <p:nvSpPr>
          <p:cNvPr id="7" name="Text 4"/>
          <p:cNvSpPr/>
          <p:nvPr/>
        </p:nvSpPr>
        <p:spPr>
          <a:xfrm>
            <a:off x="2037993" y="3776424"/>
            <a:ext cx="10554414" cy="1421606"/>
          </a:xfrm>
          <a:prstGeom prst="rect">
            <a:avLst/>
          </a:prstGeom>
          <a:noFill/>
          <a:ln/>
        </p:spPr>
        <p:txBody>
          <a:bodyPr wrap="square" rtlCol="0" anchor="t"/>
          <a:lstStyle/>
          <a:p>
            <a:pPr marL="0" indent="0">
              <a:lnSpc>
                <a:spcPts val="2799"/>
              </a:lnSpc>
              <a:buNone/>
            </a:pPr>
            <a:r>
              <a:rPr lang="en-US" sz="1750" dirty="0">
                <a:solidFill>
                  <a:srgbClr val="3B4E4E"/>
                </a:solidFill>
                <a:latin typeface="Overpass" pitchFamily="34" charset="0"/>
                <a:ea typeface="Overpass" pitchFamily="34" charset="-122"/>
                <a:cs typeface="Overpass" pitchFamily="34" charset="-120"/>
              </a:rPr>
              <a:t>Circulația atmosferică, adică mișcarea maselor de aer la scară globală, este esențială pentru distribuția căldurii și a precipitațiilor pe suprafața Pământului. Sistemele de presiune înaltă și joasă, precum anticicloanele și cicloanele, generează fluxuri de aer care transportă căldura și umiditatea din regiunile ecuatoriale către poluri și invers.</a:t>
            </a:r>
            <a:endParaRPr lang="en-US" sz="1750" dirty="0"/>
          </a:p>
        </p:txBody>
      </p:sp>
      <p:sp>
        <p:nvSpPr>
          <p:cNvPr id="8" name="Text 5"/>
          <p:cNvSpPr/>
          <p:nvPr/>
        </p:nvSpPr>
        <p:spPr>
          <a:xfrm>
            <a:off x="2037993" y="5447943"/>
            <a:ext cx="10554414" cy="1421606"/>
          </a:xfrm>
          <a:prstGeom prst="rect">
            <a:avLst/>
          </a:prstGeom>
          <a:noFill/>
          <a:ln/>
        </p:spPr>
        <p:txBody>
          <a:bodyPr wrap="square" rtlCol="0" anchor="t"/>
          <a:lstStyle/>
          <a:p>
            <a:pPr marL="0" indent="0">
              <a:lnSpc>
                <a:spcPts val="2799"/>
              </a:lnSpc>
              <a:buNone/>
            </a:pPr>
            <a:r>
              <a:rPr lang="en-US" sz="1750" dirty="0">
                <a:solidFill>
                  <a:srgbClr val="3B4E4E"/>
                </a:solidFill>
                <a:latin typeface="Overpass" pitchFamily="34" charset="0"/>
                <a:ea typeface="Overpass" pitchFamily="34" charset="-122"/>
                <a:cs typeface="Overpass" pitchFamily="34" charset="-120"/>
              </a:rPr>
              <a:t>Aceste fluxuri de aer influențează modelele de precipitații, determinând anotimpurile uscate și cele ploioase, precum și diferențele climatice între diferite zone geografice. De exemplu, curenții de aer ascendenți în anumite regiuni duc la formarea norilor și la precipitații locale, în timp ce în alte zone se formează zone uscate cu puține precipitații.</a:t>
            </a:r>
            <a:endParaRPr lang="en-US" sz="17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9F4BE"/>
          </a:solidFill>
          <a:ln/>
        </p:spPr>
      </p:sp>
      <p:sp>
        <p:nvSpPr>
          <p:cNvPr id="3" name="Shape 1"/>
          <p:cNvSpPr/>
          <p:nvPr/>
        </p:nvSpPr>
        <p:spPr>
          <a:xfrm>
            <a:off x="0" y="0"/>
            <a:ext cx="14630400" cy="8229600"/>
          </a:xfrm>
          <a:prstGeom prst="rect">
            <a:avLst/>
          </a:prstGeom>
          <a:solidFill>
            <a:srgbClr val="FFFDE6"/>
          </a:solidFill>
          <a:ln/>
        </p:spPr>
      </p:sp>
      <p:pic>
        <p:nvPicPr>
          <p:cNvPr id="4"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5" name="Shape 2"/>
          <p:cNvSpPr/>
          <p:nvPr/>
        </p:nvSpPr>
        <p:spPr>
          <a:xfrm>
            <a:off x="0" y="0"/>
            <a:ext cx="14630400" cy="8229600"/>
          </a:xfrm>
          <a:prstGeom prst="rect">
            <a:avLst/>
          </a:prstGeom>
          <a:solidFill>
            <a:srgbClr val="FFFDE6">
              <a:alpha val="85000"/>
            </a:srgbClr>
          </a:solidFill>
          <a:ln/>
        </p:spPr>
      </p:sp>
      <p:sp>
        <p:nvSpPr>
          <p:cNvPr id="6" name="Text 3"/>
          <p:cNvSpPr/>
          <p:nvPr/>
        </p:nvSpPr>
        <p:spPr>
          <a:xfrm>
            <a:off x="2037993" y="1529477"/>
            <a:ext cx="10554414" cy="1388745"/>
          </a:xfrm>
          <a:prstGeom prst="rect">
            <a:avLst/>
          </a:prstGeom>
          <a:noFill/>
          <a:ln/>
        </p:spPr>
        <p:txBody>
          <a:bodyPr wrap="square" rtlCol="0" anchor="t"/>
          <a:lstStyle/>
          <a:p>
            <a:pPr marL="0" indent="0">
              <a:lnSpc>
                <a:spcPts val="5468"/>
              </a:lnSpc>
              <a:buNone/>
            </a:pPr>
            <a:r>
              <a:rPr lang="en-US" sz="4374" b="1" dirty="0">
                <a:solidFill>
                  <a:srgbClr val="233939"/>
                </a:solidFill>
                <a:latin typeface="Syne" pitchFamily="34" charset="0"/>
                <a:ea typeface="Syne" pitchFamily="34" charset="-122"/>
                <a:cs typeface="Syne" pitchFamily="34" charset="-120"/>
              </a:rPr>
              <a:t>Suprafața terestră: influența asupra climatului local și regional</a:t>
            </a:r>
            <a:endParaRPr lang="en-US" sz="4374" dirty="0"/>
          </a:p>
        </p:txBody>
      </p:sp>
      <p:sp>
        <p:nvSpPr>
          <p:cNvPr id="7" name="Text 4"/>
          <p:cNvSpPr/>
          <p:nvPr/>
        </p:nvSpPr>
        <p:spPr>
          <a:xfrm>
            <a:off x="2037993" y="3251478"/>
            <a:ext cx="10554414" cy="1777008"/>
          </a:xfrm>
          <a:prstGeom prst="rect">
            <a:avLst/>
          </a:prstGeom>
          <a:noFill/>
          <a:ln/>
        </p:spPr>
        <p:txBody>
          <a:bodyPr wrap="square" rtlCol="0" anchor="t"/>
          <a:lstStyle/>
          <a:p>
            <a:pPr marL="0" indent="0">
              <a:lnSpc>
                <a:spcPts val="2799"/>
              </a:lnSpc>
              <a:buNone/>
            </a:pPr>
            <a:r>
              <a:rPr lang="en-US" sz="1750" dirty="0">
                <a:solidFill>
                  <a:srgbClr val="3B4E4E"/>
                </a:solidFill>
                <a:latin typeface="Overpass" pitchFamily="34" charset="0"/>
                <a:ea typeface="Overpass" pitchFamily="34" charset="-122"/>
                <a:cs typeface="Overpass" pitchFamily="34" charset="-120"/>
              </a:rPr>
              <a:t>Suprafața terestră joacă un rol esențial în formarea și menținerea climatului local și regional. Caracteristicile fizice ale solului, cum ar fi culoarea, textura și umiditatea, influențează direct absorbția și radiația energiei solare, afectând în consecință temperatura și precipitațiile din zonă. De exemplu, suprafețele cu vegetație abundentă tind să fie mai umede și mai reci decât suprafețele urbane sau deșertice, unde apa și vegetația sunt mai puține.</a:t>
            </a:r>
            <a:endParaRPr lang="en-US" sz="1750" dirty="0"/>
          </a:p>
        </p:txBody>
      </p:sp>
      <p:sp>
        <p:nvSpPr>
          <p:cNvPr id="8" name="Text 5"/>
          <p:cNvSpPr/>
          <p:nvPr/>
        </p:nvSpPr>
        <p:spPr>
          <a:xfrm>
            <a:off x="2037993" y="5278398"/>
            <a:ext cx="10554414" cy="1421606"/>
          </a:xfrm>
          <a:prstGeom prst="rect">
            <a:avLst/>
          </a:prstGeom>
          <a:noFill/>
          <a:ln/>
        </p:spPr>
        <p:txBody>
          <a:bodyPr wrap="square" rtlCol="0" anchor="t"/>
          <a:lstStyle/>
          <a:p>
            <a:pPr marL="0" indent="0">
              <a:lnSpc>
                <a:spcPts val="2799"/>
              </a:lnSpc>
              <a:buNone/>
            </a:pPr>
            <a:r>
              <a:rPr lang="en-US" sz="1750" dirty="0">
                <a:solidFill>
                  <a:srgbClr val="3B4E4E"/>
                </a:solidFill>
                <a:latin typeface="Overpass" pitchFamily="34" charset="0"/>
                <a:ea typeface="Overpass" pitchFamily="34" charset="-122"/>
                <a:cs typeface="Overpass" pitchFamily="34" charset="-120"/>
              </a:rPr>
              <a:t>Relieful terenului este, de asemenea, un factor important în modelarea climatului. Munții și dealurile pot obstrucționa sau devia fluxurile de aer, provocând fenomene meteorologice distinctive precum precipitații abundente pe versanții expuși și zone cu secetă pe partea opusă. Lacurile, râurile și oceanele pot modera temperaturile locale, creând microclimate lângă ele.</a:t>
            </a:r>
            <a:endParaRPr lang="en-US" sz="17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9F4BE"/>
          </a:solidFill>
          <a:ln/>
        </p:spPr>
      </p:sp>
      <p:sp>
        <p:nvSpPr>
          <p:cNvPr id="3" name="Shape 1"/>
          <p:cNvSpPr/>
          <p:nvPr/>
        </p:nvSpPr>
        <p:spPr>
          <a:xfrm>
            <a:off x="0" y="0"/>
            <a:ext cx="14630400" cy="8304728"/>
          </a:xfrm>
          <a:prstGeom prst="rect">
            <a:avLst/>
          </a:prstGeom>
          <a:solidFill>
            <a:srgbClr val="FFFDE6"/>
          </a:solidFill>
          <a:ln/>
        </p:spPr>
      </p:sp>
      <p:sp>
        <p:nvSpPr>
          <p:cNvPr id="4" name="Text 2"/>
          <p:cNvSpPr/>
          <p:nvPr/>
        </p:nvSpPr>
        <p:spPr>
          <a:xfrm>
            <a:off x="3621167" y="427673"/>
            <a:ext cx="7388066" cy="1458039"/>
          </a:xfrm>
          <a:prstGeom prst="rect">
            <a:avLst/>
          </a:prstGeom>
          <a:noFill/>
          <a:ln/>
        </p:spPr>
        <p:txBody>
          <a:bodyPr wrap="square" rtlCol="0" anchor="t"/>
          <a:lstStyle/>
          <a:p>
            <a:pPr marL="0" indent="0">
              <a:lnSpc>
                <a:spcPts val="3827"/>
              </a:lnSpc>
              <a:buNone/>
            </a:pPr>
            <a:r>
              <a:rPr lang="en-US" sz="3062" b="1" dirty="0">
                <a:solidFill>
                  <a:srgbClr val="233939"/>
                </a:solidFill>
                <a:latin typeface="Syne" pitchFamily="34" charset="0"/>
                <a:ea typeface="Syne" pitchFamily="34" charset="-122"/>
                <a:cs typeface="Syne" pitchFamily="34" charset="-120"/>
              </a:rPr>
              <a:t>Interacțiunea dintre energia solară, circulația atmosferică și suprafața terestră</a:t>
            </a:r>
            <a:endParaRPr lang="en-US" sz="3062" dirty="0"/>
          </a:p>
        </p:txBody>
      </p:sp>
      <p:sp>
        <p:nvSpPr>
          <p:cNvPr id="5" name="Shape 3"/>
          <p:cNvSpPr/>
          <p:nvPr/>
        </p:nvSpPr>
        <p:spPr>
          <a:xfrm>
            <a:off x="3621167" y="2196703"/>
            <a:ext cx="1231225" cy="895945"/>
          </a:xfrm>
          <a:prstGeom prst="roundRect">
            <a:avLst>
              <a:gd name="adj" fmla="val 7812"/>
            </a:avLst>
          </a:prstGeom>
          <a:solidFill>
            <a:srgbClr val="DDEEE6"/>
          </a:solidFill>
          <a:ln w="7620">
            <a:solidFill>
              <a:srgbClr val="C3D4CC"/>
            </a:solidFill>
            <a:prstDash val="solid"/>
          </a:ln>
        </p:spPr>
      </p:sp>
      <p:sp>
        <p:nvSpPr>
          <p:cNvPr id="6" name="Text 4"/>
          <p:cNvSpPr/>
          <p:nvPr/>
        </p:nvSpPr>
        <p:spPr>
          <a:xfrm>
            <a:off x="3784283" y="2489121"/>
            <a:ext cx="75843" cy="310991"/>
          </a:xfrm>
          <a:prstGeom prst="rect">
            <a:avLst/>
          </a:prstGeom>
          <a:noFill/>
          <a:ln/>
        </p:spPr>
        <p:txBody>
          <a:bodyPr wrap="none" rtlCol="0" anchor="t"/>
          <a:lstStyle/>
          <a:p>
            <a:pPr marL="0" indent="0" algn="ctr">
              <a:lnSpc>
                <a:spcPts val="2449"/>
              </a:lnSpc>
              <a:buNone/>
            </a:pPr>
            <a:r>
              <a:rPr lang="en-US" sz="1531" b="1" dirty="0">
                <a:solidFill>
                  <a:srgbClr val="3B4E4E"/>
                </a:solidFill>
                <a:latin typeface="Syne" pitchFamily="34" charset="0"/>
                <a:ea typeface="Syne" pitchFamily="34" charset="-122"/>
                <a:cs typeface="Syne" pitchFamily="34" charset="-120"/>
              </a:rPr>
              <a:t>1</a:t>
            </a:r>
            <a:endParaRPr lang="en-US" sz="1531" dirty="0"/>
          </a:p>
        </p:txBody>
      </p:sp>
      <p:sp>
        <p:nvSpPr>
          <p:cNvPr id="7" name="Text 5"/>
          <p:cNvSpPr/>
          <p:nvPr/>
        </p:nvSpPr>
        <p:spPr>
          <a:xfrm>
            <a:off x="5007888" y="2352199"/>
            <a:ext cx="2324219" cy="243007"/>
          </a:xfrm>
          <a:prstGeom prst="rect">
            <a:avLst/>
          </a:prstGeom>
          <a:noFill/>
          <a:ln/>
        </p:spPr>
        <p:txBody>
          <a:bodyPr wrap="none" rtlCol="0" anchor="t"/>
          <a:lstStyle/>
          <a:p>
            <a:pPr marL="0" indent="0" algn="l">
              <a:lnSpc>
                <a:spcPts val="1914"/>
              </a:lnSpc>
              <a:buNone/>
            </a:pPr>
            <a:r>
              <a:rPr lang="en-US" sz="1531" b="1" dirty="0">
                <a:solidFill>
                  <a:srgbClr val="3B4E4E"/>
                </a:solidFill>
                <a:latin typeface="Syne" pitchFamily="34" charset="0"/>
                <a:ea typeface="Syne" pitchFamily="34" charset="-122"/>
                <a:cs typeface="Syne" pitchFamily="34" charset="-120"/>
              </a:rPr>
              <a:t>Flux de energie solară</a:t>
            </a:r>
            <a:endParaRPr lang="en-US" sz="1531" dirty="0"/>
          </a:p>
        </p:txBody>
      </p:sp>
      <p:sp>
        <p:nvSpPr>
          <p:cNvPr id="8" name="Text 6"/>
          <p:cNvSpPr/>
          <p:nvPr/>
        </p:nvSpPr>
        <p:spPr>
          <a:xfrm>
            <a:off x="5007888" y="2688431"/>
            <a:ext cx="3083243" cy="248722"/>
          </a:xfrm>
          <a:prstGeom prst="rect">
            <a:avLst/>
          </a:prstGeom>
          <a:noFill/>
          <a:ln/>
        </p:spPr>
        <p:txBody>
          <a:bodyPr wrap="none" rtlCol="0" anchor="t"/>
          <a:lstStyle/>
          <a:p>
            <a:pPr marL="0" indent="0" algn="l">
              <a:lnSpc>
                <a:spcPts val="1960"/>
              </a:lnSpc>
              <a:buNone/>
            </a:pPr>
            <a:r>
              <a:rPr lang="en-US" sz="1225" dirty="0">
                <a:solidFill>
                  <a:srgbClr val="3B4E4E"/>
                </a:solidFill>
                <a:latin typeface="Overpass" pitchFamily="34" charset="0"/>
                <a:ea typeface="Overpass" pitchFamily="34" charset="-122"/>
                <a:cs typeface="Overpass" pitchFamily="34" charset="-120"/>
              </a:rPr>
              <a:t>Radiația solară alimentează sistemul climatic</a:t>
            </a:r>
            <a:endParaRPr lang="en-US" sz="1225" dirty="0"/>
          </a:p>
        </p:txBody>
      </p:sp>
      <p:sp>
        <p:nvSpPr>
          <p:cNvPr id="9" name="Shape 7"/>
          <p:cNvSpPr/>
          <p:nvPr/>
        </p:nvSpPr>
        <p:spPr>
          <a:xfrm>
            <a:off x="4930140" y="3076962"/>
            <a:ext cx="6001345" cy="15538"/>
          </a:xfrm>
          <a:prstGeom prst="roundRect">
            <a:avLst>
              <a:gd name="adj" fmla="val 450462"/>
            </a:avLst>
          </a:prstGeom>
          <a:solidFill>
            <a:srgbClr val="C3D4CC"/>
          </a:solidFill>
          <a:ln/>
        </p:spPr>
      </p:sp>
      <p:sp>
        <p:nvSpPr>
          <p:cNvPr id="10" name="Shape 8"/>
          <p:cNvSpPr/>
          <p:nvPr/>
        </p:nvSpPr>
        <p:spPr>
          <a:xfrm>
            <a:off x="3621167" y="3170396"/>
            <a:ext cx="2462570" cy="895945"/>
          </a:xfrm>
          <a:prstGeom prst="roundRect">
            <a:avLst>
              <a:gd name="adj" fmla="val 7812"/>
            </a:avLst>
          </a:prstGeom>
          <a:solidFill>
            <a:srgbClr val="DDEEE6"/>
          </a:solidFill>
          <a:ln w="7620">
            <a:solidFill>
              <a:srgbClr val="C3D4CC"/>
            </a:solidFill>
            <a:prstDash val="solid"/>
          </a:ln>
        </p:spPr>
      </p:sp>
      <p:sp>
        <p:nvSpPr>
          <p:cNvPr id="11" name="Text 9"/>
          <p:cNvSpPr/>
          <p:nvPr/>
        </p:nvSpPr>
        <p:spPr>
          <a:xfrm>
            <a:off x="3784283" y="3462814"/>
            <a:ext cx="121325" cy="310991"/>
          </a:xfrm>
          <a:prstGeom prst="rect">
            <a:avLst/>
          </a:prstGeom>
          <a:noFill/>
          <a:ln/>
        </p:spPr>
        <p:txBody>
          <a:bodyPr wrap="none" rtlCol="0" anchor="t"/>
          <a:lstStyle/>
          <a:p>
            <a:pPr marL="0" indent="0" algn="ctr">
              <a:lnSpc>
                <a:spcPts val="2449"/>
              </a:lnSpc>
              <a:buNone/>
            </a:pPr>
            <a:r>
              <a:rPr lang="en-US" sz="1531" b="1" dirty="0">
                <a:solidFill>
                  <a:srgbClr val="3B4E4E"/>
                </a:solidFill>
                <a:latin typeface="Syne" pitchFamily="34" charset="0"/>
                <a:ea typeface="Syne" pitchFamily="34" charset="-122"/>
                <a:cs typeface="Syne" pitchFamily="34" charset="-120"/>
              </a:rPr>
              <a:t>2</a:t>
            </a:r>
            <a:endParaRPr lang="en-US" sz="1531" dirty="0"/>
          </a:p>
        </p:txBody>
      </p:sp>
      <p:sp>
        <p:nvSpPr>
          <p:cNvPr id="12" name="Text 10"/>
          <p:cNvSpPr/>
          <p:nvPr/>
        </p:nvSpPr>
        <p:spPr>
          <a:xfrm>
            <a:off x="6239232" y="3325892"/>
            <a:ext cx="2397800" cy="243007"/>
          </a:xfrm>
          <a:prstGeom prst="rect">
            <a:avLst/>
          </a:prstGeom>
          <a:noFill/>
          <a:ln/>
        </p:spPr>
        <p:txBody>
          <a:bodyPr wrap="none" rtlCol="0" anchor="t"/>
          <a:lstStyle/>
          <a:p>
            <a:pPr marL="0" indent="0" algn="l">
              <a:lnSpc>
                <a:spcPts val="1914"/>
              </a:lnSpc>
              <a:buNone/>
            </a:pPr>
            <a:r>
              <a:rPr lang="en-US" sz="1531" b="1" dirty="0">
                <a:solidFill>
                  <a:srgbClr val="3B4E4E"/>
                </a:solidFill>
                <a:latin typeface="Syne" pitchFamily="34" charset="0"/>
                <a:ea typeface="Syne" pitchFamily="34" charset="-122"/>
                <a:cs typeface="Syne" pitchFamily="34" charset="-120"/>
              </a:rPr>
              <a:t>Circulația atmosferică</a:t>
            </a:r>
            <a:endParaRPr lang="en-US" sz="1531" dirty="0"/>
          </a:p>
        </p:txBody>
      </p:sp>
      <p:sp>
        <p:nvSpPr>
          <p:cNvPr id="13" name="Text 11"/>
          <p:cNvSpPr/>
          <p:nvPr/>
        </p:nvSpPr>
        <p:spPr>
          <a:xfrm>
            <a:off x="6239232" y="3662124"/>
            <a:ext cx="3354824" cy="248722"/>
          </a:xfrm>
          <a:prstGeom prst="rect">
            <a:avLst/>
          </a:prstGeom>
          <a:noFill/>
          <a:ln/>
        </p:spPr>
        <p:txBody>
          <a:bodyPr wrap="none" rtlCol="0" anchor="t"/>
          <a:lstStyle/>
          <a:p>
            <a:pPr marL="0" indent="0" algn="l">
              <a:lnSpc>
                <a:spcPts val="1960"/>
              </a:lnSpc>
              <a:buNone/>
            </a:pPr>
            <a:r>
              <a:rPr lang="en-US" sz="1225" dirty="0">
                <a:solidFill>
                  <a:srgbClr val="3B4E4E"/>
                </a:solidFill>
                <a:latin typeface="Overpass" pitchFamily="34" charset="0"/>
                <a:ea typeface="Overpass" pitchFamily="34" charset="-122"/>
                <a:cs typeface="Overpass" pitchFamily="34" charset="-120"/>
              </a:rPr>
              <a:t>Distribuie energia solară și transportă umiditatea</a:t>
            </a:r>
            <a:endParaRPr lang="en-US" sz="1225" dirty="0"/>
          </a:p>
        </p:txBody>
      </p:sp>
      <p:sp>
        <p:nvSpPr>
          <p:cNvPr id="14" name="Shape 12"/>
          <p:cNvSpPr/>
          <p:nvPr/>
        </p:nvSpPr>
        <p:spPr>
          <a:xfrm>
            <a:off x="6161484" y="4050655"/>
            <a:ext cx="4770001" cy="15538"/>
          </a:xfrm>
          <a:prstGeom prst="roundRect">
            <a:avLst>
              <a:gd name="adj" fmla="val 450462"/>
            </a:avLst>
          </a:prstGeom>
          <a:solidFill>
            <a:srgbClr val="C3D4CC"/>
          </a:solidFill>
          <a:ln/>
        </p:spPr>
      </p:sp>
      <p:sp>
        <p:nvSpPr>
          <p:cNvPr id="15" name="Shape 13"/>
          <p:cNvSpPr/>
          <p:nvPr/>
        </p:nvSpPr>
        <p:spPr>
          <a:xfrm>
            <a:off x="3621167" y="4144089"/>
            <a:ext cx="3694033" cy="1144667"/>
          </a:xfrm>
          <a:prstGeom prst="roundRect">
            <a:avLst>
              <a:gd name="adj" fmla="val 6115"/>
            </a:avLst>
          </a:prstGeom>
          <a:solidFill>
            <a:srgbClr val="DDEEE6"/>
          </a:solidFill>
          <a:ln w="7620">
            <a:solidFill>
              <a:srgbClr val="C3D4CC"/>
            </a:solidFill>
            <a:prstDash val="solid"/>
          </a:ln>
        </p:spPr>
      </p:sp>
      <p:sp>
        <p:nvSpPr>
          <p:cNvPr id="16" name="Text 14"/>
          <p:cNvSpPr/>
          <p:nvPr/>
        </p:nvSpPr>
        <p:spPr>
          <a:xfrm>
            <a:off x="3784283" y="4560927"/>
            <a:ext cx="124658" cy="310991"/>
          </a:xfrm>
          <a:prstGeom prst="rect">
            <a:avLst/>
          </a:prstGeom>
          <a:noFill/>
          <a:ln/>
        </p:spPr>
        <p:txBody>
          <a:bodyPr wrap="none" rtlCol="0" anchor="t"/>
          <a:lstStyle/>
          <a:p>
            <a:pPr marL="0" indent="0" algn="ctr">
              <a:lnSpc>
                <a:spcPts val="2449"/>
              </a:lnSpc>
              <a:buNone/>
            </a:pPr>
            <a:r>
              <a:rPr lang="en-US" sz="1531" b="1" dirty="0">
                <a:solidFill>
                  <a:srgbClr val="3B4E4E"/>
                </a:solidFill>
                <a:latin typeface="Syne" pitchFamily="34" charset="0"/>
                <a:ea typeface="Syne" pitchFamily="34" charset="-122"/>
                <a:cs typeface="Syne" pitchFamily="34" charset="-120"/>
              </a:rPr>
              <a:t>3</a:t>
            </a:r>
            <a:endParaRPr lang="en-US" sz="1531" dirty="0"/>
          </a:p>
        </p:txBody>
      </p:sp>
      <p:sp>
        <p:nvSpPr>
          <p:cNvPr id="17" name="Text 15"/>
          <p:cNvSpPr/>
          <p:nvPr/>
        </p:nvSpPr>
        <p:spPr>
          <a:xfrm>
            <a:off x="7470696" y="4299585"/>
            <a:ext cx="1962745" cy="243007"/>
          </a:xfrm>
          <a:prstGeom prst="rect">
            <a:avLst/>
          </a:prstGeom>
          <a:noFill/>
          <a:ln/>
        </p:spPr>
        <p:txBody>
          <a:bodyPr wrap="none" rtlCol="0" anchor="t"/>
          <a:lstStyle/>
          <a:p>
            <a:pPr marL="0" indent="0" algn="l">
              <a:lnSpc>
                <a:spcPts val="1914"/>
              </a:lnSpc>
              <a:buNone/>
            </a:pPr>
            <a:r>
              <a:rPr lang="en-US" sz="1531" b="1" dirty="0">
                <a:solidFill>
                  <a:srgbClr val="3B4E4E"/>
                </a:solidFill>
                <a:latin typeface="Syne" pitchFamily="34" charset="0"/>
                <a:ea typeface="Syne" pitchFamily="34" charset="-122"/>
                <a:cs typeface="Syne" pitchFamily="34" charset="-120"/>
              </a:rPr>
              <a:t>Suprafața terestră</a:t>
            </a:r>
            <a:endParaRPr lang="en-US" sz="1531" dirty="0"/>
          </a:p>
        </p:txBody>
      </p:sp>
      <p:sp>
        <p:nvSpPr>
          <p:cNvPr id="18" name="Text 16"/>
          <p:cNvSpPr/>
          <p:nvPr/>
        </p:nvSpPr>
        <p:spPr>
          <a:xfrm>
            <a:off x="7470696" y="4635818"/>
            <a:ext cx="3383042" cy="497443"/>
          </a:xfrm>
          <a:prstGeom prst="rect">
            <a:avLst/>
          </a:prstGeom>
          <a:noFill/>
          <a:ln/>
        </p:spPr>
        <p:txBody>
          <a:bodyPr wrap="square" rtlCol="0" anchor="t"/>
          <a:lstStyle/>
          <a:p>
            <a:pPr marL="0" indent="0" algn="l">
              <a:lnSpc>
                <a:spcPts val="1960"/>
              </a:lnSpc>
              <a:buNone/>
            </a:pPr>
            <a:r>
              <a:rPr lang="en-US" sz="1225" dirty="0">
                <a:solidFill>
                  <a:srgbClr val="3B4E4E"/>
                </a:solidFill>
                <a:latin typeface="Overpass" pitchFamily="34" charset="0"/>
                <a:ea typeface="Overpass" pitchFamily="34" charset="-122"/>
                <a:cs typeface="Overpass" pitchFamily="34" charset="-120"/>
              </a:rPr>
              <a:t>Modifică energia solară și modelează climatele locale</a:t>
            </a:r>
            <a:endParaRPr lang="en-US" sz="1225" dirty="0"/>
          </a:p>
        </p:txBody>
      </p:sp>
      <p:sp>
        <p:nvSpPr>
          <p:cNvPr id="19" name="Text 17"/>
          <p:cNvSpPr/>
          <p:nvPr/>
        </p:nvSpPr>
        <p:spPr>
          <a:xfrm>
            <a:off x="3621167" y="5463659"/>
            <a:ext cx="7388066" cy="1243608"/>
          </a:xfrm>
          <a:prstGeom prst="rect">
            <a:avLst/>
          </a:prstGeom>
          <a:noFill/>
          <a:ln/>
        </p:spPr>
        <p:txBody>
          <a:bodyPr wrap="square" rtlCol="0" anchor="t"/>
          <a:lstStyle/>
          <a:p>
            <a:pPr marL="0" indent="0">
              <a:lnSpc>
                <a:spcPts val="1960"/>
              </a:lnSpc>
              <a:buNone/>
            </a:pPr>
            <a:r>
              <a:rPr lang="en-US" sz="1225" dirty="0">
                <a:solidFill>
                  <a:srgbClr val="3B4E4E"/>
                </a:solidFill>
                <a:latin typeface="Overpass" pitchFamily="34" charset="0"/>
                <a:ea typeface="Overpass" pitchFamily="34" charset="-122"/>
                <a:cs typeface="Overpass" pitchFamily="34" charset="-120"/>
              </a:rPr>
              <a:t>Factorii climatici precum energia solară, circulația atmosferică și suprafața terestră interacționează într-un sistem complex și interdependent. Energia solară este sursa primară de căldură și umiditate pentru atmosferă, în timp ce circulația atmosferică redistribuie această energie, creând diferențe de temperatură și precipitații. La rândul său, suprafața terestră, cu diverse caracteristici precum altitudine, vegetație și corpuri de apă, modifică energia solară absorbită și modelează climatul la nivel local și regional.</a:t>
            </a:r>
            <a:endParaRPr lang="en-US" sz="1225" dirty="0"/>
          </a:p>
        </p:txBody>
      </p:sp>
      <p:sp>
        <p:nvSpPr>
          <p:cNvPr id="20" name="Text 18"/>
          <p:cNvSpPr/>
          <p:nvPr/>
        </p:nvSpPr>
        <p:spPr>
          <a:xfrm>
            <a:off x="3621167" y="6882170"/>
            <a:ext cx="7388066" cy="994886"/>
          </a:xfrm>
          <a:prstGeom prst="rect">
            <a:avLst/>
          </a:prstGeom>
          <a:noFill/>
          <a:ln/>
        </p:spPr>
        <p:txBody>
          <a:bodyPr wrap="square" rtlCol="0" anchor="t"/>
          <a:lstStyle/>
          <a:p>
            <a:pPr marL="0" indent="0">
              <a:lnSpc>
                <a:spcPts val="1960"/>
              </a:lnSpc>
              <a:buNone/>
            </a:pPr>
            <a:r>
              <a:rPr lang="en-US" sz="1225" dirty="0">
                <a:solidFill>
                  <a:srgbClr val="3B4E4E"/>
                </a:solidFill>
                <a:latin typeface="Overpass" pitchFamily="34" charset="0"/>
                <a:ea typeface="Overpass" pitchFamily="34" charset="-122"/>
                <a:cs typeface="Overpass" pitchFamily="34" charset="-120"/>
              </a:rPr>
              <a:t>Aceste interacțiuni sunt esențiale pentru înțelegerea și predicția evoluției sistemului climatic la scară globală și regională. Cunoașterea mecanismelor de bază care stau la baza acestor factori climatici și a modului în care ei se influențează reciproc este fundamentală pentru dezvoltarea de modele climatice avansate și pentru evaluarea impactului activităților umane asupra climatului.</a:t>
            </a:r>
            <a:endParaRPr lang="en-US" sz="1225"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9F4BE"/>
          </a:solidFill>
          <a:ln/>
        </p:spPr>
      </p:sp>
      <p:sp>
        <p:nvSpPr>
          <p:cNvPr id="3" name="Shape 1"/>
          <p:cNvSpPr/>
          <p:nvPr/>
        </p:nvSpPr>
        <p:spPr>
          <a:xfrm>
            <a:off x="0" y="0"/>
            <a:ext cx="14630400" cy="8229600"/>
          </a:xfrm>
          <a:prstGeom prst="rect">
            <a:avLst/>
          </a:prstGeom>
          <a:solidFill>
            <a:srgbClr val="FFFDE6"/>
          </a:solidFill>
          <a:ln/>
        </p:spPr>
      </p:sp>
      <p:sp>
        <p:nvSpPr>
          <p:cNvPr id="4" name="Text 2"/>
          <p:cNvSpPr/>
          <p:nvPr/>
        </p:nvSpPr>
        <p:spPr>
          <a:xfrm>
            <a:off x="3164086" y="480774"/>
            <a:ext cx="8302109" cy="1092279"/>
          </a:xfrm>
          <a:prstGeom prst="rect">
            <a:avLst/>
          </a:prstGeom>
          <a:noFill/>
          <a:ln/>
        </p:spPr>
        <p:txBody>
          <a:bodyPr wrap="square" rtlCol="0" anchor="t"/>
          <a:lstStyle/>
          <a:p>
            <a:pPr marL="0" indent="0">
              <a:lnSpc>
                <a:spcPts val="4301"/>
              </a:lnSpc>
              <a:buNone/>
            </a:pPr>
            <a:r>
              <a:rPr lang="en-US" sz="3441" b="1" dirty="0">
                <a:solidFill>
                  <a:srgbClr val="233939"/>
                </a:solidFill>
                <a:latin typeface="Syne" pitchFamily="34" charset="0"/>
                <a:ea typeface="Syne" pitchFamily="34" charset="-122"/>
                <a:cs typeface="Syne" pitchFamily="34" charset="-120"/>
              </a:rPr>
              <a:t>Exemple de modele climatice rezultate din aceste interacțiuni</a:t>
            </a:r>
            <a:endParaRPr lang="en-US" sz="3441" dirty="0"/>
          </a:p>
        </p:txBody>
      </p:sp>
      <p:pic>
        <p:nvPicPr>
          <p:cNvPr id="5" name="Image 0" descr="preencoded.png"/>
          <p:cNvPicPr>
            <a:picLocks noChangeAspect="1"/>
          </p:cNvPicPr>
          <p:nvPr/>
        </p:nvPicPr>
        <p:blipFill>
          <a:blip r:embed="rId3"/>
          <a:stretch>
            <a:fillRect/>
          </a:stretch>
        </p:blipFill>
        <p:spPr>
          <a:xfrm>
            <a:off x="3164086" y="1922502"/>
            <a:ext cx="2592586" cy="1602224"/>
          </a:xfrm>
          <a:prstGeom prst="rect">
            <a:avLst/>
          </a:prstGeom>
        </p:spPr>
      </p:pic>
      <p:sp>
        <p:nvSpPr>
          <p:cNvPr id="6" name="Text 3"/>
          <p:cNvSpPr/>
          <p:nvPr/>
        </p:nvSpPr>
        <p:spPr>
          <a:xfrm>
            <a:off x="3164086" y="3743087"/>
            <a:ext cx="2592586" cy="546021"/>
          </a:xfrm>
          <a:prstGeom prst="rect">
            <a:avLst/>
          </a:prstGeom>
          <a:noFill/>
          <a:ln/>
        </p:spPr>
        <p:txBody>
          <a:bodyPr wrap="square" rtlCol="0" anchor="t"/>
          <a:lstStyle/>
          <a:p>
            <a:pPr marL="0" indent="0" algn="l">
              <a:lnSpc>
                <a:spcPts val="2150"/>
              </a:lnSpc>
              <a:buNone/>
            </a:pPr>
            <a:r>
              <a:rPr lang="en-US" sz="1720" b="1" dirty="0">
                <a:solidFill>
                  <a:srgbClr val="3B4E4E"/>
                </a:solidFill>
                <a:latin typeface="Syne" pitchFamily="34" charset="0"/>
                <a:ea typeface="Syne" pitchFamily="34" charset="-122"/>
                <a:cs typeface="Syne" pitchFamily="34" charset="-120"/>
              </a:rPr>
              <a:t>Modelul Circulației Globale</a:t>
            </a:r>
            <a:endParaRPr lang="en-US" sz="1720" dirty="0"/>
          </a:p>
        </p:txBody>
      </p:sp>
      <p:sp>
        <p:nvSpPr>
          <p:cNvPr id="7" name="Text 4"/>
          <p:cNvSpPr/>
          <p:nvPr/>
        </p:nvSpPr>
        <p:spPr>
          <a:xfrm>
            <a:off x="3164086" y="4393883"/>
            <a:ext cx="2592586" cy="3075146"/>
          </a:xfrm>
          <a:prstGeom prst="rect">
            <a:avLst/>
          </a:prstGeom>
          <a:noFill/>
          <a:ln/>
        </p:spPr>
        <p:txBody>
          <a:bodyPr wrap="square" rtlCol="0" anchor="t"/>
          <a:lstStyle/>
          <a:p>
            <a:pPr marL="0" indent="0" algn="l">
              <a:lnSpc>
                <a:spcPts val="2202"/>
              </a:lnSpc>
              <a:buNone/>
            </a:pPr>
            <a:r>
              <a:rPr lang="en-US" sz="1376" dirty="0">
                <a:solidFill>
                  <a:srgbClr val="3B4E4E"/>
                </a:solidFill>
                <a:latin typeface="Overpass" pitchFamily="34" charset="0"/>
                <a:ea typeface="Overpass" pitchFamily="34" charset="-122"/>
                <a:cs typeface="Overpass" pitchFamily="34" charset="-120"/>
              </a:rPr>
              <a:t>Modelele circulației globale utilizează ecuațiile dinamice ale mișcării fluidelor pentru a simula circulația atmosferică la nivel mondial. Acestea iau în considerare interacțiunile dintre energia solară, caracteristicile suprafeței terestre și mișcările de aer, generând reprezentări detaliate ale jeturilor, zonelor de presiune și tiparelor climatice.</a:t>
            </a:r>
            <a:endParaRPr lang="en-US" sz="1376" dirty="0"/>
          </a:p>
        </p:txBody>
      </p:sp>
      <p:pic>
        <p:nvPicPr>
          <p:cNvPr id="8" name="Image 1" descr="preencoded.png"/>
          <p:cNvPicPr>
            <a:picLocks noChangeAspect="1"/>
          </p:cNvPicPr>
          <p:nvPr/>
        </p:nvPicPr>
        <p:blipFill>
          <a:blip r:embed="rId4"/>
          <a:stretch>
            <a:fillRect/>
          </a:stretch>
        </p:blipFill>
        <p:spPr>
          <a:xfrm>
            <a:off x="6018728" y="1922502"/>
            <a:ext cx="2592705" cy="1602343"/>
          </a:xfrm>
          <a:prstGeom prst="rect">
            <a:avLst/>
          </a:prstGeom>
        </p:spPr>
      </p:pic>
      <p:sp>
        <p:nvSpPr>
          <p:cNvPr id="9" name="Text 5"/>
          <p:cNvSpPr/>
          <p:nvPr/>
        </p:nvSpPr>
        <p:spPr>
          <a:xfrm>
            <a:off x="6018728" y="3743206"/>
            <a:ext cx="2592705" cy="546021"/>
          </a:xfrm>
          <a:prstGeom prst="rect">
            <a:avLst/>
          </a:prstGeom>
          <a:noFill/>
          <a:ln/>
        </p:spPr>
        <p:txBody>
          <a:bodyPr wrap="square" rtlCol="0" anchor="t"/>
          <a:lstStyle/>
          <a:p>
            <a:pPr marL="0" indent="0" algn="l">
              <a:lnSpc>
                <a:spcPts val="2150"/>
              </a:lnSpc>
              <a:buNone/>
            </a:pPr>
            <a:r>
              <a:rPr lang="en-US" sz="1720" b="1" dirty="0">
                <a:solidFill>
                  <a:srgbClr val="3B4E4E"/>
                </a:solidFill>
                <a:latin typeface="Syne" pitchFamily="34" charset="0"/>
                <a:ea typeface="Syne" pitchFamily="34" charset="-122"/>
                <a:cs typeface="Syne" pitchFamily="34" charset="-120"/>
              </a:rPr>
              <a:t>Modele Climatice Regionale</a:t>
            </a:r>
            <a:endParaRPr lang="en-US" sz="1720" dirty="0"/>
          </a:p>
        </p:txBody>
      </p:sp>
      <p:sp>
        <p:nvSpPr>
          <p:cNvPr id="10" name="Text 6"/>
          <p:cNvSpPr/>
          <p:nvPr/>
        </p:nvSpPr>
        <p:spPr>
          <a:xfrm>
            <a:off x="6018728" y="4394002"/>
            <a:ext cx="2592705" cy="3354705"/>
          </a:xfrm>
          <a:prstGeom prst="rect">
            <a:avLst/>
          </a:prstGeom>
          <a:noFill/>
          <a:ln/>
        </p:spPr>
        <p:txBody>
          <a:bodyPr wrap="square" rtlCol="0" anchor="t"/>
          <a:lstStyle/>
          <a:p>
            <a:pPr marL="0" indent="0" algn="l">
              <a:lnSpc>
                <a:spcPts val="2202"/>
              </a:lnSpc>
              <a:buNone/>
            </a:pPr>
            <a:r>
              <a:rPr lang="en-US" sz="1376" dirty="0">
                <a:solidFill>
                  <a:srgbClr val="3B4E4E"/>
                </a:solidFill>
                <a:latin typeface="Overpass" pitchFamily="34" charset="0"/>
                <a:ea typeface="Overpass" pitchFamily="34" charset="-122"/>
                <a:cs typeface="Overpass" pitchFamily="34" charset="-120"/>
              </a:rPr>
              <a:t>Modelele climatice regionale se bazează pe modele globale, dar oferă o reprezentare mai detaliată a condițiilor climatice la scară locală și regională. Acestea iau în considerare caracteristicile topografice, vegetația și temperatura suprafeței pentru a oferi previziuni mai precise ale temperaturii, precipitațiilor și altor variabile meteorologice la nivel regional.</a:t>
            </a:r>
            <a:endParaRPr lang="en-US" sz="1376" dirty="0"/>
          </a:p>
        </p:txBody>
      </p:sp>
      <p:pic>
        <p:nvPicPr>
          <p:cNvPr id="11" name="Image 2" descr="preencoded.png"/>
          <p:cNvPicPr>
            <a:picLocks noChangeAspect="1"/>
          </p:cNvPicPr>
          <p:nvPr/>
        </p:nvPicPr>
        <p:blipFill>
          <a:blip r:embed="rId5"/>
          <a:stretch>
            <a:fillRect/>
          </a:stretch>
        </p:blipFill>
        <p:spPr>
          <a:xfrm>
            <a:off x="8873490" y="1922502"/>
            <a:ext cx="2592705" cy="1602343"/>
          </a:xfrm>
          <a:prstGeom prst="rect">
            <a:avLst/>
          </a:prstGeom>
        </p:spPr>
      </p:pic>
      <p:sp>
        <p:nvSpPr>
          <p:cNvPr id="12" name="Text 7"/>
          <p:cNvSpPr/>
          <p:nvPr/>
        </p:nvSpPr>
        <p:spPr>
          <a:xfrm>
            <a:off x="8873490" y="3743206"/>
            <a:ext cx="2592705" cy="546021"/>
          </a:xfrm>
          <a:prstGeom prst="rect">
            <a:avLst/>
          </a:prstGeom>
          <a:noFill/>
          <a:ln/>
        </p:spPr>
        <p:txBody>
          <a:bodyPr wrap="square" rtlCol="0" anchor="t"/>
          <a:lstStyle/>
          <a:p>
            <a:pPr marL="0" indent="0" algn="l">
              <a:lnSpc>
                <a:spcPts val="2150"/>
              </a:lnSpc>
              <a:buNone/>
            </a:pPr>
            <a:r>
              <a:rPr lang="en-US" sz="1720" b="1" dirty="0">
                <a:solidFill>
                  <a:srgbClr val="3B4E4E"/>
                </a:solidFill>
                <a:latin typeface="Syne" pitchFamily="34" charset="0"/>
                <a:ea typeface="Syne" pitchFamily="34" charset="-122"/>
                <a:cs typeface="Syne" pitchFamily="34" charset="-120"/>
              </a:rPr>
              <a:t>Modele Cuplate Ocean-Atmosferă</a:t>
            </a:r>
            <a:endParaRPr lang="en-US" sz="1720" dirty="0"/>
          </a:p>
        </p:txBody>
      </p:sp>
      <p:sp>
        <p:nvSpPr>
          <p:cNvPr id="13" name="Text 8"/>
          <p:cNvSpPr/>
          <p:nvPr/>
        </p:nvSpPr>
        <p:spPr>
          <a:xfrm>
            <a:off x="8873490" y="4394002"/>
            <a:ext cx="2592705" cy="3354705"/>
          </a:xfrm>
          <a:prstGeom prst="rect">
            <a:avLst/>
          </a:prstGeom>
          <a:noFill/>
          <a:ln/>
        </p:spPr>
        <p:txBody>
          <a:bodyPr wrap="square" rtlCol="0" anchor="t"/>
          <a:lstStyle/>
          <a:p>
            <a:pPr marL="0" indent="0" algn="l">
              <a:lnSpc>
                <a:spcPts val="2202"/>
              </a:lnSpc>
              <a:buNone/>
            </a:pPr>
            <a:r>
              <a:rPr lang="en-US" sz="1376" dirty="0">
                <a:solidFill>
                  <a:srgbClr val="3B4E4E"/>
                </a:solidFill>
                <a:latin typeface="Overpass" pitchFamily="34" charset="0"/>
                <a:ea typeface="Overpass" pitchFamily="34" charset="-122"/>
                <a:cs typeface="Overpass" pitchFamily="34" charset="-120"/>
              </a:rPr>
              <a:t>Modelele cuplate ocean-atmosferă simulează interacțiunile dinamice dintre ocean și atmosferă. Acestea integrează ecuațiile fizice care guvernează schimburile de căldură, umiditate și impuls între cele două sisteme, permițând o înțelegere mai profundă a modului în care oceanele influențează clima la nivel mondial.</a:t>
            </a:r>
            <a:endParaRPr lang="en-US" sz="1376"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9F4BE"/>
          </a:solidFill>
          <a:ln/>
        </p:spPr>
      </p:sp>
      <p:sp>
        <p:nvSpPr>
          <p:cNvPr id="3" name="Shape 1"/>
          <p:cNvSpPr/>
          <p:nvPr/>
        </p:nvSpPr>
        <p:spPr>
          <a:xfrm>
            <a:off x="0" y="0"/>
            <a:ext cx="14630400" cy="8235196"/>
          </a:xfrm>
          <a:prstGeom prst="rect">
            <a:avLst/>
          </a:prstGeom>
          <a:solidFill>
            <a:srgbClr val="FFFDE6"/>
          </a:solidFill>
          <a:ln/>
        </p:spPr>
      </p:sp>
      <p:pic>
        <p:nvPicPr>
          <p:cNvPr id="4" name="Image 0" descr="preencoded.png"/>
          <p:cNvPicPr>
            <a:picLocks noChangeAspect="1"/>
          </p:cNvPicPr>
          <p:nvPr/>
        </p:nvPicPr>
        <p:blipFill>
          <a:blip r:embed="rId3"/>
          <a:stretch>
            <a:fillRect/>
          </a:stretch>
        </p:blipFill>
        <p:spPr>
          <a:xfrm>
            <a:off x="0" y="0"/>
            <a:ext cx="14630400" cy="1966913"/>
          </a:xfrm>
          <a:prstGeom prst="rect">
            <a:avLst/>
          </a:prstGeom>
        </p:spPr>
      </p:pic>
      <p:sp>
        <p:nvSpPr>
          <p:cNvPr id="5" name="Text 2"/>
          <p:cNvSpPr/>
          <p:nvPr/>
        </p:nvSpPr>
        <p:spPr>
          <a:xfrm>
            <a:off x="3577828" y="2399586"/>
            <a:ext cx="7474625" cy="1475184"/>
          </a:xfrm>
          <a:prstGeom prst="rect">
            <a:avLst/>
          </a:prstGeom>
          <a:noFill/>
          <a:ln/>
        </p:spPr>
        <p:txBody>
          <a:bodyPr wrap="square" rtlCol="0" anchor="t"/>
          <a:lstStyle/>
          <a:p>
            <a:pPr marL="0" indent="0">
              <a:lnSpc>
                <a:spcPts val="3872"/>
              </a:lnSpc>
              <a:buNone/>
            </a:pPr>
            <a:r>
              <a:rPr lang="en-US" sz="3098" b="1" dirty="0">
                <a:solidFill>
                  <a:srgbClr val="233939"/>
                </a:solidFill>
                <a:latin typeface="Syne" pitchFamily="34" charset="0"/>
                <a:ea typeface="Syne" pitchFamily="34" charset="-122"/>
                <a:cs typeface="Syne" pitchFamily="34" charset="-120"/>
              </a:rPr>
              <a:t>Importanța înțelegerii acestor interacțiuni pentru previziunile meteorologice</a:t>
            </a:r>
            <a:endParaRPr lang="en-US" sz="3098" dirty="0"/>
          </a:p>
        </p:txBody>
      </p:sp>
      <p:sp>
        <p:nvSpPr>
          <p:cNvPr id="6" name="Shape 3"/>
          <p:cNvSpPr/>
          <p:nvPr/>
        </p:nvSpPr>
        <p:spPr>
          <a:xfrm>
            <a:off x="3577828" y="4110752"/>
            <a:ext cx="2386727" cy="3691771"/>
          </a:xfrm>
          <a:prstGeom prst="roundRect">
            <a:avLst>
              <a:gd name="adj" fmla="val 2967"/>
            </a:avLst>
          </a:prstGeom>
          <a:solidFill>
            <a:srgbClr val="DDEEE6"/>
          </a:solidFill>
          <a:ln w="7620">
            <a:solidFill>
              <a:srgbClr val="C3D4CC"/>
            </a:solidFill>
            <a:prstDash val="solid"/>
          </a:ln>
        </p:spPr>
      </p:sp>
      <p:sp>
        <p:nvSpPr>
          <p:cNvPr id="7" name="Text 4"/>
          <p:cNvSpPr/>
          <p:nvPr/>
        </p:nvSpPr>
        <p:spPr>
          <a:xfrm>
            <a:off x="3742730" y="4275653"/>
            <a:ext cx="1966912" cy="245864"/>
          </a:xfrm>
          <a:prstGeom prst="rect">
            <a:avLst/>
          </a:prstGeom>
          <a:noFill/>
          <a:ln/>
        </p:spPr>
        <p:txBody>
          <a:bodyPr wrap="none" rtlCol="0" anchor="t"/>
          <a:lstStyle/>
          <a:p>
            <a:pPr marL="0" indent="0">
              <a:lnSpc>
                <a:spcPts val="1936"/>
              </a:lnSpc>
              <a:buNone/>
            </a:pPr>
            <a:r>
              <a:rPr lang="en-US" sz="1549" b="1" dirty="0">
                <a:solidFill>
                  <a:srgbClr val="3B4E4E"/>
                </a:solidFill>
                <a:latin typeface="Syne" pitchFamily="34" charset="0"/>
                <a:ea typeface="Syne" pitchFamily="34" charset="-122"/>
                <a:cs typeface="Syne" pitchFamily="34" charset="-120"/>
              </a:rPr>
              <a:t>Previziune precisă</a:t>
            </a:r>
            <a:endParaRPr lang="en-US" sz="1549" dirty="0"/>
          </a:p>
        </p:txBody>
      </p:sp>
      <p:sp>
        <p:nvSpPr>
          <p:cNvPr id="8" name="Text 5"/>
          <p:cNvSpPr/>
          <p:nvPr/>
        </p:nvSpPr>
        <p:spPr>
          <a:xfrm>
            <a:off x="3742730" y="4615815"/>
            <a:ext cx="2056924" cy="3021806"/>
          </a:xfrm>
          <a:prstGeom prst="rect">
            <a:avLst/>
          </a:prstGeom>
          <a:noFill/>
          <a:ln/>
        </p:spPr>
        <p:txBody>
          <a:bodyPr wrap="square" rtlCol="0" anchor="t"/>
          <a:lstStyle/>
          <a:p>
            <a:pPr marL="0" indent="0">
              <a:lnSpc>
                <a:spcPts val="1982"/>
              </a:lnSpc>
              <a:buNone/>
            </a:pPr>
            <a:r>
              <a:rPr lang="en-US" sz="1239" dirty="0">
                <a:solidFill>
                  <a:srgbClr val="3B4E4E"/>
                </a:solidFill>
                <a:latin typeface="Overpass" pitchFamily="34" charset="0"/>
                <a:ea typeface="Overpass" pitchFamily="34" charset="-122"/>
                <a:cs typeface="Overpass" pitchFamily="34" charset="-120"/>
              </a:rPr>
              <a:t>Înțelegerea modului în care energia solară, circulația atmosferică și suprafața terestră interacționează este esențială pentru dezvoltarea de modele meteorologice precise. Acest lucru permite meteorologilor să facă previziuni mai exacte cu privire la temperaturi, precipitații și alte condiții meteorologice.</a:t>
            </a:r>
            <a:endParaRPr lang="en-US" sz="1239" dirty="0"/>
          </a:p>
        </p:txBody>
      </p:sp>
      <p:sp>
        <p:nvSpPr>
          <p:cNvPr id="9" name="Shape 6"/>
          <p:cNvSpPr/>
          <p:nvPr/>
        </p:nvSpPr>
        <p:spPr>
          <a:xfrm>
            <a:off x="6121837" y="4110752"/>
            <a:ext cx="2386727" cy="3691771"/>
          </a:xfrm>
          <a:prstGeom prst="roundRect">
            <a:avLst>
              <a:gd name="adj" fmla="val 2967"/>
            </a:avLst>
          </a:prstGeom>
          <a:solidFill>
            <a:srgbClr val="DDEEE6"/>
          </a:solidFill>
          <a:ln w="7620">
            <a:solidFill>
              <a:srgbClr val="C3D4CC"/>
            </a:solidFill>
            <a:prstDash val="solid"/>
          </a:ln>
        </p:spPr>
      </p:sp>
      <p:sp>
        <p:nvSpPr>
          <p:cNvPr id="10" name="Text 7"/>
          <p:cNvSpPr/>
          <p:nvPr/>
        </p:nvSpPr>
        <p:spPr>
          <a:xfrm>
            <a:off x="6286738" y="4275653"/>
            <a:ext cx="2056924" cy="491728"/>
          </a:xfrm>
          <a:prstGeom prst="rect">
            <a:avLst/>
          </a:prstGeom>
          <a:noFill/>
          <a:ln/>
        </p:spPr>
        <p:txBody>
          <a:bodyPr wrap="square" rtlCol="0" anchor="t"/>
          <a:lstStyle/>
          <a:p>
            <a:pPr marL="0" indent="0">
              <a:lnSpc>
                <a:spcPts val="1936"/>
              </a:lnSpc>
              <a:buNone/>
            </a:pPr>
            <a:r>
              <a:rPr lang="en-US" sz="1549" b="1" dirty="0">
                <a:solidFill>
                  <a:srgbClr val="3B4E4E"/>
                </a:solidFill>
                <a:latin typeface="Syne" pitchFamily="34" charset="0"/>
                <a:ea typeface="Syne" pitchFamily="34" charset="-122"/>
                <a:cs typeface="Syne" pitchFamily="34" charset="-120"/>
              </a:rPr>
              <a:t>Monitorizarea schimbărilor</a:t>
            </a:r>
            <a:endParaRPr lang="en-US" sz="1549" dirty="0"/>
          </a:p>
        </p:txBody>
      </p:sp>
      <p:sp>
        <p:nvSpPr>
          <p:cNvPr id="11" name="Text 8"/>
          <p:cNvSpPr/>
          <p:nvPr/>
        </p:nvSpPr>
        <p:spPr>
          <a:xfrm>
            <a:off x="6286738" y="4861679"/>
            <a:ext cx="2056924" cy="2518172"/>
          </a:xfrm>
          <a:prstGeom prst="rect">
            <a:avLst/>
          </a:prstGeom>
          <a:noFill/>
          <a:ln/>
        </p:spPr>
        <p:txBody>
          <a:bodyPr wrap="square" rtlCol="0" anchor="t"/>
          <a:lstStyle/>
          <a:p>
            <a:pPr marL="0" indent="0">
              <a:lnSpc>
                <a:spcPts val="1982"/>
              </a:lnSpc>
              <a:buNone/>
            </a:pPr>
            <a:r>
              <a:rPr lang="en-US" sz="1239" dirty="0">
                <a:solidFill>
                  <a:srgbClr val="3B4E4E"/>
                </a:solidFill>
                <a:latin typeface="Overpass" pitchFamily="34" charset="0"/>
                <a:ea typeface="Overpass" pitchFamily="34" charset="-122"/>
                <a:cs typeface="Overpass" pitchFamily="34" charset="-120"/>
              </a:rPr>
              <a:t>Studierea acestor interacțiuni climatice ajută la urmărirea și înțelegerea modului în care activitățile umane, precum emisiile de gaze cu efect de seră, afectează sistemul climatic. Acest lucru este crucial pentru a anticipa și a se adapta la schimbările climatice.</a:t>
            </a:r>
            <a:endParaRPr lang="en-US" sz="1239" dirty="0"/>
          </a:p>
        </p:txBody>
      </p:sp>
      <p:sp>
        <p:nvSpPr>
          <p:cNvPr id="12" name="Shape 9"/>
          <p:cNvSpPr/>
          <p:nvPr/>
        </p:nvSpPr>
        <p:spPr>
          <a:xfrm>
            <a:off x="8665845" y="4110752"/>
            <a:ext cx="2386727" cy="3691771"/>
          </a:xfrm>
          <a:prstGeom prst="roundRect">
            <a:avLst>
              <a:gd name="adj" fmla="val 2967"/>
            </a:avLst>
          </a:prstGeom>
          <a:solidFill>
            <a:srgbClr val="DDEEE6"/>
          </a:solidFill>
          <a:ln w="7620">
            <a:solidFill>
              <a:srgbClr val="C3D4CC"/>
            </a:solidFill>
            <a:prstDash val="solid"/>
          </a:ln>
        </p:spPr>
      </p:sp>
      <p:sp>
        <p:nvSpPr>
          <p:cNvPr id="13" name="Text 10"/>
          <p:cNvSpPr/>
          <p:nvPr/>
        </p:nvSpPr>
        <p:spPr>
          <a:xfrm>
            <a:off x="8830747" y="4275653"/>
            <a:ext cx="2056924" cy="491728"/>
          </a:xfrm>
          <a:prstGeom prst="rect">
            <a:avLst/>
          </a:prstGeom>
          <a:noFill/>
          <a:ln/>
        </p:spPr>
        <p:txBody>
          <a:bodyPr wrap="square" rtlCol="0" anchor="t"/>
          <a:lstStyle/>
          <a:p>
            <a:pPr marL="0" indent="0">
              <a:lnSpc>
                <a:spcPts val="1936"/>
              </a:lnSpc>
              <a:buNone/>
            </a:pPr>
            <a:r>
              <a:rPr lang="en-US" sz="1549" b="1" dirty="0">
                <a:solidFill>
                  <a:srgbClr val="3B4E4E"/>
                </a:solidFill>
                <a:latin typeface="Syne" pitchFamily="34" charset="0"/>
                <a:ea typeface="Syne" pitchFamily="34" charset="-122"/>
                <a:cs typeface="Syne" pitchFamily="34" charset="-120"/>
              </a:rPr>
              <a:t>Gestionarea resurselor</a:t>
            </a:r>
            <a:endParaRPr lang="en-US" sz="1549" dirty="0"/>
          </a:p>
        </p:txBody>
      </p:sp>
      <p:sp>
        <p:nvSpPr>
          <p:cNvPr id="14" name="Text 11"/>
          <p:cNvSpPr/>
          <p:nvPr/>
        </p:nvSpPr>
        <p:spPr>
          <a:xfrm>
            <a:off x="8830747" y="4861679"/>
            <a:ext cx="2056924" cy="2518172"/>
          </a:xfrm>
          <a:prstGeom prst="rect">
            <a:avLst/>
          </a:prstGeom>
          <a:noFill/>
          <a:ln/>
        </p:spPr>
        <p:txBody>
          <a:bodyPr wrap="square" rtlCol="0" anchor="t"/>
          <a:lstStyle/>
          <a:p>
            <a:pPr marL="0" indent="0">
              <a:lnSpc>
                <a:spcPts val="1982"/>
              </a:lnSpc>
              <a:buNone/>
            </a:pPr>
            <a:r>
              <a:rPr lang="en-US" sz="1239" dirty="0">
                <a:solidFill>
                  <a:srgbClr val="3B4E4E"/>
                </a:solidFill>
                <a:latin typeface="Overpass" pitchFamily="34" charset="0"/>
                <a:ea typeface="Overpass" pitchFamily="34" charset="-122"/>
                <a:cs typeface="Overpass" pitchFamily="34" charset="-120"/>
              </a:rPr>
              <a:t>Cunoașterea modului în care factorii climatici interacționează permite o mai bună gestionare a resurselor naturale, cum ar fi apa, energia și agricultura. Acest lucru ajută la asigurarea durabilității și rezilienței în fața provocărilor legate de climă.</a:t>
            </a:r>
            <a:endParaRPr lang="en-US" sz="1239"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9F4BE"/>
          </a:solidFill>
          <a:ln/>
        </p:spPr>
      </p:sp>
      <p:sp>
        <p:nvSpPr>
          <p:cNvPr id="3" name="Shape 1"/>
          <p:cNvSpPr/>
          <p:nvPr/>
        </p:nvSpPr>
        <p:spPr>
          <a:xfrm>
            <a:off x="0" y="0"/>
            <a:ext cx="14630400" cy="8229600"/>
          </a:xfrm>
          <a:prstGeom prst="rect">
            <a:avLst/>
          </a:prstGeom>
          <a:solidFill>
            <a:srgbClr val="FFFDE6"/>
          </a:solidFill>
          <a:ln/>
        </p:spPr>
      </p:sp>
      <p:pic>
        <p:nvPicPr>
          <p:cNvPr id="4" name="Image 0" descr="preencoded.png"/>
          <p:cNvPicPr>
            <a:picLocks noChangeAspect="1"/>
          </p:cNvPicPr>
          <p:nvPr/>
        </p:nvPicPr>
        <p:blipFill>
          <a:blip r:embed="rId3"/>
          <a:stretch>
            <a:fillRect/>
          </a:stretch>
        </p:blipFill>
        <p:spPr>
          <a:xfrm>
            <a:off x="9151620" y="0"/>
            <a:ext cx="5486400" cy="8229600"/>
          </a:xfrm>
          <a:prstGeom prst="rect">
            <a:avLst/>
          </a:prstGeom>
        </p:spPr>
      </p:pic>
      <p:sp>
        <p:nvSpPr>
          <p:cNvPr id="5" name="Text 2"/>
          <p:cNvSpPr/>
          <p:nvPr/>
        </p:nvSpPr>
        <p:spPr>
          <a:xfrm>
            <a:off x="805577" y="764262"/>
            <a:ext cx="7532846" cy="2013823"/>
          </a:xfrm>
          <a:prstGeom prst="rect">
            <a:avLst/>
          </a:prstGeom>
          <a:noFill/>
          <a:ln/>
        </p:spPr>
        <p:txBody>
          <a:bodyPr wrap="square" rtlCol="0" anchor="t"/>
          <a:lstStyle/>
          <a:p>
            <a:pPr marL="0" indent="0">
              <a:lnSpc>
                <a:spcPts val="5286"/>
              </a:lnSpc>
              <a:buNone/>
            </a:pPr>
            <a:r>
              <a:rPr lang="en-US" sz="4229" b="1" dirty="0">
                <a:solidFill>
                  <a:srgbClr val="233939"/>
                </a:solidFill>
                <a:latin typeface="Syne" pitchFamily="34" charset="0"/>
                <a:ea typeface="Syne" pitchFamily="34" charset="-122"/>
                <a:cs typeface="Syne" pitchFamily="34" charset="-120"/>
              </a:rPr>
              <a:t>Impactul activităților umane asupra acestor factori climatici</a:t>
            </a:r>
            <a:endParaRPr lang="en-US" sz="4229" dirty="0"/>
          </a:p>
        </p:txBody>
      </p:sp>
      <p:sp>
        <p:nvSpPr>
          <p:cNvPr id="6" name="Text 3"/>
          <p:cNvSpPr/>
          <p:nvPr/>
        </p:nvSpPr>
        <p:spPr>
          <a:xfrm>
            <a:off x="805577" y="3100268"/>
            <a:ext cx="7532846" cy="2405301"/>
          </a:xfrm>
          <a:prstGeom prst="rect">
            <a:avLst/>
          </a:prstGeom>
          <a:noFill/>
          <a:ln/>
        </p:spPr>
        <p:txBody>
          <a:bodyPr wrap="square" rtlCol="0" anchor="t"/>
          <a:lstStyle/>
          <a:p>
            <a:pPr marL="0" indent="0">
              <a:lnSpc>
                <a:spcPts val="2707"/>
              </a:lnSpc>
              <a:buNone/>
            </a:pPr>
            <a:r>
              <a:rPr lang="en-US" sz="1692" dirty="0">
                <a:solidFill>
                  <a:srgbClr val="3B4E4E"/>
                </a:solidFill>
                <a:latin typeface="Overpass" pitchFamily="34" charset="0"/>
                <a:ea typeface="Overpass" pitchFamily="34" charset="-122"/>
                <a:cs typeface="Overpass" pitchFamily="34" charset="-120"/>
              </a:rPr>
              <a:t>Activitățile umane au un impact semnificativ asupra factorilor climatici fundamentali - energia solară, circulația atmosferică și caracteristicile suprafeței terestre. </a:t>
            </a:r>
            <a:r>
              <a:rPr lang="en-US" sz="1692" b="1" dirty="0">
                <a:solidFill>
                  <a:srgbClr val="3B4E4E"/>
                </a:solidFill>
                <a:latin typeface="Overpass" pitchFamily="34" charset="0"/>
                <a:ea typeface="Overpass" pitchFamily="34" charset="-122"/>
                <a:cs typeface="Overpass" pitchFamily="34" charset="-120"/>
              </a:rPr>
              <a:t>Arderea combustibililor fosili</a:t>
            </a:r>
            <a:r>
              <a:rPr lang="en-US" sz="1692" dirty="0">
                <a:solidFill>
                  <a:srgbClr val="3B4E4E"/>
                </a:solidFill>
                <a:latin typeface="Overpass" pitchFamily="34" charset="0"/>
                <a:ea typeface="Overpass" pitchFamily="34" charset="-122"/>
                <a:cs typeface="Overpass" pitchFamily="34" charset="-120"/>
              </a:rPr>
              <a:t>, de exemplu, generează emisii de </a:t>
            </a:r>
            <a:r>
              <a:rPr lang="en-US" sz="1692" b="1" dirty="0">
                <a:solidFill>
                  <a:srgbClr val="3B4E4E"/>
                </a:solidFill>
                <a:latin typeface="Overpass" pitchFamily="34" charset="0"/>
                <a:ea typeface="Overpass" pitchFamily="34" charset="-122"/>
                <a:cs typeface="Overpass" pitchFamily="34" charset="-120"/>
              </a:rPr>
              <a:t>gaze cu efect de seră</a:t>
            </a:r>
            <a:r>
              <a:rPr lang="en-US" sz="1692" dirty="0">
                <a:solidFill>
                  <a:srgbClr val="3B4E4E"/>
                </a:solidFill>
                <a:latin typeface="Overpass" pitchFamily="34" charset="0"/>
                <a:ea typeface="Overpass" pitchFamily="34" charset="-122"/>
                <a:cs typeface="Overpass" pitchFamily="34" charset="-120"/>
              </a:rPr>
              <a:t> care pot influența cantitatea și distribuția </a:t>
            </a:r>
            <a:r>
              <a:rPr lang="en-US" sz="1692" b="1" dirty="0">
                <a:solidFill>
                  <a:srgbClr val="3B4E4E"/>
                </a:solidFill>
                <a:latin typeface="Overpass" pitchFamily="34" charset="0"/>
                <a:ea typeface="Overpass" pitchFamily="34" charset="-122"/>
                <a:cs typeface="Overpass" pitchFamily="34" charset="-120"/>
              </a:rPr>
              <a:t>radiației solare</a:t>
            </a:r>
            <a:r>
              <a:rPr lang="en-US" sz="1692" dirty="0">
                <a:solidFill>
                  <a:srgbClr val="3B4E4E"/>
                </a:solidFill>
                <a:latin typeface="Overpass" pitchFamily="34" charset="0"/>
                <a:ea typeface="Overpass" pitchFamily="34" charset="-122"/>
                <a:cs typeface="Overpass" pitchFamily="34" charset="-120"/>
              </a:rPr>
              <a:t> care ajunge la suprafața Pământului. De asemenea, </a:t>
            </a:r>
            <a:r>
              <a:rPr lang="en-US" sz="1692" b="1" dirty="0">
                <a:solidFill>
                  <a:srgbClr val="3B4E4E"/>
                </a:solidFill>
                <a:latin typeface="Overpass" pitchFamily="34" charset="0"/>
                <a:ea typeface="Overpass" pitchFamily="34" charset="-122"/>
                <a:cs typeface="Overpass" pitchFamily="34" charset="-120"/>
              </a:rPr>
              <a:t>defrișarea</a:t>
            </a:r>
            <a:r>
              <a:rPr lang="en-US" sz="1692" dirty="0">
                <a:solidFill>
                  <a:srgbClr val="3B4E4E"/>
                </a:solidFill>
                <a:latin typeface="Overpass" pitchFamily="34" charset="0"/>
                <a:ea typeface="Overpass" pitchFamily="34" charset="-122"/>
                <a:cs typeface="Overpass" pitchFamily="34" charset="-120"/>
              </a:rPr>
              <a:t> și </a:t>
            </a:r>
            <a:r>
              <a:rPr lang="en-US" sz="1692" b="1" dirty="0">
                <a:solidFill>
                  <a:srgbClr val="3B4E4E"/>
                </a:solidFill>
                <a:latin typeface="Overpass" pitchFamily="34" charset="0"/>
                <a:ea typeface="Overpass" pitchFamily="34" charset="-122"/>
                <a:cs typeface="Overpass" pitchFamily="34" charset="-120"/>
              </a:rPr>
              <a:t>urbanizarea</a:t>
            </a:r>
            <a:r>
              <a:rPr lang="en-US" sz="1692" dirty="0">
                <a:solidFill>
                  <a:srgbClr val="3B4E4E"/>
                </a:solidFill>
                <a:latin typeface="Overpass" pitchFamily="34" charset="0"/>
                <a:ea typeface="Overpass" pitchFamily="34" charset="-122"/>
                <a:cs typeface="Overpass" pitchFamily="34" charset="-120"/>
              </a:rPr>
              <a:t> pot modifica </a:t>
            </a:r>
            <a:r>
              <a:rPr lang="en-US" sz="1692" b="1" dirty="0">
                <a:solidFill>
                  <a:srgbClr val="3B4E4E"/>
                </a:solidFill>
                <a:latin typeface="Overpass" pitchFamily="34" charset="0"/>
                <a:ea typeface="Overpass" pitchFamily="34" charset="-122"/>
                <a:cs typeface="Overpass" pitchFamily="34" charset="-120"/>
              </a:rPr>
              <a:t>proprietățile suprafeței</a:t>
            </a:r>
            <a:r>
              <a:rPr lang="en-US" sz="1692" dirty="0">
                <a:solidFill>
                  <a:srgbClr val="3B4E4E"/>
                </a:solidFill>
                <a:latin typeface="Overpass" pitchFamily="34" charset="0"/>
                <a:ea typeface="Overpass" pitchFamily="34" charset="-122"/>
                <a:cs typeface="Overpass" pitchFamily="34" charset="-120"/>
              </a:rPr>
              <a:t>, afectând absorbția și radiația căldurii, precum și </a:t>
            </a:r>
            <a:r>
              <a:rPr lang="en-US" sz="1692" b="1" dirty="0">
                <a:solidFill>
                  <a:srgbClr val="3B4E4E"/>
                </a:solidFill>
                <a:latin typeface="Overpass" pitchFamily="34" charset="0"/>
                <a:ea typeface="Overpass" pitchFamily="34" charset="-122"/>
                <a:cs typeface="Overpass" pitchFamily="34" charset="-120"/>
              </a:rPr>
              <a:t>fluxurile de apă și aer</a:t>
            </a:r>
            <a:r>
              <a:rPr lang="en-US" sz="1692" dirty="0">
                <a:solidFill>
                  <a:srgbClr val="3B4E4E"/>
                </a:solidFill>
                <a:latin typeface="Overpass" pitchFamily="34" charset="0"/>
                <a:ea typeface="Overpass" pitchFamily="34" charset="-122"/>
                <a:cs typeface="Overpass" pitchFamily="34" charset="-120"/>
              </a:rPr>
              <a:t> la nivel local și regional.</a:t>
            </a:r>
            <a:endParaRPr lang="en-US" sz="1692" dirty="0"/>
          </a:p>
        </p:txBody>
      </p:sp>
      <p:sp>
        <p:nvSpPr>
          <p:cNvPr id="7" name="Text 4"/>
          <p:cNvSpPr/>
          <p:nvPr/>
        </p:nvSpPr>
        <p:spPr>
          <a:xfrm>
            <a:off x="805577" y="5747147"/>
            <a:ext cx="7532846" cy="1718072"/>
          </a:xfrm>
          <a:prstGeom prst="rect">
            <a:avLst/>
          </a:prstGeom>
          <a:noFill/>
          <a:ln/>
        </p:spPr>
        <p:txBody>
          <a:bodyPr wrap="square" rtlCol="0" anchor="t"/>
          <a:lstStyle/>
          <a:p>
            <a:pPr marL="0" indent="0">
              <a:lnSpc>
                <a:spcPts val="2707"/>
              </a:lnSpc>
              <a:buNone/>
            </a:pPr>
            <a:r>
              <a:rPr lang="en-US" sz="1692" dirty="0">
                <a:solidFill>
                  <a:srgbClr val="3B4E4E"/>
                </a:solidFill>
                <a:latin typeface="Overpass" pitchFamily="34" charset="0"/>
                <a:ea typeface="Overpass" pitchFamily="34" charset="-122"/>
                <a:cs typeface="Overpass" pitchFamily="34" charset="-120"/>
              </a:rPr>
              <a:t>Aceste modificări induse de om pot perturba </a:t>
            </a:r>
            <a:r>
              <a:rPr lang="en-US" sz="1692" b="1" dirty="0">
                <a:solidFill>
                  <a:srgbClr val="3B4E4E"/>
                </a:solidFill>
                <a:latin typeface="Overpass" pitchFamily="34" charset="0"/>
                <a:ea typeface="Overpass" pitchFamily="34" charset="-122"/>
                <a:cs typeface="Overpass" pitchFamily="34" charset="-120"/>
              </a:rPr>
              <a:t>echilibrul natural</a:t>
            </a:r>
            <a:r>
              <a:rPr lang="en-US" sz="1692" dirty="0">
                <a:solidFill>
                  <a:srgbClr val="3B4E4E"/>
                </a:solidFill>
                <a:latin typeface="Overpass" pitchFamily="34" charset="0"/>
                <a:ea typeface="Overpass" pitchFamily="34" charset="-122"/>
                <a:cs typeface="Overpass" pitchFamily="34" charset="-120"/>
              </a:rPr>
              <a:t> al sistemului climatic, ducând la schimbări în </a:t>
            </a:r>
            <a:r>
              <a:rPr lang="en-US" sz="1692" b="1" dirty="0">
                <a:solidFill>
                  <a:srgbClr val="3B4E4E"/>
                </a:solidFill>
                <a:latin typeface="Overpass" pitchFamily="34" charset="0"/>
                <a:ea typeface="Overpass" pitchFamily="34" charset="-122"/>
                <a:cs typeface="Overpass" pitchFamily="34" charset="-120"/>
              </a:rPr>
              <a:t>temperaturile, precipitațiile și circulația atmosferică</a:t>
            </a:r>
            <a:r>
              <a:rPr lang="en-US" sz="1692" dirty="0">
                <a:solidFill>
                  <a:srgbClr val="3B4E4E"/>
                </a:solidFill>
                <a:latin typeface="Overpass" pitchFamily="34" charset="0"/>
                <a:ea typeface="Overpass" pitchFamily="34" charset="-122"/>
                <a:cs typeface="Overpass" pitchFamily="34" charset="-120"/>
              </a:rPr>
              <a:t> în întreaga lume. Este esențial să înțelegem și să gestionăm cu grijă aceste interacțiuni complexe, pentru a atenua impactul negativ al activităților umane asupra climatului global.</a:t>
            </a:r>
            <a:endParaRPr lang="en-US" sz="1692"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9F4BE"/>
          </a:solidFill>
          <a:ln/>
        </p:spPr>
      </p:sp>
      <p:sp>
        <p:nvSpPr>
          <p:cNvPr id="3" name="Shape 1"/>
          <p:cNvSpPr/>
          <p:nvPr/>
        </p:nvSpPr>
        <p:spPr>
          <a:xfrm>
            <a:off x="0" y="0"/>
            <a:ext cx="14630400" cy="8229600"/>
          </a:xfrm>
          <a:prstGeom prst="rect">
            <a:avLst/>
          </a:prstGeom>
          <a:solidFill>
            <a:srgbClr val="FFFDE6"/>
          </a:solidFill>
          <a:ln/>
        </p:spPr>
      </p:sp>
      <p:sp>
        <p:nvSpPr>
          <p:cNvPr id="4" name="Text 2"/>
          <p:cNvSpPr/>
          <p:nvPr/>
        </p:nvSpPr>
        <p:spPr>
          <a:xfrm>
            <a:off x="3495199" y="443270"/>
            <a:ext cx="7639883" cy="1507688"/>
          </a:xfrm>
          <a:prstGeom prst="rect">
            <a:avLst/>
          </a:prstGeom>
          <a:noFill/>
          <a:ln/>
        </p:spPr>
        <p:txBody>
          <a:bodyPr wrap="square" rtlCol="0" anchor="t"/>
          <a:lstStyle/>
          <a:p>
            <a:pPr marL="0" indent="0">
              <a:lnSpc>
                <a:spcPts val="3958"/>
              </a:lnSpc>
              <a:buNone/>
            </a:pPr>
            <a:r>
              <a:rPr lang="en-US" sz="3166" b="1" dirty="0">
                <a:solidFill>
                  <a:srgbClr val="233939"/>
                </a:solidFill>
                <a:latin typeface="Syne" pitchFamily="34" charset="0"/>
                <a:ea typeface="Syne" pitchFamily="34" charset="-122"/>
                <a:cs typeface="Syne" pitchFamily="34" charset="-120"/>
              </a:rPr>
              <a:t>Adaptarea la schimbările climatice prin gestionarea factorilor climatici</a:t>
            </a:r>
            <a:endParaRPr lang="en-US" sz="3166" dirty="0"/>
          </a:p>
        </p:txBody>
      </p:sp>
      <p:sp>
        <p:nvSpPr>
          <p:cNvPr id="5" name="Text 3"/>
          <p:cNvSpPr/>
          <p:nvPr/>
        </p:nvSpPr>
        <p:spPr>
          <a:xfrm>
            <a:off x="3495199" y="2352913"/>
            <a:ext cx="1615559" cy="754023"/>
          </a:xfrm>
          <a:prstGeom prst="rect">
            <a:avLst/>
          </a:prstGeom>
          <a:noFill/>
          <a:ln/>
        </p:spPr>
        <p:txBody>
          <a:bodyPr wrap="square" rtlCol="0" anchor="t"/>
          <a:lstStyle/>
          <a:p>
            <a:pPr marL="0" indent="0">
              <a:lnSpc>
                <a:spcPts val="1979"/>
              </a:lnSpc>
              <a:buNone/>
            </a:pPr>
            <a:r>
              <a:rPr lang="en-US" sz="1583" b="1" dirty="0">
                <a:solidFill>
                  <a:srgbClr val="233939"/>
                </a:solidFill>
                <a:latin typeface="Syne" pitchFamily="34" charset="0"/>
                <a:ea typeface="Syne" pitchFamily="34" charset="-122"/>
                <a:cs typeface="Syne" pitchFamily="34" charset="-120"/>
              </a:rPr>
              <a:t>Monitorizarea Factorilor Climatici</a:t>
            </a:r>
            <a:endParaRPr lang="en-US" sz="1583" dirty="0"/>
          </a:p>
        </p:txBody>
      </p:sp>
      <p:sp>
        <p:nvSpPr>
          <p:cNvPr id="6" name="Text 4"/>
          <p:cNvSpPr/>
          <p:nvPr/>
        </p:nvSpPr>
        <p:spPr>
          <a:xfrm>
            <a:off x="3495199" y="3267670"/>
            <a:ext cx="1615559" cy="4373999"/>
          </a:xfrm>
          <a:prstGeom prst="rect">
            <a:avLst/>
          </a:prstGeom>
          <a:noFill/>
          <a:ln/>
        </p:spPr>
        <p:txBody>
          <a:bodyPr wrap="square" rtlCol="0" anchor="t"/>
          <a:lstStyle/>
          <a:p>
            <a:pPr marL="0" indent="0">
              <a:lnSpc>
                <a:spcPts val="2026"/>
              </a:lnSpc>
              <a:buNone/>
            </a:pPr>
            <a:r>
              <a:rPr lang="en-US" sz="1266" dirty="0">
                <a:solidFill>
                  <a:srgbClr val="3B4E4E"/>
                </a:solidFill>
                <a:latin typeface="Overpass" pitchFamily="34" charset="0"/>
                <a:ea typeface="Overpass" pitchFamily="34" charset="-122"/>
                <a:cs typeface="Overpass" pitchFamily="34" charset="-120"/>
              </a:rPr>
              <a:t>Înțelegerea și monitorizarea constantă a factorilor climatici precum energia solară, circulația atmosferică și caracteristicile suprafeței terestre este esențială pentru adaptarea la schimbările climatului. Aceste date vor ajuta la modelarea precisă a tendințelor și a impactului asupra ecosistemelor și comunităților umane.</a:t>
            </a:r>
            <a:endParaRPr lang="en-US" sz="1266" dirty="0"/>
          </a:p>
        </p:txBody>
      </p:sp>
      <p:sp>
        <p:nvSpPr>
          <p:cNvPr id="7" name="Text 5"/>
          <p:cNvSpPr/>
          <p:nvPr/>
        </p:nvSpPr>
        <p:spPr>
          <a:xfrm>
            <a:off x="5510808" y="2352913"/>
            <a:ext cx="1615559" cy="502682"/>
          </a:xfrm>
          <a:prstGeom prst="rect">
            <a:avLst/>
          </a:prstGeom>
          <a:noFill/>
          <a:ln/>
        </p:spPr>
        <p:txBody>
          <a:bodyPr wrap="square" rtlCol="0" anchor="t"/>
          <a:lstStyle/>
          <a:p>
            <a:pPr marL="0" indent="0">
              <a:lnSpc>
                <a:spcPts val="1979"/>
              </a:lnSpc>
              <a:buNone/>
            </a:pPr>
            <a:r>
              <a:rPr lang="en-US" sz="1583" b="1" dirty="0">
                <a:solidFill>
                  <a:srgbClr val="233939"/>
                </a:solidFill>
                <a:latin typeface="Syne" pitchFamily="34" charset="0"/>
                <a:ea typeface="Syne" pitchFamily="34" charset="-122"/>
                <a:cs typeface="Syne" pitchFamily="34" charset="-120"/>
              </a:rPr>
              <a:t>Gestionarea Resurselor</a:t>
            </a:r>
            <a:endParaRPr lang="en-US" sz="1583" dirty="0"/>
          </a:p>
        </p:txBody>
      </p:sp>
      <p:sp>
        <p:nvSpPr>
          <p:cNvPr id="8" name="Text 6"/>
          <p:cNvSpPr/>
          <p:nvPr/>
        </p:nvSpPr>
        <p:spPr>
          <a:xfrm>
            <a:off x="5510808" y="3016329"/>
            <a:ext cx="1615559" cy="3602117"/>
          </a:xfrm>
          <a:prstGeom prst="rect">
            <a:avLst/>
          </a:prstGeom>
          <a:noFill/>
          <a:ln/>
        </p:spPr>
        <p:txBody>
          <a:bodyPr wrap="square" rtlCol="0" anchor="t"/>
          <a:lstStyle/>
          <a:p>
            <a:pPr marL="0" indent="0">
              <a:lnSpc>
                <a:spcPts val="2026"/>
              </a:lnSpc>
              <a:buNone/>
            </a:pPr>
            <a:r>
              <a:rPr lang="en-US" sz="1266" dirty="0">
                <a:solidFill>
                  <a:srgbClr val="3B4E4E"/>
                </a:solidFill>
                <a:latin typeface="Overpass" pitchFamily="34" charset="0"/>
                <a:ea typeface="Overpass" pitchFamily="34" charset="-122"/>
                <a:cs typeface="Overpass" pitchFamily="34" charset="-120"/>
              </a:rPr>
              <a:t>Pe baza informațiilor obținute, se poate realiza o gestionare eficientă a resurselor, cum ar fi utilizarea durabilă a energiei solare, adoptarea de practici agricole adaptate condițiilor climatice și protejarea zonelor vulnerabile la fenomene meteorologice extreme.</a:t>
            </a:r>
            <a:endParaRPr lang="en-US" sz="1266" dirty="0"/>
          </a:p>
        </p:txBody>
      </p:sp>
      <p:sp>
        <p:nvSpPr>
          <p:cNvPr id="9" name="Text 7"/>
          <p:cNvSpPr/>
          <p:nvPr/>
        </p:nvSpPr>
        <p:spPr>
          <a:xfrm>
            <a:off x="7526417" y="2352913"/>
            <a:ext cx="1615559" cy="502682"/>
          </a:xfrm>
          <a:prstGeom prst="rect">
            <a:avLst/>
          </a:prstGeom>
          <a:noFill/>
          <a:ln/>
        </p:spPr>
        <p:txBody>
          <a:bodyPr wrap="square" rtlCol="0" anchor="t"/>
          <a:lstStyle/>
          <a:p>
            <a:pPr marL="0" indent="0">
              <a:lnSpc>
                <a:spcPts val="1979"/>
              </a:lnSpc>
              <a:buNone/>
            </a:pPr>
            <a:r>
              <a:rPr lang="en-US" sz="1583" b="1" dirty="0">
                <a:solidFill>
                  <a:srgbClr val="233939"/>
                </a:solidFill>
                <a:latin typeface="Syne" pitchFamily="34" charset="0"/>
                <a:ea typeface="Syne" pitchFamily="34" charset="-122"/>
                <a:cs typeface="Syne" pitchFamily="34" charset="-120"/>
              </a:rPr>
              <a:t>Planificare Strategică</a:t>
            </a:r>
            <a:endParaRPr lang="en-US" sz="1583" dirty="0"/>
          </a:p>
        </p:txBody>
      </p:sp>
      <p:sp>
        <p:nvSpPr>
          <p:cNvPr id="10" name="Text 8"/>
          <p:cNvSpPr/>
          <p:nvPr/>
        </p:nvSpPr>
        <p:spPr>
          <a:xfrm>
            <a:off x="7526417" y="3016329"/>
            <a:ext cx="1615559" cy="3344823"/>
          </a:xfrm>
          <a:prstGeom prst="rect">
            <a:avLst/>
          </a:prstGeom>
          <a:noFill/>
          <a:ln/>
        </p:spPr>
        <p:txBody>
          <a:bodyPr wrap="square" rtlCol="0" anchor="t"/>
          <a:lstStyle/>
          <a:p>
            <a:pPr marL="0" indent="0">
              <a:lnSpc>
                <a:spcPts val="2026"/>
              </a:lnSpc>
              <a:buNone/>
            </a:pPr>
            <a:r>
              <a:rPr lang="en-US" sz="1266" dirty="0">
                <a:solidFill>
                  <a:srgbClr val="3B4E4E"/>
                </a:solidFill>
                <a:latin typeface="Overpass" pitchFamily="34" charset="0"/>
                <a:ea typeface="Overpass" pitchFamily="34" charset="-122"/>
                <a:cs typeface="Overpass" pitchFamily="34" charset="-120"/>
              </a:rPr>
              <a:t>O planificare strategică pe termen lung, luând în considerare proiecțiile climatice, va permite comunităților să își adapteze infrastructura, sistemele de transport și dezvoltarea urbană pentru a face față mai bine schimbărilor climatului.</a:t>
            </a:r>
            <a:endParaRPr lang="en-US" sz="1266" dirty="0"/>
          </a:p>
        </p:txBody>
      </p:sp>
      <p:sp>
        <p:nvSpPr>
          <p:cNvPr id="11" name="Text 9"/>
          <p:cNvSpPr/>
          <p:nvPr/>
        </p:nvSpPr>
        <p:spPr>
          <a:xfrm>
            <a:off x="9542026" y="2352913"/>
            <a:ext cx="1615559" cy="502682"/>
          </a:xfrm>
          <a:prstGeom prst="rect">
            <a:avLst/>
          </a:prstGeom>
          <a:noFill/>
          <a:ln/>
        </p:spPr>
        <p:txBody>
          <a:bodyPr wrap="square" rtlCol="0" anchor="t"/>
          <a:lstStyle/>
          <a:p>
            <a:pPr marL="0" indent="0">
              <a:lnSpc>
                <a:spcPts val="1979"/>
              </a:lnSpc>
              <a:buNone/>
            </a:pPr>
            <a:r>
              <a:rPr lang="en-US" sz="1583" b="1" dirty="0">
                <a:solidFill>
                  <a:srgbClr val="233939"/>
                </a:solidFill>
                <a:latin typeface="Syne" pitchFamily="34" charset="0"/>
                <a:ea typeface="Syne" pitchFamily="34" charset="-122"/>
                <a:cs typeface="Syne" pitchFamily="34" charset="-120"/>
              </a:rPr>
              <a:t>Educație și Conștientizare</a:t>
            </a:r>
            <a:endParaRPr lang="en-US" sz="1583" dirty="0"/>
          </a:p>
        </p:txBody>
      </p:sp>
      <p:sp>
        <p:nvSpPr>
          <p:cNvPr id="12" name="Text 10"/>
          <p:cNvSpPr/>
          <p:nvPr/>
        </p:nvSpPr>
        <p:spPr>
          <a:xfrm>
            <a:off x="9542026" y="3016329"/>
            <a:ext cx="1615559" cy="3087529"/>
          </a:xfrm>
          <a:prstGeom prst="rect">
            <a:avLst/>
          </a:prstGeom>
          <a:noFill/>
          <a:ln/>
        </p:spPr>
        <p:txBody>
          <a:bodyPr wrap="square" rtlCol="0" anchor="t"/>
          <a:lstStyle/>
          <a:p>
            <a:pPr marL="0" indent="0">
              <a:lnSpc>
                <a:spcPts val="2026"/>
              </a:lnSpc>
              <a:buNone/>
            </a:pPr>
            <a:r>
              <a:rPr lang="en-US" sz="1266" dirty="0">
                <a:solidFill>
                  <a:srgbClr val="3B4E4E"/>
                </a:solidFill>
                <a:latin typeface="Overpass" pitchFamily="34" charset="0"/>
                <a:ea typeface="Overpass" pitchFamily="34" charset="-122"/>
                <a:cs typeface="Overpass" pitchFamily="34" charset="-120"/>
              </a:rPr>
              <a:t>Informarea și educarea populației cu privire la factorii climatici și impactul lor sunt esențiale pentru a încuraja adoptarea de comportamente și decizii care să contribuie la adaptarea la schimbările climatului.</a:t>
            </a:r>
            <a:endParaRPr lang="en-US" sz="1266"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1274</Words>
  <Application>Microsoft Office PowerPoint</Application>
  <PresentationFormat>Довільний</PresentationFormat>
  <Paragraphs>61</Paragraphs>
  <Slides>10</Slides>
  <Notes>10</Notes>
  <HiddenSlides>0</HiddenSlides>
  <MMClips>0</MMClips>
  <ScaleCrop>false</ScaleCrop>
  <HeadingPairs>
    <vt:vector size="6" baseType="variant">
      <vt:variant>
        <vt:lpstr>Використані шрифти</vt:lpstr>
      </vt:variant>
      <vt:variant>
        <vt:i4>3</vt:i4>
      </vt:variant>
      <vt:variant>
        <vt:lpstr>Тема</vt:lpstr>
      </vt:variant>
      <vt:variant>
        <vt:i4>1</vt:i4>
      </vt:variant>
      <vt:variant>
        <vt:lpstr>Заголовки слайдів</vt:lpstr>
      </vt:variant>
      <vt:variant>
        <vt:i4>10</vt:i4>
      </vt:variant>
    </vt:vector>
  </HeadingPairs>
  <TitlesOfParts>
    <vt:vector size="14" baseType="lpstr">
      <vt:lpstr>Arial</vt:lpstr>
      <vt:lpstr>Overpass</vt:lpstr>
      <vt:lpstr>Syne</vt:lpstr>
      <vt:lpstr>Office Theme</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Alina</dc:creator>
  <cp:lastModifiedBy>Liliya Hovornyan</cp:lastModifiedBy>
  <cp:revision>2</cp:revision>
  <dcterms:created xsi:type="dcterms:W3CDTF">2024-05-22T22:46:56Z</dcterms:created>
  <dcterms:modified xsi:type="dcterms:W3CDTF">2024-05-22T22:48:59Z</dcterms:modified>
</cp:coreProperties>
</file>