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27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gamma.ap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1782008"/>
            <a:ext cx="7477601" cy="1916430"/>
          </a:xfrm>
          <a:prstGeom prst="rect">
            <a:avLst/>
          </a:prstGeom>
          <a:noFill/>
          <a:ln/>
        </p:spPr>
        <p:txBody>
          <a:bodyPr wrap="square" rtlCol="0" anchor="t"/>
          <a:lstStyle/>
          <a:p>
            <a:pPr marL="0" indent="0">
              <a:lnSpc>
                <a:spcPts val="7545"/>
              </a:lnSpc>
              <a:buNone/>
            </a:pPr>
            <a:r>
              <a:rPr lang="en-US" sz="6036" b="1" dirty="0">
                <a:solidFill>
                  <a:srgbClr val="00B0F0"/>
                </a:solidFill>
                <a:ea typeface="Alexandria" pitchFamily="34" charset="-122"/>
                <a:cs typeface="Alexandria" pitchFamily="34" charset="-120"/>
              </a:rPr>
              <a:t>Gravitația universală</a:t>
            </a:r>
            <a:endParaRPr lang="en-US" sz="6036" b="1" dirty="0">
              <a:solidFill>
                <a:srgbClr val="00B0F0"/>
              </a:solidFill>
            </a:endParaRPr>
          </a:p>
        </p:txBody>
      </p:sp>
      <p:sp>
        <p:nvSpPr>
          <p:cNvPr id="6" name="Text 3"/>
          <p:cNvSpPr/>
          <p:nvPr/>
        </p:nvSpPr>
        <p:spPr>
          <a:xfrm>
            <a:off x="833199" y="3109852"/>
            <a:ext cx="7477601" cy="1777008"/>
          </a:xfrm>
          <a:prstGeom prst="rect">
            <a:avLst/>
          </a:prstGeom>
          <a:noFill/>
          <a:ln/>
        </p:spPr>
        <p:txBody>
          <a:bodyPr wrap="square" rtlCol="0" anchor="t"/>
          <a:lstStyle/>
          <a:p>
            <a:pPr marL="0" indent="0" algn="just">
              <a:lnSpc>
                <a:spcPts val="2799"/>
              </a:lnSpc>
              <a:buNone/>
            </a:pPr>
            <a:r>
              <a:rPr lang="ro-RO" sz="3200" b="1" dirty="0">
                <a:solidFill>
                  <a:srgbClr val="C00000"/>
                </a:solidFill>
                <a:latin typeface="Nobile" pitchFamily="34" charset="0"/>
                <a:ea typeface="Nobile" pitchFamily="34" charset="-122"/>
                <a:cs typeface="Nobile" pitchFamily="34" charset="-120"/>
              </a:rPr>
              <a:t>     </a:t>
            </a:r>
            <a:r>
              <a:rPr lang="en-US" sz="3200" b="1" dirty="0" err="1">
                <a:solidFill>
                  <a:srgbClr val="C00000"/>
                </a:solidFill>
                <a:latin typeface="Nobile" pitchFamily="34" charset="0"/>
                <a:ea typeface="Nobile" pitchFamily="34" charset="-122"/>
                <a:cs typeface="Nobile" pitchFamily="34" charset="-120"/>
              </a:rPr>
              <a:t>Gravitația</a:t>
            </a:r>
            <a:r>
              <a:rPr lang="en-US" sz="3200" b="1" dirty="0">
                <a:solidFill>
                  <a:srgbClr val="C00000"/>
                </a:solidFill>
                <a:latin typeface="Nobile" pitchFamily="34" charset="0"/>
                <a:ea typeface="Nobile" pitchFamily="34" charset="-122"/>
                <a:cs typeface="Nobile" pitchFamily="34" charset="-120"/>
              </a:rPr>
              <a:t> </a:t>
            </a:r>
            <a:r>
              <a:rPr lang="ro-RO" sz="3200" b="1" dirty="0">
                <a:latin typeface="Nobile" pitchFamily="34" charset="0"/>
                <a:ea typeface="Nobile" pitchFamily="34" charset="-122"/>
                <a:cs typeface="Nobile" pitchFamily="34" charset="-120"/>
              </a:rPr>
              <a:t>–</a:t>
            </a:r>
            <a:r>
              <a:rPr lang="ro-RO" sz="3200" b="1" dirty="0">
                <a:solidFill>
                  <a:srgbClr val="C00000"/>
                </a:solidFill>
                <a:latin typeface="Nobile" pitchFamily="34" charset="0"/>
                <a:ea typeface="Nobile" pitchFamily="34" charset="-122"/>
                <a:cs typeface="Nobile" pitchFamily="34" charset="-120"/>
              </a:rPr>
              <a:t> </a:t>
            </a:r>
            <a:r>
              <a:rPr lang="en-US" sz="3200" b="1" dirty="0" err="1">
                <a:solidFill>
                  <a:srgbClr val="404155"/>
                </a:solidFill>
                <a:latin typeface="Nobile" pitchFamily="34" charset="0"/>
                <a:ea typeface="Nobile" pitchFamily="34" charset="-122"/>
                <a:cs typeface="Nobile" pitchFamily="34" charset="-120"/>
              </a:rPr>
              <a:t>este</a:t>
            </a:r>
            <a:r>
              <a:rPr lang="en-US" sz="3200" b="1" dirty="0">
                <a:solidFill>
                  <a:srgbClr val="404155"/>
                </a:solidFill>
                <a:latin typeface="Nobile" pitchFamily="34" charset="0"/>
                <a:ea typeface="Nobile" pitchFamily="34" charset="-122"/>
                <a:cs typeface="Nobile" pitchFamily="34" charset="-120"/>
              </a:rPr>
              <a:t> una dintre cele patru forțe fundamentale ale naturii, răspunzătoare pentru atracția mutuală dintre toate obiectele cu masă din Univers. Această forță misterioasă a fost studiată de-a lungul secolelor, de la observațiile pionierilor astronomiei până la teoriile complexe ale fizicii moderne.</a:t>
            </a:r>
            <a:endParaRPr lang="en-US" sz="3200" b="1" dirty="0"/>
          </a:p>
        </p:txBody>
      </p:sp>
      <p:sp>
        <p:nvSpPr>
          <p:cNvPr id="7" name="Shape 4"/>
          <p:cNvSpPr/>
          <p:nvPr/>
        </p:nvSpPr>
        <p:spPr>
          <a:xfrm>
            <a:off x="833199" y="6075283"/>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6319599" y="818674"/>
            <a:ext cx="7477601" cy="1388745"/>
          </a:xfrm>
          <a:prstGeom prst="rect">
            <a:avLst/>
          </a:prstGeom>
          <a:noFill/>
          <a:ln/>
        </p:spPr>
        <p:txBody>
          <a:bodyPr wrap="square" rtlCol="0" anchor="t"/>
          <a:lstStyle/>
          <a:p>
            <a:pPr marL="0" indent="0" algn="ctr">
              <a:lnSpc>
                <a:spcPts val="5468"/>
              </a:lnSpc>
              <a:buNone/>
            </a:pPr>
            <a:r>
              <a:rPr lang="en-US" sz="4800" b="1" dirty="0">
                <a:solidFill>
                  <a:srgbClr val="C00000"/>
                </a:solidFill>
                <a:latin typeface="Arial" panose="020B0604020202020204" pitchFamily="34" charset="0"/>
                <a:ea typeface="Alexandria" pitchFamily="34" charset="-122"/>
                <a:cs typeface="Arial" panose="020B0604020202020204" pitchFamily="34" charset="0"/>
              </a:rPr>
              <a:t>Concluzii și implicații ale gravitației universale</a:t>
            </a:r>
            <a:endParaRPr lang="en-US" sz="4800" b="1" dirty="0">
              <a:solidFill>
                <a:srgbClr val="C00000"/>
              </a:solidFill>
              <a:latin typeface="Arial" panose="020B0604020202020204" pitchFamily="34" charset="0"/>
              <a:cs typeface="Arial" panose="020B0604020202020204" pitchFamily="34" charset="0"/>
            </a:endParaRPr>
          </a:p>
        </p:txBody>
      </p:sp>
      <p:sp>
        <p:nvSpPr>
          <p:cNvPr id="6" name="Text 3"/>
          <p:cNvSpPr/>
          <p:nvPr/>
        </p:nvSpPr>
        <p:spPr>
          <a:xfrm>
            <a:off x="6319599" y="2540675"/>
            <a:ext cx="7477601" cy="2487811"/>
          </a:xfrm>
          <a:prstGeom prst="rect">
            <a:avLst/>
          </a:prstGeom>
          <a:noFill/>
          <a:ln/>
        </p:spPr>
        <p:txBody>
          <a:bodyPr wrap="square" rtlCol="0" anchor="t"/>
          <a:lstStyle/>
          <a:p>
            <a:pPr marL="0" indent="0" algn="just">
              <a:lnSpc>
                <a:spcPts val="2799"/>
              </a:lnSpc>
              <a:buNone/>
            </a:pPr>
            <a:r>
              <a:rPr lang="ro-RO" sz="1750" b="1" dirty="0">
                <a:solidFill>
                  <a:srgbClr val="404155"/>
                </a:solidFill>
                <a:latin typeface="Nobile" pitchFamily="34" charset="0"/>
                <a:ea typeface="Nobile" pitchFamily="34" charset="-122"/>
                <a:cs typeface="Nobile" pitchFamily="34" charset="-120"/>
              </a:rPr>
              <a:t>     </a:t>
            </a:r>
            <a:r>
              <a:rPr lang="en-US" sz="1750" b="1" dirty="0" err="1">
                <a:solidFill>
                  <a:srgbClr val="404155"/>
                </a:solidFill>
                <a:latin typeface="Nobile" pitchFamily="34" charset="0"/>
                <a:ea typeface="Nobile" pitchFamily="34" charset="-122"/>
                <a:cs typeface="Nobile" pitchFamily="34" charset="-120"/>
              </a:rPr>
              <a:t>Gravitația</a:t>
            </a:r>
            <a:r>
              <a:rPr lang="en-US" sz="1750" b="1" dirty="0">
                <a:solidFill>
                  <a:srgbClr val="404155"/>
                </a:solidFill>
                <a:latin typeface="Nobile" pitchFamily="34" charset="0"/>
                <a:ea typeface="Nobile" pitchFamily="34" charset="-122"/>
                <a:cs typeface="Nobile" pitchFamily="34" charset="-120"/>
              </a:rPr>
              <a:t> universală are o importanță fundamentală în înțelegerea și modelarea universului. Această forță naturală, descrisă de legea lui Newton, guvernează mișcarea planetelor, stelelor și galaxiilor, jucând un rol esențial în menținerea stabilității sistemelor cosmice. Implicațiile gravitației se extind dincolo de simpla atracție între mase, influențând fenomene complexe precum formarea galaxiilor, evoluția stelare și dinamica sistemelor planetare.</a:t>
            </a:r>
            <a:endParaRPr lang="en-US" sz="1750" b="1" dirty="0"/>
          </a:p>
        </p:txBody>
      </p:sp>
      <p:sp>
        <p:nvSpPr>
          <p:cNvPr id="7" name="Text 4"/>
          <p:cNvSpPr/>
          <p:nvPr/>
        </p:nvSpPr>
        <p:spPr>
          <a:xfrm>
            <a:off x="6368584" y="4810312"/>
            <a:ext cx="7477601" cy="2749817"/>
          </a:xfrm>
          <a:prstGeom prst="rect">
            <a:avLst/>
          </a:prstGeom>
          <a:noFill/>
          <a:ln/>
        </p:spPr>
        <p:txBody>
          <a:bodyPr wrap="square" rtlCol="0" anchor="t"/>
          <a:lstStyle/>
          <a:p>
            <a:pPr marL="0" indent="0" algn="just">
              <a:lnSpc>
                <a:spcPts val="2799"/>
              </a:lnSpc>
              <a:buNone/>
            </a:pPr>
            <a:r>
              <a:rPr lang="ro-RO" sz="1750" b="1" dirty="0">
                <a:solidFill>
                  <a:srgbClr val="404155"/>
                </a:solidFill>
                <a:latin typeface="Nobile" pitchFamily="34" charset="0"/>
                <a:ea typeface="Nobile" pitchFamily="34" charset="-122"/>
                <a:cs typeface="Nobile" pitchFamily="34" charset="-120"/>
              </a:rPr>
              <a:t>    </a:t>
            </a:r>
            <a:r>
              <a:rPr lang="en-US" sz="1750" b="1" dirty="0">
                <a:solidFill>
                  <a:srgbClr val="404155"/>
                </a:solidFill>
                <a:latin typeface="Nobile" pitchFamily="34" charset="0"/>
                <a:ea typeface="Nobile" pitchFamily="34" charset="-122"/>
                <a:cs typeface="Nobile" pitchFamily="34" charset="-120"/>
              </a:rPr>
              <a:t>Pe lângă aplicațiile sale în astronomie și astrofizică, gravitația este o componentă esențială a vieții de zi cu zi. Ea determină căderea obiectelor, pendularea ceasurilor și multe alte efecte pe scară mică, precum și fenomene la scară planetară, cum ar fi mareele. Înțelegerea și controlul gravitației au permis dezvoltarea tehnologiilor importante, de la sateliți și sonde spațiale până la sisteme de navigație GPS.</a:t>
            </a:r>
            <a:endParaRPr lang="en-US" sz="175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179615" y="0"/>
            <a:ext cx="14630400" cy="8229600"/>
          </a:xfrm>
          <a:prstGeom prst="rect">
            <a:avLst/>
          </a:prstGeom>
          <a:solidFill>
            <a:srgbClr val="5C73E6"/>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7696642" y="750349"/>
            <a:ext cx="5554980" cy="694373"/>
          </a:xfrm>
          <a:prstGeom prst="rect">
            <a:avLst/>
          </a:prstGeom>
          <a:noFill/>
          <a:ln/>
        </p:spPr>
        <p:txBody>
          <a:bodyPr wrap="none" rtlCol="0" anchor="t"/>
          <a:lstStyle/>
          <a:p>
            <a:pPr marL="0" indent="0">
              <a:lnSpc>
                <a:spcPts val="5468"/>
              </a:lnSpc>
              <a:buNone/>
            </a:pPr>
            <a:r>
              <a:rPr lang="en-US" sz="4374" dirty="0">
                <a:solidFill>
                  <a:srgbClr val="1B1B27"/>
                </a:solidFill>
                <a:highlight>
                  <a:srgbClr val="FFFF00"/>
                </a:highlight>
                <a:latin typeface="Alexandria" pitchFamily="34" charset="0"/>
                <a:ea typeface="Alexandria" pitchFamily="34" charset="-122"/>
                <a:cs typeface="Alexandria" pitchFamily="34" charset="-120"/>
              </a:rPr>
              <a:t>Definiția gravitației</a:t>
            </a:r>
            <a:endParaRPr lang="en-US" sz="4374" dirty="0">
              <a:highlight>
                <a:srgbClr val="FFFF00"/>
              </a:highlight>
            </a:endParaRPr>
          </a:p>
        </p:txBody>
      </p:sp>
      <p:sp>
        <p:nvSpPr>
          <p:cNvPr id="6" name="Text 3"/>
          <p:cNvSpPr/>
          <p:nvPr/>
        </p:nvSpPr>
        <p:spPr>
          <a:xfrm>
            <a:off x="6232513" y="1571149"/>
            <a:ext cx="7477601" cy="2132409"/>
          </a:xfrm>
          <a:prstGeom prst="rect">
            <a:avLst/>
          </a:prstGeom>
          <a:noFill/>
          <a:ln/>
        </p:spPr>
        <p:txBody>
          <a:bodyPr wrap="square" rtlCol="0" anchor="t"/>
          <a:lstStyle/>
          <a:p>
            <a:pPr marL="0" indent="0" algn="just">
              <a:lnSpc>
                <a:spcPts val="2799"/>
              </a:lnSpc>
              <a:buNone/>
            </a:pPr>
            <a:r>
              <a:rPr lang="ro-RO" sz="2400" dirty="0">
                <a:solidFill>
                  <a:schemeClr val="bg1"/>
                </a:solidFill>
                <a:latin typeface="Nobile" pitchFamily="34" charset="0"/>
                <a:ea typeface="Nobile" pitchFamily="34" charset="-122"/>
                <a:cs typeface="Nobile" pitchFamily="34" charset="-120"/>
              </a:rPr>
              <a:t>     </a:t>
            </a:r>
            <a:r>
              <a:rPr lang="en-US" sz="2400" dirty="0" err="1">
                <a:solidFill>
                  <a:schemeClr val="bg1"/>
                </a:solidFill>
                <a:latin typeface="Arial" panose="020B0604020202020204" pitchFamily="34" charset="0"/>
                <a:ea typeface="Nobile" pitchFamily="34" charset="-122"/>
                <a:cs typeface="Arial" panose="020B0604020202020204" pitchFamily="34" charset="0"/>
              </a:rPr>
              <a:t>Gravitația</a:t>
            </a:r>
            <a:r>
              <a:rPr lang="en-US" sz="2400" dirty="0">
                <a:solidFill>
                  <a:schemeClr val="bg1"/>
                </a:solidFill>
                <a:latin typeface="Arial" panose="020B0604020202020204" pitchFamily="34" charset="0"/>
                <a:ea typeface="Nobile" pitchFamily="34" charset="-122"/>
                <a:cs typeface="Arial" panose="020B0604020202020204" pitchFamily="34" charset="0"/>
              </a:rPr>
              <a:t> este o forță fundamentală a naturii care atrage obiectele cu masă unele către altele. Această atracție este universal valabilă, afectând tot ceea ce există în Univers, de la particule subatomice la galaxii întregi. Gravitația este responsabilă pentru menținerea planetelor în orbita în jurul Soarelui, pentru curgerea apei în râuri și oceane, precum și pentru multe alte fenomene din viața de zi cu zi.</a:t>
            </a:r>
            <a:endParaRPr lang="en-US" sz="2400" dirty="0">
              <a:solidFill>
                <a:schemeClr val="bg1"/>
              </a:solidFill>
              <a:latin typeface="Arial" panose="020B0604020202020204" pitchFamily="34" charset="0"/>
              <a:cs typeface="Arial" panose="020B0604020202020204" pitchFamily="34" charset="0"/>
            </a:endParaRPr>
          </a:p>
        </p:txBody>
      </p:sp>
      <p:sp>
        <p:nvSpPr>
          <p:cNvPr id="7" name="Text 4"/>
          <p:cNvSpPr/>
          <p:nvPr/>
        </p:nvSpPr>
        <p:spPr>
          <a:xfrm>
            <a:off x="6319599" y="4753570"/>
            <a:ext cx="7477601" cy="2132409"/>
          </a:xfrm>
          <a:prstGeom prst="rect">
            <a:avLst/>
          </a:prstGeom>
          <a:noFill/>
          <a:ln/>
        </p:spPr>
        <p:txBody>
          <a:bodyPr wrap="square" rtlCol="0" anchor="t"/>
          <a:lstStyle/>
          <a:p>
            <a:pPr marL="0" indent="0" algn="just">
              <a:lnSpc>
                <a:spcPts val="2799"/>
              </a:lnSpc>
              <a:buNone/>
            </a:pPr>
            <a:r>
              <a:rPr lang="ro-RO" sz="2400" dirty="0">
                <a:solidFill>
                  <a:schemeClr val="bg1"/>
                </a:solidFill>
                <a:latin typeface="Arial" panose="020B0604020202020204" pitchFamily="34" charset="0"/>
                <a:ea typeface="Nobile" pitchFamily="34" charset="-122"/>
                <a:cs typeface="Arial" panose="020B0604020202020204" pitchFamily="34" charset="0"/>
              </a:rPr>
              <a:t>    </a:t>
            </a:r>
            <a:r>
              <a:rPr lang="en-US" sz="2400" dirty="0" err="1">
                <a:solidFill>
                  <a:schemeClr val="bg1"/>
                </a:solidFill>
                <a:latin typeface="Arial" panose="020B0604020202020204" pitchFamily="34" charset="0"/>
                <a:ea typeface="Nobile" pitchFamily="34" charset="-122"/>
                <a:cs typeface="Arial" panose="020B0604020202020204" pitchFamily="34" charset="0"/>
              </a:rPr>
              <a:t>Intensitatea</a:t>
            </a:r>
            <a:r>
              <a:rPr lang="en-US" sz="2400" dirty="0">
                <a:solidFill>
                  <a:schemeClr val="bg1"/>
                </a:solidFill>
                <a:latin typeface="Arial" panose="020B0604020202020204" pitchFamily="34" charset="0"/>
                <a:ea typeface="Nobile" pitchFamily="34" charset="-122"/>
                <a:cs typeface="Arial" panose="020B0604020202020204" pitchFamily="34" charset="0"/>
              </a:rPr>
              <a:t> forței de gravitație este determinată de masele obiectelor și de distanța dintre ele. Cu cât masa obiectelor este mai mare, și cu cât distanța dintre ele este mai mică, cu atât forța de atracție gravitațională este mai puternică. Gravitația are un rol fundamental în structura și evoluția Universului, de la formarea galaxiilor și a stelelor, până la viața pe Pământ.</a:t>
            </a:r>
            <a:endParaRPr lang="en-US" sz="24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91440" y="0"/>
            <a:ext cx="14630400" cy="8229600"/>
          </a:xfrm>
          <a:prstGeom prst="rect">
            <a:avLst/>
          </a:prstGeom>
          <a:solidFill>
            <a:srgbClr val="F9F9FF"/>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sp>
        <p:nvSpPr>
          <p:cNvPr id="5" name="Text 2"/>
          <p:cNvSpPr/>
          <p:nvPr/>
        </p:nvSpPr>
        <p:spPr>
          <a:xfrm>
            <a:off x="1023223" y="816650"/>
            <a:ext cx="7182803" cy="587216"/>
          </a:xfrm>
          <a:prstGeom prst="rect">
            <a:avLst/>
          </a:prstGeom>
          <a:noFill/>
          <a:ln/>
        </p:spPr>
        <p:txBody>
          <a:bodyPr wrap="none" rtlCol="0" anchor="t"/>
          <a:lstStyle/>
          <a:p>
            <a:pPr marL="0" indent="0" algn="ctr">
              <a:lnSpc>
                <a:spcPts val="4624"/>
              </a:lnSpc>
              <a:buNone/>
            </a:pPr>
            <a:r>
              <a:rPr lang="en-US" sz="3699" b="1" dirty="0">
                <a:solidFill>
                  <a:srgbClr val="1B1B27"/>
                </a:solidFill>
                <a:latin typeface="Arial" panose="020B0604020202020204" pitchFamily="34" charset="0"/>
                <a:ea typeface="Alexandria" pitchFamily="34" charset="-122"/>
                <a:cs typeface="Arial" panose="020B0604020202020204" pitchFamily="34" charset="0"/>
              </a:rPr>
              <a:t>Istoricul descoperirii gravitației</a:t>
            </a:r>
            <a:endParaRPr lang="en-US" sz="3699" b="1" dirty="0">
              <a:latin typeface="Arial" panose="020B0604020202020204" pitchFamily="34" charset="0"/>
              <a:cs typeface="Arial" panose="020B0604020202020204" pitchFamily="34" charset="0"/>
            </a:endParaRPr>
          </a:p>
        </p:txBody>
      </p:sp>
      <p:sp>
        <p:nvSpPr>
          <p:cNvPr id="6" name="Shape 3"/>
          <p:cNvSpPr/>
          <p:nvPr/>
        </p:nvSpPr>
        <p:spPr>
          <a:xfrm>
            <a:off x="1286351" y="1685687"/>
            <a:ext cx="37505" cy="5727263"/>
          </a:xfrm>
          <a:prstGeom prst="roundRect">
            <a:avLst>
              <a:gd name="adj" fmla="val 225475"/>
            </a:avLst>
          </a:prstGeom>
          <a:solidFill>
            <a:srgbClr val="B8C3DF"/>
          </a:solidFill>
          <a:ln/>
        </p:spPr>
      </p:sp>
      <p:sp>
        <p:nvSpPr>
          <p:cNvPr id="7" name="Shape 4"/>
          <p:cNvSpPr/>
          <p:nvPr/>
        </p:nvSpPr>
        <p:spPr>
          <a:xfrm>
            <a:off x="1516440" y="2025075"/>
            <a:ext cx="657701" cy="37505"/>
          </a:xfrm>
          <a:prstGeom prst="roundRect">
            <a:avLst>
              <a:gd name="adj" fmla="val 225475"/>
            </a:avLst>
          </a:prstGeom>
          <a:solidFill>
            <a:srgbClr val="B8C3DF"/>
          </a:solidFill>
          <a:ln/>
        </p:spPr>
      </p:sp>
      <p:sp>
        <p:nvSpPr>
          <p:cNvPr id="8" name="Shape 5"/>
          <p:cNvSpPr/>
          <p:nvPr/>
        </p:nvSpPr>
        <p:spPr>
          <a:xfrm>
            <a:off x="1093649" y="1832491"/>
            <a:ext cx="422791" cy="422791"/>
          </a:xfrm>
          <a:prstGeom prst="roundRect">
            <a:avLst>
              <a:gd name="adj" fmla="val 20001"/>
            </a:avLst>
          </a:prstGeom>
          <a:solidFill>
            <a:srgbClr val="D2DDF9"/>
          </a:solidFill>
          <a:ln w="7620">
            <a:solidFill>
              <a:srgbClr val="B8C3DF"/>
            </a:solidFill>
            <a:prstDash val="solid"/>
          </a:ln>
        </p:spPr>
      </p:sp>
      <p:sp>
        <p:nvSpPr>
          <p:cNvPr id="9" name="Text 6"/>
          <p:cNvSpPr/>
          <p:nvPr/>
        </p:nvSpPr>
        <p:spPr>
          <a:xfrm>
            <a:off x="1252121" y="1867614"/>
            <a:ext cx="105728" cy="352425"/>
          </a:xfrm>
          <a:prstGeom prst="rect">
            <a:avLst/>
          </a:prstGeom>
          <a:noFill/>
          <a:ln/>
        </p:spPr>
        <p:txBody>
          <a:bodyPr wrap="none" rtlCol="0" anchor="t"/>
          <a:lstStyle/>
          <a:p>
            <a:pPr marL="0" indent="0" algn="ctr">
              <a:lnSpc>
                <a:spcPts val="2774"/>
              </a:lnSpc>
              <a:buNone/>
            </a:pPr>
            <a:r>
              <a:rPr lang="en-US" sz="2220" dirty="0">
                <a:solidFill>
                  <a:srgbClr val="404155"/>
                </a:solidFill>
                <a:latin typeface="Alexandria" pitchFamily="34" charset="0"/>
                <a:ea typeface="Alexandria" pitchFamily="34" charset="-122"/>
                <a:cs typeface="Alexandria" pitchFamily="34" charset="-120"/>
              </a:rPr>
              <a:t>1</a:t>
            </a:r>
            <a:endParaRPr lang="en-US" sz="2220" dirty="0"/>
          </a:p>
        </p:txBody>
      </p:sp>
      <p:sp>
        <p:nvSpPr>
          <p:cNvPr id="10" name="Text 7"/>
          <p:cNvSpPr/>
          <p:nvPr/>
        </p:nvSpPr>
        <p:spPr>
          <a:xfrm>
            <a:off x="2338507" y="1873568"/>
            <a:ext cx="2348984" cy="293608"/>
          </a:xfrm>
          <a:prstGeom prst="rect">
            <a:avLst/>
          </a:prstGeom>
          <a:noFill/>
          <a:ln/>
        </p:spPr>
        <p:txBody>
          <a:bodyPr wrap="none" rtlCol="0" anchor="t"/>
          <a:lstStyle/>
          <a:p>
            <a:pPr marL="0" indent="0" algn="l">
              <a:lnSpc>
                <a:spcPts val="2312"/>
              </a:lnSpc>
              <a:buNone/>
            </a:pPr>
            <a:r>
              <a:rPr lang="en-US" sz="2000" b="1" dirty="0">
                <a:solidFill>
                  <a:srgbClr val="404155"/>
                </a:solidFill>
                <a:highlight>
                  <a:srgbClr val="FFFF00"/>
                </a:highlight>
                <a:latin typeface="Arial" panose="020B0604020202020204" pitchFamily="34" charset="0"/>
                <a:ea typeface="Alexandria" pitchFamily="34" charset="-122"/>
                <a:cs typeface="Arial" panose="020B0604020202020204" pitchFamily="34" charset="0"/>
              </a:rPr>
              <a:t>Începuturile</a:t>
            </a:r>
            <a:endParaRPr lang="en-US" sz="2000" b="1" dirty="0">
              <a:highlight>
                <a:srgbClr val="FFFF00"/>
              </a:highlight>
              <a:latin typeface="Arial" panose="020B0604020202020204" pitchFamily="34" charset="0"/>
              <a:cs typeface="Arial" panose="020B0604020202020204" pitchFamily="34" charset="0"/>
            </a:endParaRPr>
          </a:p>
        </p:txBody>
      </p:sp>
      <p:sp>
        <p:nvSpPr>
          <p:cNvPr id="11" name="Text 8"/>
          <p:cNvSpPr/>
          <p:nvPr/>
        </p:nvSpPr>
        <p:spPr>
          <a:xfrm>
            <a:off x="2338507" y="2279928"/>
            <a:ext cx="8232117" cy="1202055"/>
          </a:xfrm>
          <a:prstGeom prst="rect">
            <a:avLst/>
          </a:prstGeom>
          <a:noFill/>
          <a:ln/>
        </p:spPr>
        <p:txBody>
          <a:bodyPr wrap="square" rtlCol="0" anchor="t"/>
          <a:lstStyle/>
          <a:p>
            <a:pPr marL="0" indent="0" algn="just">
              <a:lnSpc>
                <a:spcPts val="2368"/>
              </a:lnSpc>
              <a:buNone/>
            </a:pPr>
            <a:r>
              <a:rPr lang="en-US" sz="2000" b="1" dirty="0">
                <a:solidFill>
                  <a:srgbClr val="404155"/>
                </a:solidFill>
                <a:latin typeface="Arial" panose="020B0604020202020204" pitchFamily="34" charset="0"/>
                <a:ea typeface="Nobile" pitchFamily="34" charset="-122"/>
                <a:cs typeface="Arial" panose="020B0604020202020204" pitchFamily="34" charset="0"/>
              </a:rPr>
              <a:t>Ideea gravitației a fost mențiunată încă din Antichitate de către gânditori greci precum Aristotel și Ptolemeu. Ei au observat că obiectele cad către pământ și au încercat să explice acest fenomen, deși nu au formulat o teorie completă.</a:t>
            </a:r>
            <a:endParaRPr lang="en-US" sz="2000" b="1" dirty="0">
              <a:latin typeface="Arial" panose="020B0604020202020204" pitchFamily="34" charset="0"/>
              <a:cs typeface="Arial" panose="020B0604020202020204" pitchFamily="34" charset="0"/>
            </a:endParaRPr>
          </a:p>
        </p:txBody>
      </p:sp>
      <p:sp>
        <p:nvSpPr>
          <p:cNvPr id="12" name="Shape 9"/>
          <p:cNvSpPr/>
          <p:nvPr/>
        </p:nvSpPr>
        <p:spPr>
          <a:xfrm>
            <a:off x="1516440" y="3896618"/>
            <a:ext cx="657701" cy="37505"/>
          </a:xfrm>
          <a:prstGeom prst="roundRect">
            <a:avLst>
              <a:gd name="adj" fmla="val 225475"/>
            </a:avLst>
          </a:prstGeom>
          <a:solidFill>
            <a:srgbClr val="B8C3DF"/>
          </a:solidFill>
          <a:ln/>
        </p:spPr>
      </p:sp>
      <p:sp>
        <p:nvSpPr>
          <p:cNvPr id="13" name="Shape 10"/>
          <p:cNvSpPr/>
          <p:nvPr/>
        </p:nvSpPr>
        <p:spPr>
          <a:xfrm>
            <a:off x="1093649" y="3704034"/>
            <a:ext cx="422791" cy="422791"/>
          </a:xfrm>
          <a:prstGeom prst="roundRect">
            <a:avLst>
              <a:gd name="adj" fmla="val 20001"/>
            </a:avLst>
          </a:prstGeom>
          <a:solidFill>
            <a:srgbClr val="D2DDF9"/>
          </a:solidFill>
          <a:ln w="7620">
            <a:solidFill>
              <a:srgbClr val="B8C3DF"/>
            </a:solidFill>
            <a:prstDash val="solid"/>
          </a:ln>
        </p:spPr>
      </p:sp>
      <p:sp>
        <p:nvSpPr>
          <p:cNvPr id="14" name="Text 11"/>
          <p:cNvSpPr/>
          <p:nvPr/>
        </p:nvSpPr>
        <p:spPr>
          <a:xfrm>
            <a:off x="1222593" y="3739158"/>
            <a:ext cx="164902" cy="352425"/>
          </a:xfrm>
          <a:prstGeom prst="rect">
            <a:avLst/>
          </a:prstGeom>
          <a:noFill/>
          <a:ln/>
        </p:spPr>
        <p:txBody>
          <a:bodyPr wrap="none" rtlCol="0" anchor="t"/>
          <a:lstStyle/>
          <a:p>
            <a:pPr marL="0" indent="0" algn="ctr">
              <a:lnSpc>
                <a:spcPts val="2774"/>
              </a:lnSpc>
              <a:buNone/>
            </a:pPr>
            <a:r>
              <a:rPr lang="en-US" sz="2220" dirty="0">
                <a:solidFill>
                  <a:srgbClr val="404155"/>
                </a:solidFill>
                <a:latin typeface="Alexandria" pitchFamily="34" charset="0"/>
                <a:ea typeface="Alexandria" pitchFamily="34" charset="-122"/>
                <a:cs typeface="Alexandria" pitchFamily="34" charset="-120"/>
              </a:rPr>
              <a:t>2</a:t>
            </a:r>
            <a:endParaRPr lang="en-US" sz="2220" dirty="0"/>
          </a:p>
        </p:txBody>
      </p:sp>
      <p:sp>
        <p:nvSpPr>
          <p:cNvPr id="15" name="Text 12"/>
          <p:cNvSpPr/>
          <p:nvPr/>
        </p:nvSpPr>
        <p:spPr>
          <a:xfrm>
            <a:off x="2338507" y="3745111"/>
            <a:ext cx="2348984" cy="293608"/>
          </a:xfrm>
          <a:prstGeom prst="rect">
            <a:avLst/>
          </a:prstGeom>
          <a:noFill/>
          <a:ln/>
        </p:spPr>
        <p:txBody>
          <a:bodyPr wrap="none" rtlCol="0" anchor="t"/>
          <a:lstStyle/>
          <a:p>
            <a:pPr marL="0" indent="0" algn="l">
              <a:lnSpc>
                <a:spcPts val="2312"/>
              </a:lnSpc>
              <a:buNone/>
            </a:pPr>
            <a:r>
              <a:rPr lang="en-US" sz="2000" b="1" dirty="0">
                <a:solidFill>
                  <a:srgbClr val="404155"/>
                </a:solidFill>
                <a:highlight>
                  <a:srgbClr val="FFFF00"/>
                </a:highlight>
                <a:latin typeface="Arial" panose="020B0604020202020204" pitchFamily="34" charset="0"/>
                <a:ea typeface="Alexandria" pitchFamily="34" charset="-122"/>
                <a:cs typeface="Arial" panose="020B0604020202020204" pitchFamily="34" charset="0"/>
              </a:rPr>
              <a:t>Revoluția științifică</a:t>
            </a:r>
            <a:endParaRPr lang="en-US" sz="2000" b="1" dirty="0">
              <a:highlight>
                <a:srgbClr val="FFFF00"/>
              </a:highlight>
              <a:latin typeface="Arial" panose="020B0604020202020204" pitchFamily="34" charset="0"/>
              <a:cs typeface="Arial" panose="020B0604020202020204" pitchFamily="34" charset="0"/>
            </a:endParaRPr>
          </a:p>
        </p:txBody>
      </p:sp>
      <p:sp>
        <p:nvSpPr>
          <p:cNvPr id="16" name="Text 13"/>
          <p:cNvSpPr/>
          <p:nvPr/>
        </p:nvSpPr>
        <p:spPr>
          <a:xfrm>
            <a:off x="2338507" y="4151471"/>
            <a:ext cx="8232117" cy="1202055"/>
          </a:xfrm>
          <a:prstGeom prst="rect">
            <a:avLst/>
          </a:prstGeom>
          <a:noFill/>
          <a:ln/>
        </p:spPr>
        <p:txBody>
          <a:bodyPr wrap="square" rtlCol="0" anchor="t"/>
          <a:lstStyle/>
          <a:p>
            <a:pPr marL="0" indent="0" algn="just">
              <a:lnSpc>
                <a:spcPts val="2368"/>
              </a:lnSpc>
              <a:buNone/>
            </a:pPr>
            <a:r>
              <a:rPr lang="en-US" sz="2000" b="1" dirty="0">
                <a:solidFill>
                  <a:srgbClr val="404155"/>
                </a:solidFill>
                <a:latin typeface="Arial" panose="020B0604020202020204" pitchFamily="34" charset="0"/>
                <a:ea typeface="Nobile" pitchFamily="34" charset="-122"/>
                <a:cs typeface="Arial" panose="020B0604020202020204" pitchFamily="34" charset="0"/>
              </a:rPr>
              <a:t>Pe la mijlocul secolului al XVII-lea, fizicianul englez Isaac Newton a formulat legea atracției universale, care a stat la baza unei noi înțelegeri a mișcării planetelor și a obiectelor din univers. Această descoperire a reprezentat un moment crucial în istoria științei.</a:t>
            </a:r>
            <a:endParaRPr lang="en-US" sz="2000" b="1" dirty="0">
              <a:latin typeface="Arial" panose="020B0604020202020204" pitchFamily="34" charset="0"/>
              <a:cs typeface="Arial" panose="020B0604020202020204" pitchFamily="34" charset="0"/>
            </a:endParaRPr>
          </a:p>
        </p:txBody>
      </p:sp>
      <p:sp>
        <p:nvSpPr>
          <p:cNvPr id="17" name="Shape 14"/>
          <p:cNvSpPr/>
          <p:nvPr/>
        </p:nvSpPr>
        <p:spPr>
          <a:xfrm>
            <a:off x="1516440" y="6068675"/>
            <a:ext cx="657701" cy="37505"/>
          </a:xfrm>
          <a:prstGeom prst="roundRect">
            <a:avLst>
              <a:gd name="adj" fmla="val 225475"/>
            </a:avLst>
          </a:prstGeom>
          <a:solidFill>
            <a:srgbClr val="B8C3DF"/>
          </a:solidFill>
          <a:ln/>
        </p:spPr>
      </p:sp>
      <p:sp>
        <p:nvSpPr>
          <p:cNvPr id="18" name="Shape 15"/>
          <p:cNvSpPr/>
          <p:nvPr/>
        </p:nvSpPr>
        <p:spPr>
          <a:xfrm>
            <a:off x="1093649" y="5876092"/>
            <a:ext cx="422791" cy="422791"/>
          </a:xfrm>
          <a:prstGeom prst="roundRect">
            <a:avLst>
              <a:gd name="adj" fmla="val 20001"/>
            </a:avLst>
          </a:prstGeom>
          <a:solidFill>
            <a:srgbClr val="D2DDF9"/>
          </a:solidFill>
          <a:ln w="7620">
            <a:solidFill>
              <a:srgbClr val="B8C3DF"/>
            </a:solidFill>
            <a:prstDash val="solid"/>
          </a:ln>
        </p:spPr>
      </p:sp>
      <p:sp>
        <p:nvSpPr>
          <p:cNvPr id="19" name="Text 16"/>
          <p:cNvSpPr/>
          <p:nvPr/>
        </p:nvSpPr>
        <p:spPr>
          <a:xfrm>
            <a:off x="1221998" y="5911215"/>
            <a:ext cx="166092" cy="352425"/>
          </a:xfrm>
          <a:prstGeom prst="rect">
            <a:avLst/>
          </a:prstGeom>
          <a:noFill/>
          <a:ln/>
        </p:spPr>
        <p:txBody>
          <a:bodyPr wrap="none" rtlCol="0" anchor="t"/>
          <a:lstStyle/>
          <a:p>
            <a:pPr marL="0" indent="0" algn="ctr">
              <a:lnSpc>
                <a:spcPts val="2774"/>
              </a:lnSpc>
              <a:buNone/>
            </a:pPr>
            <a:r>
              <a:rPr lang="en-US" sz="2220" dirty="0">
                <a:solidFill>
                  <a:srgbClr val="404155"/>
                </a:solidFill>
                <a:latin typeface="Alexandria" pitchFamily="34" charset="0"/>
                <a:ea typeface="Alexandria" pitchFamily="34" charset="-122"/>
                <a:cs typeface="Alexandria" pitchFamily="34" charset="-120"/>
              </a:rPr>
              <a:t>3</a:t>
            </a:r>
            <a:endParaRPr lang="en-US" sz="2220" dirty="0"/>
          </a:p>
        </p:txBody>
      </p:sp>
      <p:sp>
        <p:nvSpPr>
          <p:cNvPr id="20" name="Text 17"/>
          <p:cNvSpPr/>
          <p:nvPr/>
        </p:nvSpPr>
        <p:spPr>
          <a:xfrm>
            <a:off x="2338507" y="5917168"/>
            <a:ext cx="3215759" cy="293608"/>
          </a:xfrm>
          <a:prstGeom prst="rect">
            <a:avLst/>
          </a:prstGeom>
          <a:noFill/>
          <a:ln/>
        </p:spPr>
        <p:txBody>
          <a:bodyPr wrap="none" rtlCol="0" anchor="t"/>
          <a:lstStyle/>
          <a:p>
            <a:pPr marL="0" indent="0" algn="l">
              <a:lnSpc>
                <a:spcPts val="2312"/>
              </a:lnSpc>
              <a:buNone/>
            </a:pPr>
            <a:r>
              <a:rPr lang="en-US" sz="2000" b="1" dirty="0">
                <a:solidFill>
                  <a:srgbClr val="404155"/>
                </a:solidFill>
                <a:highlight>
                  <a:srgbClr val="FFFF00"/>
                </a:highlight>
                <a:latin typeface="Arial" panose="020B0604020202020204" pitchFamily="34" charset="0"/>
                <a:ea typeface="Alexandria" pitchFamily="34" charset="-122"/>
                <a:cs typeface="Arial" panose="020B0604020202020204" pitchFamily="34" charset="0"/>
              </a:rPr>
              <a:t>Confirmarea experimentală</a:t>
            </a:r>
            <a:endParaRPr lang="en-US" sz="2000" b="1" dirty="0">
              <a:highlight>
                <a:srgbClr val="FFFF00"/>
              </a:highlight>
              <a:latin typeface="Arial" panose="020B0604020202020204" pitchFamily="34" charset="0"/>
              <a:cs typeface="Arial" panose="020B0604020202020204" pitchFamily="34" charset="0"/>
            </a:endParaRPr>
          </a:p>
        </p:txBody>
      </p:sp>
      <p:sp>
        <p:nvSpPr>
          <p:cNvPr id="21" name="Text 18"/>
          <p:cNvSpPr/>
          <p:nvPr/>
        </p:nvSpPr>
        <p:spPr>
          <a:xfrm>
            <a:off x="2338507" y="6323528"/>
            <a:ext cx="8232117" cy="901541"/>
          </a:xfrm>
          <a:prstGeom prst="rect">
            <a:avLst/>
          </a:prstGeom>
          <a:noFill/>
          <a:ln/>
        </p:spPr>
        <p:txBody>
          <a:bodyPr wrap="square" rtlCol="0" anchor="t"/>
          <a:lstStyle/>
          <a:p>
            <a:pPr marL="0" indent="0" algn="just">
              <a:lnSpc>
                <a:spcPts val="2368"/>
              </a:lnSpc>
              <a:buNone/>
            </a:pPr>
            <a:r>
              <a:rPr lang="en-US" sz="2000" b="1" dirty="0">
                <a:solidFill>
                  <a:srgbClr val="404155"/>
                </a:solidFill>
                <a:latin typeface="Arial" panose="020B0604020202020204" pitchFamily="34" charset="0"/>
                <a:ea typeface="Nobile" pitchFamily="34" charset="-122"/>
                <a:cs typeface="Arial" panose="020B0604020202020204" pitchFamily="34" charset="0"/>
              </a:rPr>
              <a:t>Ideile lui Newton au fost validate experimental de către fizicieni precum Henry Cavendish, care a măsurat cu precizie forța de atracție dintre mase. Aceste experimente au demonstrat validitatea teoretică a legii gravitației newtoniene.</a:t>
            </a:r>
            <a:endParaRPr lang="en-US" sz="2000" b="1"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751165" y="710446"/>
            <a:ext cx="7641669" cy="1251823"/>
          </a:xfrm>
          <a:prstGeom prst="rect">
            <a:avLst/>
          </a:prstGeom>
          <a:noFill/>
          <a:ln/>
        </p:spPr>
        <p:txBody>
          <a:bodyPr wrap="square" rtlCol="0" anchor="t"/>
          <a:lstStyle/>
          <a:p>
            <a:pPr marL="0" indent="0" algn="ctr">
              <a:lnSpc>
                <a:spcPts val="4929"/>
              </a:lnSpc>
              <a:buNone/>
            </a:pPr>
            <a:r>
              <a:rPr lang="en-US" sz="3943" b="1" dirty="0">
                <a:solidFill>
                  <a:schemeClr val="bg1"/>
                </a:solidFill>
                <a:latin typeface="Alexandria" pitchFamily="34" charset="0"/>
                <a:ea typeface="Alexandria" pitchFamily="34" charset="-122"/>
                <a:cs typeface="Alexandria" pitchFamily="34" charset="-120"/>
              </a:rPr>
              <a:t>Legea atracției universale a lui Newton</a:t>
            </a:r>
            <a:endParaRPr lang="en-US" sz="3943" b="1" dirty="0">
              <a:solidFill>
                <a:schemeClr val="bg1"/>
              </a:solidFill>
            </a:endParaRPr>
          </a:p>
        </p:txBody>
      </p:sp>
      <p:sp>
        <p:nvSpPr>
          <p:cNvPr id="6" name="Text 3"/>
          <p:cNvSpPr/>
          <p:nvPr/>
        </p:nvSpPr>
        <p:spPr>
          <a:xfrm>
            <a:off x="370114" y="1962269"/>
            <a:ext cx="8637815" cy="1922383"/>
          </a:xfrm>
          <a:prstGeom prst="rect">
            <a:avLst/>
          </a:prstGeom>
          <a:noFill/>
          <a:ln/>
        </p:spPr>
        <p:txBody>
          <a:bodyPr wrap="square" rtlCol="0" anchor="t"/>
          <a:lstStyle/>
          <a:p>
            <a:pPr marL="0" indent="0" algn="just">
              <a:lnSpc>
                <a:spcPts val="2524"/>
              </a:lnSpc>
              <a:buNone/>
            </a:pPr>
            <a:r>
              <a:rPr lang="en-US" sz="2000" dirty="0">
                <a:solidFill>
                  <a:srgbClr val="404155"/>
                </a:solidFill>
                <a:latin typeface="Arial" panose="020B0604020202020204" pitchFamily="34" charset="0"/>
                <a:ea typeface="Nobile" pitchFamily="34" charset="-122"/>
                <a:cs typeface="Arial" panose="020B0604020202020204" pitchFamily="34" charset="0"/>
              </a:rPr>
              <a:t> </a:t>
            </a:r>
            <a:r>
              <a:rPr lang="ro-RO" sz="2000" dirty="0">
                <a:solidFill>
                  <a:srgbClr val="404155"/>
                </a:solidFill>
                <a:latin typeface="Arial" panose="020B0604020202020204" pitchFamily="34" charset="0"/>
                <a:ea typeface="Nobile" pitchFamily="34" charset="-122"/>
                <a:cs typeface="Arial" panose="020B0604020202020204" pitchFamily="34" charset="0"/>
              </a:rPr>
              <a:t>    </a:t>
            </a:r>
            <a:r>
              <a:rPr lang="en-US" sz="2000" dirty="0" err="1">
                <a:solidFill>
                  <a:schemeClr val="bg1"/>
                </a:solidFill>
                <a:latin typeface="Arial" panose="020B0604020202020204" pitchFamily="34" charset="0"/>
                <a:ea typeface="Nobile" pitchFamily="34" charset="-122"/>
                <a:cs typeface="Arial" panose="020B0604020202020204" pitchFamily="34" charset="0"/>
              </a:rPr>
              <a:t>Legea</a:t>
            </a:r>
            <a:r>
              <a:rPr lang="en-US" sz="2000" dirty="0">
                <a:solidFill>
                  <a:schemeClr val="bg1"/>
                </a:solidFill>
                <a:latin typeface="Arial" panose="020B0604020202020204" pitchFamily="34" charset="0"/>
                <a:ea typeface="Nobile" pitchFamily="34" charset="-122"/>
                <a:cs typeface="Arial" panose="020B0604020202020204" pitchFamily="34" charset="0"/>
              </a:rPr>
              <a:t> atracției universale a lui Isaac Newton reprezintă una dintre cele mai importante descoperiri științifice din istorie. Newton a postulat că orice două obiecte cu masă atrag una asupra celeilalte cu o forță proporțională cu produsul maselor lor și invers proporțională cu pătratul distanței dintre ele. Această lege explică nu doar atracția dintre obiecte terestre, ci și forțele care guvernează mișcarea planetelor și a altor corpuri cerești.</a:t>
            </a:r>
            <a:endParaRPr lang="en-US" sz="2000" dirty="0">
              <a:solidFill>
                <a:schemeClr val="bg1"/>
              </a:solidFill>
              <a:latin typeface="Arial" panose="020B0604020202020204" pitchFamily="34" charset="0"/>
              <a:cs typeface="Arial" panose="020B0604020202020204" pitchFamily="34" charset="0"/>
            </a:endParaRPr>
          </a:p>
        </p:txBody>
      </p:sp>
      <p:sp>
        <p:nvSpPr>
          <p:cNvPr id="7" name="Text 4"/>
          <p:cNvSpPr/>
          <p:nvPr/>
        </p:nvSpPr>
        <p:spPr>
          <a:xfrm>
            <a:off x="402771" y="3991213"/>
            <a:ext cx="8572500" cy="1601986"/>
          </a:xfrm>
          <a:prstGeom prst="rect">
            <a:avLst/>
          </a:prstGeom>
          <a:noFill/>
          <a:ln/>
        </p:spPr>
        <p:txBody>
          <a:bodyPr wrap="square" rtlCol="0" anchor="t"/>
          <a:lstStyle/>
          <a:p>
            <a:pPr marL="0" indent="0" algn="just">
              <a:lnSpc>
                <a:spcPts val="2524"/>
              </a:lnSpc>
              <a:buNone/>
            </a:pPr>
            <a:r>
              <a:rPr lang="en-US" sz="1577" dirty="0">
                <a:solidFill>
                  <a:srgbClr val="404155"/>
                </a:solidFill>
                <a:latin typeface="Nobile" pitchFamily="34" charset="0"/>
                <a:ea typeface="Nobile" pitchFamily="34" charset="-122"/>
                <a:cs typeface="Nobile" pitchFamily="34" charset="-120"/>
              </a:rPr>
              <a:t> </a:t>
            </a:r>
            <a:r>
              <a:rPr lang="ro-RO" sz="1577" dirty="0">
                <a:solidFill>
                  <a:srgbClr val="404155"/>
                </a:solidFill>
                <a:latin typeface="Nobile" pitchFamily="34" charset="0"/>
                <a:ea typeface="Nobile" pitchFamily="34" charset="-122"/>
                <a:cs typeface="Nobile" pitchFamily="34" charset="-120"/>
              </a:rPr>
              <a:t>   </a:t>
            </a:r>
            <a:r>
              <a:rPr lang="en-US" sz="2000" dirty="0" err="1">
                <a:solidFill>
                  <a:schemeClr val="bg1"/>
                </a:solidFill>
                <a:latin typeface="Arial" panose="020B0604020202020204" pitchFamily="34" charset="0"/>
                <a:ea typeface="Nobile" pitchFamily="34" charset="-122"/>
                <a:cs typeface="Arial" panose="020B0604020202020204" pitchFamily="34" charset="0"/>
              </a:rPr>
              <a:t>Potrivit</a:t>
            </a:r>
            <a:r>
              <a:rPr lang="en-US" sz="2000" dirty="0">
                <a:solidFill>
                  <a:schemeClr val="bg1"/>
                </a:solidFill>
                <a:latin typeface="Arial" panose="020B0604020202020204" pitchFamily="34" charset="0"/>
                <a:ea typeface="Nobile" pitchFamily="34" charset="-122"/>
                <a:cs typeface="Arial" panose="020B0604020202020204" pitchFamily="34" charset="0"/>
              </a:rPr>
              <a:t> legii lui Newton, forța gravitațională este universală, adică ea acționează asupra tuturor obiectelor din univers, indiferent de natura lor. Această forță este responsabilă pentru căderea obiectelor pe Pământ, pentru mișcarea planetelor în jurul Soarelui, precum și pentru multe alte fenomene gravitaționale observabile în natură.</a:t>
            </a:r>
            <a:endParaRPr lang="en-US" sz="2000" dirty="0">
              <a:solidFill>
                <a:schemeClr val="bg1"/>
              </a:solidFill>
              <a:latin typeface="Arial" panose="020B0604020202020204" pitchFamily="34" charset="0"/>
              <a:cs typeface="Arial" panose="020B0604020202020204" pitchFamily="34" charset="0"/>
            </a:endParaRPr>
          </a:p>
        </p:txBody>
      </p:sp>
      <p:sp>
        <p:nvSpPr>
          <p:cNvPr id="8" name="Text 5"/>
          <p:cNvSpPr/>
          <p:nvPr/>
        </p:nvSpPr>
        <p:spPr>
          <a:xfrm>
            <a:off x="500744" y="5764037"/>
            <a:ext cx="8409214" cy="1281589"/>
          </a:xfrm>
          <a:prstGeom prst="rect">
            <a:avLst/>
          </a:prstGeom>
          <a:noFill/>
          <a:ln/>
        </p:spPr>
        <p:txBody>
          <a:bodyPr wrap="square" rtlCol="0" anchor="t"/>
          <a:lstStyle/>
          <a:p>
            <a:pPr marL="0" indent="0" algn="just">
              <a:lnSpc>
                <a:spcPts val="2524"/>
              </a:lnSpc>
              <a:buNone/>
            </a:pPr>
            <a:r>
              <a:rPr lang="en-US" sz="2000" dirty="0">
                <a:solidFill>
                  <a:schemeClr val="bg1"/>
                </a:solidFill>
                <a:latin typeface="Nobile" pitchFamily="34" charset="0"/>
                <a:ea typeface="Nobile" pitchFamily="34" charset="-122"/>
                <a:cs typeface="Nobile" pitchFamily="34" charset="-120"/>
              </a:rPr>
              <a:t> </a:t>
            </a:r>
            <a:r>
              <a:rPr lang="ro-RO" sz="2000" dirty="0">
                <a:solidFill>
                  <a:schemeClr val="bg1"/>
                </a:solidFill>
                <a:latin typeface="Nobile" pitchFamily="34" charset="0"/>
                <a:ea typeface="Nobile" pitchFamily="34" charset="-122"/>
                <a:cs typeface="Nobile" pitchFamily="34" charset="-120"/>
              </a:rPr>
              <a:t> </a:t>
            </a:r>
            <a:r>
              <a:rPr lang="en-US" sz="2000" dirty="0" err="1">
                <a:solidFill>
                  <a:schemeClr val="bg1"/>
                </a:solidFill>
                <a:latin typeface="Arial" panose="020B0604020202020204" pitchFamily="34" charset="0"/>
                <a:ea typeface="Nobile" pitchFamily="34" charset="-122"/>
                <a:cs typeface="Arial" panose="020B0604020202020204" pitchFamily="34" charset="0"/>
              </a:rPr>
              <a:t>Legea</a:t>
            </a:r>
            <a:r>
              <a:rPr lang="en-US" sz="2000" dirty="0">
                <a:solidFill>
                  <a:schemeClr val="bg1"/>
                </a:solidFill>
                <a:latin typeface="Arial" panose="020B0604020202020204" pitchFamily="34" charset="0"/>
                <a:ea typeface="Nobile" pitchFamily="34" charset="-122"/>
                <a:cs typeface="Arial" panose="020B0604020202020204" pitchFamily="34" charset="0"/>
              </a:rPr>
              <a:t> atracției universale a permis oamenilor de știință să înțeleagă mai bine mecanismele care stau la baza sistemului solar și a altor sisteme planetare. Ea reprezintă o piatră de temelie a mecanicii clasice și este un concept fundamental în astrofizică și cosmologie.</a:t>
            </a:r>
            <a:endParaRPr lang="en-US" sz="2000" dirty="0">
              <a:solidFill>
                <a:schemeClr val="bg1"/>
              </a:solidFill>
              <a:latin typeface="Arial" panose="020B0604020202020204" pitchFamily="34" charset="0"/>
              <a:cs typeface="Arial" panose="020B0604020202020204" pitchFamily="34" charset="0"/>
            </a:endParaRPr>
          </a:p>
        </p:txBody>
      </p:sp>
      <p:pic>
        <p:nvPicPr>
          <p:cNvPr id="9"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19373"/>
            <a:ext cx="14630400" cy="8229600"/>
          </a:xfrm>
          <a:prstGeom prst="rect">
            <a:avLst/>
          </a:prstGeom>
          <a:solidFill>
            <a:srgbClr val="F9F9FF"/>
          </a:solidFill>
          <a:ln/>
        </p:spPr>
      </p:sp>
      <p:sp>
        <p:nvSpPr>
          <p:cNvPr id="4" name="Text 2"/>
          <p:cNvSpPr/>
          <p:nvPr/>
        </p:nvSpPr>
        <p:spPr>
          <a:xfrm>
            <a:off x="2051497" y="625980"/>
            <a:ext cx="10864402" cy="1187529"/>
          </a:xfrm>
          <a:prstGeom prst="rect">
            <a:avLst/>
          </a:prstGeom>
          <a:noFill/>
          <a:ln/>
        </p:spPr>
        <p:txBody>
          <a:bodyPr wrap="square" rtlCol="0" anchor="t"/>
          <a:lstStyle/>
          <a:p>
            <a:pPr marL="0" indent="0" algn="ctr">
              <a:lnSpc>
                <a:spcPts val="4675"/>
              </a:lnSpc>
              <a:buNone/>
            </a:pPr>
            <a:r>
              <a:rPr lang="en-US" sz="3740" b="1" dirty="0">
                <a:solidFill>
                  <a:srgbClr val="C00000"/>
                </a:solidFill>
                <a:latin typeface="Alexandria" pitchFamily="34" charset="0"/>
                <a:ea typeface="Alexandria" pitchFamily="34" charset="-122"/>
                <a:cs typeface="Alexandria" pitchFamily="34" charset="-120"/>
              </a:rPr>
              <a:t>Forța de gravitație: factori care o influențează</a:t>
            </a:r>
            <a:endParaRPr lang="en-US" sz="3740" b="1" dirty="0">
              <a:solidFill>
                <a:srgbClr val="C00000"/>
              </a:solidFill>
            </a:endParaRPr>
          </a:p>
        </p:txBody>
      </p:sp>
      <p:sp>
        <p:nvSpPr>
          <p:cNvPr id="5" name="Text 3"/>
          <p:cNvSpPr/>
          <p:nvPr/>
        </p:nvSpPr>
        <p:spPr>
          <a:xfrm>
            <a:off x="1686826" y="1846039"/>
            <a:ext cx="1908691" cy="296823"/>
          </a:xfrm>
          <a:prstGeom prst="rect">
            <a:avLst/>
          </a:prstGeom>
          <a:noFill/>
          <a:ln/>
        </p:spPr>
        <p:txBody>
          <a:bodyPr wrap="none" rtlCol="0" anchor="t"/>
          <a:lstStyle/>
          <a:p>
            <a:pPr marL="0" indent="0">
              <a:lnSpc>
                <a:spcPts val="2338"/>
              </a:lnSpc>
              <a:buNone/>
            </a:pPr>
            <a:r>
              <a:rPr lang="en-US" sz="1870" b="1" dirty="0">
                <a:solidFill>
                  <a:srgbClr val="C00000"/>
                </a:solidFill>
                <a:latin typeface="Alexandria" pitchFamily="34" charset="0"/>
                <a:ea typeface="Alexandria" pitchFamily="34" charset="-122"/>
                <a:cs typeface="Alexandria" pitchFamily="34" charset="-120"/>
              </a:rPr>
              <a:t>Masă</a:t>
            </a:r>
            <a:endParaRPr lang="en-US" sz="1870" b="1" dirty="0">
              <a:solidFill>
                <a:srgbClr val="C00000"/>
              </a:solidFill>
            </a:endParaRPr>
          </a:p>
        </p:txBody>
      </p:sp>
      <p:sp>
        <p:nvSpPr>
          <p:cNvPr id="6" name="Text 4"/>
          <p:cNvSpPr/>
          <p:nvPr/>
        </p:nvSpPr>
        <p:spPr>
          <a:xfrm>
            <a:off x="1235069" y="2256591"/>
            <a:ext cx="2297345" cy="4559498"/>
          </a:xfrm>
          <a:prstGeom prst="rect">
            <a:avLst/>
          </a:prstGeom>
          <a:noFill/>
          <a:ln/>
        </p:spPr>
        <p:txBody>
          <a:bodyPr wrap="square" rtlCol="0" anchor="t"/>
          <a:lstStyle/>
          <a:p>
            <a:pPr marL="0" indent="0" algn="just">
              <a:lnSpc>
                <a:spcPts val="2394"/>
              </a:lnSpc>
              <a:buNone/>
            </a:pPr>
            <a:r>
              <a:rPr lang="en-US" sz="1496" b="1" dirty="0">
                <a:solidFill>
                  <a:srgbClr val="404155"/>
                </a:solidFill>
                <a:latin typeface="Nobile" pitchFamily="34" charset="0"/>
                <a:ea typeface="Nobile" pitchFamily="34" charset="-122"/>
                <a:cs typeface="Nobile" pitchFamily="34" charset="-120"/>
              </a:rPr>
              <a:t>Masa obiectelor joacă un rol crucial în determinarea forței gravitaționale. Cu cât masa unui obiect este mai mare, cu atât atracția gravitațională pe care o exercită este mai puternică. Acest principiu explică de ce planeta Pământ are o putere de atracție mai mare decât Luna.</a:t>
            </a:r>
            <a:endParaRPr lang="en-US" sz="1496" b="1" dirty="0"/>
          </a:p>
        </p:txBody>
      </p:sp>
      <p:sp>
        <p:nvSpPr>
          <p:cNvPr id="7" name="Text 5"/>
          <p:cNvSpPr/>
          <p:nvPr/>
        </p:nvSpPr>
        <p:spPr>
          <a:xfrm>
            <a:off x="4762833" y="1739302"/>
            <a:ext cx="1908691" cy="296823"/>
          </a:xfrm>
          <a:prstGeom prst="rect">
            <a:avLst/>
          </a:prstGeom>
          <a:noFill/>
          <a:ln/>
        </p:spPr>
        <p:txBody>
          <a:bodyPr wrap="none" rtlCol="0" anchor="t"/>
          <a:lstStyle/>
          <a:p>
            <a:pPr marL="0" indent="0">
              <a:lnSpc>
                <a:spcPts val="2338"/>
              </a:lnSpc>
              <a:buNone/>
            </a:pPr>
            <a:r>
              <a:rPr lang="en-US" sz="1870" b="1" dirty="0">
                <a:solidFill>
                  <a:srgbClr val="C00000"/>
                </a:solidFill>
                <a:latin typeface="Alexandria" pitchFamily="34" charset="0"/>
                <a:ea typeface="Alexandria" pitchFamily="34" charset="-122"/>
                <a:cs typeface="Alexandria" pitchFamily="34" charset="-120"/>
              </a:rPr>
              <a:t>Distanță</a:t>
            </a:r>
            <a:endParaRPr lang="en-US" sz="1870" b="1" dirty="0">
              <a:solidFill>
                <a:srgbClr val="C00000"/>
              </a:solidFill>
            </a:endParaRPr>
          </a:p>
        </p:txBody>
      </p:sp>
      <p:sp>
        <p:nvSpPr>
          <p:cNvPr id="8" name="Text 6"/>
          <p:cNvSpPr/>
          <p:nvPr/>
        </p:nvSpPr>
        <p:spPr>
          <a:xfrm>
            <a:off x="4142014" y="2158391"/>
            <a:ext cx="2550667" cy="4559498"/>
          </a:xfrm>
          <a:prstGeom prst="rect">
            <a:avLst/>
          </a:prstGeom>
          <a:noFill/>
          <a:ln/>
        </p:spPr>
        <p:txBody>
          <a:bodyPr wrap="square" rtlCol="0" anchor="t"/>
          <a:lstStyle/>
          <a:p>
            <a:pPr marL="0" indent="0" algn="just">
              <a:lnSpc>
                <a:spcPts val="2394"/>
              </a:lnSpc>
              <a:buNone/>
            </a:pPr>
            <a:r>
              <a:rPr lang="en-US" sz="1496" b="1" dirty="0">
                <a:solidFill>
                  <a:srgbClr val="404155"/>
                </a:solidFill>
                <a:latin typeface="Nobile" pitchFamily="34" charset="0"/>
                <a:ea typeface="Nobile" pitchFamily="34" charset="-122"/>
                <a:cs typeface="Nobile" pitchFamily="34" charset="-120"/>
              </a:rPr>
              <a:t>Distanța dintre două obiecte este un alt factor-cheie care influențează forța gravitației. Cu cât două obiecte sunt mai apropiate, cu atât forța de atracție gravitațională este mai mare. Legea pătratului distanței formulată de Newton descrie în mod matematic această relație.</a:t>
            </a:r>
            <a:endParaRPr lang="en-US" sz="1496" b="1" dirty="0"/>
          </a:p>
        </p:txBody>
      </p:sp>
      <p:sp>
        <p:nvSpPr>
          <p:cNvPr id="9" name="Text 7"/>
          <p:cNvSpPr/>
          <p:nvPr/>
        </p:nvSpPr>
        <p:spPr>
          <a:xfrm>
            <a:off x="8275032" y="1590891"/>
            <a:ext cx="1908691" cy="296823"/>
          </a:xfrm>
          <a:prstGeom prst="rect">
            <a:avLst/>
          </a:prstGeom>
          <a:noFill/>
          <a:ln/>
        </p:spPr>
        <p:txBody>
          <a:bodyPr wrap="none" rtlCol="0" anchor="t"/>
          <a:lstStyle/>
          <a:p>
            <a:pPr marL="0" indent="0">
              <a:lnSpc>
                <a:spcPts val="2338"/>
              </a:lnSpc>
              <a:buNone/>
            </a:pPr>
            <a:r>
              <a:rPr lang="en-US" sz="1870" b="1" dirty="0">
                <a:solidFill>
                  <a:srgbClr val="C00000"/>
                </a:solidFill>
                <a:latin typeface="Alexandria" pitchFamily="34" charset="0"/>
                <a:ea typeface="Alexandria" pitchFamily="34" charset="-122"/>
                <a:cs typeface="Alexandria" pitchFamily="34" charset="-120"/>
              </a:rPr>
              <a:t>Densitate</a:t>
            </a:r>
            <a:endParaRPr lang="en-US" sz="1870" b="1" dirty="0">
              <a:solidFill>
                <a:srgbClr val="C00000"/>
              </a:solidFill>
            </a:endParaRPr>
          </a:p>
        </p:txBody>
      </p:sp>
      <p:sp>
        <p:nvSpPr>
          <p:cNvPr id="10" name="Text 8"/>
          <p:cNvSpPr/>
          <p:nvPr/>
        </p:nvSpPr>
        <p:spPr>
          <a:xfrm>
            <a:off x="7249887" y="2079211"/>
            <a:ext cx="2754222" cy="4559498"/>
          </a:xfrm>
          <a:prstGeom prst="rect">
            <a:avLst/>
          </a:prstGeom>
          <a:noFill/>
          <a:ln/>
        </p:spPr>
        <p:txBody>
          <a:bodyPr wrap="square" rtlCol="0" anchor="t"/>
          <a:lstStyle/>
          <a:p>
            <a:pPr marL="0" indent="0" algn="just">
              <a:lnSpc>
                <a:spcPts val="2394"/>
              </a:lnSpc>
              <a:buNone/>
            </a:pPr>
            <a:r>
              <a:rPr lang="en-US" sz="1496" b="1" dirty="0">
                <a:solidFill>
                  <a:srgbClr val="404155"/>
                </a:solidFill>
                <a:latin typeface="Nobile" pitchFamily="34" charset="0"/>
                <a:ea typeface="Nobile" pitchFamily="34" charset="-122"/>
                <a:cs typeface="Nobile" pitchFamily="34" charset="-120"/>
              </a:rPr>
              <a:t>Densitatea obiectelor joacă un rol important în gravitație. Obiecte cu densitate mai mare, cum ar fi stelele sau planetele dense, vor exercita o forță de atracție mai puternică decât obiecte cu o densitate mai scăzută, cum ar fi gazele sau nori cosmici.</a:t>
            </a:r>
            <a:endParaRPr lang="en-US" sz="1496" b="1" dirty="0"/>
          </a:p>
        </p:txBody>
      </p:sp>
      <p:sp>
        <p:nvSpPr>
          <p:cNvPr id="11" name="Text 9"/>
          <p:cNvSpPr/>
          <p:nvPr/>
        </p:nvSpPr>
        <p:spPr>
          <a:xfrm>
            <a:off x="11034883" y="1739301"/>
            <a:ext cx="1908691" cy="296823"/>
          </a:xfrm>
          <a:prstGeom prst="rect">
            <a:avLst/>
          </a:prstGeom>
          <a:noFill/>
          <a:ln/>
        </p:spPr>
        <p:txBody>
          <a:bodyPr wrap="none" rtlCol="0" anchor="t"/>
          <a:lstStyle/>
          <a:p>
            <a:pPr marL="0" indent="0">
              <a:lnSpc>
                <a:spcPts val="2338"/>
              </a:lnSpc>
              <a:buNone/>
            </a:pPr>
            <a:r>
              <a:rPr lang="en-US" sz="1870" b="1" dirty="0">
                <a:solidFill>
                  <a:srgbClr val="C00000"/>
                </a:solidFill>
                <a:latin typeface="Alexandria" pitchFamily="34" charset="0"/>
                <a:ea typeface="Alexandria" pitchFamily="34" charset="-122"/>
                <a:cs typeface="Alexandria" pitchFamily="34" charset="-120"/>
              </a:rPr>
              <a:t>Accelerație</a:t>
            </a:r>
            <a:endParaRPr lang="en-US" sz="1870" b="1" dirty="0">
              <a:solidFill>
                <a:srgbClr val="C00000"/>
              </a:solidFill>
            </a:endParaRPr>
          </a:p>
        </p:txBody>
      </p:sp>
      <p:sp>
        <p:nvSpPr>
          <p:cNvPr id="12" name="Text 10"/>
          <p:cNvSpPr/>
          <p:nvPr/>
        </p:nvSpPr>
        <p:spPr>
          <a:xfrm>
            <a:off x="10297887" y="2158391"/>
            <a:ext cx="2929778" cy="3951565"/>
          </a:xfrm>
          <a:prstGeom prst="rect">
            <a:avLst/>
          </a:prstGeom>
          <a:noFill/>
          <a:ln/>
        </p:spPr>
        <p:txBody>
          <a:bodyPr wrap="square" rtlCol="0" anchor="t"/>
          <a:lstStyle/>
          <a:p>
            <a:pPr marL="0" indent="0" algn="just">
              <a:lnSpc>
                <a:spcPts val="2394"/>
              </a:lnSpc>
              <a:buNone/>
            </a:pPr>
            <a:r>
              <a:rPr lang="en-US" sz="1496" b="1" dirty="0">
                <a:solidFill>
                  <a:srgbClr val="404155"/>
                </a:solidFill>
                <a:latin typeface="Nobile" pitchFamily="34" charset="0"/>
                <a:ea typeface="Nobile" pitchFamily="34" charset="-122"/>
                <a:cs typeface="Nobile" pitchFamily="34" charset="-120"/>
              </a:rPr>
              <a:t>Gravitația generează o accelerație a obiectelor spre centrul de atracție. Această accelerație gravitațională este o măsură a intensității câmpului gravitațional și este mai mare în apropierea obiectelor cu o masă mai mare.</a:t>
            </a:r>
            <a:endParaRPr lang="en-US" sz="1496"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
        <p:nvSpPr>
          <p:cNvPr id="4" name="Text 2"/>
          <p:cNvSpPr/>
          <p:nvPr/>
        </p:nvSpPr>
        <p:spPr>
          <a:xfrm>
            <a:off x="2525792" y="555069"/>
            <a:ext cx="9162217" cy="630079"/>
          </a:xfrm>
          <a:prstGeom prst="rect">
            <a:avLst/>
          </a:prstGeom>
          <a:noFill/>
          <a:ln/>
        </p:spPr>
        <p:txBody>
          <a:bodyPr wrap="none" rtlCol="0" anchor="t"/>
          <a:lstStyle/>
          <a:p>
            <a:pPr marL="0" indent="0" algn="ctr">
              <a:lnSpc>
                <a:spcPts val="4962"/>
              </a:lnSpc>
              <a:buNone/>
            </a:pPr>
            <a:r>
              <a:rPr lang="en-US" sz="3970" b="1" dirty="0">
                <a:solidFill>
                  <a:srgbClr val="C00000"/>
                </a:solidFill>
                <a:latin typeface="Arial" panose="020B0604020202020204" pitchFamily="34" charset="0"/>
                <a:ea typeface="Alexandria" pitchFamily="34" charset="-122"/>
                <a:cs typeface="Arial" panose="020B0604020202020204" pitchFamily="34" charset="0"/>
              </a:rPr>
              <a:t>Efectele gravitației asupra obiectelor</a:t>
            </a:r>
            <a:endParaRPr lang="en-US" sz="3970" b="1" dirty="0">
              <a:solidFill>
                <a:srgbClr val="C00000"/>
              </a:solidFill>
              <a:latin typeface="Arial" panose="020B0604020202020204" pitchFamily="34" charset="0"/>
              <a:cs typeface="Arial" panose="020B0604020202020204" pitchFamily="34" charset="0"/>
            </a:endParaRPr>
          </a:p>
        </p:txBody>
      </p:sp>
      <p:pic>
        <p:nvPicPr>
          <p:cNvPr id="5" name="Image 0" descr="preencoded.png"/>
          <p:cNvPicPr>
            <a:picLocks noChangeAspect="1"/>
          </p:cNvPicPr>
          <p:nvPr/>
        </p:nvPicPr>
        <p:blipFill>
          <a:blip r:embed="rId3"/>
          <a:stretch>
            <a:fillRect/>
          </a:stretch>
        </p:blipFill>
        <p:spPr>
          <a:xfrm>
            <a:off x="2150235" y="1675498"/>
            <a:ext cx="2991326" cy="1848683"/>
          </a:xfrm>
          <a:prstGeom prst="rect">
            <a:avLst/>
          </a:prstGeom>
        </p:spPr>
      </p:pic>
      <p:sp>
        <p:nvSpPr>
          <p:cNvPr id="6" name="Text 3"/>
          <p:cNvSpPr/>
          <p:nvPr/>
        </p:nvSpPr>
        <p:spPr>
          <a:xfrm>
            <a:off x="2055138" y="3667150"/>
            <a:ext cx="2991326" cy="630079"/>
          </a:xfrm>
          <a:prstGeom prst="rect">
            <a:avLst/>
          </a:prstGeom>
          <a:noFill/>
          <a:ln/>
        </p:spPr>
        <p:txBody>
          <a:bodyPr wrap="square" rtlCol="0" anchor="t"/>
          <a:lstStyle/>
          <a:p>
            <a:pPr marL="0" indent="0" algn="ctr">
              <a:lnSpc>
                <a:spcPts val="2481"/>
              </a:lnSpc>
              <a:buNone/>
            </a:pPr>
            <a:r>
              <a:rPr lang="en-US" sz="1985" b="1" dirty="0">
                <a:solidFill>
                  <a:srgbClr val="404155"/>
                </a:solidFill>
                <a:latin typeface="Alexandria" pitchFamily="34" charset="0"/>
                <a:ea typeface="Alexandria" pitchFamily="34" charset="-122"/>
                <a:cs typeface="Alexandria" pitchFamily="34" charset="-120"/>
              </a:rPr>
              <a:t>Accelerația gravitațională</a:t>
            </a:r>
            <a:endParaRPr lang="en-US" sz="1985" b="1" dirty="0"/>
          </a:p>
        </p:txBody>
      </p:sp>
      <p:sp>
        <p:nvSpPr>
          <p:cNvPr id="7" name="Text 4"/>
          <p:cNvSpPr/>
          <p:nvPr/>
        </p:nvSpPr>
        <p:spPr>
          <a:xfrm>
            <a:off x="1883229" y="4440198"/>
            <a:ext cx="3633889" cy="3226594"/>
          </a:xfrm>
          <a:prstGeom prst="rect">
            <a:avLst/>
          </a:prstGeom>
          <a:noFill/>
          <a:ln/>
        </p:spPr>
        <p:txBody>
          <a:bodyPr wrap="square" rtlCol="0" anchor="t"/>
          <a:lstStyle/>
          <a:p>
            <a:pPr marL="0" indent="0" algn="just">
              <a:lnSpc>
                <a:spcPts val="2541"/>
              </a:lnSpc>
              <a:buNone/>
            </a:pPr>
            <a:r>
              <a:rPr lang="ro-RO" sz="1588" b="1" dirty="0">
                <a:solidFill>
                  <a:srgbClr val="404155"/>
                </a:solidFill>
                <a:latin typeface="Nobile" pitchFamily="34" charset="0"/>
                <a:ea typeface="Nobile" pitchFamily="34" charset="-122"/>
                <a:cs typeface="Nobile" pitchFamily="34" charset="-120"/>
              </a:rPr>
              <a:t>  </a:t>
            </a:r>
            <a:r>
              <a:rPr lang="en-US" sz="1588" b="1" dirty="0" err="1">
                <a:solidFill>
                  <a:srgbClr val="404155"/>
                </a:solidFill>
                <a:latin typeface="Nobile" pitchFamily="34" charset="0"/>
                <a:ea typeface="Nobile" pitchFamily="34" charset="-122"/>
                <a:cs typeface="Nobile" pitchFamily="34" charset="-120"/>
              </a:rPr>
              <a:t>Gravitația</a:t>
            </a:r>
            <a:r>
              <a:rPr lang="en-US" sz="1588" b="1" dirty="0">
                <a:solidFill>
                  <a:srgbClr val="404155"/>
                </a:solidFill>
                <a:latin typeface="Nobile" pitchFamily="34" charset="0"/>
                <a:ea typeface="Nobile" pitchFamily="34" charset="-122"/>
                <a:cs typeface="Nobile" pitchFamily="34" charset="-120"/>
              </a:rPr>
              <a:t> exercită o forță asupra obiectelor, determinând o accelerație a acestora către centrul de greutate al obiectului care atrage. Această accelerație gravitațională este responsabilă pentru căderea liberă a obiectelor și pentru atracția dintre planete și soare.</a:t>
            </a:r>
            <a:endParaRPr lang="en-US" sz="1588" b="1" dirty="0"/>
          </a:p>
        </p:txBody>
      </p:sp>
      <p:pic>
        <p:nvPicPr>
          <p:cNvPr id="8" name="Image 1" descr="preencoded.png"/>
          <p:cNvPicPr>
            <a:picLocks noChangeAspect="1"/>
          </p:cNvPicPr>
          <p:nvPr/>
        </p:nvPicPr>
        <p:blipFill>
          <a:blip r:embed="rId4"/>
          <a:stretch>
            <a:fillRect/>
          </a:stretch>
        </p:blipFill>
        <p:spPr>
          <a:xfrm>
            <a:off x="5819537" y="1588413"/>
            <a:ext cx="2991326" cy="1848683"/>
          </a:xfrm>
          <a:prstGeom prst="rect">
            <a:avLst/>
          </a:prstGeom>
        </p:spPr>
      </p:pic>
      <p:sp>
        <p:nvSpPr>
          <p:cNvPr id="9" name="Text 5"/>
          <p:cNvSpPr/>
          <p:nvPr/>
        </p:nvSpPr>
        <p:spPr>
          <a:xfrm>
            <a:off x="5819537" y="3689152"/>
            <a:ext cx="2520672" cy="315039"/>
          </a:xfrm>
          <a:prstGeom prst="rect">
            <a:avLst/>
          </a:prstGeom>
          <a:noFill/>
          <a:ln/>
        </p:spPr>
        <p:txBody>
          <a:bodyPr wrap="none" rtlCol="0" anchor="t"/>
          <a:lstStyle/>
          <a:p>
            <a:pPr marL="0" indent="0" algn="ctr">
              <a:lnSpc>
                <a:spcPts val="2481"/>
              </a:lnSpc>
              <a:buNone/>
            </a:pPr>
            <a:r>
              <a:rPr lang="en-US" sz="1985" b="1" dirty="0">
                <a:solidFill>
                  <a:srgbClr val="404155"/>
                </a:solidFill>
                <a:latin typeface="Alexandria" pitchFamily="34" charset="0"/>
                <a:ea typeface="Alexandria" pitchFamily="34" charset="-122"/>
                <a:cs typeface="Alexandria" pitchFamily="34" charset="-120"/>
              </a:rPr>
              <a:t>Forța de greutate</a:t>
            </a:r>
            <a:endParaRPr lang="en-US" sz="1985" b="1" dirty="0"/>
          </a:p>
        </p:txBody>
      </p:sp>
      <p:sp>
        <p:nvSpPr>
          <p:cNvPr id="10" name="Text 6"/>
          <p:cNvSpPr/>
          <p:nvPr/>
        </p:nvSpPr>
        <p:spPr>
          <a:xfrm>
            <a:off x="5819537" y="4125158"/>
            <a:ext cx="2991326" cy="3226594"/>
          </a:xfrm>
          <a:prstGeom prst="rect">
            <a:avLst/>
          </a:prstGeom>
          <a:noFill/>
          <a:ln/>
        </p:spPr>
        <p:txBody>
          <a:bodyPr wrap="square" rtlCol="0" anchor="t"/>
          <a:lstStyle/>
          <a:p>
            <a:pPr marL="0" indent="0" algn="just">
              <a:lnSpc>
                <a:spcPts val="2541"/>
              </a:lnSpc>
              <a:buNone/>
            </a:pPr>
            <a:r>
              <a:rPr lang="en-US" sz="1588" b="1" dirty="0">
                <a:solidFill>
                  <a:srgbClr val="404155"/>
                </a:solidFill>
                <a:latin typeface="Nobile" pitchFamily="34" charset="0"/>
                <a:ea typeface="Nobile" pitchFamily="34" charset="-122"/>
                <a:cs typeface="Nobile" pitchFamily="34" charset="-120"/>
              </a:rPr>
              <a:t>Datorită gravitației, obiectele prezintă o greutate la suprafața Pământului. Această forță de greutate este proportională cu masa obiectului și cu accelerația gravitațională la locul respectiv, ceea ce explică de ce obiectele mai grele cad mai repede.</a:t>
            </a:r>
            <a:endParaRPr lang="en-US" sz="1588" b="1" dirty="0"/>
          </a:p>
        </p:txBody>
      </p:sp>
      <p:pic>
        <p:nvPicPr>
          <p:cNvPr id="11" name="Image 2" descr="preencoded.png"/>
          <p:cNvPicPr>
            <a:picLocks noChangeAspect="1"/>
          </p:cNvPicPr>
          <p:nvPr/>
        </p:nvPicPr>
        <p:blipFill>
          <a:blip r:embed="rId5"/>
          <a:stretch>
            <a:fillRect/>
          </a:stretch>
        </p:blipFill>
        <p:spPr>
          <a:xfrm>
            <a:off x="9113282" y="1588413"/>
            <a:ext cx="2991326" cy="1848683"/>
          </a:xfrm>
          <a:prstGeom prst="rect">
            <a:avLst/>
          </a:prstGeom>
        </p:spPr>
      </p:pic>
      <p:sp>
        <p:nvSpPr>
          <p:cNvPr id="12" name="Text 7"/>
          <p:cNvSpPr/>
          <p:nvPr/>
        </p:nvSpPr>
        <p:spPr>
          <a:xfrm>
            <a:off x="9526939" y="3665814"/>
            <a:ext cx="2520672" cy="315039"/>
          </a:xfrm>
          <a:prstGeom prst="rect">
            <a:avLst/>
          </a:prstGeom>
          <a:noFill/>
          <a:ln/>
        </p:spPr>
        <p:txBody>
          <a:bodyPr wrap="none" rtlCol="0" anchor="t"/>
          <a:lstStyle/>
          <a:p>
            <a:pPr marL="0" indent="0" algn="ctr">
              <a:lnSpc>
                <a:spcPts val="2481"/>
              </a:lnSpc>
              <a:buNone/>
            </a:pPr>
            <a:r>
              <a:rPr lang="en-US" sz="1985" b="1" dirty="0">
                <a:solidFill>
                  <a:srgbClr val="404155"/>
                </a:solidFill>
                <a:latin typeface="Alexandria" pitchFamily="34" charset="0"/>
                <a:ea typeface="Alexandria" pitchFamily="34" charset="-122"/>
                <a:cs typeface="Alexandria" pitchFamily="34" charset="-120"/>
              </a:rPr>
              <a:t>Maree și deformări</a:t>
            </a:r>
            <a:endParaRPr lang="en-US" sz="1985" b="1" dirty="0"/>
          </a:p>
        </p:txBody>
      </p:sp>
      <p:sp>
        <p:nvSpPr>
          <p:cNvPr id="13" name="Text 8"/>
          <p:cNvSpPr/>
          <p:nvPr/>
        </p:nvSpPr>
        <p:spPr>
          <a:xfrm>
            <a:off x="9113282" y="4125158"/>
            <a:ext cx="3584904" cy="3549253"/>
          </a:xfrm>
          <a:prstGeom prst="rect">
            <a:avLst/>
          </a:prstGeom>
          <a:noFill/>
          <a:ln/>
        </p:spPr>
        <p:txBody>
          <a:bodyPr wrap="square" rtlCol="0" anchor="t"/>
          <a:lstStyle/>
          <a:p>
            <a:pPr marL="0" indent="0" algn="just">
              <a:lnSpc>
                <a:spcPts val="2541"/>
              </a:lnSpc>
              <a:buNone/>
            </a:pPr>
            <a:r>
              <a:rPr lang="en-US" sz="1588" b="1" dirty="0">
                <a:solidFill>
                  <a:srgbClr val="404155"/>
                </a:solidFill>
                <a:latin typeface="Nobile" pitchFamily="34" charset="0"/>
                <a:ea typeface="Nobile" pitchFamily="34" charset="-122"/>
                <a:cs typeface="Nobile" pitchFamily="34" charset="-120"/>
              </a:rPr>
              <a:t>Gravitația exercită influențe uriașe asupra mișcării și deformării obiectelor, determinând fenomene precum mareele oceanice și deformarea Pământului. Aceste efecte se pot observa la scară planetară, dar și la nivelul obiectelor mai mici, precum fluidele din organismele vii.</a:t>
            </a:r>
            <a:endParaRPr lang="en-US" sz="1588"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168728" y="0"/>
            <a:ext cx="14630400" cy="8229600"/>
          </a:xfrm>
          <a:prstGeom prst="rect">
            <a:avLst/>
          </a:prstGeom>
          <a:solidFill>
            <a:srgbClr val="F9F9FF"/>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6267569" y="304306"/>
            <a:ext cx="7581662" cy="1614250"/>
          </a:xfrm>
          <a:prstGeom prst="rect">
            <a:avLst/>
          </a:prstGeom>
          <a:noFill/>
          <a:ln/>
        </p:spPr>
        <p:txBody>
          <a:bodyPr wrap="square" rtlCol="0" anchor="t"/>
          <a:lstStyle/>
          <a:p>
            <a:pPr marL="0" indent="0" algn="ctr">
              <a:lnSpc>
                <a:spcPts val="5126"/>
              </a:lnSpc>
              <a:buNone/>
            </a:pPr>
            <a:r>
              <a:rPr lang="en-US" sz="4101" b="1" dirty="0">
                <a:solidFill>
                  <a:srgbClr val="C00000"/>
                </a:solidFill>
                <a:latin typeface="Alexandria" pitchFamily="34" charset="0"/>
                <a:ea typeface="Alexandria" pitchFamily="34" charset="-122"/>
                <a:cs typeface="Alexandria" pitchFamily="34" charset="-120"/>
              </a:rPr>
              <a:t>Gravitația și mișcarea planetelor</a:t>
            </a:r>
            <a:endParaRPr lang="en-US" sz="4101" b="1" dirty="0">
              <a:solidFill>
                <a:srgbClr val="C00000"/>
              </a:solidFill>
            </a:endParaRPr>
          </a:p>
        </p:txBody>
      </p:sp>
      <p:sp>
        <p:nvSpPr>
          <p:cNvPr id="6" name="Text 3"/>
          <p:cNvSpPr/>
          <p:nvPr/>
        </p:nvSpPr>
        <p:spPr>
          <a:xfrm>
            <a:off x="6267569" y="1319433"/>
            <a:ext cx="7581662" cy="1666875"/>
          </a:xfrm>
          <a:prstGeom prst="rect">
            <a:avLst/>
          </a:prstGeom>
          <a:noFill/>
          <a:ln/>
        </p:spPr>
        <p:txBody>
          <a:bodyPr wrap="square" rtlCol="0" anchor="t"/>
          <a:lstStyle/>
          <a:p>
            <a:pPr marL="0" indent="0" algn="just">
              <a:lnSpc>
                <a:spcPts val="2624"/>
              </a:lnSpc>
              <a:buNone/>
            </a:pPr>
            <a:r>
              <a:rPr lang="ro-RO" b="1" dirty="0">
                <a:solidFill>
                  <a:srgbClr val="404155"/>
                </a:solidFill>
                <a:latin typeface="Nobile" pitchFamily="34" charset="0"/>
                <a:ea typeface="Nobile" pitchFamily="34" charset="-122"/>
                <a:cs typeface="Nobile" pitchFamily="34" charset="-120"/>
              </a:rPr>
              <a:t>    </a:t>
            </a:r>
            <a:r>
              <a:rPr lang="en-US" b="1" dirty="0" err="1">
                <a:solidFill>
                  <a:srgbClr val="404155"/>
                </a:solidFill>
                <a:latin typeface="Nobile" pitchFamily="34" charset="0"/>
                <a:ea typeface="Nobile" pitchFamily="34" charset="-122"/>
                <a:cs typeface="Nobile" pitchFamily="34" charset="-120"/>
              </a:rPr>
              <a:t>Gravitația</a:t>
            </a:r>
            <a:r>
              <a:rPr lang="en-US" b="1" dirty="0">
                <a:solidFill>
                  <a:srgbClr val="404155"/>
                </a:solidFill>
                <a:latin typeface="Nobile" pitchFamily="34" charset="0"/>
                <a:ea typeface="Nobile" pitchFamily="34" charset="-122"/>
                <a:cs typeface="Nobile" pitchFamily="34" charset="-120"/>
              </a:rPr>
              <a:t> joacă un rol fundamental în mișcarea planetelor din Sistemul Solar. Fiecare planetă este atrasă gravitațional de Soare, iar această forță de atracție ține planetele pe orbite eliptice stabile în jurul Soarelui. Dimensiunea și forma orbitei fiecărei planete depinde de masa și distanța sa față de Soare.</a:t>
            </a:r>
            <a:endParaRPr lang="en-US" b="1" dirty="0"/>
          </a:p>
        </p:txBody>
      </p:sp>
      <p:sp>
        <p:nvSpPr>
          <p:cNvPr id="7" name="Text 4"/>
          <p:cNvSpPr/>
          <p:nvPr/>
        </p:nvSpPr>
        <p:spPr>
          <a:xfrm>
            <a:off x="6316555" y="2774718"/>
            <a:ext cx="7581662" cy="2053096"/>
          </a:xfrm>
          <a:prstGeom prst="rect">
            <a:avLst/>
          </a:prstGeom>
          <a:noFill/>
          <a:ln/>
        </p:spPr>
        <p:txBody>
          <a:bodyPr wrap="square" rtlCol="0" anchor="t"/>
          <a:lstStyle/>
          <a:p>
            <a:pPr marL="0" indent="0" algn="just">
              <a:lnSpc>
                <a:spcPts val="2624"/>
              </a:lnSpc>
              <a:buNone/>
            </a:pPr>
            <a:r>
              <a:rPr lang="ro-RO" b="1" dirty="0">
                <a:solidFill>
                  <a:srgbClr val="404155"/>
                </a:solidFill>
                <a:latin typeface="Nobile" pitchFamily="34" charset="0"/>
                <a:ea typeface="Nobile" pitchFamily="34" charset="-122"/>
                <a:cs typeface="Nobile" pitchFamily="34" charset="-120"/>
              </a:rPr>
              <a:t>    </a:t>
            </a:r>
            <a:r>
              <a:rPr lang="en-US" b="1" dirty="0">
                <a:solidFill>
                  <a:srgbClr val="404155"/>
                </a:solidFill>
                <a:latin typeface="Nobile" pitchFamily="34" charset="0"/>
                <a:ea typeface="Nobile" pitchFamily="34" charset="-122"/>
                <a:cs typeface="Nobile" pitchFamily="34" charset="-120"/>
              </a:rPr>
              <a:t>Conform legilor lui Kepler, planetele se deplasează pe orbite eliptice, cu o viteză variabilă de-a lungul orbitei. Viteza este mai mare atunci când planeta se află mai aproape de Soare și mai mică atunci când planeta se află la distanță mai mare de Soare. Aceste mișcări se explică prin acțiunea constantă a forței de gravitație solare asupra planetelor.</a:t>
            </a:r>
            <a:endParaRPr lang="en-US" b="1" dirty="0"/>
          </a:p>
        </p:txBody>
      </p:sp>
      <p:sp>
        <p:nvSpPr>
          <p:cNvPr id="8" name="Text 5"/>
          <p:cNvSpPr/>
          <p:nvPr/>
        </p:nvSpPr>
        <p:spPr>
          <a:xfrm>
            <a:off x="6316555" y="4534393"/>
            <a:ext cx="7581662" cy="1333500"/>
          </a:xfrm>
          <a:prstGeom prst="rect">
            <a:avLst/>
          </a:prstGeom>
          <a:noFill/>
          <a:ln/>
        </p:spPr>
        <p:txBody>
          <a:bodyPr wrap="square" rtlCol="0" anchor="t"/>
          <a:lstStyle/>
          <a:p>
            <a:pPr marL="0" indent="0" algn="just">
              <a:lnSpc>
                <a:spcPts val="2624"/>
              </a:lnSpc>
              <a:buNone/>
            </a:pPr>
            <a:r>
              <a:rPr lang="ro-RO" b="1" dirty="0">
                <a:solidFill>
                  <a:srgbClr val="404155"/>
                </a:solidFill>
                <a:latin typeface="Nobile" pitchFamily="34" charset="0"/>
                <a:ea typeface="Nobile" pitchFamily="34" charset="-122"/>
                <a:cs typeface="Nobile" pitchFamily="34" charset="-120"/>
              </a:rPr>
              <a:t>    </a:t>
            </a:r>
            <a:r>
              <a:rPr lang="en-US" b="1" dirty="0" err="1">
                <a:solidFill>
                  <a:srgbClr val="404155"/>
                </a:solidFill>
                <a:latin typeface="Nobile" pitchFamily="34" charset="0"/>
                <a:ea typeface="Nobile" pitchFamily="34" charset="-122"/>
                <a:cs typeface="Nobile" pitchFamily="34" charset="-120"/>
              </a:rPr>
              <a:t>Gravitația</a:t>
            </a:r>
            <a:r>
              <a:rPr lang="en-US" b="1" dirty="0">
                <a:solidFill>
                  <a:srgbClr val="404155"/>
                </a:solidFill>
                <a:latin typeface="Nobile" pitchFamily="34" charset="0"/>
                <a:ea typeface="Nobile" pitchFamily="34" charset="-122"/>
                <a:cs typeface="Nobile" pitchFamily="34" charset="-120"/>
              </a:rPr>
              <a:t> influențează nu doar mișcarea planetelor, ci și a altor corpuri cerești, precum sateliți, asteroizi și comete. Mișcările acestor obiecte pot fi înțelese și prezise folosind legile newtoniene ale mișcării și ale gravitației universale.</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
        <p:nvSpPr>
          <p:cNvPr id="4" name="Text 2"/>
          <p:cNvSpPr/>
          <p:nvPr/>
        </p:nvSpPr>
        <p:spPr>
          <a:xfrm>
            <a:off x="2037993" y="747832"/>
            <a:ext cx="10302597" cy="694373"/>
          </a:xfrm>
          <a:prstGeom prst="rect">
            <a:avLst/>
          </a:prstGeom>
          <a:noFill/>
          <a:ln/>
        </p:spPr>
        <p:txBody>
          <a:bodyPr wrap="none" rtlCol="0" anchor="t"/>
          <a:lstStyle/>
          <a:p>
            <a:pPr marL="0" indent="0" algn="ctr">
              <a:lnSpc>
                <a:spcPts val="5468"/>
              </a:lnSpc>
              <a:buNone/>
            </a:pPr>
            <a:r>
              <a:rPr lang="en-US" sz="4374" b="1" dirty="0">
                <a:solidFill>
                  <a:srgbClr val="C00000"/>
                </a:solidFill>
                <a:latin typeface="Arial" panose="020B0604020202020204" pitchFamily="34" charset="0"/>
                <a:ea typeface="Alexandria" pitchFamily="34" charset="-122"/>
                <a:cs typeface="Arial" panose="020B0604020202020204" pitchFamily="34" charset="0"/>
              </a:rPr>
              <a:t>Gravitația și fenomenele astronomice</a:t>
            </a:r>
            <a:endParaRPr lang="en-US" sz="4374" b="1" dirty="0">
              <a:solidFill>
                <a:srgbClr val="C00000"/>
              </a:solidFill>
              <a:latin typeface="Arial" panose="020B0604020202020204" pitchFamily="34" charset="0"/>
              <a:cs typeface="Arial" panose="020B0604020202020204" pitchFamily="34" charset="0"/>
            </a:endParaRPr>
          </a:p>
        </p:txBody>
      </p:sp>
      <p:sp>
        <p:nvSpPr>
          <p:cNvPr id="5" name="Text 3"/>
          <p:cNvSpPr/>
          <p:nvPr/>
        </p:nvSpPr>
        <p:spPr>
          <a:xfrm>
            <a:off x="827314" y="1975366"/>
            <a:ext cx="7336971" cy="2487811"/>
          </a:xfrm>
          <a:prstGeom prst="rect">
            <a:avLst/>
          </a:prstGeom>
          <a:noFill/>
          <a:ln/>
        </p:spPr>
        <p:txBody>
          <a:bodyPr wrap="square" rtlCol="0" anchor="t"/>
          <a:lstStyle/>
          <a:p>
            <a:pPr marL="0" indent="0" algn="just">
              <a:lnSpc>
                <a:spcPts val="2799"/>
              </a:lnSpc>
              <a:buNone/>
            </a:pPr>
            <a:r>
              <a:rPr lang="ro-RO" sz="2000" b="1" dirty="0">
                <a:solidFill>
                  <a:srgbClr val="404155"/>
                </a:solidFill>
                <a:latin typeface="Arial" panose="020B0604020202020204" pitchFamily="34" charset="0"/>
                <a:ea typeface="Nobile" pitchFamily="34" charset="-122"/>
                <a:cs typeface="Arial" panose="020B0604020202020204" pitchFamily="34" charset="0"/>
              </a:rPr>
              <a:t>     </a:t>
            </a:r>
            <a:r>
              <a:rPr lang="en-US" sz="2000" b="1" dirty="0" err="1">
                <a:solidFill>
                  <a:srgbClr val="404155"/>
                </a:solidFill>
                <a:latin typeface="Arial" panose="020B0604020202020204" pitchFamily="34" charset="0"/>
                <a:ea typeface="Nobile" pitchFamily="34" charset="-122"/>
                <a:cs typeface="Arial" panose="020B0604020202020204" pitchFamily="34" charset="0"/>
              </a:rPr>
              <a:t>Gravitatea</a:t>
            </a:r>
            <a:r>
              <a:rPr lang="en-US" sz="2000" b="1" dirty="0">
                <a:solidFill>
                  <a:srgbClr val="404155"/>
                </a:solidFill>
                <a:latin typeface="Arial" panose="020B0604020202020204" pitchFamily="34" charset="0"/>
                <a:ea typeface="Nobile" pitchFamily="34" charset="-122"/>
                <a:cs typeface="Arial" panose="020B0604020202020204" pitchFamily="34" charset="0"/>
              </a:rPr>
              <a:t> universală joacă un rol crucial în multe fenomene astronomice. Aceasta menține planetele în orbitele lor stabile în jurul Soarelui, asigurând echilibrul întregului sistem solar. Totodată, gravitatea influențează formarea și evoluția galaxiilor, determinând traiectoriile stelelor și ale altor obiecte cerești.</a:t>
            </a:r>
            <a:endParaRPr lang="en-US" sz="2000" b="1" dirty="0">
              <a:latin typeface="Arial" panose="020B0604020202020204" pitchFamily="34" charset="0"/>
              <a:cs typeface="Arial" panose="020B0604020202020204" pitchFamily="34" charset="0"/>
            </a:endParaRPr>
          </a:p>
        </p:txBody>
      </p:sp>
      <p:sp>
        <p:nvSpPr>
          <p:cNvPr id="6" name="Text 4"/>
          <p:cNvSpPr/>
          <p:nvPr/>
        </p:nvSpPr>
        <p:spPr>
          <a:xfrm>
            <a:off x="862692" y="4336512"/>
            <a:ext cx="7266214" cy="2487811"/>
          </a:xfrm>
          <a:prstGeom prst="rect">
            <a:avLst/>
          </a:prstGeom>
          <a:noFill/>
          <a:ln/>
        </p:spPr>
        <p:txBody>
          <a:bodyPr wrap="square" rtlCol="0" anchor="t"/>
          <a:lstStyle/>
          <a:p>
            <a:pPr marL="0" indent="0" algn="just">
              <a:lnSpc>
                <a:spcPts val="2799"/>
              </a:lnSpc>
              <a:buNone/>
            </a:pPr>
            <a:r>
              <a:rPr lang="ro-RO" sz="2000" b="1" dirty="0">
                <a:solidFill>
                  <a:srgbClr val="404155"/>
                </a:solidFill>
                <a:latin typeface="Arial" panose="020B0604020202020204" pitchFamily="34" charset="0"/>
                <a:ea typeface="Nobile" pitchFamily="34" charset="-122"/>
                <a:cs typeface="Arial" panose="020B0604020202020204" pitchFamily="34" charset="0"/>
              </a:rPr>
              <a:t>     </a:t>
            </a:r>
            <a:r>
              <a:rPr lang="en-US" sz="2000" b="1" dirty="0" err="1">
                <a:solidFill>
                  <a:srgbClr val="404155"/>
                </a:solidFill>
                <a:latin typeface="Arial" panose="020B0604020202020204" pitchFamily="34" charset="0"/>
                <a:ea typeface="Nobile" pitchFamily="34" charset="-122"/>
                <a:cs typeface="Arial" panose="020B0604020202020204" pitchFamily="34" charset="0"/>
              </a:rPr>
              <a:t>Fenomene</a:t>
            </a:r>
            <a:r>
              <a:rPr lang="en-US" sz="2000" b="1" dirty="0">
                <a:solidFill>
                  <a:srgbClr val="404155"/>
                </a:solidFill>
                <a:latin typeface="Arial" panose="020B0604020202020204" pitchFamily="34" charset="0"/>
                <a:ea typeface="Nobile" pitchFamily="34" charset="-122"/>
                <a:cs typeface="Arial" panose="020B0604020202020204" pitchFamily="34" charset="0"/>
              </a:rPr>
              <a:t> fascinante precum maree, formare de găuri negre și colaps gravitațional sunt toate rezultatul acțiunii puternice a forței gravitaționale. Chiar și fenomene spectaculoase precum exploziile de supernove sau formarea de stele noi sunt legate direct de efectele gravitației la scară cosmică.</a:t>
            </a:r>
            <a:endParaRPr lang="en-US" sz="2000" b="1" dirty="0">
              <a:latin typeface="Arial" panose="020B0604020202020204" pitchFamily="34" charset="0"/>
              <a:cs typeface="Arial" panose="020B0604020202020204" pitchFamily="34" charset="0"/>
            </a:endParaRPr>
          </a:p>
        </p:txBody>
      </p:sp>
      <p:pic>
        <p:nvPicPr>
          <p:cNvPr id="7" name="Image 0" descr="preencoded.png"/>
          <p:cNvPicPr>
            <a:picLocks noChangeAspect="1"/>
          </p:cNvPicPr>
          <p:nvPr/>
        </p:nvPicPr>
        <p:blipFill>
          <a:blip r:embed="rId3"/>
          <a:stretch>
            <a:fillRect/>
          </a:stretch>
        </p:blipFill>
        <p:spPr>
          <a:xfrm>
            <a:off x="8578963" y="1785886"/>
            <a:ext cx="5006221" cy="52063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
        <p:nvSpPr>
          <p:cNvPr id="4" name="Text 2"/>
          <p:cNvSpPr/>
          <p:nvPr/>
        </p:nvSpPr>
        <p:spPr>
          <a:xfrm>
            <a:off x="2037992" y="792242"/>
            <a:ext cx="11231693" cy="1388745"/>
          </a:xfrm>
          <a:prstGeom prst="rect">
            <a:avLst/>
          </a:prstGeom>
          <a:noFill/>
          <a:ln/>
        </p:spPr>
        <p:txBody>
          <a:bodyPr wrap="square" rtlCol="0" anchor="t"/>
          <a:lstStyle/>
          <a:p>
            <a:pPr marL="0" indent="0" algn="ctr">
              <a:lnSpc>
                <a:spcPts val="5468"/>
              </a:lnSpc>
              <a:buNone/>
            </a:pPr>
            <a:r>
              <a:rPr lang="en-US" sz="4374" b="1" dirty="0">
                <a:solidFill>
                  <a:srgbClr val="C00000"/>
                </a:solidFill>
                <a:latin typeface="Arial" panose="020B0604020202020204" pitchFamily="34" charset="0"/>
                <a:ea typeface="Alexandria" pitchFamily="34" charset="-122"/>
                <a:cs typeface="Arial" panose="020B0604020202020204" pitchFamily="34" charset="0"/>
              </a:rPr>
              <a:t>Aplicații ale gravitației în viața de zi cu zi</a:t>
            </a:r>
            <a:endParaRPr lang="en-US" sz="4374" b="1" dirty="0">
              <a:solidFill>
                <a:srgbClr val="C00000"/>
              </a:solidFill>
              <a:latin typeface="Arial" panose="020B0604020202020204" pitchFamily="34" charset="0"/>
              <a:cs typeface="Arial" panose="020B0604020202020204" pitchFamily="34" charset="0"/>
            </a:endParaRPr>
          </a:p>
        </p:txBody>
      </p:sp>
      <p:pic>
        <p:nvPicPr>
          <p:cNvPr id="5" name="Image 0" descr="preencoded.png"/>
          <p:cNvPicPr>
            <a:picLocks noChangeAspect="1"/>
          </p:cNvPicPr>
          <p:nvPr/>
        </p:nvPicPr>
        <p:blipFill>
          <a:blip r:embed="rId3"/>
          <a:stretch>
            <a:fillRect/>
          </a:stretch>
        </p:blipFill>
        <p:spPr>
          <a:xfrm>
            <a:off x="2037993" y="2625328"/>
            <a:ext cx="555427" cy="555427"/>
          </a:xfrm>
          <a:prstGeom prst="rect">
            <a:avLst/>
          </a:prstGeom>
        </p:spPr>
      </p:pic>
      <p:sp>
        <p:nvSpPr>
          <p:cNvPr id="6" name="Text 3"/>
          <p:cNvSpPr/>
          <p:nvPr/>
        </p:nvSpPr>
        <p:spPr>
          <a:xfrm>
            <a:off x="2037993" y="3402925"/>
            <a:ext cx="2777490" cy="347186"/>
          </a:xfrm>
          <a:prstGeom prst="rect">
            <a:avLst/>
          </a:prstGeom>
          <a:noFill/>
          <a:ln/>
        </p:spPr>
        <p:txBody>
          <a:bodyPr wrap="none" rtlCol="0" anchor="t"/>
          <a:lstStyle/>
          <a:p>
            <a:pPr marL="0" indent="0" algn="ctr">
              <a:lnSpc>
                <a:spcPts val="2734"/>
              </a:lnSpc>
              <a:buNone/>
            </a:pPr>
            <a:r>
              <a:rPr lang="en-US" sz="2187" b="1" dirty="0">
                <a:solidFill>
                  <a:srgbClr val="C00000"/>
                </a:solidFill>
                <a:latin typeface="Alexandria" pitchFamily="34" charset="0"/>
                <a:ea typeface="Alexandria" pitchFamily="34" charset="-122"/>
                <a:cs typeface="Alexandria" pitchFamily="34" charset="-120"/>
              </a:rPr>
              <a:t>Electrocasnice</a:t>
            </a:r>
            <a:endParaRPr lang="en-US" sz="2187" b="1" dirty="0">
              <a:solidFill>
                <a:srgbClr val="C00000"/>
              </a:solidFill>
            </a:endParaRPr>
          </a:p>
        </p:txBody>
      </p:sp>
      <p:sp>
        <p:nvSpPr>
          <p:cNvPr id="7" name="Text 4"/>
          <p:cNvSpPr/>
          <p:nvPr/>
        </p:nvSpPr>
        <p:spPr>
          <a:xfrm>
            <a:off x="881743" y="3883343"/>
            <a:ext cx="4452138" cy="3554016"/>
          </a:xfrm>
          <a:prstGeom prst="rect">
            <a:avLst/>
          </a:prstGeom>
          <a:noFill/>
          <a:ln/>
        </p:spPr>
        <p:txBody>
          <a:bodyPr wrap="square" rtlCol="0" anchor="t"/>
          <a:lstStyle/>
          <a:p>
            <a:pPr marL="0" indent="0" algn="just">
              <a:lnSpc>
                <a:spcPts val="2799"/>
              </a:lnSpc>
              <a:buNone/>
            </a:pPr>
            <a:r>
              <a:rPr lang="en-US" sz="1750" b="1" dirty="0">
                <a:solidFill>
                  <a:srgbClr val="404155"/>
                </a:solidFill>
                <a:latin typeface="Nobile" pitchFamily="34" charset="0"/>
                <a:ea typeface="Nobile" pitchFamily="34" charset="-122"/>
                <a:cs typeface="Nobile" pitchFamily="34" charset="-120"/>
              </a:rPr>
              <a:t>Gravitația joacă un rol esențial în funcționarea majorității electrocasnicelor, de la frigidere și mașini de spălat până la aspiratoare și uscătoare de păr. Forța gravitațională asigură circulația fluidelor și menține componentele în poziția corectă.</a:t>
            </a:r>
            <a:endParaRPr lang="en-US" sz="1750" b="1" dirty="0"/>
          </a:p>
        </p:txBody>
      </p:sp>
      <p:pic>
        <p:nvPicPr>
          <p:cNvPr id="8" name="Image 1" descr="preencoded.png"/>
          <p:cNvPicPr>
            <a:picLocks noChangeAspect="1"/>
          </p:cNvPicPr>
          <p:nvPr/>
        </p:nvPicPr>
        <p:blipFill>
          <a:blip r:embed="rId4"/>
          <a:stretch>
            <a:fillRect/>
          </a:stretch>
        </p:blipFill>
        <p:spPr>
          <a:xfrm>
            <a:off x="5667137" y="2625328"/>
            <a:ext cx="555427" cy="555427"/>
          </a:xfrm>
          <a:prstGeom prst="rect">
            <a:avLst/>
          </a:prstGeom>
        </p:spPr>
      </p:pic>
      <p:sp>
        <p:nvSpPr>
          <p:cNvPr id="9" name="Text 5"/>
          <p:cNvSpPr/>
          <p:nvPr/>
        </p:nvSpPr>
        <p:spPr>
          <a:xfrm>
            <a:off x="5667137" y="3402925"/>
            <a:ext cx="2777490" cy="347186"/>
          </a:xfrm>
          <a:prstGeom prst="rect">
            <a:avLst/>
          </a:prstGeom>
          <a:noFill/>
          <a:ln/>
        </p:spPr>
        <p:txBody>
          <a:bodyPr wrap="none" rtlCol="0" anchor="t"/>
          <a:lstStyle/>
          <a:p>
            <a:pPr marL="0" indent="0" algn="ctr">
              <a:lnSpc>
                <a:spcPts val="2734"/>
              </a:lnSpc>
              <a:buNone/>
            </a:pPr>
            <a:r>
              <a:rPr lang="en-US" sz="2187" b="1" dirty="0">
                <a:solidFill>
                  <a:srgbClr val="C00000"/>
                </a:solidFill>
                <a:latin typeface="Alexandria" pitchFamily="34" charset="0"/>
                <a:ea typeface="Alexandria" pitchFamily="34" charset="-122"/>
                <a:cs typeface="Alexandria" pitchFamily="34" charset="-120"/>
              </a:rPr>
              <a:t>Construcții</a:t>
            </a:r>
            <a:endParaRPr lang="en-US" sz="2187" b="1" dirty="0">
              <a:solidFill>
                <a:srgbClr val="C00000"/>
              </a:solidFill>
            </a:endParaRPr>
          </a:p>
        </p:txBody>
      </p:sp>
      <p:sp>
        <p:nvSpPr>
          <p:cNvPr id="10" name="Text 6"/>
          <p:cNvSpPr/>
          <p:nvPr/>
        </p:nvSpPr>
        <p:spPr>
          <a:xfrm>
            <a:off x="5667137" y="3883343"/>
            <a:ext cx="3296007" cy="3616914"/>
          </a:xfrm>
          <a:prstGeom prst="rect">
            <a:avLst/>
          </a:prstGeom>
          <a:noFill/>
          <a:ln/>
        </p:spPr>
        <p:txBody>
          <a:bodyPr wrap="square" rtlCol="0" anchor="t"/>
          <a:lstStyle/>
          <a:p>
            <a:pPr marL="0" indent="0" algn="just">
              <a:lnSpc>
                <a:spcPts val="2799"/>
              </a:lnSpc>
              <a:buNone/>
            </a:pPr>
            <a:r>
              <a:rPr lang="en-US" sz="1750" b="1" dirty="0">
                <a:solidFill>
                  <a:srgbClr val="404155"/>
                </a:solidFill>
                <a:latin typeface="Nobile" pitchFamily="34" charset="0"/>
                <a:ea typeface="Nobile" pitchFamily="34" charset="-122"/>
                <a:cs typeface="Nobile" pitchFamily="34" charset="-120"/>
              </a:rPr>
              <a:t>Gravitația influențează profund procesul de construcție, de la stabilitatea structurilor până la proiectarea și amplasarea clădirilor. Arhitecții trebuie să ia în considerare forțele gravitaționale pentru a crea construcții sigure și durabile.</a:t>
            </a:r>
            <a:endParaRPr lang="en-US" sz="1750" b="1" dirty="0"/>
          </a:p>
        </p:txBody>
      </p:sp>
      <p:pic>
        <p:nvPicPr>
          <p:cNvPr id="11" name="Image 2" descr="preencoded.png"/>
          <p:cNvPicPr>
            <a:picLocks noChangeAspect="1"/>
          </p:cNvPicPr>
          <p:nvPr/>
        </p:nvPicPr>
        <p:blipFill>
          <a:blip r:embed="rId5"/>
          <a:stretch>
            <a:fillRect/>
          </a:stretch>
        </p:blipFill>
        <p:spPr>
          <a:xfrm>
            <a:off x="9296400" y="2625328"/>
            <a:ext cx="555427" cy="555427"/>
          </a:xfrm>
          <a:prstGeom prst="rect">
            <a:avLst/>
          </a:prstGeom>
        </p:spPr>
      </p:pic>
      <p:sp>
        <p:nvSpPr>
          <p:cNvPr id="12" name="Text 7"/>
          <p:cNvSpPr/>
          <p:nvPr/>
        </p:nvSpPr>
        <p:spPr>
          <a:xfrm>
            <a:off x="9296400" y="3402925"/>
            <a:ext cx="2777490" cy="347186"/>
          </a:xfrm>
          <a:prstGeom prst="rect">
            <a:avLst/>
          </a:prstGeom>
          <a:noFill/>
          <a:ln/>
        </p:spPr>
        <p:txBody>
          <a:bodyPr wrap="none" rtlCol="0" anchor="t"/>
          <a:lstStyle/>
          <a:p>
            <a:pPr marL="0" indent="0" algn="ctr">
              <a:lnSpc>
                <a:spcPts val="2734"/>
              </a:lnSpc>
              <a:buNone/>
            </a:pPr>
            <a:r>
              <a:rPr lang="en-US" sz="2187" b="1" dirty="0">
                <a:solidFill>
                  <a:srgbClr val="C00000"/>
                </a:solidFill>
                <a:latin typeface="Alexandria" pitchFamily="34" charset="0"/>
                <a:ea typeface="Alexandria" pitchFamily="34" charset="-122"/>
                <a:cs typeface="Alexandria" pitchFamily="34" charset="-120"/>
              </a:rPr>
              <a:t>Transport</a:t>
            </a:r>
            <a:endParaRPr lang="en-US" sz="2187" b="1" dirty="0">
              <a:solidFill>
                <a:srgbClr val="C00000"/>
              </a:solidFill>
            </a:endParaRPr>
          </a:p>
        </p:txBody>
      </p:sp>
      <p:sp>
        <p:nvSpPr>
          <p:cNvPr id="13" name="Text 8"/>
          <p:cNvSpPr/>
          <p:nvPr/>
        </p:nvSpPr>
        <p:spPr>
          <a:xfrm>
            <a:off x="9296400" y="3883343"/>
            <a:ext cx="4642757" cy="3198614"/>
          </a:xfrm>
          <a:prstGeom prst="rect">
            <a:avLst/>
          </a:prstGeom>
          <a:noFill/>
          <a:ln/>
        </p:spPr>
        <p:txBody>
          <a:bodyPr wrap="square" rtlCol="0" anchor="t"/>
          <a:lstStyle/>
          <a:p>
            <a:pPr marL="0" indent="0" algn="just">
              <a:lnSpc>
                <a:spcPts val="2799"/>
              </a:lnSpc>
              <a:buNone/>
            </a:pPr>
            <a:r>
              <a:rPr lang="en-US" sz="1750" b="1" dirty="0">
                <a:solidFill>
                  <a:srgbClr val="404155"/>
                </a:solidFill>
                <a:latin typeface="Nobile" pitchFamily="34" charset="0"/>
                <a:ea typeface="Nobile" pitchFamily="34" charset="-122"/>
                <a:cs typeface="Nobile" pitchFamily="34" charset="-120"/>
              </a:rPr>
              <a:t>Gravitația joacă un rol crucial în domeniul transportului. De la proiectarea mașinilor și avioanelor până la calcularea traiectoriilor de zbor, înțelegerea gravitației este esențială pentru dezvoltarea sistemelor de transport eficiente și sigure.</a:t>
            </a:r>
            <a:endParaRPr lang="en-US" sz="175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1350</Words>
  <Application>Microsoft Office PowerPoint</Application>
  <PresentationFormat>Довільний</PresentationFormat>
  <Paragraphs>62</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Alexandria</vt:lpstr>
      <vt:lpstr>Arial</vt:lpstr>
      <vt:lpstr>Nobile</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Boris G</dc:creator>
  <cp:lastModifiedBy>Liliya Hovornyan</cp:lastModifiedBy>
  <cp:revision>2</cp:revision>
  <dcterms:created xsi:type="dcterms:W3CDTF">2024-05-28T17:28:04Z</dcterms:created>
  <dcterms:modified xsi:type="dcterms:W3CDTF">2024-05-28T17:52:25Z</dcterms:modified>
</cp:coreProperties>
</file>