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266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gamma.app"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gamma.app"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hyperlink" Target="https://gamma.app"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833199" y="1480661"/>
            <a:ext cx="7477601" cy="2874645"/>
          </a:xfrm>
          <a:prstGeom prst="rect">
            <a:avLst/>
          </a:prstGeom>
          <a:noFill/>
          <a:ln/>
        </p:spPr>
        <p:txBody>
          <a:bodyPr wrap="square" rtlCol="0" anchor="t"/>
          <a:lstStyle/>
          <a:p>
            <a:pPr marL="0" indent="0" algn="ctr">
              <a:lnSpc>
                <a:spcPts val="7545"/>
              </a:lnSpc>
              <a:buNone/>
            </a:pPr>
            <a:r>
              <a:rPr lang="en-US" sz="6036" b="1" dirty="0">
                <a:solidFill>
                  <a:srgbClr val="FF0000"/>
                </a:solidFill>
                <a:latin typeface="Syne" pitchFamily="34" charset="0"/>
                <a:ea typeface="Syne" pitchFamily="34" charset="-122"/>
                <a:cs typeface="Syne" pitchFamily="34" charset="-120"/>
              </a:rPr>
              <a:t>Presiunea lichidelor și a gazelor</a:t>
            </a:r>
            <a:endParaRPr lang="en-US" sz="6036" dirty="0">
              <a:solidFill>
                <a:srgbClr val="FF0000"/>
              </a:solidFill>
            </a:endParaRPr>
          </a:p>
        </p:txBody>
      </p:sp>
      <p:sp>
        <p:nvSpPr>
          <p:cNvPr id="6" name="Text 3"/>
          <p:cNvSpPr/>
          <p:nvPr/>
        </p:nvSpPr>
        <p:spPr>
          <a:xfrm>
            <a:off x="833199" y="4688562"/>
            <a:ext cx="7477601" cy="1421606"/>
          </a:xfrm>
          <a:prstGeom prst="rect">
            <a:avLst/>
          </a:prstGeom>
          <a:noFill/>
          <a:ln/>
        </p:spPr>
        <p:txBody>
          <a:bodyPr wrap="square" rtlCol="0" anchor="t"/>
          <a:lstStyle/>
          <a:p>
            <a:pPr marL="0" indent="0" algn="just">
              <a:lnSpc>
                <a:spcPts val="2799"/>
              </a:lnSpc>
              <a:buNone/>
            </a:pPr>
            <a:r>
              <a:rPr lang="en-US" sz="1750" b="1" dirty="0">
                <a:solidFill>
                  <a:srgbClr val="3B4E4E"/>
                </a:solidFill>
                <a:latin typeface="Overpass" pitchFamily="34" charset="0"/>
                <a:ea typeface="Overpass" pitchFamily="34" charset="-122"/>
                <a:cs typeface="Overpass" pitchFamily="34" charset="-120"/>
              </a:rPr>
              <a:t>Presiunea este o forță care acționează perpendicular pe suprafața unui corp. În lichide și gaze, presiunea este transmisă uniform în toate direcțiile, conform Legii lui Pascal. Înțelegerea modului în care presiunea se manifestă în fluide este esențială în inginerie și știință.</a:t>
            </a:r>
            <a:endParaRPr lang="en-US" sz="1750" b="1" dirty="0"/>
          </a:p>
        </p:txBody>
      </p:sp>
      <p:sp>
        <p:nvSpPr>
          <p:cNvPr id="7" name="Shape 4"/>
          <p:cNvSpPr/>
          <p:nvPr/>
        </p:nvSpPr>
        <p:spPr>
          <a:xfrm>
            <a:off x="833199" y="6376749"/>
            <a:ext cx="355402" cy="355402"/>
          </a:xfrm>
          <a:prstGeom prst="roundRect">
            <a:avLst>
              <a:gd name="adj" fmla="val 25726039"/>
            </a:avLst>
          </a:prstGeom>
          <a:noFill/>
          <a:ln w="7620">
            <a:solidFill>
              <a:srgbClr val="FFFFFF"/>
            </a:solidFill>
            <a:prstDash val="solid"/>
          </a:ln>
        </p:spPr>
      </p:sp>
      <p:sp>
        <p:nvSpPr>
          <p:cNvPr id="9" name="Text 5"/>
          <p:cNvSpPr/>
          <p:nvPr/>
        </p:nvSpPr>
        <p:spPr>
          <a:xfrm>
            <a:off x="1299686" y="6360081"/>
            <a:ext cx="2400419" cy="388858"/>
          </a:xfrm>
          <a:prstGeom prst="rect">
            <a:avLst/>
          </a:prstGeom>
          <a:noFill/>
          <a:ln/>
        </p:spPr>
        <p:txBody>
          <a:bodyPr wrap="none" rtlCol="0" anchor="t"/>
          <a:lstStyle/>
          <a:p>
            <a:pPr marL="0" indent="0" algn="l">
              <a:lnSpc>
                <a:spcPts val="3062"/>
              </a:lnSpc>
              <a:buNone/>
            </a:pPr>
            <a:endParaRPr lang="en-US" sz="2187"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
        <p:nvSpPr>
          <p:cNvPr id="4" name="Text 2"/>
          <p:cNvSpPr/>
          <p:nvPr/>
        </p:nvSpPr>
        <p:spPr>
          <a:xfrm>
            <a:off x="2037993" y="1192173"/>
            <a:ext cx="6151364" cy="694373"/>
          </a:xfrm>
          <a:prstGeom prst="rect">
            <a:avLst/>
          </a:prstGeom>
          <a:noFill/>
          <a:ln/>
        </p:spPr>
        <p:txBody>
          <a:bodyPr wrap="non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Concluzii și rezumat</a:t>
            </a:r>
            <a:endParaRPr lang="en-US" sz="4374" dirty="0"/>
          </a:p>
        </p:txBody>
      </p:sp>
      <p:sp>
        <p:nvSpPr>
          <p:cNvPr id="5" name="Text 3"/>
          <p:cNvSpPr/>
          <p:nvPr/>
        </p:nvSpPr>
        <p:spPr>
          <a:xfrm>
            <a:off x="2037993" y="2330887"/>
            <a:ext cx="10554414" cy="1066205"/>
          </a:xfrm>
          <a:prstGeom prst="rect">
            <a:avLst/>
          </a:prstGeom>
          <a:noFill/>
          <a:ln/>
        </p:spPr>
        <p:txBody>
          <a:bodyPr wrap="squar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În concluzie, presiunea este o forță fundamentală în lumea fizică, exercitându-și influența asupra lichidelor și gazelor. Legea lui Pascal, care descrie modul în care presiunea se transmite egal și în toate direcțiile în interiorul unui fluid, are numeroase aplicații practice în tehnologie și în viața de zi cu zi.</a:t>
            </a:r>
            <a:endParaRPr lang="en-US" sz="1750" dirty="0"/>
          </a:p>
        </p:txBody>
      </p:sp>
      <p:pic>
        <p:nvPicPr>
          <p:cNvPr id="6" name="Image 0" descr="preencoded.png"/>
          <p:cNvPicPr>
            <a:picLocks noChangeAspect="1"/>
          </p:cNvPicPr>
          <p:nvPr/>
        </p:nvPicPr>
        <p:blipFill>
          <a:blip r:embed="rId3"/>
          <a:stretch>
            <a:fillRect/>
          </a:stretch>
        </p:blipFill>
        <p:spPr>
          <a:xfrm>
            <a:off x="2037993" y="3647003"/>
            <a:ext cx="555427" cy="555427"/>
          </a:xfrm>
          <a:prstGeom prst="rect">
            <a:avLst/>
          </a:prstGeom>
        </p:spPr>
      </p:pic>
      <p:sp>
        <p:nvSpPr>
          <p:cNvPr id="7" name="Text 4"/>
          <p:cNvSpPr/>
          <p:nvPr/>
        </p:nvSpPr>
        <p:spPr>
          <a:xfrm>
            <a:off x="2037993" y="4424601"/>
            <a:ext cx="2777490" cy="347186"/>
          </a:xfrm>
          <a:prstGeom prst="rect">
            <a:avLst/>
          </a:prstGeom>
          <a:noFill/>
          <a:ln/>
        </p:spPr>
        <p:txBody>
          <a:bodyPr wrap="none" rtlCol="0" anchor="t"/>
          <a:lstStyle/>
          <a:p>
            <a:pPr marL="0" indent="0" algn="l">
              <a:lnSpc>
                <a:spcPts val="2734"/>
              </a:lnSpc>
              <a:buNone/>
            </a:pPr>
            <a:r>
              <a:rPr lang="en-US" sz="2187" b="1" dirty="0">
                <a:solidFill>
                  <a:srgbClr val="3B4E4E"/>
                </a:solidFill>
                <a:latin typeface="Syne" pitchFamily="34" charset="0"/>
                <a:ea typeface="Syne" pitchFamily="34" charset="-122"/>
                <a:cs typeface="Syne" pitchFamily="34" charset="-120"/>
              </a:rPr>
              <a:t>Principii-cheie</a:t>
            </a:r>
            <a:endParaRPr lang="en-US" sz="2187" dirty="0"/>
          </a:p>
        </p:txBody>
      </p:sp>
      <p:sp>
        <p:nvSpPr>
          <p:cNvPr id="8" name="Text 5"/>
          <p:cNvSpPr/>
          <p:nvPr/>
        </p:nvSpPr>
        <p:spPr>
          <a:xfrm>
            <a:off x="2037993" y="4905018"/>
            <a:ext cx="3295888" cy="2132409"/>
          </a:xfrm>
          <a:prstGeom prst="rect">
            <a:avLst/>
          </a:prstGeom>
          <a:noFill/>
          <a:ln/>
        </p:spPr>
        <p:txBody>
          <a:bodyPr wrap="square" rtlCol="0" anchor="t"/>
          <a:lstStyle/>
          <a:p>
            <a:pPr marL="0" indent="0" algn="l">
              <a:lnSpc>
                <a:spcPts val="2799"/>
              </a:lnSpc>
              <a:buNone/>
            </a:pPr>
            <a:r>
              <a:rPr lang="en-US" sz="1750" dirty="0">
                <a:solidFill>
                  <a:srgbClr val="3B4E4E"/>
                </a:solidFill>
                <a:latin typeface="Overpass" pitchFamily="34" charset="0"/>
                <a:ea typeface="Overpass" pitchFamily="34" charset="-122"/>
                <a:cs typeface="Overpass" pitchFamily="34" charset="-120"/>
              </a:rPr>
              <a:t>Presiunea se transmite în mod egal și în toate direcțiile în interiorul unui fluid, potrivit legii lui Pascal. Presiunea hidrostatică și atmosferică joacă un rol esențial.</a:t>
            </a:r>
            <a:endParaRPr lang="en-US" sz="1750" dirty="0"/>
          </a:p>
        </p:txBody>
      </p:sp>
      <p:pic>
        <p:nvPicPr>
          <p:cNvPr id="9" name="Image 1" descr="preencoded.png"/>
          <p:cNvPicPr>
            <a:picLocks noChangeAspect="1"/>
          </p:cNvPicPr>
          <p:nvPr/>
        </p:nvPicPr>
        <p:blipFill>
          <a:blip r:embed="rId4"/>
          <a:stretch>
            <a:fillRect/>
          </a:stretch>
        </p:blipFill>
        <p:spPr>
          <a:xfrm>
            <a:off x="5667137" y="3647003"/>
            <a:ext cx="555427" cy="555427"/>
          </a:xfrm>
          <a:prstGeom prst="rect">
            <a:avLst/>
          </a:prstGeom>
        </p:spPr>
      </p:pic>
      <p:sp>
        <p:nvSpPr>
          <p:cNvPr id="10" name="Text 6"/>
          <p:cNvSpPr/>
          <p:nvPr/>
        </p:nvSpPr>
        <p:spPr>
          <a:xfrm>
            <a:off x="5667137" y="4424601"/>
            <a:ext cx="2777490" cy="347186"/>
          </a:xfrm>
          <a:prstGeom prst="rect">
            <a:avLst/>
          </a:prstGeom>
          <a:noFill/>
          <a:ln/>
        </p:spPr>
        <p:txBody>
          <a:bodyPr wrap="none" rtlCol="0" anchor="t"/>
          <a:lstStyle/>
          <a:p>
            <a:pPr marL="0" indent="0" algn="l">
              <a:lnSpc>
                <a:spcPts val="2734"/>
              </a:lnSpc>
              <a:buNone/>
            </a:pPr>
            <a:r>
              <a:rPr lang="en-US" sz="2187" b="1" dirty="0">
                <a:solidFill>
                  <a:srgbClr val="3B4E4E"/>
                </a:solidFill>
                <a:latin typeface="Syne" pitchFamily="34" charset="0"/>
                <a:ea typeface="Syne" pitchFamily="34" charset="-122"/>
                <a:cs typeface="Syne" pitchFamily="34" charset="-120"/>
              </a:rPr>
              <a:t>Aplicații practice</a:t>
            </a:r>
            <a:endParaRPr lang="en-US" sz="2187" dirty="0"/>
          </a:p>
        </p:txBody>
      </p:sp>
      <p:sp>
        <p:nvSpPr>
          <p:cNvPr id="11" name="Text 7"/>
          <p:cNvSpPr/>
          <p:nvPr/>
        </p:nvSpPr>
        <p:spPr>
          <a:xfrm>
            <a:off x="5667137" y="4905018"/>
            <a:ext cx="3296007" cy="2132409"/>
          </a:xfrm>
          <a:prstGeom prst="rect">
            <a:avLst/>
          </a:prstGeom>
          <a:noFill/>
          <a:ln/>
        </p:spPr>
        <p:txBody>
          <a:bodyPr wrap="square" rtlCol="0" anchor="t"/>
          <a:lstStyle/>
          <a:p>
            <a:pPr marL="0" indent="0" algn="l">
              <a:lnSpc>
                <a:spcPts val="2799"/>
              </a:lnSpc>
              <a:buNone/>
            </a:pPr>
            <a:r>
              <a:rPr lang="en-US" sz="1750" dirty="0">
                <a:solidFill>
                  <a:srgbClr val="3B4E4E"/>
                </a:solidFill>
                <a:latin typeface="Overpass" pitchFamily="34" charset="0"/>
                <a:ea typeface="Overpass" pitchFamily="34" charset="-122"/>
                <a:cs typeface="Overpass" pitchFamily="34" charset="-120"/>
              </a:rPr>
              <a:t>Legea lui Pascal stă la baza funcționării diferitelor dispozitive, de la sisteme hidraulice și frâne auto, până la scufundări și supravegherea meteorologică.</a:t>
            </a:r>
            <a:endParaRPr lang="en-US" sz="1750" dirty="0"/>
          </a:p>
        </p:txBody>
      </p:sp>
      <p:pic>
        <p:nvPicPr>
          <p:cNvPr id="12" name="Image 2" descr="preencoded.png"/>
          <p:cNvPicPr>
            <a:picLocks noChangeAspect="1"/>
          </p:cNvPicPr>
          <p:nvPr/>
        </p:nvPicPr>
        <p:blipFill>
          <a:blip r:embed="rId5"/>
          <a:stretch>
            <a:fillRect/>
          </a:stretch>
        </p:blipFill>
        <p:spPr>
          <a:xfrm>
            <a:off x="9296400" y="3647003"/>
            <a:ext cx="555427" cy="555427"/>
          </a:xfrm>
          <a:prstGeom prst="rect">
            <a:avLst/>
          </a:prstGeom>
        </p:spPr>
      </p:pic>
      <p:sp>
        <p:nvSpPr>
          <p:cNvPr id="13" name="Text 8"/>
          <p:cNvSpPr/>
          <p:nvPr/>
        </p:nvSpPr>
        <p:spPr>
          <a:xfrm>
            <a:off x="9296400" y="4424601"/>
            <a:ext cx="3126462" cy="347186"/>
          </a:xfrm>
          <a:prstGeom prst="rect">
            <a:avLst/>
          </a:prstGeom>
          <a:noFill/>
          <a:ln/>
        </p:spPr>
        <p:txBody>
          <a:bodyPr wrap="none" rtlCol="0" anchor="t"/>
          <a:lstStyle/>
          <a:p>
            <a:pPr marL="0" indent="0" algn="l">
              <a:lnSpc>
                <a:spcPts val="2734"/>
              </a:lnSpc>
              <a:buNone/>
            </a:pPr>
            <a:r>
              <a:rPr lang="en-US" sz="2187" b="1" dirty="0">
                <a:solidFill>
                  <a:srgbClr val="3B4E4E"/>
                </a:solidFill>
                <a:latin typeface="Syne" pitchFamily="34" charset="0"/>
                <a:ea typeface="Syne" pitchFamily="34" charset="-122"/>
                <a:cs typeface="Syne" pitchFamily="34" charset="-120"/>
              </a:rPr>
              <a:t>Mai multe de învățat</a:t>
            </a:r>
            <a:endParaRPr lang="en-US" sz="2187" dirty="0"/>
          </a:p>
        </p:txBody>
      </p:sp>
      <p:sp>
        <p:nvSpPr>
          <p:cNvPr id="14" name="Text 9"/>
          <p:cNvSpPr/>
          <p:nvPr/>
        </p:nvSpPr>
        <p:spPr>
          <a:xfrm>
            <a:off x="9296400" y="4905018"/>
            <a:ext cx="3296007" cy="1777008"/>
          </a:xfrm>
          <a:prstGeom prst="rect">
            <a:avLst/>
          </a:prstGeom>
          <a:noFill/>
          <a:ln/>
        </p:spPr>
        <p:txBody>
          <a:bodyPr wrap="square" rtlCol="0" anchor="t"/>
          <a:lstStyle/>
          <a:p>
            <a:pPr marL="0" indent="0" algn="l">
              <a:lnSpc>
                <a:spcPts val="2799"/>
              </a:lnSpc>
              <a:buNone/>
            </a:pPr>
            <a:r>
              <a:rPr lang="en-US" sz="1750" dirty="0">
                <a:solidFill>
                  <a:srgbClr val="3B4E4E"/>
                </a:solidFill>
                <a:latin typeface="Overpass" pitchFamily="34" charset="0"/>
                <a:ea typeface="Overpass" pitchFamily="34" charset="-122"/>
                <a:cs typeface="Overpass" pitchFamily="34" charset="-120"/>
              </a:rPr>
              <a:t>Fenomenele legate de presiunea în lichide și gaze sunt complexe și fascinante, oferind multe oportunități de cercetare și inovație tehnologică.</a:t>
            </a:r>
            <a:endParaRPr lang="en-US" sz="1750" dirty="0"/>
          </a:p>
        </p:txBody>
      </p:sp>
      <p:pic>
        <p:nvPicPr>
          <p:cNvPr id="15" name="Image 3" descr="preencoded.png">
            <a:hlinkClick r:id="rId6"/>
          </p:cNvPr>
          <p:cNvPicPr>
            <a:picLocks noChangeAspect="1"/>
          </p:cNvPicPr>
          <p:nvPr/>
        </p:nvPicPr>
        <p:blipFill>
          <a:blip r:embed="rId7"/>
          <a:stretch>
            <a:fillRect/>
          </a:stretch>
        </p:blipFill>
        <p:spPr>
          <a:xfrm>
            <a:off x="12242153" y="7589520"/>
            <a:ext cx="2296807" cy="5486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
        <p:nvSpPr>
          <p:cNvPr id="4" name="Text 2"/>
          <p:cNvSpPr/>
          <p:nvPr/>
        </p:nvSpPr>
        <p:spPr>
          <a:xfrm>
            <a:off x="2037993" y="726281"/>
            <a:ext cx="5554980" cy="694373"/>
          </a:xfrm>
          <a:prstGeom prst="rect">
            <a:avLst/>
          </a:prstGeom>
          <a:noFill/>
          <a:ln/>
        </p:spPr>
        <p:txBody>
          <a:bodyPr wrap="non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Definiția presiunii</a:t>
            </a:r>
            <a:endParaRPr lang="en-US" sz="4374" dirty="0"/>
          </a:p>
        </p:txBody>
      </p:sp>
      <p:pic>
        <p:nvPicPr>
          <p:cNvPr id="5" name="Image 0" descr="preencoded.png"/>
          <p:cNvPicPr>
            <a:picLocks noChangeAspect="1"/>
          </p:cNvPicPr>
          <p:nvPr/>
        </p:nvPicPr>
        <p:blipFill>
          <a:blip r:embed="rId3"/>
          <a:stretch>
            <a:fillRect/>
          </a:stretch>
        </p:blipFill>
        <p:spPr>
          <a:xfrm>
            <a:off x="2037993" y="1864995"/>
            <a:ext cx="3295888" cy="2036921"/>
          </a:xfrm>
          <a:prstGeom prst="rect">
            <a:avLst/>
          </a:prstGeom>
        </p:spPr>
      </p:pic>
      <p:sp>
        <p:nvSpPr>
          <p:cNvPr id="6" name="Text 3"/>
          <p:cNvSpPr/>
          <p:nvPr/>
        </p:nvSpPr>
        <p:spPr>
          <a:xfrm>
            <a:off x="2037993" y="4179570"/>
            <a:ext cx="2777490" cy="347186"/>
          </a:xfrm>
          <a:prstGeom prst="rect">
            <a:avLst/>
          </a:prstGeom>
          <a:noFill/>
          <a:ln/>
        </p:spPr>
        <p:txBody>
          <a:bodyPr wrap="none" rtlCol="0" anchor="t"/>
          <a:lstStyle/>
          <a:p>
            <a:pPr marL="0" indent="0" algn="l">
              <a:lnSpc>
                <a:spcPts val="2734"/>
              </a:lnSpc>
              <a:buNone/>
            </a:pPr>
            <a:r>
              <a:rPr lang="en-US" sz="2187" b="1" dirty="0">
                <a:solidFill>
                  <a:srgbClr val="3B4E4E"/>
                </a:solidFill>
                <a:latin typeface="Syne" pitchFamily="34" charset="0"/>
                <a:ea typeface="Syne" pitchFamily="34" charset="-122"/>
                <a:cs typeface="Syne" pitchFamily="34" charset="-120"/>
              </a:rPr>
              <a:t>Definiție</a:t>
            </a:r>
            <a:endParaRPr lang="en-US" sz="2187" dirty="0"/>
          </a:p>
        </p:txBody>
      </p:sp>
      <p:sp>
        <p:nvSpPr>
          <p:cNvPr id="7" name="Text 4"/>
          <p:cNvSpPr/>
          <p:nvPr/>
        </p:nvSpPr>
        <p:spPr>
          <a:xfrm>
            <a:off x="2037993" y="4659987"/>
            <a:ext cx="3295888" cy="3215827"/>
          </a:xfrm>
          <a:prstGeom prst="rect">
            <a:avLst/>
          </a:prstGeom>
          <a:noFill/>
          <a:ln/>
        </p:spPr>
        <p:txBody>
          <a:bodyPr wrap="square" rtlCol="0" anchor="t"/>
          <a:lstStyle/>
          <a:p>
            <a:pPr marL="0" indent="0" algn="just">
              <a:lnSpc>
                <a:spcPts val="2799"/>
              </a:lnSpc>
              <a:buNone/>
            </a:pPr>
            <a:r>
              <a:rPr lang="en-US" sz="1750" dirty="0">
                <a:solidFill>
                  <a:srgbClr val="3B4E4E"/>
                </a:solidFill>
                <a:latin typeface="Overpass" pitchFamily="34" charset="0"/>
                <a:ea typeface="Overpass" pitchFamily="34" charset="-122"/>
                <a:cs typeface="Overpass" pitchFamily="34" charset="-120"/>
              </a:rPr>
              <a:t>Presiunea este o forță exercitată perpendicular pe o suprafață, distribuită uniform pe întreaga suprafață. Ea este măsurată în unități de forță pe unitate de suprafață, cum ar fi pascali (Pa) sau niuțoni pe metru pătrat (N/m²).</a:t>
            </a:r>
            <a:endParaRPr lang="en-US" sz="1750" dirty="0"/>
          </a:p>
        </p:txBody>
      </p:sp>
      <p:pic>
        <p:nvPicPr>
          <p:cNvPr id="8" name="Image 1" descr="preencoded.png"/>
          <p:cNvPicPr>
            <a:picLocks noChangeAspect="1"/>
          </p:cNvPicPr>
          <p:nvPr/>
        </p:nvPicPr>
        <p:blipFill>
          <a:blip r:embed="rId4"/>
          <a:stretch>
            <a:fillRect/>
          </a:stretch>
        </p:blipFill>
        <p:spPr>
          <a:xfrm>
            <a:off x="5667137" y="1864995"/>
            <a:ext cx="3296007" cy="2037040"/>
          </a:xfrm>
          <a:prstGeom prst="rect">
            <a:avLst/>
          </a:prstGeom>
        </p:spPr>
      </p:pic>
      <p:sp>
        <p:nvSpPr>
          <p:cNvPr id="9" name="Text 5"/>
          <p:cNvSpPr/>
          <p:nvPr/>
        </p:nvSpPr>
        <p:spPr>
          <a:xfrm>
            <a:off x="5667137" y="4179689"/>
            <a:ext cx="2777490" cy="347186"/>
          </a:xfrm>
          <a:prstGeom prst="rect">
            <a:avLst/>
          </a:prstGeom>
          <a:noFill/>
          <a:ln/>
        </p:spPr>
        <p:txBody>
          <a:bodyPr wrap="none" rtlCol="0" anchor="t"/>
          <a:lstStyle/>
          <a:p>
            <a:pPr marL="0" indent="0" algn="l">
              <a:lnSpc>
                <a:spcPts val="2734"/>
              </a:lnSpc>
              <a:buNone/>
            </a:pPr>
            <a:r>
              <a:rPr lang="en-US" sz="2187" b="1" dirty="0">
                <a:solidFill>
                  <a:srgbClr val="3B4E4E"/>
                </a:solidFill>
                <a:latin typeface="Syne" pitchFamily="34" charset="0"/>
                <a:ea typeface="Syne" pitchFamily="34" charset="-122"/>
                <a:cs typeface="Syne" pitchFamily="34" charset="-120"/>
              </a:rPr>
              <a:t>Exemplu Simplu</a:t>
            </a:r>
            <a:endParaRPr lang="en-US" sz="2187" dirty="0"/>
          </a:p>
        </p:txBody>
      </p:sp>
      <p:sp>
        <p:nvSpPr>
          <p:cNvPr id="10" name="Text 6"/>
          <p:cNvSpPr/>
          <p:nvPr/>
        </p:nvSpPr>
        <p:spPr>
          <a:xfrm>
            <a:off x="5667137" y="4660105"/>
            <a:ext cx="3296007" cy="2328523"/>
          </a:xfrm>
          <a:prstGeom prst="rect">
            <a:avLst/>
          </a:prstGeom>
          <a:noFill/>
          <a:ln/>
        </p:spPr>
        <p:txBody>
          <a:bodyPr wrap="square" rtlCol="0" anchor="t"/>
          <a:lstStyle/>
          <a:p>
            <a:pPr marL="0" indent="0" algn="just">
              <a:lnSpc>
                <a:spcPts val="2799"/>
              </a:lnSpc>
              <a:buNone/>
            </a:pPr>
            <a:r>
              <a:rPr lang="en-US" sz="1750" dirty="0">
                <a:solidFill>
                  <a:srgbClr val="3B4E4E"/>
                </a:solidFill>
                <a:latin typeface="Overpass" pitchFamily="34" charset="0"/>
                <a:ea typeface="Overpass" pitchFamily="34" charset="-122"/>
                <a:cs typeface="Overpass" pitchFamily="34" charset="-120"/>
              </a:rPr>
              <a:t>Un exemplu simplu de presiune este atunci când apăsăm cu mâna pe o masă. Forța este distribuită uniform pe toată suprafața de contact, creând o presiune.</a:t>
            </a:r>
            <a:endParaRPr lang="en-US" sz="1750" dirty="0"/>
          </a:p>
        </p:txBody>
      </p:sp>
      <p:pic>
        <p:nvPicPr>
          <p:cNvPr id="11" name="Image 2" descr="preencoded.png"/>
          <p:cNvPicPr>
            <a:picLocks noChangeAspect="1"/>
          </p:cNvPicPr>
          <p:nvPr/>
        </p:nvPicPr>
        <p:blipFill>
          <a:blip r:embed="rId5"/>
          <a:stretch>
            <a:fillRect/>
          </a:stretch>
        </p:blipFill>
        <p:spPr>
          <a:xfrm>
            <a:off x="9296400" y="1864995"/>
            <a:ext cx="3296007" cy="2037040"/>
          </a:xfrm>
          <a:prstGeom prst="rect">
            <a:avLst/>
          </a:prstGeom>
        </p:spPr>
      </p:pic>
      <p:sp>
        <p:nvSpPr>
          <p:cNvPr id="12" name="Text 7"/>
          <p:cNvSpPr/>
          <p:nvPr/>
        </p:nvSpPr>
        <p:spPr>
          <a:xfrm>
            <a:off x="9296400" y="4179689"/>
            <a:ext cx="2859881" cy="347186"/>
          </a:xfrm>
          <a:prstGeom prst="rect">
            <a:avLst/>
          </a:prstGeom>
          <a:noFill/>
          <a:ln/>
        </p:spPr>
        <p:txBody>
          <a:bodyPr wrap="none" rtlCol="0" anchor="t"/>
          <a:lstStyle/>
          <a:p>
            <a:pPr marL="0" indent="0" algn="l">
              <a:lnSpc>
                <a:spcPts val="2734"/>
              </a:lnSpc>
              <a:buNone/>
            </a:pPr>
            <a:r>
              <a:rPr lang="en-US" sz="2187" b="1" dirty="0">
                <a:solidFill>
                  <a:srgbClr val="3B4E4E"/>
                </a:solidFill>
                <a:latin typeface="Syne" pitchFamily="34" charset="0"/>
                <a:ea typeface="Syne" pitchFamily="34" charset="-122"/>
                <a:cs typeface="Syne" pitchFamily="34" charset="-120"/>
              </a:rPr>
              <a:t>Presiunea în Fluide</a:t>
            </a:r>
            <a:endParaRPr lang="en-US" sz="2187" dirty="0"/>
          </a:p>
        </p:txBody>
      </p:sp>
      <p:sp>
        <p:nvSpPr>
          <p:cNvPr id="13" name="Text 8"/>
          <p:cNvSpPr/>
          <p:nvPr/>
        </p:nvSpPr>
        <p:spPr>
          <a:xfrm>
            <a:off x="9296400" y="4660106"/>
            <a:ext cx="3296007" cy="2693194"/>
          </a:xfrm>
          <a:prstGeom prst="rect">
            <a:avLst/>
          </a:prstGeom>
          <a:noFill/>
          <a:ln/>
        </p:spPr>
        <p:txBody>
          <a:bodyPr wrap="square" rtlCol="0" anchor="t"/>
          <a:lstStyle/>
          <a:p>
            <a:pPr marL="0" indent="0" algn="just">
              <a:lnSpc>
                <a:spcPts val="2799"/>
              </a:lnSpc>
              <a:buNone/>
            </a:pPr>
            <a:r>
              <a:rPr lang="en-US" sz="1750" dirty="0">
                <a:solidFill>
                  <a:srgbClr val="3B4E4E"/>
                </a:solidFill>
                <a:latin typeface="Overpass" pitchFamily="34" charset="0"/>
                <a:ea typeface="Overpass" pitchFamily="34" charset="-122"/>
                <a:cs typeface="Overpass" pitchFamily="34" charset="-120"/>
              </a:rPr>
              <a:t>Presiunea este un concept important în studiul lichidelor și gazelor. Aceste fluide exercită presiune în toate direcțiile, conform principiilor hidromagnetice.</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p:cNvPicPr>
            <a:picLocks noChangeAspect="1"/>
          </p:cNvPicPr>
          <p:nvPr/>
        </p:nvPicPr>
        <p:blipFill>
          <a:blip r:embed="rId3"/>
          <a:stretch>
            <a:fillRect/>
          </a:stretch>
        </p:blipFill>
        <p:spPr>
          <a:xfrm>
            <a:off x="10980420" y="0"/>
            <a:ext cx="3657600" cy="8229600"/>
          </a:xfrm>
          <a:prstGeom prst="rect">
            <a:avLst/>
          </a:prstGeom>
        </p:spPr>
      </p:pic>
      <p:sp>
        <p:nvSpPr>
          <p:cNvPr id="5" name="Text 2"/>
          <p:cNvSpPr/>
          <p:nvPr/>
        </p:nvSpPr>
        <p:spPr>
          <a:xfrm>
            <a:off x="833199" y="1128236"/>
            <a:ext cx="8061484" cy="694373"/>
          </a:xfrm>
          <a:prstGeom prst="rect">
            <a:avLst/>
          </a:prstGeom>
          <a:noFill/>
          <a:ln/>
        </p:spPr>
        <p:txBody>
          <a:bodyPr wrap="non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Presiunea în lichide și gaze</a:t>
            </a:r>
            <a:endParaRPr lang="en-US" sz="4374" dirty="0"/>
          </a:p>
        </p:txBody>
      </p:sp>
      <p:sp>
        <p:nvSpPr>
          <p:cNvPr id="6" name="Shape 3"/>
          <p:cNvSpPr/>
          <p:nvPr/>
        </p:nvSpPr>
        <p:spPr>
          <a:xfrm>
            <a:off x="833199" y="2155865"/>
            <a:ext cx="4542115" cy="3072408"/>
          </a:xfrm>
          <a:prstGeom prst="roundRect">
            <a:avLst>
              <a:gd name="adj" fmla="val 3254"/>
            </a:avLst>
          </a:prstGeom>
          <a:solidFill>
            <a:srgbClr val="DDEEE6"/>
          </a:solidFill>
          <a:ln w="7620">
            <a:solidFill>
              <a:srgbClr val="C3D4CC"/>
            </a:solidFill>
            <a:prstDash val="solid"/>
          </a:ln>
        </p:spPr>
      </p:sp>
      <p:sp>
        <p:nvSpPr>
          <p:cNvPr id="7" name="Text 4"/>
          <p:cNvSpPr/>
          <p:nvPr/>
        </p:nvSpPr>
        <p:spPr>
          <a:xfrm>
            <a:off x="1062990" y="2385655"/>
            <a:ext cx="2777490" cy="347186"/>
          </a:xfrm>
          <a:prstGeom prst="rect">
            <a:avLst/>
          </a:prstGeom>
          <a:noFill/>
          <a:ln/>
        </p:spPr>
        <p:txBody>
          <a:bodyPr wrap="non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Natura presiunii</a:t>
            </a:r>
            <a:endParaRPr lang="en-US" sz="2187" dirty="0"/>
          </a:p>
        </p:txBody>
      </p:sp>
      <p:sp>
        <p:nvSpPr>
          <p:cNvPr id="8" name="Text 5"/>
          <p:cNvSpPr/>
          <p:nvPr/>
        </p:nvSpPr>
        <p:spPr>
          <a:xfrm>
            <a:off x="1062990" y="2866073"/>
            <a:ext cx="4082534" cy="1777008"/>
          </a:xfrm>
          <a:prstGeom prst="rect">
            <a:avLst/>
          </a:prstGeom>
          <a:noFill/>
          <a:ln/>
        </p:spPr>
        <p:txBody>
          <a:bodyPr wrap="squar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Presiunea se manifestă în toate mediile fluide, atât în lichide cât și în gaze. Ea este cauzată de forțele exercitate de moleculele în mișcare asupra suprafețelor.</a:t>
            </a:r>
            <a:endParaRPr lang="en-US" sz="1750" dirty="0"/>
          </a:p>
        </p:txBody>
      </p:sp>
      <p:sp>
        <p:nvSpPr>
          <p:cNvPr id="9" name="Shape 6"/>
          <p:cNvSpPr/>
          <p:nvPr/>
        </p:nvSpPr>
        <p:spPr>
          <a:xfrm>
            <a:off x="5597485" y="2155865"/>
            <a:ext cx="4542115" cy="3072408"/>
          </a:xfrm>
          <a:prstGeom prst="roundRect">
            <a:avLst>
              <a:gd name="adj" fmla="val 3254"/>
            </a:avLst>
          </a:prstGeom>
          <a:solidFill>
            <a:srgbClr val="DDEEE6"/>
          </a:solidFill>
          <a:ln w="7620">
            <a:solidFill>
              <a:srgbClr val="C3D4CC"/>
            </a:solidFill>
            <a:prstDash val="solid"/>
          </a:ln>
        </p:spPr>
      </p:sp>
      <p:sp>
        <p:nvSpPr>
          <p:cNvPr id="10" name="Text 7"/>
          <p:cNvSpPr/>
          <p:nvPr/>
        </p:nvSpPr>
        <p:spPr>
          <a:xfrm>
            <a:off x="5827276" y="2385655"/>
            <a:ext cx="2921556" cy="347186"/>
          </a:xfrm>
          <a:prstGeom prst="rect">
            <a:avLst/>
          </a:prstGeom>
          <a:noFill/>
          <a:ln/>
        </p:spPr>
        <p:txBody>
          <a:bodyPr wrap="non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Presiunea în lichide</a:t>
            </a:r>
            <a:endParaRPr lang="en-US" sz="2187" dirty="0"/>
          </a:p>
        </p:txBody>
      </p:sp>
      <p:sp>
        <p:nvSpPr>
          <p:cNvPr id="11" name="Text 8"/>
          <p:cNvSpPr/>
          <p:nvPr/>
        </p:nvSpPr>
        <p:spPr>
          <a:xfrm>
            <a:off x="5827276" y="2866073"/>
            <a:ext cx="4082534" cy="2132409"/>
          </a:xfrm>
          <a:prstGeom prst="rect">
            <a:avLst/>
          </a:prstGeom>
          <a:noFill/>
          <a:ln/>
        </p:spPr>
        <p:txBody>
          <a:bodyPr wrap="squar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În lichide, presiunea se transmite uniform în toate direcțiile, conform Legii lui Pascal. Aceasta se datorează faptului că moleculele lichidelor sunt mult mai apropiate și mai ordonate decât cele ale gazelor.</a:t>
            </a:r>
            <a:endParaRPr lang="en-US" sz="1750" dirty="0"/>
          </a:p>
        </p:txBody>
      </p:sp>
      <p:sp>
        <p:nvSpPr>
          <p:cNvPr id="12" name="Shape 9"/>
          <p:cNvSpPr/>
          <p:nvPr/>
        </p:nvSpPr>
        <p:spPr>
          <a:xfrm>
            <a:off x="833199" y="5450443"/>
            <a:ext cx="9306401" cy="1650802"/>
          </a:xfrm>
          <a:prstGeom prst="roundRect">
            <a:avLst>
              <a:gd name="adj" fmla="val 6057"/>
            </a:avLst>
          </a:prstGeom>
          <a:solidFill>
            <a:srgbClr val="DDEEE6"/>
          </a:solidFill>
          <a:ln w="7620">
            <a:solidFill>
              <a:srgbClr val="C3D4CC"/>
            </a:solidFill>
            <a:prstDash val="solid"/>
          </a:ln>
        </p:spPr>
      </p:sp>
      <p:sp>
        <p:nvSpPr>
          <p:cNvPr id="13" name="Text 10"/>
          <p:cNvSpPr/>
          <p:nvPr/>
        </p:nvSpPr>
        <p:spPr>
          <a:xfrm>
            <a:off x="1062990" y="5680234"/>
            <a:ext cx="2777490" cy="347186"/>
          </a:xfrm>
          <a:prstGeom prst="rect">
            <a:avLst/>
          </a:prstGeom>
          <a:noFill/>
          <a:ln/>
        </p:spPr>
        <p:txBody>
          <a:bodyPr wrap="non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Presiunea în gaze</a:t>
            </a:r>
            <a:endParaRPr lang="en-US" sz="2187" dirty="0"/>
          </a:p>
        </p:txBody>
      </p:sp>
      <p:sp>
        <p:nvSpPr>
          <p:cNvPr id="14" name="Text 11"/>
          <p:cNvSpPr/>
          <p:nvPr/>
        </p:nvSpPr>
        <p:spPr>
          <a:xfrm>
            <a:off x="1062990" y="6160651"/>
            <a:ext cx="8846820" cy="710803"/>
          </a:xfrm>
          <a:prstGeom prst="rect">
            <a:avLst/>
          </a:prstGeom>
          <a:noFill/>
          <a:ln/>
        </p:spPr>
        <p:txBody>
          <a:bodyPr wrap="squar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În gaze, presiunea depinde de viteza și frecvența ciocnirilor moleculelor cu suprafețele. Ea variază în funcție de temperatură, volum și numărul de molecule.</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
        <p:nvSpPr>
          <p:cNvPr id="4" name="Text 2"/>
          <p:cNvSpPr/>
          <p:nvPr/>
        </p:nvSpPr>
        <p:spPr>
          <a:xfrm>
            <a:off x="2037993" y="1326713"/>
            <a:ext cx="5554980" cy="694373"/>
          </a:xfrm>
          <a:prstGeom prst="rect">
            <a:avLst/>
          </a:prstGeom>
          <a:noFill/>
          <a:ln/>
        </p:spPr>
        <p:txBody>
          <a:bodyPr wrap="non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Legea lui Pascal</a:t>
            </a:r>
            <a:endParaRPr lang="en-US" sz="4374" dirty="0"/>
          </a:p>
        </p:txBody>
      </p:sp>
      <p:sp>
        <p:nvSpPr>
          <p:cNvPr id="5" name="Text 3"/>
          <p:cNvSpPr/>
          <p:nvPr/>
        </p:nvSpPr>
        <p:spPr>
          <a:xfrm>
            <a:off x="2037993" y="2554248"/>
            <a:ext cx="5006221" cy="1777008"/>
          </a:xfrm>
          <a:prstGeom prst="rect">
            <a:avLst/>
          </a:prstGeom>
          <a:noFill/>
          <a:ln/>
        </p:spPr>
        <p:txBody>
          <a:bodyPr wrap="square" rtlCol="0" anchor="t"/>
          <a:lstStyle/>
          <a:p>
            <a:pPr marL="0" indent="0" algn="just">
              <a:lnSpc>
                <a:spcPts val="2799"/>
              </a:lnSpc>
              <a:buNone/>
            </a:pPr>
            <a:r>
              <a:rPr lang="en-US" sz="1750" dirty="0">
                <a:solidFill>
                  <a:srgbClr val="3B4E4E"/>
                </a:solidFill>
                <a:latin typeface="Overpass" pitchFamily="34" charset="0"/>
                <a:ea typeface="Overpass" pitchFamily="34" charset="-122"/>
                <a:cs typeface="Overpass" pitchFamily="34" charset="-120"/>
              </a:rPr>
              <a:t>Legea lui Pascal afirmă că presiunea exercitată asupra unui lichid închis într-un recipient se transmite în mod uniform în toate direcțiile, cu aceeași intensitate, la suprafața internă a recipientului.</a:t>
            </a:r>
            <a:endParaRPr lang="en-US" sz="1750" dirty="0"/>
          </a:p>
        </p:txBody>
      </p:sp>
      <p:sp>
        <p:nvSpPr>
          <p:cNvPr id="6" name="Text 4"/>
          <p:cNvSpPr/>
          <p:nvPr/>
        </p:nvSpPr>
        <p:spPr>
          <a:xfrm>
            <a:off x="2037993" y="4531162"/>
            <a:ext cx="5006221" cy="1066205"/>
          </a:xfrm>
          <a:prstGeom prst="rect">
            <a:avLst/>
          </a:prstGeom>
          <a:noFill/>
          <a:ln/>
        </p:spPr>
        <p:txBody>
          <a:bodyPr wrap="square" rtlCol="0" anchor="t"/>
          <a:lstStyle/>
          <a:p>
            <a:pPr marL="0" indent="0" algn="just">
              <a:lnSpc>
                <a:spcPts val="2799"/>
              </a:lnSpc>
              <a:buNone/>
            </a:pPr>
            <a:r>
              <a:rPr lang="en-US" sz="1750" dirty="0">
                <a:solidFill>
                  <a:srgbClr val="3B4E4E"/>
                </a:solidFill>
                <a:latin typeface="Overpass" pitchFamily="34" charset="0"/>
                <a:ea typeface="Overpass" pitchFamily="34" charset="-122"/>
                <a:cs typeface="Overpass" pitchFamily="34" charset="-120"/>
              </a:rPr>
              <a:t>Această lege explică multe fenomene fizice ce implică transmiterea presiunii în lichide și gaze, cum ar fi funcționarea hidraulice și pneumatice.</a:t>
            </a:r>
            <a:endParaRPr lang="en-US" sz="1750" dirty="0"/>
          </a:p>
        </p:txBody>
      </p:sp>
      <p:pic>
        <p:nvPicPr>
          <p:cNvPr id="7" name="Image 0" descr="preencoded.png"/>
          <p:cNvPicPr>
            <a:picLocks noChangeAspect="1"/>
          </p:cNvPicPr>
          <p:nvPr/>
        </p:nvPicPr>
        <p:blipFill>
          <a:blip r:embed="rId3"/>
          <a:stretch>
            <a:fillRect/>
          </a:stretch>
        </p:blipFill>
        <p:spPr>
          <a:xfrm>
            <a:off x="7593806" y="2604254"/>
            <a:ext cx="5006221" cy="40487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
        <p:nvSpPr>
          <p:cNvPr id="4" name="Text 2"/>
          <p:cNvSpPr/>
          <p:nvPr/>
        </p:nvSpPr>
        <p:spPr>
          <a:xfrm>
            <a:off x="2037993" y="799267"/>
            <a:ext cx="7345561" cy="694373"/>
          </a:xfrm>
          <a:prstGeom prst="rect">
            <a:avLst/>
          </a:prstGeom>
          <a:noFill/>
          <a:ln/>
        </p:spPr>
        <p:txBody>
          <a:bodyPr wrap="none" rtlCol="0" anchor="t"/>
          <a:lstStyle/>
          <a:p>
            <a:pPr marL="0" indent="0" algn="ctr">
              <a:lnSpc>
                <a:spcPts val="5468"/>
              </a:lnSpc>
              <a:buNone/>
            </a:pPr>
            <a:r>
              <a:rPr lang="en-US" sz="4374" b="1" dirty="0">
                <a:solidFill>
                  <a:srgbClr val="FF0000"/>
                </a:solidFill>
                <a:latin typeface="Syne" pitchFamily="34" charset="0"/>
                <a:ea typeface="Syne" pitchFamily="34" charset="-122"/>
                <a:cs typeface="Syne" pitchFamily="34" charset="-120"/>
              </a:rPr>
              <a:t>Aplicațiile legii lui Pascal</a:t>
            </a:r>
            <a:endParaRPr lang="en-US" sz="4374" dirty="0">
              <a:solidFill>
                <a:srgbClr val="FF0000"/>
              </a:solidFill>
            </a:endParaRPr>
          </a:p>
        </p:txBody>
      </p:sp>
      <p:sp>
        <p:nvSpPr>
          <p:cNvPr id="5" name="Text 3"/>
          <p:cNvSpPr/>
          <p:nvPr/>
        </p:nvSpPr>
        <p:spPr>
          <a:xfrm>
            <a:off x="2037993" y="2049066"/>
            <a:ext cx="2232065" cy="694373"/>
          </a:xfrm>
          <a:prstGeom prst="rect">
            <a:avLst/>
          </a:prstGeom>
          <a:noFill/>
          <a:ln/>
        </p:spPr>
        <p:txBody>
          <a:bodyPr wrap="square" rtlCol="0" anchor="t"/>
          <a:lstStyle/>
          <a:p>
            <a:pPr marL="0" indent="0">
              <a:lnSpc>
                <a:spcPts val="2734"/>
              </a:lnSpc>
              <a:buNone/>
            </a:pPr>
            <a:r>
              <a:rPr lang="en-US" sz="2187" b="1" dirty="0">
                <a:solidFill>
                  <a:srgbClr val="233939"/>
                </a:solidFill>
                <a:latin typeface="Syne" pitchFamily="34" charset="0"/>
                <a:ea typeface="Syne" pitchFamily="34" charset="-122"/>
                <a:cs typeface="Syne" pitchFamily="34" charset="-120"/>
              </a:rPr>
              <a:t>Prese Hidraulice</a:t>
            </a:r>
            <a:endParaRPr lang="en-US" sz="2187" dirty="0"/>
          </a:p>
        </p:txBody>
      </p:sp>
      <p:sp>
        <p:nvSpPr>
          <p:cNvPr id="6" name="Text 4"/>
          <p:cNvSpPr/>
          <p:nvPr/>
        </p:nvSpPr>
        <p:spPr>
          <a:xfrm>
            <a:off x="2037993" y="2965609"/>
            <a:ext cx="2232065" cy="4264819"/>
          </a:xfrm>
          <a:prstGeom prst="rect">
            <a:avLst/>
          </a:prstGeom>
          <a:noFill/>
          <a:ln/>
        </p:spPr>
        <p:txBody>
          <a:bodyPr wrap="square" rtlCol="0" anchor="t"/>
          <a:lstStyle/>
          <a:p>
            <a:pPr marL="0" indent="0" algn="just">
              <a:lnSpc>
                <a:spcPts val="2799"/>
              </a:lnSpc>
              <a:buNone/>
            </a:pPr>
            <a:r>
              <a:rPr lang="en-US" sz="1750" dirty="0">
                <a:solidFill>
                  <a:srgbClr val="3B4E4E"/>
                </a:solidFill>
                <a:latin typeface="Overpass" pitchFamily="34" charset="0"/>
                <a:ea typeface="Overpass" pitchFamily="34" charset="-122"/>
                <a:cs typeface="Overpass" pitchFamily="34" charset="-120"/>
              </a:rPr>
              <a:t>Legea lui Pascal este aplicată în prese hidraulice, care folosesc presiunea în lichid pentru a amplifica forța aplicată. Aceste dispozitive sunt utilizate pentru a ridica greutăți mari sau a comprima materiale.</a:t>
            </a:r>
            <a:endParaRPr lang="en-US" sz="1750" dirty="0"/>
          </a:p>
        </p:txBody>
      </p:sp>
      <p:sp>
        <p:nvSpPr>
          <p:cNvPr id="7" name="Text 5"/>
          <p:cNvSpPr/>
          <p:nvPr/>
        </p:nvSpPr>
        <p:spPr>
          <a:xfrm>
            <a:off x="4819650" y="2049066"/>
            <a:ext cx="2232065" cy="694373"/>
          </a:xfrm>
          <a:prstGeom prst="rect">
            <a:avLst/>
          </a:prstGeom>
          <a:noFill/>
          <a:ln/>
        </p:spPr>
        <p:txBody>
          <a:bodyPr wrap="square" rtlCol="0" anchor="t"/>
          <a:lstStyle/>
          <a:p>
            <a:pPr marL="0" indent="0">
              <a:lnSpc>
                <a:spcPts val="2734"/>
              </a:lnSpc>
              <a:buNone/>
            </a:pPr>
            <a:r>
              <a:rPr lang="en-US" sz="2187" b="1" dirty="0">
                <a:solidFill>
                  <a:srgbClr val="233939"/>
                </a:solidFill>
                <a:latin typeface="Syne" pitchFamily="34" charset="0"/>
                <a:ea typeface="Syne" pitchFamily="34" charset="-122"/>
                <a:cs typeface="Syne" pitchFamily="34" charset="-120"/>
              </a:rPr>
              <a:t>Frâne Hidraulice</a:t>
            </a:r>
            <a:endParaRPr lang="en-US" sz="2187" dirty="0"/>
          </a:p>
        </p:txBody>
      </p:sp>
      <p:sp>
        <p:nvSpPr>
          <p:cNvPr id="8" name="Text 6"/>
          <p:cNvSpPr/>
          <p:nvPr/>
        </p:nvSpPr>
        <p:spPr>
          <a:xfrm>
            <a:off x="4819650" y="2965609"/>
            <a:ext cx="2232065" cy="2843213"/>
          </a:xfrm>
          <a:prstGeom prst="rect">
            <a:avLst/>
          </a:prstGeom>
          <a:noFill/>
          <a:ln/>
        </p:spPr>
        <p:txBody>
          <a:bodyPr wrap="square" rtlCol="0" anchor="t"/>
          <a:lstStyle/>
          <a:p>
            <a:pPr marL="0" indent="0" algn="just">
              <a:lnSpc>
                <a:spcPts val="2799"/>
              </a:lnSpc>
              <a:buNone/>
            </a:pPr>
            <a:r>
              <a:rPr lang="en-US" sz="1750" dirty="0">
                <a:solidFill>
                  <a:srgbClr val="3B4E4E"/>
                </a:solidFill>
                <a:latin typeface="Overpass" pitchFamily="34" charset="0"/>
                <a:ea typeface="Overpass" pitchFamily="34" charset="-122"/>
                <a:cs typeface="Overpass" pitchFamily="34" charset="-120"/>
              </a:rPr>
              <a:t>Frânele hidraulice din vehicule funcționează pe baza legii lui Pascal, utilizând presiunea fluidului pentru a transmite forța de frânare către roți.</a:t>
            </a:r>
            <a:endParaRPr lang="en-US" sz="1750" dirty="0"/>
          </a:p>
        </p:txBody>
      </p:sp>
      <p:sp>
        <p:nvSpPr>
          <p:cNvPr id="9" name="Text 7"/>
          <p:cNvSpPr/>
          <p:nvPr/>
        </p:nvSpPr>
        <p:spPr>
          <a:xfrm>
            <a:off x="7601307" y="2049066"/>
            <a:ext cx="2232065" cy="694373"/>
          </a:xfrm>
          <a:prstGeom prst="rect">
            <a:avLst/>
          </a:prstGeom>
          <a:noFill/>
          <a:ln/>
        </p:spPr>
        <p:txBody>
          <a:bodyPr wrap="square" rtlCol="0" anchor="t"/>
          <a:lstStyle/>
          <a:p>
            <a:pPr marL="0" indent="0">
              <a:lnSpc>
                <a:spcPts val="2734"/>
              </a:lnSpc>
              <a:buNone/>
            </a:pPr>
            <a:r>
              <a:rPr lang="en-US" sz="2187" b="1" dirty="0">
                <a:solidFill>
                  <a:srgbClr val="233939"/>
                </a:solidFill>
                <a:latin typeface="Syne" pitchFamily="34" charset="0"/>
                <a:ea typeface="Syne" pitchFamily="34" charset="-122"/>
                <a:cs typeface="Syne" pitchFamily="34" charset="-120"/>
              </a:rPr>
              <a:t>Ascensoare și Elevatoare</a:t>
            </a:r>
            <a:endParaRPr lang="en-US" sz="2187" dirty="0"/>
          </a:p>
        </p:txBody>
      </p:sp>
      <p:sp>
        <p:nvSpPr>
          <p:cNvPr id="10" name="Text 8"/>
          <p:cNvSpPr/>
          <p:nvPr/>
        </p:nvSpPr>
        <p:spPr>
          <a:xfrm>
            <a:off x="7601307" y="2965609"/>
            <a:ext cx="2232065" cy="2487811"/>
          </a:xfrm>
          <a:prstGeom prst="rect">
            <a:avLst/>
          </a:prstGeom>
          <a:noFill/>
          <a:ln/>
        </p:spPr>
        <p:txBody>
          <a:bodyPr wrap="square" rtlCol="0" anchor="t"/>
          <a:lstStyle/>
          <a:p>
            <a:pPr marL="0" indent="0" algn="just">
              <a:lnSpc>
                <a:spcPts val="2799"/>
              </a:lnSpc>
              <a:buNone/>
            </a:pPr>
            <a:r>
              <a:rPr lang="en-US" sz="1750" dirty="0">
                <a:solidFill>
                  <a:srgbClr val="3B4E4E"/>
                </a:solidFill>
                <a:latin typeface="Overpass" pitchFamily="34" charset="0"/>
                <a:ea typeface="Overpass" pitchFamily="34" charset="-122"/>
                <a:cs typeface="Overpass" pitchFamily="34" charset="-120"/>
              </a:rPr>
              <a:t>Ascensoarele și elevatorele folosesc principiile hidrostatice derivate din legea lui Pascal pentru a ridica și coborî încărcături grele.</a:t>
            </a:r>
            <a:endParaRPr lang="en-US" sz="1750" dirty="0"/>
          </a:p>
        </p:txBody>
      </p:sp>
      <p:sp>
        <p:nvSpPr>
          <p:cNvPr id="11" name="Text 9"/>
          <p:cNvSpPr/>
          <p:nvPr/>
        </p:nvSpPr>
        <p:spPr>
          <a:xfrm>
            <a:off x="10382964" y="2049066"/>
            <a:ext cx="2232065" cy="1041559"/>
          </a:xfrm>
          <a:prstGeom prst="rect">
            <a:avLst/>
          </a:prstGeom>
          <a:noFill/>
          <a:ln/>
        </p:spPr>
        <p:txBody>
          <a:bodyPr wrap="square" rtlCol="0" anchor="t"/>
          <a:lstStyle/>
          <a:p>
            <a:pPr marL="0" indent="0">
              <a:lnSpc>
                <a:spcPts val="2734"/>
              </a:lnSpc>
              <a:buNone/>
            </a:pPr>
            <a:r>
              <a:rPr lang="en-US" sz="2187" b="1" dirty="0">
                <a:solidFill>
                  <a:srgbClr val="233939"/>
                </a:solidFill>
                <a:latin typeface="Syne" pitchFamily="34" charset="0"/>
                <a:ea typeface="Syne" pitchFamily="34" charset="-122"/>
                <a:cs typeface="Syne" pitchFamily="34" charset="-120"/>
              </a:rPr>
              <a:t>Echilibrul Corpurilor Scufundate</a:t>
            </a:r>
            <a:endParaRPr lang="en-US" sz="2187" dirty="0"/>
          </a:p>
        </p:txBody>
      </p:sp>
      <p:sp>
        <p:nvSpPr>
          <p:cNvPr id="12" name="Text 10"/>
          <p:cNvSpPr/>
          <p:nvPr/>
        </p:nvSpPr>
        <p:spPr>
          <a:xfrm>
            <a:off x="10382964" y="3312795"/>
            <a:ext cx="2232065" cy="2843213"/>
          </a:xfrm>
          <a:prstGeom prst="rect">
            <a:avLst/>
          </a:prstGeom>
          <a:noFill/>
          <a:ln/>
        </p:spPr>
        <p:txBody>
          <a:bodyPr wrap="square" rtlCol="0" anchor="t"/>
          <a:lstStyle/>
          <a:p>
            <a:pPr marL="0" indent="0" algn="just">
              <a:lnSpc>
                <a:spcPts val="2799"/>
              </a:lnSpc>
              <a:buNone/>
            </a:pPr>
            <a:r>
              <a:rPr lang="en-US" sz="1750" dirty="0">
                <a:solidFill>
                  <a:srgbClr val="3B4E4E"/>
                </a:solidFill>
                <a:latin typeface="Overpass" pitchFamily="34" charset="0"/>
                <a:ea typeface="Overpass" pitchFamily="34" charset="-122"/>
                <a:cs typeface="Overpass" pitchFamily="34" charset="-120"/>
              </a:rPr>
              <a:t>Legea lui Pascal explică de ce unele corpuri se scufundă, plutesc sau se ridică la suprafață în funcție de densitatea relativă a lichidului și a obiectului.</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48985"/>
            <a:ext cx="14630400" cy="8229600"/>
          </a:xfrm>
          <a:prstGeom prst="rect">
            <a:avLst/>
          </a:prstGeom>
          <a:solidFill>
            <a:srgbClr val="F9F4BE"/>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833199" y="2062639"/>
            <a:ext cx="7477601" cy="1388745"/>
          </a:xfrm>
          <a:prstGeom prst="rect">
            <a:avLst/>
          </a:prstGeom>
          <a:noFill/>
          <a:ln/>
        </p:spPr>
        <p:txBody>
          <a:bodyPr wrap="square" rtlCol="0" anchor="t"/>
          <a:lstStyle/>
          <a:p>
            <a:pPr marL="0" indent="0">
              <a:lnSpc>
                <a:spcPts val="5468"/>
              </a:lnSpc>
              <a:buNone/>
            </a:pPr>
            <a:r>
              <a:rPr lang="en-US" sz="4374" b="1" dirty="0">
                <a:solidFill>
                  <a:srgbClr val="FF0000"/>
                </a:solidFill>
                <a:latin typeface="Syne" pitchFamily="34" charset="0"/>
                <a:ea typeface="Syne" pitchFamily="34" charset="-122"/>
                <a:cs typeface="Syne" pitchFamily="34" charset="-120"/>
              </a:rPr>
              <a:t>Principiul vaselor comunicante</a:t>
            </a:r>
            <a:endParaRPr lang="en-US" sz="4374" dirty="0">
              <a:solidFill>
                <a:srgbClr val="FF0000"/>
              </a:solidFill>
            </a:endParaRPr>
          </a:p>
        </p:txBody>
      </p:sp>
      <p:sp>
        <p:nvSpPr>
          <p:cNvPr id="6" name="Text 3"/>
          <p:cNvSpPr/>
          <p:nvPr/>
        </p:nvSpPr>
        <p:spPr>
          <a:xfrm>
            <a:off x="833199" y="3784640"/>
            <a:ext cx="7477601" cy="1066205"/>
          </a:xfrm>
          <a:prstGeom prst="rect">
            <a:avLst/>
          </a:prstGeom>
          <a:noFill/>
          <a:ln/>
        </p:spPr>
        <p:txBody>
          <a:bodyPr wrap="square" rtlCol="0" anchor="t"/>
          <a:lstStyle/>
          <a:p>
            <a:pPr marL="0" indent="0" algn="just">
              <a:lnSpc>
                <a:spcPts val="2799"/>
              </a:lnSpc>
              <a:buNone/>
            </a:pPr>
            <a:r>
              <a:rPr lang="en-US" sz="1750" dirty="0">
                <a:solidFill>
                  <a:srgbClr val="3B4E4E"/>
                </a:solidFill>
                <a:latin typeface="Overpass" pitchFamily="34" charset="0"/>
                <a:ea typeface="Overpass" pitchFamily="34" charset="-122"/>
                <a:cs typeface="Overpass" pitchFamily="34" charset="-120"/>
              </a:rPr>
              <a:t>Principiul vaselor comunicante afirmă că în vase interconectate, lichidele vor atinge același nivel, indiferent de formă sau dimensiune. Acest fenomen se datorează presiunii hidrostatice egale în întreaga masă de lichid.</a:t>
            </a:r>
            <a:endParaRPr lang="en-US" sz="1750" dirty="0"/>
          </a:p>
        </p:txBody>
      </p:sp>
      <p:sp>
        <p:nvSpPr>
          <p:cNvPr id="7" name="Text 4"/>
          <p:cNvSpPr/>
          <p:nvPr/>
        </p:nvSpPr>
        <p:spPr>
          <a:xfrm>
            <a:off x="833199" y="5100757"/>
            <a:ext cx="7477601" cy="1066205"/>
          </a:xfrm>
          <a:prstGeom prst="rect">
            <a:avLst/>
          </a:prstGeom>
          <a:noFill/>
          <a:ln/>
        </p:spPr>
        <p:txBody>
          <a:bodyPr wrap="square" rtlCol="0" anchor="t"/>
          <a:lstStyle/>
          <a:p>
            <a:pPr marL="0" indent="0" algn="just">
              <a:lnSpc>
                <a:spcPts val="2799"/>
              </a:lnSpc>
              <a:buNone/>
            </a:pPr>
            <a:r>
              <a:rPr lang="en-US" sz="1750" dirty="0">
                <a:solidFill>
                  <a:srgbClr val="3B4E4E"/>
                </a:solidFill>
                <a:latin typeface="Overpass" pitchFamily="34" charset="0"/>
                <a:ea typeface="Overpass" pitchFamily="34" charset="-122"/>
                <a:cs typeface="Overpass" pitchFamily="34" charset="-120"/>
              </a:rPr>
              <a:t>Aplicațiile practice ale principiului vaselor comunicante includ sistemele de canalizare, distribuția de apă și combustibil, precum și diverse instrumente de măsurare a presiunii.</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
        <p:nvSpPr>
          <p:cNvPr id="4" name="Text 2"/>
          <p:cNvSpPr/>
          <p:nvPr/>
        </p:nvSpPr>
        <p:spPr>
          <a:xfrm>
            <a:off x="2707719" y="534114"/>
            <a:ext cx="7638931" cy="606147"/>
          </a:xfrm>
          <a:prstGeom prst="rect">
            <a:avLst/>
          </a:prstGeom>
          <a:noFill/>
          <a:ln/>
        </p:spPr>
        <p:txBody>
          <a:bodyPr wrap="none" rtlCol="0" anchor="t"/>
          <a:lstStyle/>
          <a:p>
            <a:pPr marL="0" indent="0">
              <a:lnSpc>
                <a:spcPts val="4774"/>
              </a:lnSpc>
              <a:buNone/>
            </a:pPr>
            <a:r>
              <a:rPr lang="en-US" sz="3819" b="1" dirty="0">
                <a:solidFill>
                  <a:srgbClr val="FF0000"/>
                </a:solidFill>
                <a:latin typeface="Syne" pitchFamily="34" charset="0"/>
                <a:ea typeface="Syne" pitchFamily="34" charset="-122"/>
                <a:cs typeface="Syne" pitchFamily="34" charset="-120"/>
              </a:rPr>
              <a:t>Principiul acțiunii și reacțiunii</a:t>
            </a:r>
            <a:endParaRPr lang="en-US" sz="3819" dirty="0">
              <a:solidFill>
                <a:srgbClr val="FF0000"/>
              </a:solidFill>
            </a:endParaRPr>
          </a:p>
        </p:txBody>
      </p:sp>
      <p:sp>
        <p:nvSpPr>
          <p:cNvPr id="5" name="Text 3"/>
          <p:cNvSpPr/>
          <p:nvPr/>
        </p:nvSpPr>
        <p:spPr>
          <a:xfrm>
            <a:off x="1132114" y="1605796"/>
            <a:ext cx="5946389" cy="1861661"/>
          </a:xfrm>
          <a:prstGeom prst="rect">
            <a:avLst/>
          </a:prstGeom>
          <a:noFill/>
          <a:ln/>
        </p:spPr>
        <p:txBody>
          <a:bodyPr wrap="square" rtlCol="0" anchor="t"/>
          <a:lstStyle/>
          <a:p>
            <a:pPr marL="0" indent="0" algn="just">
              <a:lnSpc>
                <a:spcPts val="2444"/>
              </a:lnSpc>
              <a:buNone/>
            </a:pPr>
            <a:r>
              <a:rPr lang="en-US" sz="1528" dirty="0">
                <a:solidFill>
                  <a:srgbClr val="3B4E4E"/>
                </a:solidFill>
                <a:latin typeface="Overpass" pitchFamily="34" charset="0"/>
                <a:ea typeface="Overpass" pitchFamily="34" charset="-122"/>
                <a:cs typeface="Overpass" pitchFamily="34" charset="-120"/>
              </a:rPr>
              <a:t>Conform principiului acțiunii și reacțiunii, atunci când un obiect exercită o forță asupra unui alt obiect, acesta primește la rândul său o forță egală în intensitate și opusă în direcție. Acest principiu se aplică atât în cazul lichidelor, cât și în cazul gazelor.</a:t>
            </a:r>
            <a:endParaRPr lang="en-US" sz="1528" dirty="0"/>
          </a:p>
        </p:txBody>
      </p:sp>
      <p:sp>
        <p:nvSpPr>
          <p:cNvPr id="6" name="Text 4"/>
          <p:cNvSpPr/>
          <p:nvPr/>
        </p:nvSpPr>
        <p:spPr>
          <a:xfrm>
            <a:off x="1132114" y="3642003"/>
            <a:ext cx="5946389" cy="930831"/>
          </a:xfrm>
          <a:prstGeom prst="rect">
            <a:avLst/>
          </a:prstGeom>
          <a:noFill/>
          <a:ln/>
        </p:spPr>
        <p:txBody>
          <a:bodyPr wrap="square" rtlCol="0" anchor="t"/>
          <a:lstStyle/>
          <a:p>
            <a:pPr marL="0" indent="0">
              <a:lnSpc>
                <a:spcPts val="2444"/>
              </a:lnSpc>
              <a:buNone/>
            </a:pPr>
            <a:r>
              <a:rPr lang="en-US" sz="1528" dirty="0">
                <a:solidFill>
                  <a:srgbClr val="3B4E4E"/>
                </a:solidFill>
                <a:latin typeface="Overpass" pitchFamily="34" charset="0"/>
                <a:ea typeface="Overpass" pitchFamily="34" charset="-122"/>
                <a:cs typeface="Overpass" pitchFamily="34" charset="-120"/>
              </a:rPr>
              <a:t>Forțele de acțiune și reacțiune sunt întotdeauna egale ca mărime, dar de sensuri opuse, și acționează asupra a două corpuri diferite.</a:t>
            </a:r>
            <a:endParaRPr lang="en-US" sz="1528" dirty="0"/>
          </a:p>
        </p:txBody>
      </p:sp>
      <p:pic>
        <p:nvPicPr>
          <p:cNvPr id="7" name="Image 0" descr="preencoded.png"/>
          <p:cNvPicPr>
            <a:picLocks noChangeAspect="1"/>
          </p:cNvPicPr>
          <p:nvPr/>
        </p:nvPicPr>
        <p:blipFill>
          <a:blip r:embed="rId3"/>
          <a:stretch>
            <a:fillRect/>
          </a:stretch>
        </p:blipFill>
        <p:spPr>
          <a:xfrm>
            <a:off x="7559278" y="1649492"/>
            <a:ext cx="4370784" cy="582763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
        <p:nvSpPr>
          <p:cNvPr id="4" name="Text 2"/>
          <p:cNvSpPr/>
          <p:nvPr/>
        </p:nvSpPr>
        <p:spPr>
          <a:xfrm>
            <a:off x="2037993" y="1547574"/>
            <a:ext cx="6869549" cy="694373"/>
          </a:xfrm>
          <a:prstGeom prst="rect">
            <a:avLst/>
          </a:prstGeom>
          <a:noFill/>
          <a:ln/>
        </p:spPr>
        <p:txBody>
          <a:bodyPr wrap="non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Presiunea hidrostatică</a:t>
            </a:r>
            <a:endParaRPr lang="en-US" sz="4374" dirty="0"/>
          </a:p>
        </p:txBody>
      </p:sp>
      <p:sp>
        <p:nvSpPr>
          <p:cNvPr id="5" name="Text 3"/>
          <p:cNvSpPr/>
          <p:nvPr/>
        </p:nvSpPr>
        <p:spPr>
          <a:xfrm>
            <a:off x="2037993" y="2686288"/>
            <a:ext cx="10554414" cy="710803"/>
          </a:xfrm>
          <a:prstGeom prst="rect">
            <a:avLst/>
          </a:prstGeom>
          <a:noFill/>
          <a:ln/>
        </p:spPr>
        <p:txBody>
          <a:bodyPr wrap="squar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Presiunea hidrostatică este forța exercitată de un lichid asupra suprafeței cu care vine în contact. Această presiune depinde de adâncimea la care se află punctul respectiv în lichid și de densitatea lichidului.</a:t>
            </a:r>
            <a:endParaRPr lang="en-US" sz="1750" dirty="0"/>
          </a:p>
        </p:txBody>
      </p:sp>
      <p:pic>
        <p:nvPicPr>
          <p:cNvPr id="6" name="Image 0" descr="preencoded.png"/>
          <p:cNvPicPr>
            <a:picLocks noChangeAspect="1"/>
          </p:cNvPicPr>
          <p:nvPr/>
        </p:nvPicPr>
        <p:blipFill>
          <a:blip r:embed="rId3"/>
          <a:stretch>
            <a:fillRect/>
          </a:stretch>
        </p:blipFill>
        <p:spPr>
          <a:xfrm>
            <a:off x="2037993" y="3647003"/>
            <a:ext cx="555427" cy="555427"/>
          </a:xfrm>
          <a:prstGeom prst="rect">
            <a:avLst/>
          </a:prstGeom>
        </p:spPr>
      </p:pic>
      <p:sp>
        <p:nvSpPr>
          <p:cNvPr id="7" name="Text 4"/>
          <p:cNvSpPr/>
          <p:nvPr/>
        </p:nvSpPr>
        <p:spPr>
          <a:xfrm>
            <a:off x="2037993" y="4424601"/>
            <a:ext cx="2777490" cy="347186"/>
          </a:xfrm>
          <a:prstGeom prst="rect">
            <a:avLst/>
          </a:prstGeom>
          <a:noFill/>
          <a:ln/>
        </p:spPr>
        <p:txBody>
          <a:bodyPr wrap="none" rtlCol="0" anchor="t"/>
          <a:lstStyle/>
          <a:p>
            <a:pPr marL="0" indent="0" algn="l">
              <a:lnSpc>
                <a:spcPts val="2734"/>
              </a:lnSpc>
              <a:buNone/>
            </a:pPr>
            <a:r>
              <a:rPr lang="en-US" sz="2187" b="1" dirty="0">
                <a:solidFill>
                  <a:srgbClr val="3B4E4E"/>
                </a:solidFill>
                <a:latin typeface="Syne" pitchFamily="34" charset="0"/>
                <a:ea typeface="Syne" pitchFamily="34" charset="-122"/>
                <a:cs typeface="Syne" pitchFamily="34" charset="-120"/>
              </a:rPr>
              <a:t>Adâncime</a:t>
            </a:r>
            <a:endParaRPr lang="en-US" sz="2187" dirty="0"/>
          </a:p>
        </p:txBody>
      </p:sp>
      <p:sp>
        <p:nvSpPr>
          <p:cNvPr id="8" name="Text 5"/>
          <p:cNvSpPr/>
          <p:nvPr/>
        </p:nvSpPr>
        <p:spPr>
          <a:xfrm>
            <a:off x="2037993" y="4905018"/>
            <a:ext cx="3295888" cy="1066205"/>
          </a:xfrm>
          <a:prstGeom prst="rect">
            <a:avLst/>
          </a:prstGeom>
          <a:noFill/>
          <a:ln/>
        </p:spPr>
        <p:txBody>
          <a:bodyPr wrap="square" rtlCol="0" anchor="t"/>
          <a:lstStyle/>
          <a:p>
            <a:pPr marL="0" indent="0" algn="l">
              <a:lnSpc>
                <a:spcPts val="2799"/>
              </a:lnSpc>
              <a:buNone/>
            </a:pPr>
            <a:r>
              <a:rPr lang="en-US" sz="1750" dirty="0">
                <a:solidFill>
                  <a:srgbClr val="3B4E4E"/>
                </a:solidFill>
                <a:latin typeface="Overpass" pitchFamily="34" charset="0"/>
                <a:ea typeface="Overpass" pitchFamily="34" charset="-122"/>
                <a:cs typeface="Overpass" pitchFamily="34" charset="-120"/>
              </a:rPr>
              <a:t>Cu cât un punct este mai adânc într-un lichid, cu atât presiunea hidrostatică este mai mare.</a:t>
            </a:r>
            <a:endParaRPr lang="en-US" sz="1750" dirty="0"/>
          </a:p>
        </p:txBody>
      </p:sp>
      <p:pic>
        <p:nvPicPr>
          <p:cNvPr id="9" name="Image 1" descr="preencoded.png"/>
          <p:cNvPicPr>
            <a:picLocks noChangeAspect="1"/>
          </p:cNvPicPr>
          <p:nvPr/>
        </p:nvPicPr>
        <p:blipFill>
          <a:blip r:embed="rId4"/>
          <a:stretch>
            <a:fillRect/>
          </a:stretch>
        </p:blipFill>
        <p:spPr>
          <a:xfrm>
            <a:off x="5667137" y="3647003"/>
            <a:ext cx="555427" cy="555427"/>
          </a:xfrm>
          <a:prstGeom prst="rect">
            <a:avLst/>
          </a:prstGeom>
        </p:spPr>
      </p:pic>
      <p:sp>
        <p:nvSpPr>
          <p:cNvPr id="10" name="Text 6"/>
          <p:cNvSpPr/>
          <p:nvPr/>
        </p:nvSpPr>
        <p:spPr>
          <a:xfrm>
            <a:off x="5667137" y="4424601"/>
            <a:ext cx="2777490" cy="347186"/>
          </a:xfrm>
          <a:prstGeom prst="rect">
            <a:avLst/>
          </a:prstGeom>
          <a:noFill/>
          <a:ln/>
        </p:spPr>
        <p:txBody>
          <a:bodyPr wrap="none" rtlCol="0" anchor="t"/>
          <a:lstStyle/>
          <a:p>
            <a:pPr marL="0" indent="0" algn="l">
              <a:lnSpc>
                <a:spcPts val="2734"/>
              </a:lnSpc>
              <a:buNone/>
            </a:pPr>
            <a:r>
              <a:rPr lang="en-US" sz="2187" b="1" dirty="0">
                <a:solidFill>
                  <a:srgbClr val="3B4E4E"/>
                </a:solidFill>
                <a:latin typeface="Syne" pitchFamily="34" charset="0"/>
                <a:ea typeface="Syne" pitchFamily="34" charset="-122"/>
                <a:cs typeface="Syne" pitchFamily="34" charset="-120"/>
              </a:rPr>
              <a:t>Densitate</a:t>
            </a:r>
            <a:endParaRPr lang="en-US" sz="2187" dirty="0"/>
          </a:p>
        </p:txBody>
      </p:sp>
      <p:sp>
        <p:nvSpPr>
          <p:cNvPr id="11" name="Text 7"/>
          <p:cNvSpPr/>
          <p:nvPr/>
        </p:nvSpPr>
        <p:spPr>
          <a:xfrm>
            <a:off x="5667137" y="4905018"/>
            <a:ext cx="3296007" cy="1777008"/>
          </a:xfrm>
          <a:prstGeom prst="rect">
            <a:avLst/>
          </a:prstGeom>
          <a:noFill/>
          <a:ln/>
        </p:spPr>
        <p:txBody>
          <a:bodyPr wrap="square" rtlCol="0" anchor="t"/>
          <a:lstStyle/>
          <a:p>
            <a:pPr marL="0" indent="0" algn="l">
              <a:lnSpc>
                <a:spcPts val="2799"/>
              </a:lnSpc>
              <a:buNone/>
            </a:pPr>
            <a:r>
              <a:rPr lang="en-US" sz="1750" dirty="0">
                <a:solidFill>
                  <a:srgbClr val="3B4E4E"/>
                </a:solidFill>
                <a:latin typeface="Overpass" pitchFamily="34" charset="0"/>
                <a:ea typeface="Overpass" pitchFamily="34" charset="-122"/>
                <a:cs typeface="Overpass" pitchFamily="34" charset="-120"/>
              </a:rPr>
              <a:t>Lichidele mai dense, cum ar fi mercurul, exercită o presiune hidrostatică mai mare decât lichidele mai puțin dense, cum ar fi apa.</a:t>
            </a:r>
            <a:endParaRPr lang="en-US" sz="1750" dirty="0"/>
          </a:p>
        </p:txBody>
      </p:sp>
      <p:pic>
        <p:nvPicPr>
          <p:cNvPr id="12" name="Image 2" descr="preencoded.png"/>
          <p:cNvPicPr>
            <a:picLocks noChangeAspect="1"/>
          </p:cNvPicPr>
          <p:nvPr/>
        </p:nvPicPr>
        <p:blipFill>
          <a:blip r:embed="rId5"/>
          <a:stretch>
            <a:fillRect/>
          </a:stretch>
        </p:blipFill>
        <p:spPr>
          <a:xfrm>
            <a:off x="9296400" y="3647003"/>
            <a:ext cx="555427" cy="555427"/>
          </a:xfrm>
          <a:prstGeom prst="rect">
            <a:avLst/>
          </a:prstGeom>
        </p:spPr>
      </p:pic>
      <p:sp>
        <p:nvSpPr>
          <p:cNvPr id="13" name="Text 8"/>
          <p:cNvSpPr/>
          <p:nvPr/>
        </p:nvSpPr>
        <p:spPr>
          <a:xfrm>
            <a:off x="9296400" y="4424601"/>
            <a:ext cx="2777490" cy="347186"/>
          </a:xfrm>
          <a:prstGeom prst="rect">
            <a:avLst/>
          </a:prstGeom>
          <a:noFill/>
          <a:ln/>
        </p:spPr>
        <p:txBody>
          <a:bodyPr wrap="none" rtlCol="0" anchor="t"/>
          <a:lstStyle/>
          <a:p>
            <a:pPr marL="0" indent="0" algn="l">
              <a:lnSpc>
                <a:spcPts val="2734"/>
              </a:lnSpc>
              <a:buNone/>
            </a:pPr>
            <a:r>
              <a:rPr lang="en-US" sz="2187" b="1" dirty="0">
                <a:solidFill>
                  <a:srgbClr val="3B4E4E"/>
                </a:solidFill>
                <a:latin typeface="Syne" pitchFamily="34" charset="0"/>
                <a:ea typeface="Syne" pitchFamily="34" charset="-122"/>
                <a:cs typeface="Syne" pitchFamily="34" charset="-120"/>
              </a:rPr>
              <a:t>Gravitație</a:t>
            </a:r>
            <a:endParaRPr lang="en-US" sz="2187" dirty="0"/>
          </a:p>
        </p:txBody>
      </p:sp>
      <p:sp>
        <p:nvSpPr>
          <p:cNvPr id="14" name="Text 9"/>
          <p:cNvSpPr/>
          <p:nvPr/>
        </p:nvSpPr>
        <p:spPr>
          <a:xfrm>
            <a:off x="9296400" y="4905018"/>
            <a:ext cx="3296007" cy="1777008"/>
          </a:xfrm>
          <a:prstGeom prst="rect">
            <a:avLst/>
          </a:prstGeom>
          <a:noFill/>
          <a:ln/>
        </p:spPr>
        <p:txBody>
          <a:bodyPr wrap="square" rtlCol="0" anchor="t"/>
          <a:lstStyle/>
          <a:p>
            <a:pPr marL="0" indent="0" algn="l">
              <a:lnSpc>
                <a:spcPts val="2799"/>
              </a:lnSpc>
              <a:buNone/>
            </a:pPr>
            <a:r>
              <a:rPr lang="en-US" sz="1750" dirty="0">
                <a:solidFill>
                  <a:srgbClr val="3B4E4E"/>
                </a:solidFill>
                <a:latin typeface="Overpass" pitchFamily="34" charset="0"/>
                <a:ea typeface="Overpass" pitchFamily="34" charset="-122"/>
                <a:cs typeface="Overpass" pitchFamily="34" charset="-120"/>
              </a:rPr>
              <a:t>Gravitația este responsabilă pentru acțiunea forței hidrostatice, deoarece aceasta atrage moleculele lichidului spre centrul Pământului.</a:t>
            </a:r>
            <a:endParaRPr lang="en-US" sz="1750" dirty="0"/>
          </a:p>
        </p:txBody>
      </p:sp>
      <p:pic>
        <p:nvPicPr>
          <p:cNvPr id="15" name="Image 3" descr="preencoded.png">
            <a:hlinkClick r:id="rId6"/>
          </p:cNvPr>
          <p:cNvPicPr>
            <a:picLocks noChangeAspect="1"/>
          </p:cNvPicPr>
          <p:nvPr/>
        </p:nvPicPr>
        <p:blipFill>
          <a:blip r:embed="rId7"/>
          <a:stretch>
            <a:fillRect/>
          </a:stretch>
        </p:blipFill>
        <p:spPr>
          <a:xfrm>
            <a:off x="12242153" y="7589520"/>
            <a:ext cx="2296807" cy="5486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p:cNvPicPr>
            <a:picLocks noChangeAspect="1"/>
          </p:cNvPicPr>
          <p:nvPr/>
        </p:nvPicPr>
        <p:blipFill>
          <a:blip r:embed="rId3"/>
          <a:stretch>
            <a:fillRect/>
          </a:stretch>
        </p:blipFill>
        <p:spPr>
          <a:xfrm>
            <a:off x="-7620" y="0"/>
            <a:ext cx="3657600" cy="8229600"/>
          </a:xfrm>
          <a:prstGeom prst="rect">
            <a:avLst/>
          </a:prstGeom>
        </p:spPr>
      </p:pic>
      <p:sp>
        <p:nvSpPr>
          <p:cNvPr id="5" name="Text 2"/>
          <p:cNvSpPr/>
          <p:nvPr/>
        </p:nvSpPr>
        <p:spPr>
          <a:xfrm>
            <a:off x="4490799" y="1515666"/>
            <a:ext cx="6926223" cy="694373"/>
          </a:xfrm>
          <a:prstGeom prst="rect">
            <a:avLst/>
          </a:prstGeom>
          <a:noFill/>
          <a:ln/>
        </p:spPr>
        <p:txBody>
          <a:bodyPr wrap="non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Presiunea atmosferică</a:t>
            </a:r>
            <a:endParaRPr lang="en-US" sz="4374" dirty="0"/>
          </a:p>
        </p:txBody>
      </p:sp>
      <p:sp>
        <p:nvSpPr>
          <p:cNvPr id="6" name="Shape 3"/>
          <p:cNvSpPr/>
          <p:nvPr/>
        </p:nvSpPr>
        <p:spPr>
          <a:xfrm>
            <a:off x="4490799" y="2716887"/>
            <a:ext cx="499943" cy="499943"/>
          </a:xfrm>
          <a:prstGeom prst="roundRect">
            <a:avLst>
              <a:gd name="adj" fmla="val 20000"/>
            </a:avLst>
          </a:prstGeom>
          <a:solidFill>
            <a:srgbClr val="DDEEE6"/>
          </a:solidFill>
          <a:ln w="7620">
            <a:solidFill>
              <a:srgbClr val="C3D4CC"/>
            </a:solidFill>
            <a:prstDash val="solid"/>
          </a:ln>
        </p:spPr>
      </p:sp>
      <p:sp>
        <p:nvSpPr>
          <p:cNvPr id="7" name="Text 4"/>
          <p:cNvSpPr/>
          <p:nvPr/>
        </p:nvSpPr>
        <p:spPr>
          <a:xfrm>
            <a:off x="4675703" y="2758559"/>
            <a:ext cx="130016" cy="416481"/>
          </a:xfrm>
          <a:prstGeom prst="rect">
            <a:avLst/>
          </a:prstGeom>
          <a:noFill/>
          <a:ln/>
        </p:spPr>
        <p:txBody>
          <a:bodyPr wrap="none" rtlCol="0" anchor="t"/>
          <a:lstStyle/>
          <a:p>
            <a:pPr marL="0" indent="0" algn="ctr">
              <a:lnSpc>
                <a:spcPts val="3281"/>
              </a:lnSpc>
              <a:buNone/>
            </a:pPr>
            <a:r>
              <a:rPr lang="en-US" sz="2624" b="1" dirty="0">
                <a:solidFill>
                  <a:srgbClr val="3B4E4E"/>
                </a:solidFill>
                <a:latin typeface="Syne" pitchFamily="34" charset="0"/>
                <a:ea typeface="Syne" pitchFamily="34" charset="-122"/>
                <a:cs typeface="Syne" pitchFamily="34" charset="-120"/>
              </a:rPr>
              <a:t>1</a:t>
            </a:r>
            <a:endParaRPr lang="en-US" sz="2624" dirty="0"/>
          </a:p>
        </p:txBody>
      </p:sp>
      <p:sp>
        <p:nvSpPr>
          <p:cNvPr id="8" name="Text 5"/>
          <p:cNvSpPr/>
          <p:nvPr/>
        </p:nvSpPr>
        <p:spPr>
          <a:xfrm>
            <a:off x="5212913" y="2793206"/>
            <a:ext cx="2777490" cy="347186"/>
          </a:xfrm>
          <a:prstGeom prst="rect">
            <a:avLst/>
          </a:prstGeom>
          <a:noFill/>
          <a:ln/>
        </p:spPr>
        <p:txBody>
          <a:bodyPr wrap="non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Definire</a:t>
            </a:r>
            <a:endParaRPr lang="en-US" sz="2187" dirty="0"/>
          </a:p>
        </p:txBody>
      </p:sp>
      <p:sp>
        <p:nvSpPr>
          <p:cNvPr id="9" name="Text 6"/>
          <p:cNvSpPr/>
          <p:nvPr/>
        </p:nvSpPr>
        <p:spPr>
          <a:xfrm>
            <a:off x="5212913" y="3273623"/>
            <a:ext cx="3820001" cy="1777008"/>
          </a:xfrm>
          <a:prstGeom prst="rect">
            <a:avLst/>
          </a:prstGeom>
          <a:noFill/>
          <a:ln/>
        </p:spPr>
        <p:txBody>
          <a:bodyPr wrap="squar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Presiunea atmosferică reprezintă apăsarea exercitată de greutatea coloanei de aer ce înconjoară Pământul în fiecare punct de pe suprafața acestuia.</a:t>
            </a:r>
            <a:endParaRPr lang="en-US" sz="1750" dirty="0"/>
          </a:p>
        </p:txBody>
      </p:sp>
      <p:sp>
        <p:nvSpPr>
          <p:cNvPr id="10" name="Shape 7"/>
          <p:cNvSpPr/>
          <p:nvPr/>
        </p:nvSpPr>
        <p:spPr>
          <a:xfrm>
            <a:off x="9255085" y="2716887"/>
            <a:ext cx="499943" cy="499943"/>
          </a:xfrm>
          <a:prstGeom prst="roundRect">
            <a:avLst>
              <a:gd name="adj" fmla="val 20000"/>
            </a:avLst>
          </a:prstGeom>
          <a:solidFill>
            <a:srgbClr val="DDEEE6"/>
          </a:solidFill>
          <a:ln w="7620">
            <a:solidFill>
              <a:srgbClr val="C3D4CC"/>
            </a:solidFill>
            <a:prstDash val="solid"/>
          </a:ln>
        </p:spPr>
      </p:sp>
      <p:sp>
        <p:nvSpPr>
          <p:cNvPr id="11" name="Text 8"/>
          <p:cNvSpPr/>
          <p:nvPr/>
        </p:nvSpPr>
        <p:spPr>
          <a:xfrm>
            <a:off x="9401056" y="2758559"/>
            <a:ext cx="208002" cy="416481"/>
          </a:xfrm>
          <a:prstGeom prst="rect">
            <a:avLst/>
          </a:prstGeom>
          <a:noFill/>
          <a:ln/>
        </p:spPr>
        <p:txBody>
          <a:bodyPr wrap="none" rtlCol="0" anchor="t"/>
          <a:lstStyle/>
          <a:p>
            <a:pPr marL="0" indent="0" algn="ctr">
              <a:lnSpc>
                <a:spcPts val="3281"/>
              </a:lnSpc>
              <a:buNone/>
            </a:pPr>
            <a:r>
              <a:rPr lang="en-US" sz="2624" b="1" dirty="0">
                <a:solidFill>
                  <a:srgbClr val="3B4E4E"/>
                </a:solidFill>
                <a:latin typeface="Syne" pitchFamily="34" charset="0"/>
                <a:ea typeface="Syne" pitchFamily="34" charset="-122"/>
                <a:cs typeface="Syne" pitchFamily="34" charset="-120"/>
              </a:rPr>
              <a:t>2</a:t>
            </a:r>
            <a:endParaRPr lang="en-US" sz="2624" dirty="0"/>
          </a:p>
        </p:txBody>
      </p:sp>
      <p:sp>
        <p:nvSpPr>
          <p:cNvPr id="12" name="Text 9"/>
          <p:cNvSpPr/>
          <p:nvPr/>
        </p:nvSpPr>
        <p:spPr>
          <a:xfrm>
            <a:off x="9977199" y="2793206"/>
            <a:ext cx="2777490" cy="347186"/>
          </a:xfrm>
          <a:prstGeom prst="rect">
            <a:avLst/>
          </a:prstGeom>
          <a:noFill/>
          <a:ln/>
        </p:spPr>
        <p:txBody>
          <a:bodyPr wrap="non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Variație</a:t>
            </a:r>
            <a:endParaRPr lang="en-US" sz="2187" dirty="0"/>
          </a:p>
        </p:txBody>
      </p:sp>
      <p:sp>
        <p:nvSpPr>
          <p:cNvPr id="13" name="Text 10"/>
          <p:cNvSpPr/>
          <p:nvPr/>
        </p:nvSpPr>
        <p:spPr>
          <a:xfrm>
            <a:off x="9977199" y="3273623"/>
            <a:ext cx="3820001" cy="1421606"/>
          </a:xfrm>
          <a:prstGeom prst="rect">
            <a:avLst/>
          </a:prstGeom>
          <a:noFill/>
          <a:ln/>
        </p:spPr>
        <p:txBody>
          <a:bodyPr wrap="squar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Presiunea atmosferică variază în funcție de înălțime, de condiții meteorologice și de diferențe de temperatură.</a:t>
            </a:r>
            <a:endParaRPr lang="en-US" sz="1750" dirty="0"/>
          </a:p>
        </p:txBody>
      </p:sp>
      <p:sp>
        <p:nvSpPr>
          <p:cNvPr id="14" name="Shape 11"/>
          <p:cNvSpPr/>
          <p:nvPr/>
        </p:nvSpPr>
        <p:spPr>
          <a:xfrm>
            <a:off x="4490799" y="5446395"/>
            <a:ext cx="499943" cy="499943"/>
          </a:xfrm>
          <a:prstGeom prst="roundRect">
            <a:avLst>
              <a:gd name="adj" fmla="val 20000"/>
            </a:avLst>
          </a:prstGeom>
          <a:solidFill>
            <a:srgbClr val="DDEEE6"/>
          </a:solidFill>
          <a:ln w="7620">
            <a:solidFill>
              <a:srgbClr val="C3D4CC"/>
            </a:solidFill>
            <a:prstDash val="solid"/>
          </a:ln>
        </p:spPr>
      </p:sp>
      <p:sp>
        <p:nvSpPr>
          <p:cNvPr id="15" name="Text 12"/>
          <p:cNvSpPr/>
          <p:nvPr/>
        </p:nvSpPr>
        <p:spPr>
          <a:xfrm>
            <a:off x="4633913" y="5488067"/>
            <a:ext cx="213717" cy="416481"/>
          </a:xfrm>
          <a:prstGeom prst="rect">
            <a:avLst/>
          </a:prstGeom>
          <a:noFill/>
          <a:ln/>
        </p:spPr>
        <p:txBody>
          <a:bodyPr wrap="none" rtlCol="0" anchor="t"/>
          <a:lstStyle/>
          <a:p>
            <a:pPr marL="0" indent="0" algn="ctr">
              <a:lnSpc>
                <a:spcPts val="3281"/>
              </a:lnSpc>
              <a:buNone/>
            </a:pPr>
            <a:r>
              <a:rPr lang="en-US" sz="2624" b="1" dirty="0">
                <a:solidFill>
                  <a:srgbClr val="3B4E4E"/>
                </a:solidFill>
                <a:latin typeface="Syne" pitchFamily="34" charset="0"/>
                <a:ea typeface="Syne" pitchFamily="34" charset="-122"/>
                <a:cs typeface="Syne" pitchFamily="34" charset="-120"/>
              </a:rPr>
              <a:t>3</a:t>
            </a:r>
            <a:endParaRPr lang="en-US" sz="2624" dirty="0"/>
          </a:p>
        </p:txBody>
      </p:sp>
      <p:sp>
        <p:nvSpPr>
          <p:cNvPr id="16" name="Text 13"/>
          <p:cNvSpPr/>
          <p:nvPr/>
        </p:nvSpPr>
        <p:spPr>
          <a:xfrm>
            <a:off x="5212913" y="5522714"/>
            <a:ext cx="2777490" cy="347186"/>
          </a:xfrm>
          <a:prstGeom prst="rect">
            <a:avLst/>
          </a:prstGeom>
          <a:noFill/>
          <a:ln/>
        </p:spPr>
        <p:txBody>
          <a:bodyPr wrap="non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Efecte</a:t>
            </a:r>
            <a:endParaRPr lang="en-US" sz="2187" dirty="0"/>
          </a:p>
        </p:txBody>
      </p:sp>
      <p:sp>
        <p:nvSpPr>
          <p:cNvPr id="17" name="Text 14"/>
          <p:cNvSpPr/>
          <p:nvPr/>
        </p:nvSpPr>
        <p:spPr>
          <a:xfrm>
            <a:off x="5212913" y="6003131"/>
            <a:ext cx="8584287" cy="710803"/>
          </a:xfrm>
          <a:prstGeom prst="rect">
            <a:avLst/>
          </a:prstGeom>
          <a:noFill/>
          <a:ln/>
        </p:spPr>
        <p:txBody>
          <a:bodyPr wrap="squar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Variațiile presiunii atmosferice influențează activitatea umană, de la meteorologie până la funcționarea diverselor aparate și echipamente.</a:t>
            </a:r>
            <a:endParaRPr lang="en-US" sz="1750" dirty="0"/>
          </a:p>
        </p:txBody>
      </p:sp>
      <p:pic>
        <p:nvPicPr>
          <p:cNvPr id="18"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890</Words>
  <Application>Microsoft Office PowerPoint</Application>
  <PresentationFormat>Довільний</PresentationFormat>
  <Paragraphs>70</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Overpass</vt:lpstr>
      <vt:lpstr>Syne</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Boris</dc:creator>
  <cp:lastModifiedBy>Liliya Hovornyan</cp:lastModifiedBy>
  <cp:revision>3</cp:revision>
  <dcterms:created xsi:type="dcterms:W3CDTF">2024-05-28T18:07:07Z</dcterms:created>
  <dcterms:modified xsi:type="dcterms:W3CDTF">2024-05-28T18:13:11Z</dcterms:modified>
</cp:coreProperties>
</file>