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0" d="100"/>
          <a:sy n="70" d="100"/>
        </p:scale>
        <p:origin x="605"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9763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833199" y="858441"/>
            <a:ext cx="7477601" cy="2874645"/>
          </a:xfrm>
          <a:prstGeom prst="rect">
            <a:avLst/>
          </a:prstGeom>
          <a:noFill/>
          <a:ln/>
        </p:spPr>
        <p:txBody>
          <a:bodyPr wrap="square" rtlCol="0" anchor="t"/>
          <a:lstStyle/>
          <a:p>
            <a:pPr marL="0" indent="0" algn="ctr">
              <a:lnSpc>
                <a:spcPts val="7545"/>
              </a:lnSpc>
              <a:buNone/>
            </a:pPr>
            <a:r>
              <a:rPr lang="en-US" sz="6036" b="1" kern="0" spc="-181" dirty="0">
                <a:solidFill>
                  <a:srgbClr val="00B0F0"/>
                </a:solidFill>
                <a:latin typeface="Inter" pitchFamily="34" charset="0"/>
                <a:ea typeface="Inter" pitchFamily="34" charset="-122"/>
                <a:cs typeface="Inter" pitchFamily="34" charset="-120"/>
              </a:rPr>
              <a:t>Aerul, Apa, Solul: </a:t>
            </a:r>
            <a:r>
              <a:rPr lang="ro-RO" sz="6036" b="1" kern="0" spc="-181" dirty="0">
                <a:solidFill>
                  <a:srgbClr val="00B0F0"/>
                </a:solidFill>
                <a:latin typeface="Inter" pitchFamily="34" charset="0"/>
                <a:ea typeface="Inter" pitchFamily="34" charset="-122"/>
                <a:cs typeface="Inter" pitchFamily="34" charset="-120"/>
              </a:rPr>
              <a:t>e</a:t>
            </a:r>
            <a:r>
              <a:rPr lang="en-US" sz="6036" b="1" kern="0" spc="-181" dirty="0" err="1">
                <a:solidFill>
                  <a:srgbClr val="00B0F0"/>
                </a:solidFill>
                <a:latin typeface="Inter" pitchFamily="34" charset="0"/>
                <a:ea typeface="Inter" pitchFamily="34" charset="-122"/>
                <a:cs typeface="Inter" pitchFamily="34" charset="-120"/>
              </a:rPr>
              <a:t>lementele</a:t>
            </a:r>
            <a:r>
              <a:rPr lang="en-US" sz="6036" b="1" kern="0" spc="-181" dirty="0">
                <a:solidFill>
                  <a:srgbClr val="00B0F0"/>
                </a:solidFill>
                <a:latin typeface="Inter" pitchFamily="34" charset="0"/>
                <a:ea typeface="Inter" pitchFamily="34" charset="-122"/>
                <a:cs typeface="Inter" pitchFamily="34" charset="-120"/>
              </a:rPr>
              <a:t> esențiale ale </a:t>
            </a:r>
            <a:r>
              <a:rPr lang="en-US" sz="6036" b="1" kern="0" spc="-181" dirty="0" err="1">
                <a:solidFill>
                  <a:srgbClr val="00B0F0"/>
                </a:solidFill>
                <a:latin typeface="Inter" pitchFamily="34" charset="0"/>
                <a:ea typeface="Inter" pitchFamily="34" charset="-122"/>
                <a:cs typeface="Inter" pitchFamily="34" charset="-120"/>
              </a:rPr>
              <a:t>vieți</a:t>
            </a:r>
            <a:r>
              <a:rPr lang="ro-RO" sz="6036" b="1" kern="0" spc="-181" dirty="0">
                <a:solidFill>
                  <a:srgbClr val="00B0F0"/>
                </a:solidFill>
                <a:latin typeface="Inter" pitchFamily="34" charset="0"/>
                <a:ea typeface="Inter" pitchFamily="34" charset="-122"/>
                <a:cs typeface="Inter" pitchFamily="34" charset="-120"/>
              </a:rPr>
              <a:t>i</a:t>
            </a:r>
            <a:endParaRPr lang="en-US" sz="6036" dirty="0">
              <a:solidFill>
                <a:srgbClr val="00B0F0"/>
              </a:solidFill>
            </a:endParaRPr>
          </a:p>
        </p:txBody>
      </p:sp>
      <p:sp>
        <p:nvSpPr>
          <p:cNvPr id="6" name="Text 3"/>
          <p:cNvSpPr/>
          <p:nvPr/>
        </p:nvSpPr>
        <p:spPr>
          <a:xfrm>
            <a:off x="833199" y="4066342"/>
            <a:ext cx="7477601" cy="2666048"/>
          </a:xfrm>
          <a:prstGeom prst="rect">
            <a:avLst/>
          </a:prstGeom>
          <a:noFill/>
          <a:ln/>
        </p:spPr>
        <p:txBody>
          <a:bodyPr wrap="square" rtlCol="0" anchor="t"/>
          <a:lstStyle/>
          <a:p>
            <a:pPr marL="0" indent="0" algn="just">
              <a:lnSpc>
                <a:spcPts val="2624"/>
              </a:lnSpc>
              <a:buNone/>
            </a:pPr>
            <a:r>
              <a:rPr lang="en-US" sz="2000" kern="0" spc="-35" dirty="0">
                <a:solidFill>
                  <a:srgbClr val="272525"/>
                </a:solidFill>
                <a:latin typeface="Inter" pitchFamily="34" charset="0"/>
                <a:ea typeface="Inter" pitchFamily="34" charset="-122"/>
                <a:cs typeface="Inter" pitchFamily="34" charset="-120"/>
              </a:rPr>
              <a:t>Aerul, apa și solul sunt elementele fundamentale ale vieții pe Pământ. Ele ne oferă resursele necesare pentru a supraviețui și a prospera. Aerul, o combinație de gaze, ne furnizează oxigenul vital, indispensabil pentru respirație. Apa, o substanță esențială pentru toate formele de viață, ne hidratează, ne ajută la reglarea temperaturii corpului și ne permite să ne desfășurăm activitățile zilnice. Solul, un strat complex de materie organică și minerale, susține creșterea plantelor, care la rândul lor ne oferă hrană și oxigen.</a:t>
            </a:r>
            <a:endParaRPr lang="en-US" sz="2000" dirty="0"/>
          </a:p>
        </p:txBody>
      </p:sp>
      <p:sp>
        <p:nvSpPr>
          <p:cNvPr id="8" name="Text 5"/>
          <p:cNvSpPr/>
          <p:nvPr/>
        </p:nvSpPr>
        <p:spPr>
          <a:xfrm>
            <a:off x="947380" y="7127915"/>
            <a:ext cx="127040" cy="97512"/>
          </a:xfrm>
          <a:prstGeom prst="rect">
            <a:avLst/>
          </a:prstGeom>
          <a:noFill/>
          <a:ln/>
        </p:spPr>
        <p:txBody>
          <a:bodyPr wrap="none" rtlCol="0" anchor="t"/>
          <a:lstStyle/>
          <a:p>
            <a:pPr marL="0" indent="0" algn="ctr">
              <a:lnSpc>
                <a:spcPts val="768"/>
              </a:lnSpc>
              <a:buNone/>
            </a:pPr>
            <a:r>
              <a:rPr lang="en-US" sz="768" kern="0" spc="-35" dirty="0">
                <a:solidFill>
                  <a:srgbClr val="FFFFFF"/>
                </a:solidFill>
                <a:latin typeface="Inter" pitchFamily="34" charset="0"/>
                <a:ea typeface="Inter" pitchFamily="34" charset="-122"/>
                <a:cs typeface="Inter" pitchFamily="34" charset="-120"/>
              </a:rPr>
              <a:t>TH</a:t>
            </a:r>
            <a:endParaRPr lang="en-US" sz="768"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833199" y="2011085"/>
            <a:ext cx="7477601" cy="958215"/>
          </a:xfrm>
          <a:prstGeom prst="rect">
            <a:avLst/>
          </a:prstGeom>
          <a:noFill/>
          <a:ln/>
        </p:spPr>
        <p:txBody>
          <a:bodyPr wrap="none" rtlCol="0" anchor="t"/>
          <a:lstStyle/>
          <a:p>
            <a:pPr marL="0" indent="0">
              <a:lnSpc>
                <a:spcPts val="7545"/>
              </a:lnSpc>
              <a:buNone/>
            </a:pPr>
            <a:r>
              <a:rPr lang="en-US" sz="6036" b="1" kern="0" spc="-181" dirty="0">
                <a:solidFill>
                  <a:srgbClr val="000000"/>
                </a:solidFill>
                <a:latin typeface="Inter" pitchFamily="34" charset="0"/>
                <a:ea typeface="Inter" pitchFamily="34" charset="-122"/>
                <a:cs typeface="Inter" pitchFamily="34" charset="-120"/>
              </a:rPr>
              <a:t>Solul: </a:t>
            </a:r>
            <a:r>
              <a:rPr lang="ro-RO" sz="6036" b="1" kern="0" spc="-181" dirty="0">
                <a:solidFill>
                  <a:srgbClr val="000000"/>
                </a:solidFill>
                <a:latin typeface="Inter" pitchFamily="34" charset="0"/>
                <a:ea typeface="Inter" pitchFamily="34" charset="-122"/>
                <a:cs typeface="Inter" pitchFamily="34" charset="-120"/>
              </a:rPr>
              <a:t>b</a:t>
            </a:r>
            <a:r>
              <a:rPr lang="en-US" sz="6036" b="1" kern="0" spc="-181" dirty="0" err="1">
                <a:solidFill>
                  <a:srgbClr val="000000"/>
                </a:solidFill>
                <a:latin typeface="Inter" pitchFamily="34" charset="0"/>
                <a:ea typeface="Inter" pitchFamily="34" charset="-122"/>
                <a:cs typeface="Inter" pitchFamily="34" charset="-120"/>
              </a:rPr>
              <a:t>aza</a:t>
            </a:r>
            <a:r>
              <a:rPr lang="en-US" sz="6036" b="1" kern="0" spc="-181" dirty="0">
                <a:solidFill>
                  <a:srgbClr val="000000"/>
                </a:solidFill>
                <a:latin typeface="Inter" pitchFamily="34" charset="0"/>
                <a:ea typeface="Inter" pitchFamily="34" charset="-122"/>
                <a:cs typeface="Inter" pitchFamily="34" charset="-120"/>
              </a:rPr>
              <a:t> vieții</a:t>
            </a:r>
            <a:endParaRPr lang="en-US" sz="6036" dirty="0"/>
          </a:p>
        </p:txBody>
      </p:sp>
      <p:sp>
        <p:nvSpPr>
          <p:cNvPr id="6" name="Text 3"/>
          <p:cNvSpPr/>
          <p:nvPr/>
        </p:nvSpPr>
        <p:spPr>
          <a:xfrm>
            <a:off x="833199" y="3302556"/>
            <a:ext cx="7477601" cy="1333024"/>
          </a:xfrm>
          <a:prstGeom prst="rect">
            <a:avLst/>
          </a:prstGeom>
          <a:noFill/>
          <a:ln/>
        </p:spPr>
        <p:txBody>
          <a:bodyPr wrap="square" rtlCol="0" anchor="t"/>
          <a:lstStyle/>
          <a:p>
            <a:pPr marL="0" indent="0">
              <a:lnSpc>
                <a:spcPts val="2624"/>
              </a:lnSpc>
              <a:buNone/>
            </a:pPr>
            <a:r>
              <a:rPr lang="en-US" sz="1750" kern="0" spc="-35" dirty="0">
                <a:solidFill>
                  <a:srgbClr val="272525"/>
                </a:solidFill>
                <a:latin typeface="Inter" pitchFamily="34" charset="0"/>
                <a:ea typeface="Inter" pitchFamily="34" charset="-122"/>
                <a:cs typeface="Inter" pitchFamily="34" charset="-120"/>
              </a:rPr>
              <a:t>Solul este un strat vital al Pământului, care susține viața plantelor, animalelor și oamenilor. El este format din rocă descompusă, materie organică, aer și apă, toate acestea interacționând într-un echilibru complex.</a:t>
            </a:r>
            <a:endParaRPr lang="en-US" sz="1750" dirty="0"/>
          </a:p>
        </p:txBody>
      </p:sp>
      <p:sp>
        <p:nvSpPr>
          <p:cNvPr id="7" name="Text 4"/>
          <p:cNvSpPr/>
          <p:nvPr/>
        </p:nvSpPr>
        <p:spPr>
          <a:xfrm>
            <a:off x="833199" y="4885492"/>
            <a:ext cx="7477601" cy="1333024"/>
          </a:xfrm>
          <a:prstGeom prst="rect">
            <a:avLst/>
          </a:prstGeom>
          <a:noFill/>
          <a:ln/>
        </p:spPr>
        <p:txBody>
          <a:bodyPr wrap="square" rtlCol="0" anchor="t"/>
          <a:lstStyle/>
          <a:p>
            <a:pPr marL="0" indent="0">
              <a:lnSpc>
                <a:spcPts val="2624"/>
              </a:lnSpc>
              <a:buNone/>
            </a:pPr>
            <a:r>
              <a:rPr lang="en-US" sz="1750" kern="0" spc="-35" dirty="0">
                <a:solidFill>
                  <a:srgbClr val="272525"/>
                </a:solidFill>
                <a:latin typeface="Inter" pitchFamily="34" charset="0"/>
                <a:ea typeface="Inter" pitchFamily="34" charset="-122"/>
                <a:cs typeface="Inter" pitchFamily="34" charset="-120"/>
              </a:rPr>
              <a:t>Solul fertil este esențial pentru producția de alimente, oferind nutrienți și apă plantelor. De asemenea, joacă un rol crucial în filtrarea apei, absorbția dioxidului de carbon și reglarea climei. Însă, solul este vulnerabil la degradare prin erodare, poluare și urbanizare.</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833199" y="1365290"/>
            <a:ext cx="7477601" cy="1916430"/>
          </a:xfrm>
          <a:prstGeom prst="rect">
            <a:avLst/>
          </a:prstGeom>
          <a:noFill/>
          <a:ln/>
        </p:spPr>
        <p:txBody>
          <a:bodyPr wrap="square" rtlCol="0" anchor="t"/>
          <a:lstStyle/>
          <a:p>
            <a:pPr marL="0" indent="0">
              <a:lnSpc>
                <a:spcPts val="7545"/>
              </a:lnSpc>
              <a:buNone/>
            </a:pPr>
            <a:r>
              <a:rPr lang="en-US" sz="6036" b="1" kern="0" spc="-181" dirty="0">
                <a:solidFill>
                  <a:srgbClr val="000000"/>
                </a:solidFill>
                <a:latin typeface="Inter" pitchFamily="34" charset="0"/>
                <a:ea typeface="Inter" pitchFamily="34" charset="-122"/>
                <a:cs typeface="Inter" pitchFamily="34" charset="-120"/>
              </a:rPr>
              <a:t>Aerul: </a:t>
            </a:r>
            <a:r>
              <a:rPr lang="ro-RO" sz="6036" b="1" kern="0" spc="-181" dirty="0">
                <a:solidFill>
                  <a:srgbClr val="000000"/>
                </a:solidFill>
                <a:latin typeface="Inter" pitchFamily="34" charset="0"/>
                <a:ea typeface="Inter" pitchFamily="34" charset="-122"/>
                <a:cs typeface="Inter" pitchFamily="34" charset="-120"/>
              </a:rPr>
              <a:t>r</a:t>
            </a:r>
            <a:r>
              <a:rPr lang="en-US" sz="6036" b="1" kern="0" spc="-181" dirty="0" err="1">
                <a:solidFill>
                  <a:srgbClr val="000000"/>
                </a:solidFill>
                <a:latin typeface="Inter" pitchFamily="34" charset="0"/>
                <a:ea typeface="Inter" pitchFamily="34" charset="-122"/>
                <a:cs typeface="Inter" pitchFamily="34" charset="-120"/>
              </a:rPr>
              <a:t>espirația</a:t>
            </a:r>
            <a:r>
              <a:rPr lang="en-US" sz="6036" b="1" kern="0" spc="-181" dirty="0">
                <a:solidFill>
                  <a:srgbClr val="000000"/>
                </a:solidFill>
                <a:latin typeface="Inter" pitchFamily="34" charset="0"/>
                <a:ea typeface="Inter" pitchFamily="34" charset="-122"/>
                <a:cs typeface="Inter" pitchFamily="34" charset="-120"/>
              </a:rPr>
              <a:t> vieții</a:t>
            </a:r>
            <a:endParaRPr lang="en-US" sz="6036" dirty="0"/>
          </a:p>
        </p:txBody>
      </p:sp>
      <p:sp>
        <p:nvSpPr>
          <p:cNvPr id="6" name="Text 3"/>
          <p:cNvSpPr/>
          <p:nvPr/>
        </p:nvSpPr>
        <p:spPr>
          <a:xfrm>
            <a:off x="833199" y="3614976"/>
            <a:ext cx="7477601" cy="1666280"/>
          </a:xfrm>
          <a:prstGeom prst="rect">
            <a:avLst/>
          </a:prstGeom>
          <a:noFill/>
          <a:ln/>
        </p:spPr>
        <p:txBody>
          <a:bodyPr wrap="square" rtlCol="0" anchor="t"/>
          <a:lstStyle/>
          <a:p>
            <a:pPr marL="0" indent="0">
              <a:lnSpc>
                <a:spcPts val="2624"/>
              </a:lnSpc>
              <a:buNone/>
            </a:pPr>
            <a:r>
              <a:rPr lang="en-US" sz="1750" kern="0" spc="-35" dirty="0">
                <a:solidFill>
                  <a:srgbClr val="272525"/>
                </a:solidFill>
                <a:latin typeface="Inter" pitchFamily="34" charset="0"/>
                <a:ea typeface="Inter" pitchFamily="34" charset="-122"/>
                <a:cs typeface="Inter" pitchFamily="34" charset="-120"/>
              </a:rPr>
              <a:t>Aerul este un element esențial pentru viața pe Pământ, un amestec invizibil de gaze care ne înconjoară. Fiecare ființă vie, de la cele mai mici insecte până la cei mai mari copaci, depinde de aer pentru a supraviețui. Aerul ne oferă oxigenul necesar respirației, ne protejează de radiațiile solare dăunătoare și ne ajută să menținem o temperatură stabilă.</a:t>
            </a:r>
            <a:endParaRPr lang="en-US" sz="1750" dirty="0"/>
          </a:p>
        </p:txBody>
      </p:sp>
      <p:sp>
        <p:nvSpPr>
          <p:cNvPr id="7" name="Text 4"/>
          <p:cNvSpPr/>
          <p:nvPr/>
        </p:nvSpPr>
        <p:spPr>
          <a:xfrm>
            <a:off x="833199" y="5531168"/>
            <a:ext cx="7477601" cy="1333024"/>
          </a:xfrm>
          <a:prstGeom prst="rect">
            <a:avLst/>
          </a:prstGeom>
          <a:noFill/>
          <a:ln/>
        </p:spPr>
        <p:txBody>
          <a:bodyPr wrap="square" rtlCol="0" anchor="t"/>
          <a:lstStyle/>
          <a:p>
            <a:pPr marL="0" indent="0">
              <a:lnSpc>
                <a:spcPts val="2624"/>
              </a:lnSpc>
              <a:buNone/>
            </a:pPr>
            <a:r>
              <a:rPr lang="en-US" sz="1750" kern="0" spc="-35" dirty="0">
                <a:solidFill>
                  <a:srgbClr val="272525"/>
                </a:solidFill>
                <a:latin typeface="Inter" pitchFamily="34" charset="0"/>
                <a:ea typeface="Inter" pitchFamily="34" charset="-122"/>
                <a:cs typeface="Inter" pitchFamily="34" charset="-120"/>
              </a:rPr>
              <a:t>Aerul este un amestec complex de gaze, dintre care oxigenul este cel mai important. Fără oxigen, nu am putea respira și nici nu ar putea exista viață. Aerul conține și alte gaze, precum azotul, dioxidul de carbon și argonul, care joacă roluri importante în echilibrul ecosistemelor.</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2328863" y="578168"/>
            <a:ext cx="5248751" cy="656034"/>
          </a:xfrm>
          <a:prstGeom prst="rect">
            <a:avLst/>
          </a:prstGeom>
          <a:noFill/>
          <a:ln/>
        </p:spPr>
        <p:txBody>
          <a:bodyPr wrap="none" rtlCol="0" anchor="t"/>
          <a:lstStyle/>
          <a:p>
            <a:pPr marL="0" indent="0">
              <a:lnSpc>
                <a:spcPts val="5166"/>
              </a:lnSpc>
              <a:buNone/>
            </a:pPr>
            <a:r>
              <a:rPr lang="en-US" sz="4133" b="1" kern="0" spc="-124" dirty="0">
                <a:solidFill>
                  <a:srgbClr val="000000"/>
                </a:solidFill>
                <a:latin typeface="Inter" pitchFamily="34" charset="0"/>
                <a:ea typeface="Inter" pitchFamily="34" charset="-122"/>
                <a:cs typeface="Inter" pitchFamily="34" charset="-120"/>
              </a:rPr>
              <a:t>Aerul: </a:t>
            </a:r>
            <a:r>
              <a:rPr lang="ro-RO" sz="4133" b="1" kern="0" spc="-124" dirty="0">
                <a:solidFill>
                  <a:srgbClr val="000000"/>
                </a:solidFill>
                <a:latin typeface="Inter" pitchFamily="34" charset="0"/>
                <a:ea typeface="Inter" pitchFamily="34" charset="-122"/>
                <a:cs typeface="Inter" pitchFamily="34" charset="-120"/>
              </a:rPr>
              <a:t>r</a:t>
            </a:r>
            <a:r>
              <a:rPr lang="en-US" sz="4133" b="1" kern="0" spc="-124" dirty="0" err="1">
                <a:solidFill>
                  <a:srgbClr val="000000"/>
                </a:solidFill>
                <a:latin typeface="Inter" pitchFamily="34" charset="0"/>
                <a:ea typeface="Inter" pitchFamily="34" charset="-122"/>
                <a:cs typeface="Inter" pitchFamily="34" charset="-120"/>
              </a:rPr>
              <a:t>espirația</a:t>
            </a:r>
            <a:r>
              <a:rPr lang="en-US" sz="4133" b="1" kern="0" spc="-124" dirty="0">
                <a:solidFill>
                  <a:srgbClr val="000000"/>
                </a:solidFill>
                <a:latin typeface="Inter" pitchFamily="34" charset="0"/>
                <a:ea typeface="Inter" pitchFamily="34" charset="-122"/>
                <a:cs typeface="Inter" pitchFamily="34" charset="-120"/>
              </a:rPr>
              <a:t> vieții</a:t>
            </a:r>
            <a:endParaRPr lang="en-US" sz="4133" dirty="0"/>
          </a:p>
        </p:txBody>
      </p:sp>
      <p:sp>
        <p:nvSpPr>
          <p:cNvPr id="5" name="Shape 3"/>
          <p:cNvSpPr/>
          <p:nvPr/>
        </p:nvSpPr>
        <p:spPr>
          <a:xfrm>
            <a:off x="2328863" y="1890117"/>
            <a:ext cx="472321" cy="472321"/>
          </a:xfrm>
          <a:prstGeom prst="roundRect">
            <a:avLst>
              <a:gd name="adj" fmla="val 20003"/>
            </a:avLst>
          </a:prstGeom>
          <a:solidFill>
            <a:srgbClr val="DADBF1"/>
          </a:solidFill>
          <a:ln w="7620">
            <a:solidFill>
              <a:srgbClr val="C0C1D7"/>
            </a:solidFill>
            <a:prstDash val="solid"/>
          </a:ln>
        </p:spPr>
      </p:sp>
      <p:sp>
        <p:nvSpPr>
          <p:cNvPr id="6" name="Text 4"/>
          <p:cNvSpPr/>
          <p:nvPr/>
        </p:nvSpPr>
        <p:spPr>
          <a:xfrm>
            <a:off x="2492693" y="1968817"/>
            <a:ext cx="144661" cy="314920"/>
          </a:xfrm>
          <a:prstGeom prst="rect">
            <a:avLst/>
          </a:prstGeom>
          <a:noFill/>
          <a:ln/>
        </p:spPr>
        <p:txBody>
          <a:bodyPr wrap="none" rtlCol="0" anchor="t"/>
          <a:lstStyle/>
          <a:p>
            <a:pPr marL="0" indent="0" algn="ctr">
              <a:lnSpc>
                <a:spcPts val="2480"/>
              </a:lnSpc>
              <a:buNone/>
            </a:pPr>
            <a:r>
              <a:rPr lang="en-US" sz="2480" b="1" kern="0" spc="-74" dirty="0">
                <a:solidFill>
                  <a:srgbClr val="272525"/>
                </a:solidFill>
                <a:latin typeface="Inter" pitchFamily="34" charset="0"/>
                <a:ea typeface="Inter" pitchFamily="34" charset="-122"/>
                <a:cs typeface="Inter" pitchFamily="34" charset="-120"/>
              </a:rPr>
              <a:t>1</a:t>
            </a:r>
            <a:endParaRPr lang="en-US" sz="2480" dirty="0"/>
          </a:p>
        </p:txBody>
      </p:sp>
      <p:sp>
        <p:nvSpPr>
          <p:cNvPr id="7" name="Text 5"/>
          <p:cNvSpPr/>
          <p:nvPr/>
        </p:nvSpPr>
        <p:spPr>
          <a:xfrm>
            <a:off x="3011091" y="1890117"/>
            <a:ext cx="2624376" cy="328017"/>
          </a:xfrm>
          <a:prstGeom prst="rect">
            <a:avLst/>
          </a:prstGeom>
          <a:noFill/>
          <a:ln/>
        </p:spPr>
        <p:txBody>
          <a:bodyPr wrap="none" rtlCol="0" anchor="t"/>
          <a:lstStyle/>
          <a:p>
            <a:pPr marL="0" indent="0">
              <a:lnSpc>
                <a:spcPts val="2583"/>
              </a:lnSpc>
              <a:buNone/>
            </a:pPr>
            <a:r>
              <a:rPr lang="en-US" sz="2066" b="1" kern="0" spc="-62" dirty="0">
                <a:solidFill>
                  <a:srgbClr val="272525"/>
                </a:solidFill>
                <a:latin typeface="Inter" pitchFamily="34" charset="0"/>
                <a:ea typeface="Inter" pitchFamily="34" charset="-122"/>
                <a:cs typeface="Inter" pitchFamily="34" charset="-120"/>
              </a:rPr>
              <a:t>Azotul</a:t>
            </a:r>
            <a:endParaRPr lang="en-US" sz="2066" dirty="0"/>
          </a:p>
        </p:txBody>
      </p:sp>
      <p:sp>
        <p:nvSpPr>
          <p:cNvPr id="8" name="Text 6"/>
          <p:cNvSpPr/>
          <p:nvPr/>
        </p:nvSpPr>
        <p:spPr>
          <a:xfrm>
            <a:off x="3011091" y="2344103"/>
            <a:ext cx="4199215" cy="2203609"/>
          </a:xfrm>
          <a:prstGeom prst="rect">
            <a:avLst/>
          </a:prstGeom>
          <a:noFill/>
          <a:ln/>
        </p:spPr>
        <p:txBody>
          <a:bodyPr wrap="square" rtlCol="0" anchor="t"/>
          <a:lstStyle/>
          <a:p>
            <a:pPr marL="0" indent="0">
              <a:lnSpc>
                <a:spcPts val="2480"/>
              </a:lnSpc>
              <a:buNone/>
            </a:pPr>
            <a:r>
              <a:rPr lang="en-US" sz="1653" kern="0" spc="-33" dirty="0">
                <a:solidFill>
                  <a:srgbClr val="272525"/>
                </a:solidFill>
                <a:latin typeface="Inter" pitchFamily="34" charset="0"/>
                <a:ea typeface="Inter" pitchFamily="34" charset="-122"/>
                <a:cs typeface="Inter" pitchFamily="34" charset="-120"/>
              </a:rPr>
              <a:t>Azotul reprezintă aproximativ 78% din aerul pe care îl respirăm. Este un gaz incolor, inodor și inert, neparticipând la arderea sau respirația viețuitoarelor. Totuși, azotul este esențial pentru viață, deoarece este un ingredient cheie în proteinele și acizii nucleici.</a:t>
            </a:r>
            <a:endParaRPr lang="en-US" sz="1653" dirty="0"/>
          </a:p>
        </p:txBody>
      </p:sp>
      <p:sp>
        <p:nvSpPr>
          <p:cNvPr id="9" name="Shape 7"/>
          <p:cNvSpPr/>
          <p:nvPr/>
        </p:nvSpPr>
        <p:spPr>
          <a:xfrm>
            <a:off x="7420213" y="1890117"/>
            <a:ext cx="472321" cy="472321"/>
          </a:xfrm>
          <a:prstGeom prst="roundRect">
            <a:avLst>
              <a:gd name="adj" fmla="val 20003"/>
            </a:avLst>
          </a:prstGeom>
          <a:solidFill>
            <a:srgbClr val="DADBF1"/>
          </a:solidFill>
          <a:ln w="7620">
            <a:solidFill>
              <a:srgbClr val="C0C1D7"/>
            </a:solidFill>
            <a:prstDash val="solid"/>
          </a:ln>
        </p:spPr>
      </p:sp>
      <p:sp>
        <p:nvSpPr>
          <p:cNvPr id="10" name="Text 8"/>
          <p:cNvSpPr/>
          <p:nvPr/>
        </p:nvSpPr>
        <p:spPr>
          <a:xfrm>
            <a:off x="7561898" y="1968817"/>
            <a:ext cx="188952" cy="314920"/>
          </a:xfrm>
          <a:prstGeom prst="rect">
            <a:avLst/>
          </a:prstGeom>
          <a:noFill/>
          <a:ln/>
        </p:spPr>
        <p:txBody>
          <a:bodyPr wrap="none" rtlCol="0" anchor="t"/>
          <a:lstStyle/>
          <a:p>
            <a:pPr marL="0" indent="0" algn="ctr">
              <a:lnSpc>
                <a:spcPts val="2480"/>
              </a:lnSpc>
              <a:buNone/>
            </a:pPr>
            <a:r>
              <a:rPr lang="en-US" sz="2480" b="1" kern="0" spc="-74" dirty="0">
                <a:solidFill>
                  <a:srgbClr val="272525"/>
                </a:solidFill>
                <a:latin typeface="Inter" pitchFamily="34" charset="0"/>
                <a:ea typeface="Inter" pitchFamily="34" charset="-122"/>
                <a:cs typeface="Inter" pitchFamily="34" charset="-120"/>
              </a:rPr>
              <a:t>2</a:t>
            </a:r>
            <a:endParaRPr lang="en-US" sz="2480" dirty="0"/>
          </a:p>
        </p:txBody>
      </p:sp>
      <p:sp>
        <p:nvSpPr>
          <p:cNvPr id="11" name="Text 9"/>
          <p:cNvSpPr/>
          <p:nvPr/>
        </p:nvSpPr>
        <p:spPr>
          <a:xfrm>
            <a:off x="8102441" y="1890117"/>
            <a:ext cx="2624376" cy="328017"/>
          </a:xfrm>
          <a:prstGeom prst="rect">
            <a:avLst/>
          </a:prstGeom>
          <a:noFill/>
          <a:ln/>
        </p:spPr>
        <p:txBody>
          <a:bodyPr wrap="none" rtlCol="0" anchor="t"/>
          <a:lstStyle/>
          <a:p>
            <a:pPr marL="0" indent="0">
              <a:lnSpc>
                <a:spcPts val="2583"/>
              </a:lnSpc>
              <a:buNone/>
            </a:pPr>
            <a:r>
              <a:rPr lang="en-US" sz="2066" b="1" kern="0" spc="-62" dirty="0">
                <a:solidFill>
                  <a:srgbClr val="272525"/>
                </a:solidFill>
                <a:latin typeface="Inter" pitchFamily="34" charset="0"/>
                <a:ea typeface="Inter" pitchFamily="34" charset="-122"/>
                <a:cs typeface="Inter" pitchFamily="34" charset="-120"/>
              </a:rPr>
              <a:t>Oxigenul</a:t>
            </a:r>
            <a:endParaRPr lang="en-US" sz="2066" dirty="0"/>
          </a:p>
        </p:txBody>
      </p:sp>
      <p:sp>
        <p:nvSpPr>
          <p:cNvPr id="12" name="Text 10"/>
          <p:cNvSpPr/>
          <p:nvPr/>
        </p:nvSpPr>
        <p:spPr>
          <a:xfrm>
            <a:off x="8102441" y="2344103"/>
            <a:ext cx="4199215" cy="1574006"/>
          </a:xfrm>
          <a:prstGeom prst="rect">
            <a:avLst/>
          </a:prstGeom>
          <a:noFill/>
          <a:ln/>
        </p:spPr>
        <p:txBody>
          <a:bodyPr wrap="square" rtlCol="0" anchor="t"/>
          <a:lstStyle/>
          <a:p>
            <a:pPr marL="0" indent="0">
              <a:lnSpc>
                <a:spcPts val="2480"/>
              </a:lnSpc>
              <a:buNone/>
            </a:pPr>
            <a:r>
              <a:rPr lang="en-US" sz="1653" kern="0" spc="-33" dirty="0">
                <a:solidFill>
                  <a:srgbClr val="272525"/>
                </a:solidFill>
                <a:latin typeface="Inter" pitchFamily="34" charset="0"/>
                <a:ea typeface="Inter" pitchFamily="34" charset="-122"/>
                <a:cs typeface="Inter" pitchFamily="34" charset="-120"/>
              </a:rPr>
              <a:t>Oxigenul constituie aproximativ 21% din aer și este esențial pentru respirația majorității organismelor vii. Oxigenul este utilizat de celulele corpului pentru a produce energie, prin procesul de respirație celulară.</a:t>
            </a:r>
            <a:endParaRPr lang="en-US" sz="1653" dirty="0"/>
          </a:p>
        </p:txBody>
      </p:sp>
      <p:sp>
        <p:nvSpPr>
          <p:cNvPr id="13" name="Shape 11"/>
          <p:cNvSpPr/>
          <p:nvPr/>
        </p:nvSpPr>
        <p:spPr>
          <a:xfrm>
            <a:off x="2328863" y="4993719"/>
            <a:ext cx="472321" cy="472321"/>
          </a:xfrm>
          <a:prstGeom prst="roundRect">
            <a:avLst>
              <a:gd name="adj" fmla="val 20003"/>
            </a:avLst>
          </a:prstGeom>
          <a:solidFill>
            <a:srgbClr val="DADBF1"/>
          </a:solidFill>
          <a:ln w="7620">
            <a:solidFill>
              <a:srgbClr val="C0C1D7"/>
            </a:solidFill>
            <a:prstDash val="solid"/>
          </a:ln>
        </p:spPr>
      </p:sp>
      <p:sp>
        <p:nvSpPr>
          <p:cNvPr id="14" name="Text 12"/>
          <p:cNvSpPr/>
          <p:nvPr/>
        </p:nvSpPr>
        <p:spPr>
          <a:xfrm>
            <a:off x="2465903" y="5072420"/>
            <a:ext cx="198239" cy="314920"/>
          </a:xfrm>
          <a:prstGeom prst="rect">
            <a:avLst/>
          </a:prstGeom>
          <a:noFill/>
          <a:ln/>
        </p:spPr>
        <p:txBody>
          <a:bodyPr wrap="none" rtlCol="0" anchor="t"/>
          <a:lstStyle/>
          <a:p>
            <a:pPr marL="0" indent="0" algn="ctr">
              <a:lnSpc>
                <a:spcPts val="2480"/>
              </a:lnSpc>
              <a:buNone/>
            </a:pPr>
            <a:r>
              <a:rPr lang="en-US" sz="2480" b="1" kern="0" spc="-74" dirty="0">
                <a:solidFill>
                  <a:srgbClr val="272525"/>
                </a:solidFill>
                <a:latin typeface="Inter" pitchFamily="34" charset="0"/>
                <a:ea typeface="Inter" pitchFamily="34" charset="-122"/>
                <a:cs typeface="Inter" pitchFamily="34" charset="-120"/>
              </a:rPr>
              <a:t>3</a:t>
            </a:r>
            <a:endParaRPr lang="en-US" sz="2480" dirty="0"/>
          </a:p>
        </p:txBody>
      </p:sp>
      <p:sp>
        <p:nvSpPr>
          <p:cNvPr id="15" name="Text 13"/>
          <p:cNvSpPr/>
          <p:nvPr/>
        </p:nvSpPr>
        <p:spPr>
          <a:xfrm>
            <a:off x="3011091" y="4993719"/>
            <a:ext cx="2624376" cy="328017"/>
          </a:xfrm>
          <a:prstGeom prst="rect">
            <a:avLst/>
          </a:prstGeom>
          <a:noFill/>
          <a:ln/>
        </p:spPr>
        <p:txBody>
          <a:bodyPr wrap="none" rtlCol="0" anchor="t"/>
          <a:lstStyle/>
          <a:p>
            <a:pPr marL="0" indent="0">
              <a:lnSpc>
                <a:spcPts val="2583"/>
              </a:lnSpc>
              <a:buNone/>
            </a:pPr>
            <a:r>
              <a:rPr lang="en-US" sz="2066" b="1" kern="0" spc="-62" dirty="0">
                <a:solidFill>
                  <a:srgbClr val="272525"/>
                </a:solidFill>
                <a:latin typeface="Inter" pitchFamily="34" charset="0"/>
                <a:ea typeface="Inter" pitchFamily="34" charset="-122"/>
                <a:cs typeface="Inter" pitchFamily="34" charset="-120"/>
              </a:rPr>
              <a:t>Dioxidul de Carbon</a:t>
            </a:r>
            <a:endParaRPr lang="en-US" sz="2066" dirty="0"/>
          </a:p>
        </p:txBody>
      </p:sp>
      <p:sp>
        <p:nvSpPr>
          <p:cNvPr id="16" name="Text 14"/>
          <p:cNvSpPr/>
          <p:nvPr/>
        </p:nvSpPr>
        <p:spPr>
          <a:xfrm>
            <a:off x="3011091" y="5447705"/>
            <a:ext cx="4199215" cy="2203609"/>
          </a:xfrm>
          <a:prstGeom prst="rect">
            <a:avLst/>
          </a:prstGeom>
          <a:noFill/>
          <a:ln/>
        </p:spPr>
        <p:txBody>
          <a:bodyPr wrap="square" rtlCol="0" anchor="t"/>
          <a:lstStyle/>
          <a:p>
            <a:pPr marL="0" indent="0">
              <a:lnSpc>
                <a:spcPts val="2480"/>
              </a:lnSpc>
              <a:buNone/>
            </a:pPr>
            <a:r>
              <a:rPr lang="en-US" sz="1653" kern="0" spc="-33" dirty="0">
                <a:solidFill>
                  <a:srgbClr val="272525"/>
                </a:solidFill>
                <a:latin typeface="Inter" pitchFamily="34" charset="0"/>
                <a:ea typeface="Inter" pitchFamily="34" charset="-122"/>
                <a:cs typeface="Inter" pitchFamily="34" charset="-120"/>
              </a:rPr>
              <a:t>Dioxidul de carbon, prezent în aer la o concentrație de aproximativ 0,04%, este un gaz cu efect de seră, care contribuie la menținerea temperaturii Pământului la un nivel optim pentru viață. Dioxidul de carbon este produs de respirația organismelor vii și de arderea combustibililor fosili.</a:t>
            </a:r>
            <a:endParaRPr lang="en-US" sz="1653" dirty="0"/>
          </a:p>
        </p:txBody>
      </p:sp>
      <p:sp>
        <p:nvSpPr>
          <p:cNvPr id="17" name="Shape 15"/>
          <p:cNvSpPr/>
          <p:nvPr/>
        </p:nvSpPr>
        <p:spPr>
          <a:xfrm>
            <a:off x="7420213" y="4993719"/>
            <a:ext cx="472321" cy="472321"/>
          </a:xfrm>
          <a:prstGeom prst="roundRect">
            <a:avLst>
              <a:gd name="adj" fmla="val 20003"/>
            </a:avLst>
          </a:prstGeom>
          <a:solidFill>
            <a:srgbClr val="DADBF1"/>
          </a:solidFill>
          <a:ln w="7620">
            <a:solidFill>
              <a:srgbClr val="C0C1D7"/>
            </a:solidFill>
            <a:prstDash val="solid"/>
          </a:ln>
        </p:spPr>
      </p:sp>
      <p:sp>
        <p:nvSpPr>
          <p:cNvPr id="18" name="Text 16"/>
          <p:cNvSpPr/>
          <p:nvPr/>
        </p:nvSpPr>
        <p:spPr>
          <a:xfrm>
            <a:off x="7554278" y="5072420"/>
            <a:ext cx="204073" cy="314920"/>
          </a:xfrm>
          <a:prstGeom prst="rect">
            <a:avLst/>
          </a:prstGeom>
          <a:noFill/>
          <a:ln/>
        </p:spPr>
        <p:txBody>
          <a:bodyPr wrap="none" rtlCol="0" anchor="t"/>
          <a:lstStyle/>
          <a:p>
            <a:pPr marL="0" indent="0" algn="ctr">
              <a:lnSpc>
                <a:spcPts val="2480"/>
              </a:lnSpc>
              <a:buNone/>
            </a:pPr>
            <a:r>
              <a:rPr lang="en-US" sz="2480" b="1" kern="0" spc="-74" dirty="0">
                <a:solidFill>
                  <a:srgbClr val="272525"/>
                </a:solidFill>
                <a:latin typeface="Inter" pitchFamily="34" charset="0"/>
                <a:ea typeface="Inter" pitchFamily="34" charset="-122"/>
                <a:cs typeface="Inter" pitchFamily="34" charset="-120"/>
              </a:rPr>
              <a:t>4</a:t>
            </a:r>
            <a:endParaRPr lang="en-US" sz="2480" dirty="0"/>
          </a:p>
        </p:txBody>
      </p:sp>
      <p:sp>
        <p:nvSpPr>
          <p:cNvPr id="19" name="Text 17"/>
          <p:cNvSpPr/>
          <p:nvPr/>
        </p:nvSpPr>
        <p:spPr>
          <a:xfrm>
            <a:off x="8102441" y="4993719"/>
            <a:ext cx="2624376" cy="328017"/>
          </a:xfrm>
          <a:prstGeom prst="rect">
            <a:avLst/>
          </a:prstGeom>
          <a:noFill/>
          <a:ln/>
        </p:spPr>
        <p:txBody>
          <a:bodyPr wrap="none" rtlCol="0" anchor="t"/>
          <a:lstStyle/>
          <a:p>
            <a:pPr marL="0" indent="0">
              <a:lnSpc>
                <a:spcPts val="2583"/>
              </a:lnSpc>
              <a:buNone/>
            </a:pPr>
            <a:r>
              <a:rPr lang="en-US" sz="2066" b="1" kern="0" spc="-62" dirty="0">
                <a:solidFill>
                  <a:srgbClr val="272525"/>
                </a:solidFill>
                <a:latin typeface="Inter" pitchFamily="34" charset="0"/>
                <a:ea typeface="Inter" pitchFamily="34" charset="-122"/>
                <a:cs typeface="Inter" pitchFamily="34" charset="-120"/>
              </a:rPr>
              <a:t>Alte gaze</a:t>
            </a:r>
            <a:endParaRPr lang="en-US" sz="2066" dirty="0"/>
          </a:p>
        </p:txBody>
      </p:sp>
      <p:sp>
        <p:nvSpPr>
          <p:cNvPr id="20" name="Text 18"/>
          <p:cNvSpPr/>
          <p:nvPr/>
        </p:nvSpPr>
        <p:spPr>
          <a:xfrm>
            <a:off x="8102441" y="5447705"/>
            <a:ext cx="4199215" cy="1574006"/>
          </a:xfrm>
          <a:prstGeom prst="rect">
            <a:avLst/>
          </a:prstGeom>
          <a:noFill/>
          <a:ln/>
        </p:spPr>
        <p:txBody>
          <a:bodyPr wrap="square" rtlCol="0" anchor="t"/>
          <a:lstStyle/>
          <a:p>
            <a:pPr marL="0" indent="0">
              <a:lnSpc>
                <a:spcPts val="2480"/>
              </a:lnSpc>
              <a:buNone/>
            </a:pPr>
            <a:r>
              <a:rPr lang="en-US" sz="1653" kern="0" spc="-33" dirty="0">
                <a:solidFill>
                  <a:srgbClr val="272525"/>
                </a:solidFill>
                <a:latin typeface="Inter" pitchFamily="34" charset="0"/>
                <a:ea typeface="Inter" pitchFamily="34" charset="-122"/>
                <a:cs typeface="Inter" pitchFamily="34" charset="-120"/>
              </a:rPr>
              <a:t>Aerul conține și alte gaze, cum ar fi argonul, neonul și heliul, în proporții foarte mici. Aceste gaze sunt rareori implicate în procese vitale, dar pot juca un rol în anumite aplicații industriale.</a:t>
            </a:r>
            <a:endParaRPr lang="en-US" sz="1653"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4" name="Text 2"/>
          <p:cNvSpPr/>
          <p:nvPr/>
        </p:nvSpPr>
        <p:spPr>
          <a:xfrm>
            <a:off x="2037993" y="1575792"/>
            <a:ext cx="6178153" cy="694373"/>
          </a:xfrm>
          <a:prstGeom prst="rect">
            <a:avLst/>
          </a:prstGeom>
          <a:noFill/>
          <a:ln/>
        </p:spPr>
        <p:txBody>
          <a:bodyPr wrap="none" rtlCol="0" anchor="t"/>
          <a:lstStyle/>
          <a:p>
            <a:pPr marL="0" indent="0" algn="ctr">
              <a:lnSpc>
                <a:spcPts val="5468"/>
              </a:lnSpc>
              <a:buNone/>
            </a:pPr>
            <a:r>
              <a:rPr lang="en-US" sz="4374" b="1" kern="0" spc="-131" dirty="0">
                <a:solidFill>
                  <a:srgbClr val="00B0F0"/>
                </a:solidFill>
                <a:latin typeface="Inter" pitchFamily="34" charset="0"/>
                <a:ea typeface="Inter" pitchFamily="34" charset="-122"/>
                <a:cs typeface="Inter" pitchFamily="34" charset="-120"/>
              </a:rPr>
              <a:t>Importanța aerului curat</a:t>
            </a:r>
            <a:endParaRPr lang="en-US" sz="4374" dirty="0">
              <a:solidFill>
                <a:srgbClr val="00B0F0"/>
              </a:solidFill>
            </a:endParaRPr>
          </a:p>
        </p:txBody>
      </p:sp>
      <p:sp>
        <p:nvSpPr>
          <p:cNvPr id="5" name="Shape 3"/>
          <p:cNvSpPr/>
          <p:nvPr/>
        </p:nvSpPr>
        <p:spPr>
          <a:xfrm>
            <a:off x="2037993" y="2714506"/>
            <a:ext cx="3370064" cy="3939302"/>
          </a:xfrm>
          <a:prstGeom prst="roundRect">
            <a:avLst>
              <a:gd name="adj" fmla="val 2967"/>
            </a:avLst>
          </a:prstGeom>
          <a:solidFill>
            <a:srgbClr val="DADBF1"/>
          </a:solidFill>
          <a:ln w="7620">
            <a:solidFill>
              <a:srgbClr val="C0C1D7"/>
            </a:solidFill>
            <a:prstDash val="solid"/>
          </a:ln>
        </p:spPr>
      </p:sp>
      <p:sp>
        <p:nvSpPr>
          <p:cNvPr id="6" name="Text 4"/>
          <p:cNvSpPr/>
          <p:nvPr/>
        </p:nvSpPr>
        <p:spPr>
          <a:xfrm>
            <a:off x="2267783" y="2944297"/>
            <a:ext cx="2777490" cy="347186"/>
          </a:xfrm>
          <a:prstGeom prst="rect">
            <a:avLst/>
          </a:prstGeom>
          <a:noFill/>
          <a:ln/>
        </p:spPr>
        <p:txBody>
          <a:bodyPr wrap="none" rtlCol="0" anchor="t"/>
          <a:lstStyle/>
          <a:p>
            <a:pPr marL="0" indent="0">
              <a:lnSpc>
                <a:spcPts val="2734"/>
              </a:lnSpc>
              <a:buNone/>
            </a:pPr>
            <a:r>
              <a:rPr lang="en-US" sz="2187" b="1" kern="0" spc="-66" dirty="0">
                <a:solidFill>
                  <a:srgbClr val="272525"/>
                </a:solidFill>
                <a:latin typeface="Inter" pitchFamily="34" charset="0"/>
                <a:ea typeface="Inter" pitchFamily="34" charset="-122"/>
                <a:cs typeface="Inter" pitchFamily="34" charset="-120"/>
              </a:rPr>
              <a:t>Sănătate</a:t>
            </a:r>
            <a:endParaRPr lang="en-US" sz="2187" dirty="0"/>
          </a:p>
        </p:txBody>
      </p:sp>
      <p:sp>
        <p:nvSpPr>
          <p:cNvPr id="7" name="Text 5"/>
          <p:cNvSpPr/>
          <p:nvPr/>
        </p:nvSpPr>
        <p:spPr>
          <a:xfrm>
            <a:off x="2267783" y="3424714"/>
            <a:ext cx="2910483" cy="2999303"/>
          </a:xfrm>
          <a:prstGeom prst="rect">
            <a:avLst/>
          </a:prstGeom>
          <a:noFill/>
          <a:ln/>
        </p:spPr>
        <p:txBody>
          <a:bodyPr wrap="square" rtlCol="0" anchor="t"/>
          <a:lstStyle/>
          <a:p>
            <a:pPr marL="0" indent="0">
              <a:lnSpc>
                <a:spcPts val="2624"/>
              </a:lnSpc>
              <a:buNone/>
            </a:pPr>
            <a:r>
              <a:rPr lang="en-US" sz="1750" kern="0" spc="-35" dirty="0">
                <a:solidFill>
                  <a:srgbClr val="272525"/>
                </a:solidFill>
                <a:latin typeface="Inter" pitchFamily="34" charset="0"/>
                <a:ea typeface="Inter" pitchFamily="34" charset="-122"/>
                <a:cs typeface="Inter" pitchFamily="34" charset="-120"/>
              </a:rPr>
              <a:t>Aerul curat este esențial pentru sănătatea noastră. Respirația aerului poluat poate provoca probleme respiratorii, boli de inimă și chiar cancer. Un aer curat ne permite să respirăm liber și să ne bucurăm de o viață sănătoasă.</a:t>
            </a:r>
            <a:endParaRPr lang="en-US" sz="1750" dirty="0"/>
          </a:p>
        </p:txBody>
      </p:sp>
      <p:sp>
        <p:nvSpPr>
          <p:cNvPr id="8" name="Shape 6"/>
          <p:cNvSpPr/>
          <p:nvPr/>
        </p:nvSpPr>
        <p:spPr>
          <a:xfrm>
            <a:off x="5630228" y="2714506"/>
            <a:ext cx="3370064" cy="3939302"/>
          </a:xfrm>
          <a:prstGeom prst="roundRect">
            <a:avLst>
              <a:gd name="adj" fmla="val 2967"/>
            </a:avLst>
          </a:prstGeom>
          <a:solidFill>
            <a:srgbClr val="DADBF1"/>
          </a:solidFill>
          <a:ln w="7620">
            <a:solidFill>
              <a:srgbClr val="C0C1D7"/>
            </a:solidFill>
            <a:prstDash val="solid"/>
          </a:ln>
        </p:spPr>
      </p:sp>
      <p:sp>
        <p:nvSpPr>
          <p:cNvPr id="9" name="Text 7"/>
          <p:cNvSpPr/>
          <p:nvPr/>
        </p:nvSpPr>
        <p:spPr>
          <a:xfrm>
            <a:off x="5860018" y="2944297"/>
            <a:ext cx="2777490" cy="347186"/>
          </a:xfrm>
          <a:prstGeom prst="rect">
            <a:avLst/>
          </a:prstGeom>
          <a:noFill/>
          <a:ln/>
        </p:spPr>
        <p:txBody>
          <a:bodyPr wrap="none" rtlCol="0" anchor="t"/>
          <a:lstStyle/>
          <a:p>
            <a:pPr marL="0" indent="0">
              <a:lnSpc>
                <a:spcPts val="2734"/>
              </a:lnSpc>
              <a:buNone/>
            </a:pPr>
            <a:r>
              <a:rPr lang="en-US" sz="2187" b="1" kern="0" spc="-66" dirty="0">
                <a:solidFill>
                  <a:srgbClr val="272525"/>
                </a:solidFill>
                <a:latin typeface="Inter" pitchFamily="34" charset="0"/>
                <a:ea typeface="Inter" pitchFamily="34" charset="-122"/>
                <a:cs typeface="Inter" pitchFamily="34" charset="-120"/>
              </a:rPr>
              <a:t>Natură</a:t>
            </a:r>
            <a:endParaRPr lang="en-US" sz="2187" dirty="0"/>
          </a:p>
        </p:txBody>
      </p:sp>
      <p:sp>
        <p:nvSpPr>
          <p:cNvPr id="10" name="Text 8"/>
          <p:cNvSpPr/>
          <p:nvPr/>
        </p:nvSpPr>
        <p:spPr>
          <a:xfrm>
            <a:off x="5860018" y="3424714"/>
            <a:ext cx="2910483" cy="2999303"/>
          </a:xfrm>
          <a:prstGeom prst="rect">
            <a:avLst/>
          </a:prstGeom>
          <a:noFill/>
          <a:ln/>
        </p:spPr>
        <p:txBody>
          <a:bodyPr wrap="square" rtlCol="0" anchor="t"/>
          <a:lstStyle/>
          <a:p>
            <a:pPr marL="0" indent="0">
              <a:lnSpc>
                <a:spcPts val="2624"/>
              </a:lnSpc>
              <a:buNone/>
            </a:pPr>
            <a:r>
              <a:rPr lang="en-US" sz="1750" kern="0" spc="-35" dirty="0">
                <a:solidFill>
                  <a:srgbClr val="272525"/>
                </a:solidFill>
                <a:latin typeface="Inter" pitchFamily="34" charset="0"/>
                <a:ea typeface="Inter" pitchFamily="34" charset="-122"/>
                <a:cs typeface="Inter" pitchFamily="34" charset="-120"/>
              </a:rPr>
              <a:t>Aerul curat este crucial pentru sănătatea ecosistemelor. Poluarea aerului poate afecta flora și fauna, acidificând solul și poluând apele. Aerul curat permite plantelor să crească sănătoase și animalelor să prospere.</a:t>
            </a:r>
            <a:endParaRPr lang="en-US" sz="1750" dirty="0"/>
          </a:p>
        </p:txBody>
      </p:sp>
      <p:sp>
        <p:nvSpPr>
          <p:cNvPr id="11" name="Shape 9"/>
          <p:cNvSpPr/>
          <p:nvPr/>
        </p:nvSpPr>
        <p:spPr>
          <a:xfrm>
            <a:off x="9222462" y="2714506"/>
            <a:ext cx="3370064" cy="3939302"/>
          </a:xfrm>
          <a:prstGeom prst="roundRect">
            <a:avLst>
              <a:gd name="adj" fmla="val 2967"/>
            </a:avLst>
          </a:prstGeom>
          <a:solidFill>
            <a:srgbClr val="DADBF1"/>
          </a:solidFill>
          <a:ln w="7620">
            <a:solidFill>
              <a:srgbClr val="C0C1D7"/>
            </a:solidFill>
            <a:prstDash val="solid"/>
          </a:ln>
        </p:spPr>
      </p:sp>
      <p:sp>
        <p:nvSpPr>
          <p:cNvPr id="12" name="Text 10"/>
          <p:cNvSpPr/>
          <p:nvPr/>
        </p:nvSpPr>
        <p:spPr>
          <a:xfrm>
            <a:off x="9452253" y="2944297"/>
            <a:ext cx="2777490" cy="347186"/>
          </a:xfrm>
          <a:prstGeom prst="rect">
            <a:avLst/>
          </a:prstGeom>
          <a:noFill/>
          <a:ln/>
        </p:spPr>
        <p:txBody>
          <a:bodyPr wrap="none" rtlCol="0" anchor="t"/>
          <a:lstStyle/>
          <a:p>
            <a:pPr marL="0" indent="0">
              <a:lnSpc>
                <a:spcPts val="2734"/>
              </a:lnSpc>
              <a:buNone/>
            </a:pPr>
            <a:r>
              <a:rPr lang="en-US" sz="2187" b="1" kern="0" spc="-66" dirty="0">
                <a:solidFill>
                  <a:srgbClr val="272525"/>
                </a:solidFill>
                <a:latin typeface="Inter" pitchFamily="34" charset="0"/>
                <a:ea typeface="Inter" pitchFamily="34" charset="-122"/>
                <a:cs typeface="Inter" pitchFamily="34" charset="-120"/>
              </a:rPr>
              <a:t>Clima</a:t>
            </a:r>
            <a:endParaRPr lang="en-US" sz="2187" dirty="0"/>
          </a:p>
        </p:txBody>
      </p:sp>
      <p:sp>
        <p:nvSpPr>
          <p:cNvPr id="13" name="Text 11"/>
          <p:cNvSpPr/>
          <p:nvPr/>
        </p:nvSpPr>
        <p:spPr>
          <a:xfrm>
            <a:off x="9452253" y="3424714"/>
            <a:ext cx="2910483" cy="2999303"/>
          </a:xfrm>
          <a:prstGeom prst="rect">
            <a:avLst/>
          </a:prstGeom>
          <a:noFill/>
          <a:ln/>
        </p:spPr>
        <p:txBody>
          <a:bodyPr wrap="square" rtlCol="0" anchor="t"/>
          <a:lstStyle/>
          <a:p>
            <a:pPr marL="0" indent="0">
              <a:lnSpc>
                <a:spcPts val="2624"/>
              </a:lnSpc>
              <a:buNone/>
            </a:pPr>
            <a:r>
              <a:rPr lang="en-US" sz="1750" kern="0" spc="-35" dirty="0">
                <a:solidFill>
                  <a:srgbClr val="272525"/>
                </a:solidFill>
                <a:latin typeface="Inter" pitchFamily="34" charset="0"/>
                <a:ea typeface="Inter" pitchFamily="34" charset="-122"/>
                <a:cs typeface="Inter" pitchFamily="34" charset="-120"/>
              </a:rPr>
              <a:t>Aerul curat este important pentru stabilitatea climei. Poluarea aerului contribuie la schimbările climatice, prin emisiile de gaze cu efect de seră. Aerul curat ne ajută să combatem schimbările climatice și să protejăm planeta.</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4" name="Text 2"/>
          <p:cNvSpPr/>
          <p:nvPr/>
        </p:nvSpPr>
        <p:spPr>
          <a:xfrm>
            <a:off x="2037993" y="1605558"/>
            <a:ext cx="8022550" cy="694373"/>
          </a:xfrm>
          <a:prstGeom prst="rect">
            <a:avLst/>
          </a:prstGeom>
          <a:noFill/>
          <a:ln/>
        </p:spPr>
        <p:txBody>
          <a:bodyPr wrap="none" rtlCol="0" anchor="t"/>
          <a:lstStyle/>
          <a:p>
            <a:pPr marL="0" indent="0" algn="ctr">
              <a:lnSpc>
                <a:spcPts val="5468"/>
              </a:lnSpc>
              <a:buNone/>
            </a:pPr>
            <a:r>
              <a:rPr lang="en-US" sz="4374" b="1" kern="0" spc="-131" dirty="0">
                <a:solidFill>
                  <a:schemeClr val="accent4">
                    <a:lumMod val="50000"/>
                  </a:schemeClr>
                </a:solidFill>
                <a:latin typeface="Inter" pitchFamily="34" charset="0"/>
                <a:ea typeface="Inter" pitchFamily="34" charset="-122"/>
                <a:cs typeface="Inter" pitchFamily="34" charset="-120"/>
              </a:rPr>
              <a:t>Poluarea aerului și efectele sale</a:t>
            </a:r>
            <a:endParaRPr lang="en-US" sz="4374" dirty="0">
              <a:solidFill>
                <a:schemeClr val="accent4">
                  <a:lumMod val="50000"/>
                </a:schemeClr>
              </a:solidFill>
            </a:endParaRPr>
          </a:p>
        </p:txBody>
      </p:sp>
      <p:sp>
        <p:nvSpPr>
          <p:cNvPr id="5" name="Text 3"/>
          <p:cNvSpPr/>
          <p:nvPr/>
        </p:nvSpPr>
        <p:spPr>
          <a:xfrm>
            <a:off x="2037993" y="2855357"/>
            <a:ext cx="2777490" cy="347186"/>
          </a:xfrm>
          <a:prstGeom prst="rect">
            <a:avLst/>
          </a:prstGeom>
          <a:noFill/>
          <a:ln/>
        </p:spPr>
        <p:txBody>
          <a:bodyPr wrap="none" rtlCol="0" anchor="t"/>
          <a:lstStyle/>
          <a:p>
            <a:pPr marL="0" indent="0">
              <a:lnSpc>
                <a:spcPts val="2734"/>
              </a:lnSpc>
              <a:buNone/>
            </a:pPr>
            <a:r>
              <a:rPr lang="en-US" sz="2187" b="1" kern="0" spc="-66" dirty="0">
                <a:solidFill>
                  <a:srgbClr val="000000"/>
                </a:solidFill>
                <a:latin typeface="Inter" pitchFamily="34" charset="0"/>
                <a:ea typeface="Inter" pitchFamily="34" charset="-122"/>
                <a:cs typeface="Inter" pitchFamily="34" charset="-120"/>
              </a:rPr>
              <a:t>Surse de poluare</a:t>
            </a:r>
            <a:endParaRPr lang="en-US" sz="2187" dirty="0"/>
          </a:p>
        </p:txBody>
      </p:sp>
      <p:sp>
        <p:nvSpPr>
          <p:cNvPr id="6" name="Text 4"/>
          <p:cNvSpPr/>
          <p:nvPr/>
        </p:nvSpPr>
        <p:spPr>
          <a:xfrm>
            <a:off x="2037993" y="3424714"/>
            <a:ext cx="3156347" cy="2999303"/>
          </a:xfrm>
          <a:prstGeom prst="rect">
            <a:avLst/>
          </a:prstGeom>
          <a:noFill/>
          <a:ln/>
        </p:spPr>
        <p:txBody>
          <a:bodyPr wrap="square" rtlCol="0" anchor="t"/>
          <a:lstStyle/>
          <a:p>
            <a:pPr marL="0" indent="0">
              <a:lnSpc>
                <a:spcPts val="2624"/>
              </a:lnSpc>
              <a:buNone/>
            </a:pPr>
            <a:r>
              <a:rPr lang="en-US" sz="1750" kern="0" spc="-35" dirty="0">
                <a:solidFill>
                  <a:srgbClr val="272525"/>
                </a:solidFill>
                <a:latin typeface="Inter" pitchFamily="34" charset="0"/>
                <a:ea typeface="Inter" pitchFamily="34" charset="-122"/>
                <a:cs typeface="Inter" pitchFamily="34" charset="-120"/>
              </a:rPr>
              <a:t>Poluarea aerului provine din diverse surse, inclusiv emisiile industriale, traficul auto, arderea combustibililor fosili și activitățile agricole. Aceste surse eliberează în atmosferă substanțe nocive, cum ar fi dioxidul de carbon, oxizii de azot și particulele fine.</a:t>
            </a:r>
            <a:endParaRPr lang="en-US" sz="1750" dirty="0"/>
          </a:p>
        </p:txBody>
      </p:sp>
      <p:sp>
        <p:nvSpPr>
          <p:cNvPr id="7" name="Text 5"/>
          <p:cNvSpPr/>
          <p:nvPr/>
        </p:nvSpPr>
        <p:spPr>
          <a:xfrm>
            <a:off x="5743932" y="2855357"/>
            <a:ext cx="2924651" cy="347186"/>
          </a:xfrm>
          <a:prstGeom prst="rect">
            <a:avLst/>
          </a:prstGeom>
          <a:noFill/>
          <a:ln/>
        </p:spPr>
        <p:txBody>
          <a:bodyPr wrap="none" rtlCol="0" anchor="t"/>
          <a:lstStyle/>
          <a:p>
            <a:pPr marL="0" indent="0">
              <a:lnSpc>
                <a:spcPts val="2734"/>
              </a:lnSpc>
              <a:buNone/>
            </a:pPr>
            <a:r>
              <a:rPr lang="en-US" sz="2187" b="1" kern="0" spc="-66" dirty="0">
                <a:solidFill>
                  <a:srgbClr val="000000"/>
                </a:solidFill>
                <a:latin typeface="Inter" pitchFamily="34" charset="0"/>
                <a:ea typeface="Inter" pitchFamily="34" charset="-122"/>
                <a:cs typeface="Inter" pitchFamily="34" charset="-120"/>
              </a:rPr>
              <a:t>Efecte asupra sănătății</a:t>
            </a:r>
            <a:endParaRPr lang="en-US" sz="2187" dirty="0"/>
          </a:p>
        </p:txBody>
      </p:sp>
      <p:sp>
        <p:nvSpPr>
          <p:cNvPr id="8" name="Text 6"/>
          <p:cNvSpPr/>
          <p:nvPr/>
        </p:nvSpPr>
        <p:spPr>
          <a:xfrm>
            <a:off x="5743932" y="3424714"/>
            <a:ext cx="3156347" cy="2999303"/>
          </a:xfrm>
          <a:prstGeom prst="rect">
            <a:avLst/>
          </a:prstGeom>
          <a:noFill/>
          <a:ln/>
        </p:spPr>
        <p:txBody>
          <a:bodyPr wrap="square" rtlCol="0" anchor="t"/>
          <a:lstStyle/>
          <a:p>
            <a:pPr marL="0" indent="0">
              <a:lnSpc>
                <a:spcPts val="2624"/>
              </a:lnSpc>
              <a:buNone/>
            </a:pPr>
            <a:r>
              <a:rPr lang="en-US" sz="1750" kern="0" spc="-35" dirty="0">
                <a:solidFill>
                  <a:srgbClr val="272525"/>
                </a:solidFill>
                <a:latin typeface="Inter" pitchFamily="34" charset="0"/>
                <a:ea typeface="Inter" pitchFamily="34" charset="-122"/>
                <a:cs typeface="Inter" pitchFamily="34" charset="-120"/>
              </a:rPr>
              <a:t>Poluarea aerului are un impact negativ asupra sănătății umane, contribuind la apariția unor afecțiuni respiratorii, cardiovasculare și cancer. De asemenea, poate agrava alergiile și afecțiunile preexistente, reducând speranța de viață.</a:t>
            </a:r>
            <a:endParaRPr lang="en-US" sz="1750" dirty="0"/>
          </a:p>
        </p:txBody>
      </p:sp>
      <p:pic>
        <p:nvPicPr>
          <p:cNvPr id="9" name="Image 0" descr="preencoded.png"/>
          <p:cNvPicPr>
            <a:picLocks noChangeAspect="1"/>
          </p:cNvPicPr>
          <p:nvPr/>
        </p:nvPicPr>
        <p:blipFill>
          <a:blip r:embed="rId3"/>
          <a:stretch>
            <a:fillRect/>
          </a:stretch>
        </p:blipFill>
        <p:spPr>
          <a:xfrm>
            <a:off x="9557722" y="2535912"/>
            <a:ext cx="4327007" cy="374094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5" name="Text 2"/>
          <p:cNvSpPr/>
          <p:nvPr/>
        </p:nvSpPr>
        <p:spPr>
          <a:xfrm>
            <a:off x="833199" y="2177653"/>
            <a:ext cx="7477601" cy="958215"/>
          </a:xfrm>
          <a:prstGeom prst="rect">
            <a:avLst/>
          </a:prstGeom>
          <a:noFill/>
          <a:ln/>
        </p:spPr>
        <p:txBody>
          <a:bodyPr wrap="none" rtlCol="0" anchor="t"/>
          <a:lstStyle/>
          <a:p>
            <a:pPr marL="0" indent="0" algn="ctr">
              <a:lnSpc>
                <a:spcPts val="7545"/>
              </a:lnSpc>
              <a:buNone/>
            </a:pPr>
            <a:r>
              <a:rPr lang="en-US" sz="6036" b="1" kern="0" spc="-181" dirty="0">
                <a:solidFill>
                  <a:srgbClr val="00B0F0"/>
                </a:solidFill>
                <a:latin typeface="Inter" pitchFamily="34" charset="0"/>
                <a:ea typeface="Inter" pitchFamily="34" charset="-122"/>
                <a:cs typeface="Inter" pitchFamily="34" charset="-120"/>
              </a:rPr>
              <a:t>Apa: </a:t>
            </a:r>
            <a:r>
              <a:rPr lang="ro-RO" sz="6036" b="1" kern="0" spc="-181" dirty="0">
                <a:solidFill>
                  <a:srgbClr val="00B0F0"/>
                </a:solidFill>
                <a:latin typeface="Inter" pitchFamily="34" charset="0"/>
                <a:ea typeface="Inter" pitchFamily="34" charset="-122"/>
                <a:cs typeface="Inter" pitchFamily="34" charset="-120"/>
              </a:rPr>
              <a:t>s</a:t>
            </a:r>
            <a:r>
              <a:rPr lang="en-US" sz="6036" b="1" kern="0" spc="-181" dirty="0">
                <a:solidFill>
                  <a:srgbClr val="00B0F0"/>
                </a:solidFill>
                <a:latin typeface="Inter" pitchFamily="34" charset="0"/>
                <a:ea typeface="Inter" pitchFamily="34" charset="-122"/>
                <a:cs typeface="Inter" pitchFamily="34" charset="-120"/>
              </a:rPr>
              <a:t>ursa vieții</a:t>
            </a:r>
            <a:endParaRPr lang="en-US" sz="6036" dirty="0">
              <a:solidFill>
                <a:srgbClr val="00B0F0"/>
              </a:solidFill>
            </a:endParaRPr>
          </a:p>
        </p:txBody>
      </p:sp>
      <p:sp>
        <p:nvSpPr>
          <p:cNvPr id="6" name="Text 3"/>
          <p:cNvSpPr/>
          <p:nvPr/>
        </p:nvSpPr>
        <p:spPr>
          <a:xfrm>
            <a:off x="833199" y="3469124"/>
            <a:ext cx="7477601" cy="999768"/>
          </a:xfrm>
          <a:prstGeom prst="rect">
            <a:avLst/>
          </a:prstGeom>
          <a:noFill/>
          <a:ln/>
        </p:spPr>
        <p:txBody>
          <a:bodyPr wrap="square" rtlCol="0" anchor="t"/>
          <a:lstStyle/>
          <a:p>
            <a:pPr marL="0" indent="0">
              <a:lnSpc>
                <a:spcPts val="2624"/>
              </a:lnSpc>
              <a:buNone/>
            </a:pPr>
            <a:r>
              <a:rPr lang="en-US" sz="1750" kern="0" spc="-35" dirty="0">
                <a:solidFill>
                  <a:srgbClr val="272525"/>
                </a:solidFill>
                <a:latin typeface="Inter" pitchFamily="34" charset="0"/>
                <a:ea typeface="Inter" pitchFamily="34" charset="-122"/>
                <a:cs typeface="Inter" pitchFamily="34" charset="-120"/>
              </a:rPr>
              <a:t>Apa este esențială pentru viață, fiind un component major al tuturor organismelor vii. De la cele mai simple bacterii până la cele mai complexe plante și animale, apa joacă un rol crucial în funcționarea și dezvoltarea lor.</a:t>
            </a:r>
            <a:endParaRPr lang="en-US" sz="1750" dirty="0"/>
          </a:p>
        </p:txBody>
      </p:sp>
      <p:sp>
        <p:nvSpPr>
          <p:cNvPr id="7" name="Text 4"/>
          <p:cNvSpPr/>
          <p:nvPr/>
        </p:nvSpPr>
        <p:spPr>
          <a:xfrm>
            <a:off x="833199" y="4718804"/>
            <a:ext cx="7477601" cy="1333024"/>
          </a:xfrm>
          <a:prstGeom prst="rect">
            <a:avLst/>
          </a:prstGeom>
          <a:noFill/>
          <a:ln/>
        </p:spPr>
        <p:txBody>
          <a:bodyPr wrap="square" rtlCol="0" anchor="t"/>
          <a:lstStyle/>
          <a:p>
            <a:pPr marL="0" indent="0">
              <a:lnSpc>
                <a:spcPts val="2624"/>
              </a:lnSpc>
              <a:buNone/>
            </a:pPr>
            <a:r>
              <a:rPr lang="en-US" sz="1750" kern="0" spc="-35" dirty="0">
                <a:solidFill>
                  <a:srgbClr val="272525"/>
                </a:solidFill>
                <a:latin typeface="Inter" pitchFamily="34" charset="0"/>
                <a:ea typeface="Inter" pitchFamily="34" charset="-122"/>
                <a:cs typeface="Inter" pitchFamily="34" charset="-120"/>
              </a:rPr>
              <a:t>Apa este utilizată în diverse procese biologice, cum ar fi fotosinteza, respirația celulară, transportul nutrienților și eliminarea deșeurilor. Ea contribuie la menținerea temperaturii corpului, la lubrifierea articulațiilor și la asigurarea flexibilității organelor.</a:t>
            </a:r>
            <a:endParaRPr lang="en-US" sz="1750" dirty="0"/>
          </a:p>
        </p:txBody>
      </p:sp>
      <p:pic>
        <p:nvPicPr>
          <p:cNvPr id="10" name="Рисунок 9">
            <a:extLst>
              <a:ext uri="{FF2B5EF4-FFF2-40B4-BE49-F238E27FC236}">
                <a16:creationId xmlns:a16="http://schemas.microsoft.com/office/drawing/2014/main" id="{BCB861F2-8D03-03AC-A351-7DAF6F0719A7}"/>
              </a:ext>
            </a:extLst>
          </p:cNvPr>
          <p:cNvPicPr>
            <a:picLocks noChangeAspect="1"/>
          </p:cNvPicPr>
          <p:nvPr/>
        </p:nvPicPr>
        <p:blipFill>
          <a:blip r:embed="rId3"/>
          <a:stretch>
            <a:fillRect/>
          </a:stretch>
        </p:blipFill>
        <p:spPr>
          <a:xfrm>
            <a:off x="8310800" y="2327553"/>
            <a:ext cx="5600700" cy="37242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4" name="Text 2"/>
          <p:cNvSpPr/>
          <p:nvPr/>
        </p:nvSpPr>
        <p:spPr>
          <a:xfrm>
            <a:off x="2037993" y="1148120"/>
            <a:ext cx="5554980" cy="694373"/>
          </a:xfrm>
          <a:prstGeom prst="rect">
            <a:avLst/>
          </a:prstGeom>
          <a:noFill/>
          <a:ln/>
        </p:spPr>
        <p:txBody>
          <a:bodyPr wrap="none" rtlCol="0" anchor="t"/>
          <a:lstStyle/>
          <a:p>
            <a:pPr marL="0" indent="0" algn="ctr">
              <a:lnSpc>
                <a:spcPts val="5468"/>
              </a:lnSpc>
              <a:buNone/>
            </a:pPr>
            <a:r>
              <a:rPr lang="en-US" sz="4374" b="1" kern="0" spc="-131" dirty="0">
                <a:solidFill>
                  <a:srgbClr val="00B0F0"/>
                </a:solidFill>
                <a:latin typeface="Inter" pitchFamily="34" charset="0"/>
                <a:ea typeface="Inter" pitchFamily="34" charset="-122"/>
                <a:cs typeface="Inter" pitchFamily="34" charset="-120"/>
              </a:rPr>
              <a:t>Ciclul apei</a:t>
            </a:r>
            <a:endParaRPr lang="en-US" sz="4374" dirty="0">
              <a:solidFill>
                <a:srgbClr val="00B0F0"/>
              </a:solidFill>
            </a:endParaRPr>
          </a:p>
        </p:txBody>
      </p:sp>
      <p:pic>
        <p:nvPicPr>
          <p:cNvPr id="5" name="Image 0" descr="preencoded.png"/>
          <p:cNvPicPr>
            <a:picLocks noChangeAspect="1"/>
          </p:cNvPicPr>
          <p:nvPr/>
        </p:nvPicPr>
        <p:blipFill>
          <a:blip r:embed="rId3"/>
          <a:stretch>
            <a:fillRect/>
          </a:stretch>
        </p:blipFill>
        <p:spPr>
          <a:xfrm>
            <a:off x="2037993" y="2286833"/>
            <a:ext cx="3295888" cy="2036921"/>
          </a:xfrm>
          <a:prstGeom prst="rect">
            <a:avLst/>
          </a:prstGeom>
        </p:spPr>
      </p:pic>
      <p:sp>
        <p:nvSpPr>
          <p:cNvPr id="6" name="Text 3"/>
          <p:cNvSpPr/>
          <p:nvPr/>
        </p:nvSpPr>
        <p:spPr>
          <a:xfrm>
            <a:off x="2037993" y="4601408"/>
            <a:ext cx="2777490" cy="347186"/>
          </a:xfrm>
          <a:prstGeom prst="rect">
            <a:avLst/>
          </a:prstGeom>
          <a:noFill/>
          <a:ln/>
        </p:spPr>
        <p:txBody>
          <a:bodyPr wrap="none" rtlCol="0" anchor="t"/>
          <a:lstStyle/>
          <a:p>
            <a:pPr marL="0" indent="0" algn="l">
              <a:lnSpc>
                <a:spcPts val="2734"/>
              </a:lnSpc>
              <a:buNone/>
            </a:pPr>
            <a:r>
              <a:rPr lang="en-US" sz="2187" b="1" kern="0" spc="-66" dirty="0">
                <a:solidFill>
                  <a:srgbClr val="272525"/>
                </a:solidFill>
                <a:latin typeface="Inter" pitchFamily="34" charset="0"/>
                <a:ea typeface="Inter" pitchFamily="34" charset="-122"/>
                <a:cs typeface="Inter" pitchFamily="34" charset="-120"/>
              </a:rPr>
              <a:t>Evaporare</a:t>
            </a:r>
            <a:endParaRPr lang="en-US" sz="2187" dirty="0"/>
          </a:p>
        </p:txBody>
      </p:sp>
      <p:sp>
        <p:nvSpPr>
          <p:cNvPr id="7" name="Text 4"/>
          <p:cNvSpPr/>
          <p:nvPr/>
        </p:nvSpPr>
        <p:spPr>
          <a:xfrm>
            <a:off x="2037993" y="5081826"/>
            <a:ext cx="3295888" cy="1666280"/>
          </a:xfrm>
          <a:prstGeom prst="rect">
            <a:avLst/>
          </a:prstGeom>
          <a:noFill/>
          <a:ln/>
        </p:spPr>
        <p:txBody>
          <a:bodyPr wrap="square" rtlCol="0" anchor="t"/>
          <a:lstStyle/>
          <a:p>
            <a:pPr marL="0" indent="0" algn="l">
              <a:lnSpc>
                <a:spcPts val="2624"/>
              </a:lnSpc>
              <a:buNone/>
            </a:pPr>
            <a:r>
              <a:rPr lang="en-US" sz="1750" kern="0" spc="-35" dirty="0">
                <a:solidFill>
                  <a:srgbClr val="272525"/>
                </a:solidFill>
                <a:latin typeface="Inter" pitchFamily="34" charset="0"/>
                <a:ea typeface="Inter" pitchFamily="34" charset="-122"/>
                <a:cs typeface="Inter" pitchFamily="34" charset="-120"/>
              </a:rPr>
              <a:t>Apa se evaporă din oceane, lacuri și râuri, formând nori. Soarele încălzește apa, transformând-o în vapori care se ridică în atmosferă.</a:t>
            </a:r>
            <a:endParaRPr lang="en-US" sz="1750" dirty="0"/>
          </a:p>
        </p:txBody>
      </p:sp>
      <p:sp>
        <p:nvSpPr>
          <p:cNvPr id="9" name="Text 5"/>
          <p:cNvSpPr/>
          <p:nvPr/>
        </p:nvSpPr>
        <p:spPr>
          <a:xfrm>
            <a:off x="5667137" y="4601528"/>
            <a:ext cx="2777490" cy="347186"/>
          </a:xfrm>
          <a:prstGeom prst="rect">
            <a:avLst/>
          </a:prstGeom>
          <a:noFill/>
          <a:ln/>
        </p:spPr>
        <p:txBody>
          <a:bodyPr wrap="none" rtlCol="0" anchor="t"/>
          <a:lstStyle/>
          <a:p>
            <a:pPr marL="0" indent="0" algn="l">
              <a:lnSpc>
                <a:spcPts val="2734"/>
              </a:lnSpc>
              <a:buNone/>
            </a:pPr>
            <a:r>
              <a:rPr lang="en-US" sz="2187" b="1" kern="0" spc="-66" dirty="0">
                <a:solidFill>
                  <a:srgbClr val="272525"/>
                </a:solidFill>
                <a:latin typeface="Inter" pitchFamily="34" charset="0"/>
                <a:ea typeface="Inter" pitchFamily="34" charset="-122"/>
                <a:cs typeface="Inter" pitchFamily="34" charset="-120"/>
              </a:rPr>
              <a:t>Condensare</a:t>
            </a:r>
            <a:endParaRPr lang="en-US" sz="2187" dirty="0"/>
          </a:p>
        </p:txBody>
      </p:sp>
      <p:sp>
        <p:nvSpPr>
          <p:cNvPr id="10" name="Text 6"/>
          <p:cNvSpPr/>
          <p:nvPr/>
        </p:nvSpPr>
        <p:spPr>
          <a:xfrm>
            <a:off x="5667137" y="5081945"/>
            <a:ext cx="3296007" cy="1999536"/>
          </a:xfrm>
          <a:prstGeom prst="rect">
            <a:avLst/>
          </a:prstGeom>
          <a:noFill/>
          <a:ln/>
        </p:spPr>
        <p:txBody>
          <a:bodyPr wrap="square" rtlCol="0" anchor="t"/>
          <a:lstStyle/>
          <a:p>
            <a:pPr marL="0" indent="0" algn="l">
              <a:lnSpc>
                <a:spcPts val="2624"/>
              </a:lnSpc>
              <a:buNone/>
            </a:pPr>
            <a:r>
              <a:rPr lang="en-US" sz="1750" kern="0" spc="-35" dirty="0">
                <a:solidFill>
                  <a:srgbClr val="272525"/>
                </a:solidFill>
                <a:latin typeface="Inter" pitchFamily="34" charset="0"/>
                <a:ea typeface="Inter" pitchFamily="34" charset="-122"/>
                <a:cs typeface="Inter" pitchFamily="34" charset="-120"/>
              </a:rPr>
              <a:t>Vaporii de apă se răcesc în atmosferă, se condensează și formează nori. Norii sunt compuși din picături minuscule de apă sau cristale de gheață, în funcție de temperatura aerului.</a:t>
            </a:r>
            <a:endParaRPr lang="en-US" sz="1750" dirty="0"/>
          </a:p>
        </p:txBody>
      </p:sp>
      <p:pic>
        <p:nvPicPr>
          <p:cNvPr id="11" name="Image 2" descr="preencoded.png"/>
          <p:cNvPicPr>
            <a:picLocks noChangeAspect="1"/>
          </p:cNvPicPr>
          <p:nvPr/>
        </p:nvPicPr>
        <p:blipFill>
          <a:blip r:embed="rId4"/>
          <a:stretch>
            <a:fillRect/>
          </a:stretch>
        </p:blipFill>
        <p:spPr>
          <a:xfrm>
            <a:off x="9296400" y="2286833"/>
            <a:ext cx="3296007" cy="2037040"/>
          </a:xfrm>
          <a:prstGeom prst="rect">
            <a:avLst/>
          </a:prstGeom>
        </p:spPr>
      </p:pic>
      <p:sp>
        <p:nvSpPr>
          <p:cNvPr id="12" name="Text 7"/>
          <p:cNvSpPr/>
          <p:nvPr/>
        </p:nvSpPr>
        <p:spPr>
          <a:xfrm>
            <a:off x="9296400" y="4601528"/>
            <a:ext cx="2777490" cy="347186"/>
          </a:xfrm>
          <a:prstGeom prst="rect">
            <a:avLst/>
          </a:prstGeom>
          <a:noFill/>
          <a:ln/>
        </p:spPr>
        <p:txBody>
          <a:bodyPr wrap="none" rtlCol="0" anchor="t"/>
          <a:lstStyle/>
          <a:p>
            <a:pPr marL="0" indent="0" algn="l">
              <a:lnSpc>
                <a:spcPts val="2734"/>
              </a:lnSpc>
              <a:buNone/>
            </a:pPr>
            <a:r>
              <a:rPr lang="en-US" sz="2187" b="1" kern="0" spc="-66" dirty="0">
                <a:solidFill>
                  <a:srgbClr val="272525"/>
                </a:solidFill>
                <a:latin typeface="Inter" pitchFamily="34" charset="0"/>
                <a:ea typeface="Inter" pitchFamily="34" charset="-122"/>
                <a:cs typeface="Inter" pitchFamily="34" charset="-120"/>
              </a:rPr>
              <a:t>Precipitații</a:t>
            </a:r>
            <a:endParaRPr lang="en-US" sz="2187" dirty="0"/>
          </a:p>
        </p:txBody>
      </p:sp>
      <p:sp>
        <p:nvSpPr>
          <p:cNvPr id="13" name="Text 8"/>
          <p:cNvSpPr/>
          <p:nvPr/>
        </p:nvSpPr>
        <p:spPr>
          <a:xfrm>
            <a:off x="9296400" y="5081945"/>
            <a:ext cx="3296007" cy="1999536"/>
          </a:xfrm>
          <a:prstGeom prst="rect">
            <a:avLst/>
          </a:prstGeom>
          <a:noFill/>
          <a:ln/>
        </p:spPr>
        <p:txBody>
          <a:bodyPr wrap="square" rtlCol="0" anchor="t"/>
          <a:lstStyle/>
          <a:p>
            <a:pPr marL="0" indent="0" algn="l">
              <a:lnSpc>
                <a:spcPts val="2624"/>
              </a:lnSpc>
              <a:buNone/>
            </a:pPr>
            <a:r>
              <a:rPr lang="en-US" sz="1750" kern="0" spc="-35" dirty="0">
                <a:solidFill>
                  <a:srgbClr val="272525"/>
                </a:solidFill>
                <a:latin typeface="Inter" pitchFamily="34" charset="0"/>
                <a:ea typeface="Inter" pitchFamily="34" charset="-122"/>
                <a:cs typeface="Inter" pitchFamily="34" charset="-120"/>
              </a:rPr>
              <a:t>Când norii devin prea grei, apa cade din nou pe Pământ sub formă de ploaie, zăpadă, grindină sau lapoviță. Această apă se scurge în râuri, lacuri și oceane, completând ciclul.</a:t>
            </a:r>
            <a:endParaRPr lang="en-US" sz="1750" dirty="0"/>
          </a:p>
        </p:txBody>
      </p:sp>
      <p:pic>
        <p:nvPicPr>
          <p:cNvPr id="16" name="Рисунок 15">
            <a:extLst>
              <a:ext uri="{FF2B5EF4-FFF2-40B4-BE49-F238E27FC236}">
                <a16:creationId xmlns:a16="http://schemas.microsoft.com/office/drawing/2014/main" id="{81C2D18E-0DA2-FB80-4526-FCFE5CBAF494}"/>
              </a:ext>
            </a:extLst>
          </p:cNvPr>
          <p:cNvPicPr>
            <a:picLocks noChangeAspect="1"/>
          </p:cNvPicPr>
          <p:nvPr/>
        </p:nvPicPr>
        <p:blipFill>
          <a:blip r:embed="rId5"/>
          <a:stretch>
            <a:fillRect/>
          </a:stretch>
        </p:blipFill>
        <p:spPr>
          <a:xfrm>
            <a:off x="6247924" y="2319457"/>
            <a:ext cx="2247900" cy="20288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4" name="Text 2"/>
          <p:cNvSpPr/>
          <p:nvPr/>
        </p:nvSpPr>
        <p:spPr>
          <a:xfrm>
            <a:off x="2037993" y="1416725"/>
            <a:ext cx="5822752" cy="694373"/>
          </a:xfrm>
          <a:prstGeom prst="rect">
            <a:avLst/>
          </a:prstGeom>
          <a:noFill/>
          <a:ln/>
        </p:spPr>
        <p:txBody>
          <a:bodyPr wrap="non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Importanța apei curate</a:t>
            </a:r>
            <a:endParaRPr lang="en-US" sz="4374" dirty="0"/>
          </a:p>
        </p:txBody>
      </p:sp>
      <p:pic>
        <p:nvPicPr>
          <p:cNvPr id="5" name="Image 0" descr="preencoded.png"/>
          <p:cNvPicPr>
            <a:picLocks noChangeAspect="1"/>
          </p:cNvPicPr>
          <p:nvPr/>
        </p:nvPicPr>
        <p:blipFill>
          <a:blip r:embed="rId3"/>
          <a:stretch>
            <a:fillRect/>
          </a:stretch>
        </p:blipFill>
        <p:spPr>
          <a:xfrm>
            <a:off x="2037993" y="2555438"/>
            <a:ext cx="555427" cy="555427"/>
          </a:xfrm>
          <a:prstGeom prst="rect">
            <a:avLst/>
          </a:prstGeom>
        </p:spPr>
      </p:pic>
      <p:sp>
        <p:nvSpPr>
          <p:cNvPr id="6" name="Text 3"/>
          <p:cNvSpPr/>
          <p:nvPr/>
        </p:nvSpPr>
        <p:spPr>
          <a:xfrm>
            <a:off x="2037993" y="3333036"/>
            <a:ext cx="2777490" cy="347186"/>
          </a:xfrm>
          <a:prstGeom prst="rect">
            <a:avLst/>
          </a:prstGeom>
          <a:noFill/>
          <a:ln/>
        </p:spPr>
        <p:txBody>
          <a:bodyPr wrap="none" rtlCol="0" anchor="t"/>
          <a:lstStyle/>
          <a:p>
            <a:pPr marL="0" indent="0" algn="l">
              <a:lnSpc>
                <a:spcPts val="2734"/>
              </a:lnSpc>
              <a:buNone/>
            </a:pPr>
            <a:r>
              <a:rPr lang="en-US" sz="2187" b="1" kern="0" spc="-66" dirty="0">
                <a:solidFill>
                  <a:srgbClr val="272525"/>
                </a:solidFill>
                <a:latin typeface="Inter" pitchFamily="34" charset="0"/>
                <a:ea typeface="Inter" pitchFamily="34" charset="-122"/>
                <a:cs typeface="Inter" pitchFamily="34" charset="-120"/>
              </a:rPr>
              <a:t>Sănătate</a:t>
            </a:r>
            <a:endParaRPr lang="en-US" sz="2187" dirty="0"/>
          </a:p>
        </p:txBody>
      </p:sp>
      <p:sp>
        <p:nvSpPr>
          <p:cNvPr id="7" name="Text 4"/>
          <p:cNvSpPr/>
          <p:nvPr/>
        </p:nvSpPr>
        <p:spPr>
          <a:xfrm>
            <a:off x="2037993" y="3813453"/>
            <a:ext cx="3295888" cy="2999303"/>
          </a:xfrm>
          <a:prstGeom prst="rect">
            <a:avLst/>
          </a:prstGeom>
          <a:noFill/>
          <a:ln/>
        </p:spPr>
        <p:txBody>
          <a:bodyPr wrap="square" rtlCol="0" anchor="t"/>
          <a:lstStyle/>
          <a:p>
            <a:pPr marL="0" indent="0" algn="l">
              <a:lnSpc>
                <a:spcPts val="2624"/>
              </a:lnSpc>
              <a:buNone/>
            </a:pPr>
            <a:r>
              <a:rPr lang="en-US" sz="1750" kern="0" spc="-35" dirty="0">
                <a:solidFill>
                  <a:srgbClr val="272525"/>
                </a:solidFill>
                <a:latin typeface="Inter" pitchFamily="34" charset="0"/>
                <a:ea typeface="Inter" pitchFamily="34" charset="-122"/>
                <a:cs typeface="Inter" pitchFamily="34" charset="-120"/>
              </a:rPr>
              <a:t>Apa curată este esențială pentru sănătatea noastră. Ne ajută să ne hidratăm, să ne menținem funcțiile vitale și să ne protejăm de boli. Consumul de apă contaminată poate duce la probleme digestive, boli infecțioase și alte probleme de sănătate.</a:t>
            </a:r>
            <a:endParaRPr lang="en-US" sz="1750" dirty="0"/>
          </a:p>
        </p:txBody>
      </p:sp>
      <p:pic>
        <p:nvPicPr>
          <p:cNvPr id="8" name="Image 1" descr="preencoded.png"/>
          <p:cNvPicPr>
            <a:picLocks noChangeAspect="1"/>
          </p:cNvPicPr>
          <p:nvPr/>
        </p:nvPicPr>
        <p:blipFill>
          <a:blip r:embed="rId4"/>
          <a:stretch>
            <a:fillRect/>
          </a:stretch>
        </p:blipFill>
        <p:spPr>
          <a:xfrm>
            <a:off x="5667137" y="2555438"/>
            <a:ext cx="555427" cy="555427"/>
          </a:xfrm>
          <a:prstGeom prst="rect">
            <a:avLst/>
          </a:prstGeom>
        </p:spPr>
      </p:pic>
      <p:sp>
        <p:nvSpPr>
          <p:cNvPr id="9" name="Text 5"/>
          <p:cNvSpPr/>
          <p:nvPr/>
        </p:nvSpPr>
        <p:spPr>
          <a:xfrm>
            <a:off x="5667137" y="3333036"/>
            <a:ext cx="2777490" cy="347186"/>
          </a:xfrm>
          <a:prstGeom prst="rect">
            <a:avLst/>
          </a:prstGeom>
          <a:noFill/>
          <a:ln/>
        </p:spPr>
        <p:txBody>
          <a:bodyPr wrap="none" rtlCol="0" anchor="t"/>
          <a:lstStyle/>
          <a:p>
            <a:pPr marL="0" indent="0" algn="l">
              <a:lnSpc>
                <a:spcPts val="2734"/>
              </a:lnSpc>
              <a:buNone/>
            </a:pPr>
            <a:r>
              <a:rPr lang="en-US" sz="2187" b="1" kern="0" spc="-66" dirty="0">
                <a:solidFill>
                  <a:srgbClr val="272525"/>
                </a:solidFill>
                <a:latin typeface="Inter" pitchFamily="34" charset="0"/>
                <a:ea typeface="Inter" pitchFamily="34" charset="-122"/>
                <a:cs typeface="Inter" pitchFamily="34" charset="-120"/>
              </a:rPr>
              <a:t>Ecosisteme</a:t>
            </a:r>
            <a:endParaRPr lang="en-US" sz="2187" dirty="0"/>
          </a:p>
        </p:txBody>
      </p:sp>
      <p:sp>
        <p:nvSpPr>
          <p:cNvPr id="10" name="Text 6"/>
          <p:cNvSpPr/>
          <p:nvPr/>
        </p:nvSpPr>
        <p:spPr>
          <a:xfrm>
            <a:off x="5667137" y="3813453"/>
            <a:ext cx="3296007" cy="2999303"/>
          </a:xfrm>
          <a:prstGeom prst="rect">
            <a:avLst/>
          </a:prstGeom>
          <a:noFill/>
          <a:ln/>
        </p:spPr>
        <p:txBody>
          <a:bodyPr wrap="square" rtlCol="0" anchor="t"/>
          <a:lstStyle/>
          <a:p>
            <a:pPr marL="0" indent="0" algn="l">
              <a:lnSpc>
                <a:spcPts val="2624"/>
              </a:lnSpc>
              <a:buNone/>
            </a:pPr>
            <a:r>
              <a:rPr lang="en-US" sz="1750" kern="0" spc="-35" dirty="0">
                <a:solidFill>
                  <a:srgbClr val="272525"/>
                </a:solidFill>
                <a:latin typeface="Inter" pitchFamily="34" charset="0"/>
                <a:ea typeface="Inter" pitchFamily="34" charset="-122"/>
                <a:cs typeface="Inter" pitchFamily="34" charset="-120"/>
              </a:rPr>
              <a:t>Apa curată este vitală pentru ecosistemele acvatice. Apele curate oferă habitat pentru o varietate de specii de plante și animale, contribuind la biodiversitatea planetei. Poluarea apei afectează lanțul trofic și poate duce la dispariția speciilor.</a:t>
            </a:r>
            <a:endParaRPr lang="en-US" sz="1750" dirty="0"/>
          </a:p>
        </p:txBody>
      </p:sp>
      <p:pic>
        <p:nvPicPr>
          <p:cNvPr id="11" name="Image 2" descr="preencoded.png"/>
          <p:cNvPicPr>
            <a:picLocks noChangeAspect="1"/>
          </p:cNvPicPr>
          <p:nvPr/>
        </p:nvPicPr>
        <p:blipFill>
          <a:blip r:embed="rId5"/>
          <a:stretch>
            <a:fillRect/>
          </a:stretch>
        </p:blipFill>
        <p:spPr>
          <a:xfrm>
            <a:off x="9296400" y="2555438"/>
            <a:ext cx="555427" cy="555427"/>
          </a:xfrm>
          <a:prstGeom prst="rect">
            <a:avLst/>
          </a:prstGeom>
        </p:spPr>
      </p:pic>
      <p:sp>
        <p:nvSpPr>
          <p:cNvPr id="12" name="Text 7"/>
          <p:cNvSpPr/>
          <p:nvPr/>
        </p:nvSpPr>
        <p:spPr>
          <a:xfrm>
            <a:off x="9296400" y="3333036"/>
            <a:ext cx="2777490" cy="347186"/>
          </a:xfrm>
          <a:prstGeom prst="rect">
            <a:avLst/>
          </a:prstGeom>
          <a:noFill/>
          <a:ln/>
        </p:spPr>
        <p:txBody>
          <a:bodyPr wrap="none" rtlCol="0" anchor="t"/>
          <a:lstStyle/>
          <a:p>
            <a:pPr marL="0" indent="0" algn="l">
              <a:lnSpc>
                <a:spcPts val="2734"/>
              </a:lnSpc>
              <a:buNone/>
            </a:pPr>
            <a:r>
              <a:rPr lang="en-US" sz="2187" b="1" kern="0" spc="-66" dirty="0">
                <a:solidFill>
                  <a:srgbClr val="272525"/>
                </a:solidFill>
                <a:latin typeface="Inter" pitchFamily="34" charset="0"/>
                <a:ea typeface="Inter" pitchFamily="34" charset="-122"/>
                <a:cs typeface="Inter" pitchFamily="34" charset="-120"/>
              </a:rPr>
              <a:t>Agricultură</a:t>
            </a:r>
            <a:endParaRPr lang="en-US" sz="2187" dirty="0"/>
          </a:p>
        </p:txBody>
      </p:sp>
      <p:sp>
        <p:nvSpPr>
          <p:cNvPr id="13" name="Text 8"/>
          <p:cNvSpPr/>
          <p:nvPr/>
        </p:nvSpPr>
        <p:spPr>
          <a:xfrm>
            <a:off x="9296400" y="3813453"/>
            <a:ext cx="3296007" cy="2999303"/>
          </a:xfrm>
          <a:prstGeom prst="rect">
            <a:avLst/>
          </a:prstGeom>
          <a:noFill/>
          <a:ln/>
        </p:spPr>
        <p:txBody>
          <a:bodyPr wrap="square" rtlCol="0" anchor="t"/>
          <a:lstStyle/>
          <a:p>
            <a:pPr marL="0" indent="0" algn="l">
              <a:lnSpc>
                <a:spcPts val="2624"/>
              </a:lnSpc>
              <a:buNone/>
            </a:pPr>
            <a:r>
              <a:rPr lang="en-US" sz="1750" kern="0" spc="-35" dirty="0">
                <a:solidFill>
                  <a:srgbClr val="272525"/>
                </a:solidFill>
                <a:latin typeface="Inter" pitchFamily="34" charset="0"/>
                <a:ea typeface="Inter" pitchFamily="34" charset="-122"/>
                <a:cs typeface="Inter" pitchFamily="34" charset="-120"/>
              </a:rPr>
              <a:t>Apa curată este esențială pentru agricultură. Irigarea culturilor cu apă curată contribuie la producția de alimente și la securitatea alimentară. Apa contaminată poate afecta randamentul culturilor și poate introduce substanțe nocive în lanțul alimentar.</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30672"/>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14630400" cy="2289810"/>
          </a:xfrm>
          <a:prstGeom prst="rect">
            <a:avLst/>
          </a:prstGeom>
        </p:spPr>
      </p:pic>
      <p:sp>
        <p:nvSpPr>
          <p:cNvPr id="5" name="Text 2"/>
          <p:cNvSpPr/>
          <p:nvPr/>
        </p:nvSpPr>
        <p:spPr>
          <a:xfrm>
            <a:off x="2964537" y="2793563"/>
            <a:ext cx="6063734" cy="572333"/>
          </a:xfrm>
          <a:prstGeom prst="rect">
            <a:avLst/>
          </a:prstGeom>
          <a:noFill/>
          <a:ln/>
        </p:spPr>
        <p:txBody>
          <a:bodyPr wrap="none" rtlCol="0" anchor="t"/>
          <a:lstStyle/>
          <a:p>
            <a:pPr marL="0" indent="0" algn="ctr">
              <a:lnSpc>
                <a:spcPts val="4508"/>
              </a:lnSpc>
              <a:buNone/>
            </a:pPr>
            <a:r>
              <a:rPr lang="en-US" sz="3606" b="1" kern="0" spc="-108" dirty="0">
                <a:solidFill>
                  <a:srgbClr val="C00000"/>
                </a:solidFill>
                <a:latin typeface="Inter" pitchFamily="34" charset="0"/>
                <a:ea typeface="Inter" pitchFamily="34" charset="-122"/>
                <a:cs typeface="Inter" pitchFamily="34" charset="-120"/>
              </a:rPr>
              <a:t>Poluarea apei și efectele sale</a:t>
            </a:r>
            <a:endParaRPr lang="en-US" sz="3606" dirty="0">
              <a:solidFill>
                <a:srgbClr val="C00000"/>
              </a:solidFill>
            </a:endParaRPr>
          </a:p>
        </p:txBody>
      </p:sp>
      <p:sp>
        <p:nvSpPr>
          <p:cNvPr id="6" name="Shape 3"/>
          <p:cNvSpPr/>
          <p:nvPr/>
        </p:nvSpPr>
        <p:spPr>
          <a:xfrm>
            <a:off x="2964537" y="3640574"/>
            <a:ext cx="2778323" cy="4086344"/>
          </a:xfrm>
          <a:prstGeom prst="roundRect">
            <a:avLst>
              <a:gd name="adj" fmla="val 2967"/>
            </a:avLst>
          </a:prstGeom>
          <a:solidFill>
            <a:srgbClr val="DADBF1"/>
          </a:solidFill>
          <a:ln w="7620">
            <a:solidFill>
              <a:srgbClr val="C0C1D7"/>
            </a:solidFill>
            <a:prstDash val="solid"/>
          </a:ln>
        </p:spPr>
      </p:sp>
      <p:sp>
        <p:nvSpPr>
          <p:cNvPr id="7" name="Text 4"/>
          <p:cNvSpPr/>
          <p:nvPr/>
        </p:nvSpPr>
        <p:spPr>
          <a:xfrm>
            <a:off x="3155275" y="3831312"/>
            <a:ext cx="2289810" cy="286107"/>
          </a:xfrm>
          <a:prstGeom prst="rect">
            <a:avLst/>
          </a:prstGeom>
          <a:noFill/>
          <a:ln/>
        </p:spPr>
        <p:txBody>
          <a:bodyPr wrap="none" rtlCol="0" anchor="t"/>
          <a:lstStyle/>
          <a:p>
            <a:pPr marL="0" indent="0">
              <a:lnSpc>
                <a:spcPts val="2254"/>
              </a:lnSpc>
              <a:buNone/>
            </a:pPr>
            <a:r>
              <a:rPr lang="en-US" sz="1803" b="1" kern="0" spc="-54" dirty="0">
                <a:solidFill>
                  <a:srgbClr val="272525"/>
                </a:solidFill>
                <a:latin typeface="Inter" pitchFamily="34" charset="0"/>
                <a:ea typeface="Inter" pitchFamily="34" charset="-122"/>
                <a:cs typeface="Inter" pitchFamily="34" charset="-120"/>
              </a:rPr>
              <a:t>Surse de poluare</a:t>
            </a:r>
            <a:endParaRPr lang="en-US" sz="1803" dirty="0"/>
          </a:p>
        </p:txBody>
      </p:sp>
      <p:sp>
        <p:nvSpPr>
          <p:cNvPr id="8" name="Text 5"/>
          <p:cNvSpPr/>
          <p:nvPr/>
        </p:nvSpPr>
        <p:spPr>
          <a:xfrm>
            <a:off x="3155275" y="4227314"/>
            <a:ext cx="2396847" cy="3022759"/>
          </a:xfrm>
          <a:prstGeom prst="rect">
            <a:avLst/>
          </a:prstGeom>
          <a:noFill/>
          <a:ln/>
        </p:spPr>
        <p:txBody>
          <a:bodyPr wrap="square" rtlCol="0" anchor="t"/>
          <a:lstStyle/>
          <a:p>
            <a:pPr marL="0" indent="0">
              <a:lnSpc>
                <a:spcPts val="2164"/>
              </a:lnSpc>
              <a:buNone/>
            </a:pPr>
            <a:r>
              <a:rPr lang="en-US" sz="1442" kern="0" spc="-29" dirty="0">
                <a:solidFill>
                  <a:srgbClr val="272525"/>
                </a:solidFill>
                <a:latin typeface="Inter" pitchFamily="34" charset="0"/>
                <a:ea typeface="Inter" pitchFamily="34" charset="-122"/>
                <a:cs typeface="Inter" pitchFamily="34" charset="-120"/>
              </a:rPr>
              <a:t>Poluarea apei poate proveni din diverse surse: ape uzate netratate, pesticide și îngrășăminte din agricultură, deșeuri industriale, scurgeri de petrol și substanțe chimice. Aceste surse afectează calitatea apei, afectând ecosistemele acvatice și sănătatea umană.</a:t>
            </a:r>
            <a:endParaRPr lang="en-US" sz="1442" dirty="0"/>
          </a:p>
        </p:txBody>
      </p:sp>
      <p:sp>
        <p:nvSpPr>
          <p:cNvPr id="9" name="Shape 6"/>
          <p:cNvSpPr/>
          <p:nvPr/>
        </p:nvSpPr>
        <p:spPr>
          <a:xfrm>
            <a:off x="5925979" y="3640574"/>
            <a:ext cx="2778323" cy="4086344"/>
          </a:xfrm>
          <a:prstGeom prst="roundRect">
            <a:avLst>
              <a:gd name="adj" fmla="val 2967"/>
            </a:avLst>
          </a:prstGeom>
          <a:solidFill>
            <a:srgbClr val="DADBF1"/>
          </a:solidFill>
          <a:ln w="7620">
            <a:solidFill>
              <a:srgbClr val="C0C1D7"/>
            </a:solidFill>
            <a:prstDash val="solid"/>
          </a:ln>
        </p:spPr>
      </p:sp>
      <p:sp>
        <p:nvSpPr>
          <p:cNvPr id="10" name="Text 7"/>
          <p:cNvSpPr/>
          <p:nvPr/>
        </p:nvSpPr>
        <p:spPr>
          <a:xfrm>
            <a:off x="6116717" y="3831312"/>
            <a:ext cx="2396847" cy="572214"/>
          </a:xfrm>
          <a:prstGeom prst="rect">
            <a:avLst/>
          </a:prstGeom>
          <a:noFill/>
          <a:ln/>
        </p:spPr>
        <p:txBody>
          <a:bodyPr wrap="square" rtlCol="0" anchor="t"/>
          <a:lstStyle/>
          <a:p>
            <a:pPr marL="0" indent="0">
              <a:lnSpc>
                <a:spcPts val="2254"/>
              </a:lnSpc>
              <a:buNone/>
            </a:pPr>
            <a:r>
              <a:rPr lang="en-US" sz="1803" b="1" kern="0" spc="-54" dirty="0">
                <a:solidFill>
                  <a:srgbClr val="272525"/>
                </a:solidFill>
                <a:latin typeface="Inter" pitchFamily="34" charset="0"/>
                <a:ea typeface="Inter" pitchFamily="34" charset="-122"/>
                <a:cs typeface="Inter" pitchFamily="34" charset="-120"/>
              </a:rPr>
              <a:t>Impactul asupra mediului</a:t>
            </a:r>
            <a:endParaRPr lang="en-US" sz="1803" dirty="0"/>
          </a:p>
        </p:txBody>
      </p:sp>
      <p:sp>
        <p:nvSpPr>
          <p:cNvPr id="11" name="Text 8"/>
          <p:cNvSpPr/>
          <p:nvPr/>
        </p:nvSpPr>
        <p:spPr>
          <a:xfrm>
            <a:off x="6116717" y="4513421"/>
            <a:ext cx="2396847" cy="3022759"/>
          </a:xfrm>
          <a:prstGeom prst="rect">
            <a:avLst/>
          </a:prstGeom>
          <a:noFill/>
          <a:ln/>
        </p:spPr>
        <p:txBody>
          <a:bodyPr wrap="square" rtlCol="0" anchor="t"/>
          <a:lstStyle/>
          <a:p>
            <a:pPr marL="0" indent="0">
              <a:lnSpc>
                <a:spcPts val="2164"/>
              </a:lnSpc>
              <a:buNone/>
            </a:pPr>
            <a:r>
              <a:rPr lang="en-US" sz="1442" kern="0" spc="-29" dirty="0">
                <a:solidFill>
                  <a:srgbClr val="272525"/>
                </a:solidFill>
                <a:latin typeface="Inter" pitchFamily="34" charset="0"/>
                <a:ea typeface="Inter" pitchFamily="34" charset="-122"/>
                <a:cs typeface="Inter" pitchFamily="34" charset="-120"/>
              </a:rPr>
              <a:t>Poluarea apei poate duce la dispariția unor specii acvatice, distrugerea habitatelor naturale și creșterea degeratului de apă, afectând producția agricolă. De asemenea, poluarea apei poate crea zone moarte, unde nivelul de oxigen este scăzut și viața acvatică este imposibilă.</a:t>
            </a:r>
            <a:endParaRPr lang="en-US" sz="1442" dirty="0"/>
          </a:p>
        </p:txBody>
      </p:sp>
      <p:sp>
        <p:nvSpPr>
          <p:cNvPr id="12" name="Shape 9"/>
          <p:cNvSpPr/>
          <p:nvPr/>
        </p:nvSpPr>
        <p:spPr>
          <a:xfrm>
            <a:off x="8887420" y="3640574"/>
            <a:ext cx="2778323" cy="4086344"/>
          </a:xfrm>
          <a:prstGeom prst="roundRect">
            <a:avLst>
              <a:gd name="adj" fmla="val 2967"/>
            </a:avLst>
          </a:prstGeom>
          <a:solidFill>
            <a:srgbClr val="DADBF1"/>
          </a:solidFill>
          <a:ln w="7620">
            <a:solidFill>
              <a:srgbClr val="C0C1D7"/>
            </a:solidFill>
            <a:prstDash val="solid"/>
          </a:ln>
        </p:spPr>
      </p:sp>
      <p:sp>
        <p:nvSpPr>
          <p:cNvPr id="13" name="Text 10"/>
          <p:cNvSpPr/>
          <p:nvPr/>
        </p:nvSpPr>
        <p:spPr>
          <a:xfrm>
            <a:off x="9078158" y="3831312"/>
            <a:ext cx="2396847" cy="572214"/>
          </a:xfrm>
          <a:prstGeom prst="rect">
            <a:avLst/>
          </a:prstGeom>
          <a:noFill/>
          <a:ln/>
        </p:spPr>
        <p:txBody>
          <a:bodyPr wrap="square" rtlCol="0" anchor="t"/>
          <a:lstStyle/>
          <a:p>
            <a:pPr marL="0" indent="0">
              <a:lnSpc>
                <a:spcPts val="2254"/>
              </a:lnSpc>
              <a:buNone/>
            </a:pPr>
            <a:r>
              <a:rPr lang="en-US" sz="1803" b="1" kern="0" spc="-54" dirty="0">
                <a:solidFill>
                  <a:srgbClr val="272525"/>
                </a:solidFill>
                <a:latin typeface="Inter" pitchFamily="34" charset="0"/>
                <a:ea typeface="Inter" pitchFamily="34" charset="-122"/>
                <a:cs typeface="Inter" pitchFamily="34" charset="-120"/>
              </a:rPr>
              <a:t>Efecte asupra sănătății</a:t>
            </a:r>
            <a:endParaRPr lang="en-US" sz="1803" dirty="0"/>
          </a:p>
        </p:txBody>
      </p:sp>
      <p:sp>
        <p:nvSpPr>
          <p:cNvPr id="14" name="Text 11"/>
          <p:cNvSpPr/>
          <p:nvPr/>
        </p:nvSpPr>
        <p:spPr>
          <a:xfrm>
            <a:off x="9078158" y="4513421"/>
            <a:ext cx="2396847" cy="3022759"/>
          </a:xfrm>
          <a:prstGeom prst="rect">
            <a:avLst/>
          </a:prstGeom>
          <a:noFill/>
          <a:ln/>
        </p:spPr>
        <p:txBody>
          <a:bodyPr wrap="square" rtlCol="0" anchor="t"/>
          <a:lstStyle/>
          <a:p>
            <a:pPr marL="0" indent="0">
              <a:lnSpc>
                <a:spcPts val="2164"/>
              </a:lnSpc>
              <a:buNone/>
            </a:pPr>
            <a:r>
              <a:rPr lang="en-US" sz="1442" kern="0" spc="-29" dirty="0">
                <a:solidFill>
                  <a:srgbClr val="272525"/>
                </a:solidFill>
                <a:latin typeface="Inter" pitchFamily="34" charset="0"/>
                <a:ea typeface="Inter" pitchFamily="34" charset="-122"/>
                <a:cs typeface="Inter" pitchFamily="34" charset="-120"/>
              </a:rPr>
              <a:t>Apa contaminată poate fi o sursă de boli, cum ar fi diareea, holera și febra tifoidă. De asemenea, expunerea pe termen lung la substanțe chimice din apa contaminată poate afecta sănătatea umană, cauzând probleme de reproducere, boli ale sistemului nervos și cancer.</a:t>
            </a:r>
            <a:endParaRPr lang="en-US" sz="1442"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1185</Words>
  <Application>Microsoft Office PowerPoint</Application>
  <PresentationFormat>Довільний</PresentationFormat>
  <Paragraphs>68</Paragraphs>
  <Slides>10</Slides>
  <Notes>10</Notes>
  <HiddenSlides>0</HiddenSlides>
  <MMClips>0</MMClips>
  <ScaleCrop>false</ScaleCrop>
  <HeadingPairs>
    <vt:vector size="6" baseType="variant">
      <vt:variant>
        <vt:lpstr>Використані шрифти</vt:lpstr>
      </vt:variant>
      <vt:variant>
        <vt:i4>2</vt:i4>
      </vt:variant>
      <vt:variant>
        <vt:lpstr>Тема</vt:lpstr>
      </vt:variant>
      <vt:variant>
        <vt:i4>1</vt:i4>
      </vt:variant>
      <vt:variant>
        <vt:lpstr>Заголовки слайдів</vt:lpstr>
      </vt:variant>
      <vt:variant>
        <vt:i4>10</vt:i4>
      </vt:variant>
    </vt:vector>
  </HeadingPairs>
  <TitlesOfParts>
    <vt:vector size="13" baseType="lpstr">
      <vt:lpstr>Arial</vt:lpstr>
      <vt:lpstr>Inter</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RURAC</dc:creator>
  <cp:lastModifiedBy>Liliya Hovornyan</cp:lastModifiedBy>
  <cp:revision>2</cp:revision>
  <dcterms:created xsi:type="dcterms:W3CDTF">2024-06-17T10:44:21Z</dcterms:created>
  <dcterms:modified xsi:type="dcterms:W3CDTF">2024-06-17T10:51:02Z</dcterms:modified>
</cp:coreProperties>
</file>