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0" d="100"/>
          <a:sy n="70" d="100"/>
        </p:scale>
        <p:origin x="605"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09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29681"/>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69965" y="759023"/>
            <a:ext cx="7804071" cy="3852863"/>
          </a:xfrm>
          <a:prstGeom prst="rect">
            <a:avLst/>
          </a:prstGeom>
          <a:noFill/>
          <a:ln/>
        </p:spPr>
        <p:txBody>
          <a:bodyPr wrap="square" rtlCol="0" anchor="t"/>
          <a:lstStyle/>
          <a:p>
            <a:pPr marL="0" indent="0">
              <a:lnSpc>
                <a:spcPts val="6068"/>
              </a:lnSpc>
              <a:buNone/>
            </a:pPr>
            <a:r>
              <a:rPr lang="en-US" sz="4854" b="1" dirty="0">
                <a:solidFill>
                  <a:srgbClr val="333F70"/>
                </a:solidFill>
                <a:latin typeface="Unbounded" pitchFamily="34" charset="0"/>
                <a:ea typeface="Unbounded" pitchFamily="34" charset="-122"/>
                <a:cs typeface="Unbounded" pitchFamily="34" charset="-120"/>
              </a:rPr>
              <a:t>Introducere: Biotopul și biocenoza - concepte fundamentale</a:t>
            </a:r>
            <a:endParaRPr lang="en-US" sz="4854" dirty="0"/>
          </a:p>
        </p:txBody>
      </p:sp>
      <p:sp>
        <p:nvSpPr>
          <p:cNvPr id="6" name="Text 3"/>
          <p:cNvSpPr/>
          <p:nvPr/>
        </p:nvSpPr>
        <p:spPr>
          <a:xfrm>
            <a:off x="669965" y="4879896"/>
            <a:ext cx="7804071" cy="804029"/>
          </a:xfrm>
          <a:prstGeom prst="rect">
            <a:avLst/>
          </a:prstGeom>
          <a:noFill/>
          <a:ln/>
        </p:spPr>
        <p:txBody>
          <a:bodyPr wrap="square" rtlCol="0" anchor="t"/>
          <a:lstStyle/>
          <a:p>
            <a:pPr marL="0" indent="0">
              <a:lnSpc>
                <a:spcPts val="2110"/>
              </a:lnSpc>
              <a:buNone/>
            </a:pPr>
            <a:r>
              <a:rPr lang="en-US" sz="1407" dirty="0">
                <a:solidFill>
                  <a:srgbClr val="333F70"/>
                </a:solidFill>
                <a:latin typeface="Open Sans" pitchFamily="34" charset="0"/>
                <a:ea typeface="Open Sans" pitchFamily="34" charset="-122"/>
                <a:cs typeface="Open Sans" pitchFamily="34" charset="-120"/>
              </a:rPr>
              <a:t>Biotopul și biocenoza sunt două concepte fundamentale în ecologie, care descriu relațiile complexe dintre organismele vii și mediul lor de viață. Aceste concepte ne ajută să înțelegem mai bine cum funcționează ecosistemele și să apreciem diversitatea vieții pe Pământ.</a:t>
            </a:r>
            <a:endParaRPr lang="en-US" sz="1407" dirty="0"/>
          </a:p>
        </p:txBody>
      </p:sp>
      <p:sp>
        <p:nvSpPr>
          <p:cNvPr id="7" name="Text 4"/>
          <p:cNvSpPr/>
          <p:nvPr/>
        </p:nvSpPr>
        <p:spPr>
          <a:xfrm>
            <a:off x="669965" y="5884902"/>
            <a:ext cx="7804071" cy="1072039"/>
          </a:xfrm>
          <a:prstGeom prst="rect">
            <a:avLst/>
          </a:prstGeom>
          <a:noFill/>
          <a:ln/>
        </p:spPr>
        <p:txBody>
          <a:bodyPr wrap="square" rtlCol="0" anchor="t"/>
          <a:lstStyle/>
          <a:p>
            <a:pPr marL="0" indent="0">
              <a:lnSpc>
                <a:spcPts val="2110"/>
              </a:lnSpc>
              <a:buNone/>
            </a:pPr>
            <a:r>
              <a:rPr lang="en-US" sz="1407" dirty="0">
                <a:solidFill>
                  <a:srgbClr val="333F70"/>
                </a:solidFill>
                <a:latin typeface="Open Sans" pitchFamily="34" charset="0"/>
                <a:ea typeface="Open Sans" pitchFamily="34" charset="-122"/>
                <a:cs typeface="Open Sans" pitchFamily="34" charset="-120"/>
              </a:rPr>
              <a:t>Biotopul reprezintă mediul fizic în care trăiesc organismele vii, incluzând factori abiotici precum clima, solul, apa și lumina. Biocenoza, pe de altă parte, reprezintă comunitatea de organisme vii dintr-un anumit biotop, incluzând toate speciile de plante, animale, ciuperci și microorganisme care interacționează între ele.</a:t>
            </a:r>
            <a:endParaRPr lang="en-US" sz="1407" dirty="0"/>
          </a:p>
        </p:txBody>
      </p:sp>
      <p:sp>
        <p:nvSpPr>
          <p:cNvPr id="9" name="Text 6"/>
          <p:cNvSpPr/>
          <p:nvPr/>
        </p:nvSpPr>
        <p:spPr>
          <a:xfrm>
            <a:off x="749379" y="7265432"/>
            <a:ext cx="127040" cy="97512"/>
          </a:xfrm>
          <a:prstGeom prst="rect">
            <a:avLst/>
          </a:prstGeom>
          <a:noFill/>
          <a:ln/>
        </p:spPr>
        <p:txBody>
          <a:bodyPr wrap="none" rtlCol="0" anchor="t"/>
          <a:lstStyle/>
          <a:p>
            <a:pPr marL="0" indent="0" algn="ctr">
              <a:lnSpc>
                <a:spcPts val="768"/>
              </a:lnSpc>
              <a:buNone/>
            </a:pPr>
            <a:r>
              <a:rPr lang="en-US" sz="768" dirty="0">
                <a:solidFill>
                  <a:srgbClr val="FFFFFF"/>
                </a:solidFill>
                <a:latin typeface="Open Sans" pitchFamily="34" charset="0"/>
                <a:ea typeface="Open Sans" pitchFamily="34" charset="-122"/>
                <a:cs typeface="Open Sans" pitchFamily="34" charset="-120"/>
              </a:rPr>
              <a:t>TH</a:t>
            </a:r>
            <a:endParaRPr lang="en-US" sz="768"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33199" y="740331"/>
            <a:ext cx="7477601" cy="3832860"/>
          </a:xfrm>
          <a:prstGeom prst="rect">
            <a:avLst/>
          </a:prstGeom>
          <a:noFill/>
          <a:ln/>
        </p:spPr>
        <p:txBody>
          <a:bodyPr wrap="square" rtlCol="0" anchor="t"/>
          <a:lstStyle/>
          <a:p>
            <a:pPr marL="0" indent="0">
              <a:lnSpc>
                <a:spcPts val="7545"/>
              </a:lnSpc>
              <a:buNone/>
            </a:pPr>
            <a:r>
              <a:rPr lang="en-US" sz="6036" b="1" dirty="0">
                <a:solidFill>
                  <a:srgbClr val="333F70"/>
                </a:solidFill>
                <a:latin typeface="Unbounded" pitchFamily="34" charset="0"/>
                <a:ea typeface="Unbounded" pitchFamily="34" charset="-122"/>
                <a:cs typeface="Unbounded" pitchFamily="34" charset="-120"/>
              </a:rPr>
              <a:t>Concluzie: Interconexiunea dintre biotop și biocenoză</a:t>
            </a:r>
            <a:endParaRPr lang="en-US" sz="6036" dirty="0"/>
          </a:p>
        </p:txBody>
      </p:sp>
      <p:sp>
        <p:nvSpPr>
          <p:cNvPr id="6" name="Text 3"/>
          <p:cNvSpPr/>
          <p:nvPr/>
        </p:nvSpPr>
        <p:spPr>
          <a:xfrm>
            <a:off x="833199" y="4906447"/>
            <a:ext cx="7477601" cy="1333024"/>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Biotopul și biocenoza sunt strâns interconectate, formând un ecosistem complex și dinamic. Un biotop oferă condițiile necesare vieții pentru speciile care alcătuiesc biocenoza, asigurând resursele și factorii abiotici de care acestea au nevoie.</a:t>
            </a:r>
            <a:endParaRPr lang="en-US" sz="1750" dirty="0"/>
          </a:p>
        </p:txBody>
      </p:sp>
      <p:sp>
        <p:nvSpPr>
          <p:cNvPr id="7" name="Text 4"/>
          <p:cNvSpPr/>
          <p:nvPr/>
        </p:nvSpPr>
        <p:spPr>
          <a:xfrm>
            <a:off x="833199" y="6489383"/>
            <a:ext cx="7477601" cy="999768"/>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La rândul său, biocenoza influențează biotopul prin interacțiunile sale. Speciile din biocenoză modifică mediul înconjurător, influențând compoziția solului, clima microclimatică și dinamica resurselor.</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1629132"/>
            <a:ext cx="7477601" cy="1388745"/>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Biotopul: Mediul de viață</a:t>
            </a:r>
            <a:endParaRPr lang="en-US" sz="4374" dirty="0"/>
          </a:p>
        </p:txBody>
      </p:sp>
      <p:sp>
        <p:nvSpPr>
          <p:cNvPr id="6" name="Text 3"/>
          <p:cNvSpPr/>
          <p:nvPr/>
        </p:nvSpPr>
        <p:spPr>
          <a:xfrm>
            <a:off x="6319599" y="3351133"/>
            <a:ext cx="7477601" cy="1333024"/>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Biotopul reprezintă spațiul fizic în care trăiește o anumită comunitate de organisme, numită biocenoză. Este un mediu specific, cu caracteristici fizice și chimice unice, care determină tipul de viață care poate prospera în el.</a:t>
            </a:r>
            <a:endParaRPr lang="en-US" sz="1750" dirty="0"/>
          </a:p>
        </p:txBody>
      </p:sp>
      <p:sp>
        <p:nvSpPr>
          <p:cNvPr id="7" name="Text 4"/>
          <p:cNvSpPr/>
          <p:nvPr/>
        </p:nvSpPr>
        <p:spPr>
          <a:xfrm>
            <a:off x="6319599" y="4934069"/>
            <a:ext cx="7477601" cy="1666280"/>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Biotopul este definit de o serie de factori abiotici, cum ar fi temperatura, lumina, umiditatea, solul, apa și aerul. Acești factori creează condiții specifice, care influențează diversitatea și abundența speciilor din biocenoză. De exemplu, un biotop cu temperatură scăzută și umiditate ridicată va găzdui specii adaptate la aceste condiții.</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oundRect">
            <a:avLst>
              <a:gd name="adj" fmla="val 2430"/>
            </a:avLst>
          </a:prstGeom>
          <a:solidFill>
            <a:srgbClr val="FFFFFF">
              <a:alpha val="85000"/>
            </a:srgbClr>
          </a:solidFill>
          <a:ln/>
        </p:spPr>
      </p:sp>
      <p:sp>
        <p:nvSpPr>
          <p:cNvPr id="6" name="Text 3"/>
          <p:cNvSpPr/>
          <p:nvPr/>
        </p:nvSpPr>
        <p:spPr>
          <a:xfrm>
            <a:off x="2037993" y="1795820"/>
            <a:ext cx="10554414" cy="1388745"/>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Caracteristicile biotopului: factori abiotici</a:t>
            </a:r>
            <a:endParaRPr lang="en-US" sz="4374" dirty="0"/>
          </a:p>
        </p:txBody>
      </p:sp>
      <p:sp>
        <p:nvSpPr>
          <p:cNvPr id="7" name="Text 4"/>
          <p:cNvSpPr/>
          <p:nvPr/>
        </p:nvSpPr>
        <p:spPr>
          <a:xfrm>
            <a:off x="2037993" y="3517821"/>
            <a:ext cx="10554414" cy="999768"/>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Biotopul este definit de factorii abiotici, care sunt elementele nevii din mediul înconjurător. Acești factori influențează direct viața organismelor din biotop, determinând caracteristicile specifice ale habitatului.</a:t>
            </a:r>
            <a:endParaRPr lang="en-US" sz="1750" dirty="0"/>
          </a:p>
        </p:txBody>
      </p:sp>
      <p:sp>
        <p:nvSpPr>
          <p:cNvPr id="8" name="Text 5"/>
          <p:cNvSpPr/>
          <p:nvPr/>
        </p:nvSpPr>
        <p:spPr>
          <a:xfrm>
            <a:off x="2037993" y="4767501"/>
            <a:ext cx="10554414" cy="1666280"/>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Factorii abiotici includ lumina solară, temperatura, apa, solul, relieful, aerul și alți factori chimici. Lumina solară oferă energia necesară plantelor pentru fotosinteză, în timp ce temperatura influențează rata metabolismului organismelor. Apa este esențială pentru viața organismelor, iar solul asigură nutrienții necesari plantelor. Relieful influențează distribuția plantelor și animalelor, iar aerul oferă oxigenul necesar respirației.</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037993" y="621149"/>
            <a:ext cx="10554414" cy="1388745"/>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Tipuri de biotopuri: de la păduri la oceane</a:t>
            </a:r>
            <a:endParaRPr lang="en-US" sz="4374" dirty="0"/>
          </a:p>
        </p:txBody>
      </p:sp>
      <p:sp>
        <p:nvSpPr>
          <p:cNvPr id="5" name="Text 3"/>
          <p:cNvSpPr/>
          <p:nvPr/>
        </p:nvSpPr>
        <p:spPr>
          <a:xfrm>
            <a:off x="2037993" y="2543056"/>
            <a:ext cx="5006221" cy="1999536"/>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Biotopurile sunt extrem de diverse, variind de la pădurile tropicale luxuriante la deșerturile aride, de la apele dulci ale lacurilor la adâncurile oceanului. Fiecare biotop prezintă caracteristici unice, adaptate la condițiile specifice din mediul înconjurător.</a:t>
            </a:r>
            <a:endParaRPr lang="en-US" sz="1750" dirty="0"/>
          </a:p>
        </p:txBody>
      </p:sp>
      <p:sp>
        <p:nvSpPr>
          <p:cNvPr id="6" name="Text 4"/>
          <p:cNvSpPr/>
          <p:nvPr/>
        </p:nvSpPr>
        <p:spPr>
          <a:xfrm>
            <a:off x="2037993" y="4742498"/>
            <a:ext cx="5006221" cy="2666048"/>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De la pădurile de conifere boreale la savanele africane, biotopurile terestre oferă o gamă largă de habitate pentru o varietate de specii de plante și animale. Oceanele, cu adâncurile lor misterioase și curenții puternici, găzduiesc o multitudine de organisme marine, de la minuscule plancton la giganți marini precum balenele.</a:t>
            </a:r>
            <a:endParaRPr lang="en-US" sz="1750" dirty="0"/>
          </a:p>
        </p:txBody>
      </p:sp>
      <p:pic>
        <p:nvPicPr>
          <p:cNvPr id="7" name="Image 0" descr="preencoded.png"/>
          <p:cNvPicPr>
            <a:picLocks noChangeAspect="1"/>
          </p:cNvPicPr>
          <p:nvPr/>
        </p:nvPicPr>
        <p:blipFill>
          <a:blip r:embed="rId3"/>
          <a:stretch>
            <a:fillRect/>
          </a:stretch>
        </p:blipFill>
        <p:spPr>
          <a:xfrm>
            <a:off x="7593806" y="2593062"/>
            <a:ext cx="5006221" cy="34253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1795820"/>
            <a:ext cx="7477601" cy="1388745"/>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Biocenoza: Comunitatea vie</a:t>
            </a:r>
            <a:endParaRPr lang="en-US" sz="4374" dirty="0"/>
          </a:p>
        </p:txBody>
      </p:sp>
      <p:sp>
        <p:nvSpPr>
          <p:cNvPr id="6" name="Text 3"/>
          <p:cNvSpPr/>
          <p:nvPr/>
        </p:nvSpPr>
        <p:spPr>
          <a:xfrm>
            <a:off x="6319599" y="3517821"/>
            <a:ext cx="7477601" cy="1333024"/>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Biocenoza reprezintă ansamblul de populații de plante, animale și microorganisme care trăiesc într-un anumit biotop. Această comunitate vie este interconectată prin relații complexe, determinând o dinamică specifică.</a:t>
            </a:r>
            <a:endParaRPr lang="en-US" sz="1750" dirty="0"/>
          </a:p>
        </p:txBody>
      </p:sp>
      <p:sp>
        <p:nvSpPr>
          <p:cNvPr id="7" name="Text 4"/>
          <p:cNvSpPr/>
          <p:nvPr/>
        </p:nvSpPr>
        <p:spPr>
          <a:xfrm>
            <a:off x="6319599" y="5100757"/>
            <a:ext cx="7477601" cy="1333024"/>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Biocenoza este caracterizată prin o diversitate de specii, fiecare adaptată la condițiile specifice ale biotopului. Interacțiunile dintre specii, precum competiția, prădarea și simbioza, joacă un rol crucial în structura și funcționarea biocenozei.</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2037993" y="1069538"/>
            <a:ext cx="10554414" cy="1388745"/>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Interacțiunile dintre specii: competiție, simbioză, prădare</a:t>
            </a:r>
            <a:endParaRPr lang="en-US" sz="4374" dirty="0"/>
          </a:p>
        </p:txBody>
      </p:sp>
      <p:pic>
        <p:nvPicPr>
          <p:cNvPr id="5" name="Image 0" descr="preencoded.png"/>
          <p:cNvPicPr>
            <a:picLocks noChangeAspect="1"/>
          </p:cNvPicPr>
          <p:nvPr/>
        </p:nvPicPr>
        <p:blipFill>
          <a:blip r:embed="rId3"/>
          <a:stretch>
            <a:fillRect/>
          </a:stretch>
        </p:blipFill>
        <p:spPr>
          <a:xfrm>
            <a:off x="2037993" y="2902625"/>
            <a:ext cx="555427" cy="555427"/>
          </a:xfrm>
          <a:prstGeom prst="rect">
            <a:avLst/>
          </a:prstGeom>
        </p:spPr>
      </p:pic>
      <p:sp>
        <p:nvSpPr>
          <p:cNvPr id="6" name="Text 3"/>
          <p:cNvSpPr/>
          <p:nvPr/>
        </p:nvSpPr>
        <p:spPr>
          <a:xfrm>
            <a:off x="2037993" y="3680222"/>
            <a:ext cx="2777490" cy="347186"/>
          </a:xfrm>
          <a:prstGeom prst="rect">
            <a:avLst/>
          </a:prstGeom>
          <a:noFill/>
          <a:ln/>
        </p:spPr>
        <p:txBody>
          <a:bodyPr wrap="none" rtlCol="0" anchor="t"/>
          <a:lstStyle/>
          <a:p>
            <a:pPr marL="0" indent="0" algn="l">
              <a:lnSpc>
                <a:spcPts val="2734"/>
              </a:lnSpc>
              <a:buNone/>
            </a:pPr>
            <a:r>
              <a:rPr lang="en-US" sz="2187" b="1" dirty="0">
                <a:solidFill>
                  <a:srgbClr val="333F70"/>
                </a:solidFill>
                <a:latin typeface="Unbounded" pitchFamily="34" charset="0"/>
                <a:ea typeface="Unbounded" pitchFamily="34" charset="-122"/>
                <a:cs typeface="Unbounded" pitchFamily="34" charset="-120"/>
              </a:rPr>
              <a:t>Competiția</a:t>
            </a:r>
            <a:endParaRPr lang="en-US" sz="2187" dirty="0"/>
          </a:p>
        </p:txBody>
      </p:sp>
      <p:sp>
        <p:nvSpPr>
          <p:cNvPr id="7" name="Text 4"/>
          <p:cNvSpPr/>
          <p:nvPr/>
        </p:nvSpPr>
        <p:spPr>
          <a:xfrm>
            <a:off x="2037993" y="4160639"/>
            <a:ext cx="3295888" cy="2332792"/>
          </a:xfrm>
          <a:prstGeom prst="rect">
            <a:avLst/>
          </a:prstGeom>
          <a:noFill/>
          <a:ln/>
        </p:spPr>
        <p:txBody>
          <a:bodyPr wrap="square" rtlCol="0" anchor="t"/>
          <a:lstStyle/>
          <a:p>
            <a:pPr marL="0" indent="0" algn="l">
              <a:lnSpc>
                <a:spcPts val="2624"/>
              </a:lnSpc>
              <a:buNone/>
            </a:pPr>
            <a:r>
              <a:rPr lang="en-US" sz="1750" dirty="0">
                <a:solidFill>
                  <a:srgbClr val="333F70"/>
                </a:solidFill>
                <a:latin typeface="Open Sans" pitchFamily="34" charset="0"/>
                <a:ea typeface="Open Sans" pitchFamily="34" charset="-122"/>
                <a:cs typeface="Open Sans" pitchFamily="34" charset="-120"/>
              </a:rPr>
              <a:t>Competiția este o interacțiune negativă între specii. Speciile se luptă pentru resurse limitate, precum hrană, apă sau teritoriu. Câștigătorul are un avantaj, iar învingătorul suferă o pierdere.</a:t>
            </a:r>
            <a:endParaRPr lang="en-US" sz="1750" dirty="0"/>
          </a:p>
        </p:txBody>
      </p:sp>
      <p:pic>
        <p:nvPicPr>
          <p:cNvPr id="8" name="Image 1" descr="preencoded.png"/>
          <p:cNvPicPr>
            <a:picLocks noChangeAspect="1"/>
          </p:cNvPicPr>
          <p:nvPr/>
        </p:nvPicPr>
        <p:blipFill>
          <a:blip r:embed="rId4"/>
          <a:stretch>
            <a:fillRect/>
          </a:stretch>
        </p:blipFill>
        <p:spPr>
          <a:xfrm>
            <a:off x="5667137" y="2902625"/>
            <a:ext cx="555427" cy="555427"/>
          </a:xfrm>
          <a:prstGeom prst="rect">
            <a:avLst/>
          </a:prstGeom>
        </p:spPr>
      </p:pic>
      <p:sp>
        <p:nvSpPr>
          <p:cNvPr id="9" name="Text 5"/>
          <p:cNvSpPr/>
          <p:nvPr/>
        </p:nvSpPr>
        <p:spPr>
          <a:xfrm>
            <a:off x="5667137" y="3680222"/>
            <a:ext cx="2777490" cy="347186"/>
          </a:xfrm>
          <a:prstGeom prst="rect">
            <a:avLst/>
          </a:prstGeom>
          <a:noFill/>
          <a:ln/>
        </p:spPr>
        <p:txBody>
          <a:bodyPr wrap="none" rtlCol="0" anchor="t"/>
          <a:lstStyle/>
          <a:p>
            <a:pPr marL="0" indent="0" algn="l">
              <a:lnSpc>
                <a:spcPts val="2734"/>
              </a:lnSpc>
              <a:buNone/>
            </a:pPr>
            <a:r>
              <a:rPr lang="en-US" sz="2187" b="1" dirty="0">
                <a:solidFill>
                  <a:srgbClr val="333F70"/>
                </a:solidFill>
                <a:latin typeface="Unbounded" pitchFamily="34" charset="0"/>
                <a:ea typeface="Unbounded" pitchFamily="34" charset="-122"/>
                <a:cs typeface="Unbounded" pitchFamily="34" charset="-120"/>
              </a:rPr>
              <a:t>Simbioza</a:t>
            </a:r>
            <a:endParaRPr lang="en-US" sz="2187" dirty="0"/>
          </a:p>
        </p:txBody>
      </p:sp>
      <p:sp>
        <p:nvSpPr>
          <p:cNvPr id="10" name="Text 6"/>
          <p:cNvSpPr/>
          <p:nvPr/>
        </p:nvSpPr>
        <p:spPr>
          <a:xfrm>
            <a:off x="5667137" y="4160639"/>
            <a:ext cx="3296007" cy="2332792"/>
          </a:xfrm>
          <a:prstGeom prst="rect">
            <a:avLst/>
          </a:prstGeom>
          <a:noFill/>
          <a:ln/>
        </p:spPr>
        <p:txBody>
          <a:bodyPr wrap="square" rtlCol="0" anchor="t"/>
          <a:lstStyle/>
          <a:p>
            <a:pPr marL="0" indent="0" algn="l">
              <a:lnSpc>
                <a:spcPts val="2624"/>
              </a:lnSpc>
              <a:buNone/>
            </a:pPr>
            <a:r>
              <a:rPr lang="en-US" sz="1750" dirty="0">
                <a:solidFill>
                  <a:srgbClr val="333F70"/>
                </a:solidFill>
                <a:latin typeface="Open Sans" pitchFamily="34" charset="0"/>
                <a:ea typeface="Open Sans" pitchFamily="34" charset="-122"/>
                <a:cs typeface="Open Sans" pitchFamily="34" charset="-120"/>
              </a:rPr>
              <a:t>Simbioza este o interacțiune pozitivă între specii. Speciile beneficiază reciproc de o relație mutuală. De exemplu, o plantă oferă adăpost unui animal, iar animalul polenizează planta. Ambele specii au de câștigat.</a:t>
            </a:r>
            <a:endParaRPr lang="en-US" sz="1750" dirty="0"/>
          </a:p>
        </p:txBody>
      </p:sp>
      <p:pic>
        <p:nvPicPr>
          <p:cNvPr id="11" name="Image 2" descr="preencoded.png"/>
          <p:cNvPicPr>
            <a:picLocks noChangeAspect="1"/>
          </p:cNvPicPr>
          <p:nvPr/>
        </p:nvPicPr>
        <p:blipFill>
          <a:blip r:embed="rId5"/>
          <a:stretch>
            <a:fillRect/>
          </a:stretch>
        </p:blipFill>
        <p:spPr>
          <a:xfrm>
            <a:off x="9296400" y="2902625"/>
            <a:ext cx="555427" cy="555427"/>
          </a:xfrm>
          <a:prstGeom prst="rect">
            <a:avLst/>
          </a:prstGeom>
        </p:spPr>
      </p:pic>
      <p:sp>
        <p:nvSpPr>
          <p:cNvPr id="12" name="Text 7"/>
          <p:cNvSpPr/>
          <p:nvPr/>
        </p:nvSpPr>
        <p:spPr>
          <a:xfrm>
            <a:off x="9296400" y="3680222"/>
            <a:ext cx="2777490" cy="347186"/>
          </a:xfrm>
          <a:prstGeom prst="rect">
            <a:avLst/>
          </a:prstGeom>
          <a:noFill/>
          <a:ln/>
        </p:spPr>
        <p:txBody>
          <a:bodyPr wrap="none" rtlCol="0" anchor="t"/>
          <a:lstStyle/>
          <a:p>
            <a:pPr marL="0" indent="0" algn="l">
              <a:lnSpc>
                <a:spcPts val="2734"/>
              </a:lnSpc>
              <a:buNone/>
            </a:pPr>
            <a:r>
              <a:rPr lang="en-US" sz="2187" b="1" dirty="0">
                <a:solidFill>
                  <a:srgbClr val="333F70"/>
                </a:solidFill>
                <a:latin typeface="Unbounded" pitchFamily="34" charset="0"/>
                <a:ea typeface="Unbounded" pitchFamily="34" charset="-122"/>
                <a:cs typeface="Unbounded" pitchFamily="34" charset="-120"/>
              </a:rPr>
              <a:t>Prădarea</a:t>
            </a:r>
            <a:endParaRPr lang="en-US" sz="2187" dirty="0"/>
          </a:p>
        </p:txBody>
      </p:sp>
      <p:sp>
        <p:nvSpPr>
          <p:cNvPr id="13" name="Text 8"/>
          <p:cNvSpPr/>
          <p:nvPr/>
        </p:nvSpPr>
        <p:spPr>
          <a:xfrm>
            <a:off x="9296400" y="4160639"/>
            <a:ext cx="3296007" cy="2999303"/>
          </a:xfrm>
          <a:prstGeom prst="rect">
            <a:avLst/>
          </a:prstGeom>
          <a:noFill/>
          <a:ln/>
        </p:spPr>
        <p:txBody>
          <a:bodyPr wrap="square" rtlCol="0" anchor="t"/>
          <a:lstStyle/>
          <a:p>
            <a:pPr marL="0" indent="0" algn="l">
              <a:lnSpc>
                <a:spcPts val="2624"/>
              </a:lnSpc>
              <a:buNone/>
            </a:pPr>
            <a:r>
              <a:rPr lang="en-US" sz="1750" dirty="0">
                <a:solidFill>
                  <a:srgbClr val="333F70"/>
                </a:solidFill>
                <a:latin typeface="Open Sans" pitchFamily="34" charset="0"/>
                <a:ea typeface="Open Sans" pitchFamily="34" charset="-122"/>
                <a:cs typeface="Open Sans" pitchFamily="34" charset="-120"/>
              </a:rPr>
              <a:t>Prădarea este o interacțiune negativă între specii. Un animal, numit prădător, se hrănește cu un alt animal, numit pradă. Prădătorul are un avantaj, iar prada suferă o pierdere. Prădarea are un rol important în menținerea echilibrului ecosistemului.</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5" name="Text 2"/>
          <p:cNvSpPr/>
          <p:nvPr/>
        </p:nvSpPr>
        <p:spPr>
          <a:xfrm>
            <a:off x="4490799" y="869633"/>
            <a:ext cx="9306401" cy="1388745"/>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Structura biocenozei: niveluri trofice</a:t>
            </a:r>
            <a:endParaRPr lang="en-US" sz="4374" dirty="0"/>
          </a:p>
        </p:txBody>
      </p:sp>
      <p:sp>
        <p:nvSpPr>
          <p:cNvPr id="6" name="Shape 3"/>
          <p:cNvSpPr/>
          <p:nvPr/>
        </p:nvSpPr>
        <p:spPr>
          <a:xfrm>
            <a:off x="4490799" y="2591633"/>
            <a:ext cx="4542115" cy="2606278"/>
          </a:xfrm>
          <a:prstGeom prst="roundRect">
            <a:avLst>
              <a:gd name="adj" fmla="val 3836"/>
            </a:avLst>
          </a:prstGeom>
          <a:solidFill>
            <a:srgbClr val="D6F5EE"/>
          </a:solidFill>
          <a:ln w="7620">
            <a:solidFill>
              <a:srgbClr val="BCDBD4"/>
            </a:solidFill>
            <a:prstDash val="solid"/>
          </a:ln>
        </p:spPr>
      </p:sp>
      <p:sp>
        <p:nvSpPr>
          <p:cNvPr id="7" name="Text 4"/>
          <p:cNvSpPr/>
          <p:nvPr/>
        </p:nvSpPr>
        <p:spPr>
          <a:xfrm>
            <a:off x="4720590" y="2821424"/>
            <a:ext cx="2777490" cy="347186"/>
          </a:xfrm>
          <a:prstGeom prst="rect">
            <a:avLst/>
          </a:prstGeom>
          <a:noFill/>
          <a:ln/>
        </p:spPr>
        <p:txBody>
          <a:bodyPr wrap="none" rtlCol="0" anchor="t"/>
          <a:lstStyle/>
          <a:p>
            <a:pPr marL="0" indent="0">
              <a:lnSpc>
                <a:spcPts val="2734"/>
              </a:lnSpc>
              <a:buNone/>
            </a:pPr>
            <a:r>
              <a:rPr lang="en-US" sz="2187" b="1" dirty="0">
                <a:solidFill>
                  <a:srgbClr val="333F70"/>
                </a:solidFill>
                <a:latin typeface="Unbounded" pitchFamily="34" charset="0"/>
                <a:ea typeface="Unbounded" pitchFamily="34" charset="-122"/>
                <a:cs typeface="Unbounded" pitchFamily="34" charset="-120"/>
              </a:rPr>
              <a:t>Producătorii</a:t>
            </a:r>
            <a:endParaRPr lang="en-US" sz="2187" dirty="0"/>
          </a:p>
        </p:txBody>
      </p:sp>
      <p:sp>
        <p:nvSpPr>
          <p:cNvPr id="8" name="Text 5"/>
          <p:cNvSpPr/>
          <p:nvPr/>
        </p:nvSpPr>
        <p:spPr>
          <a:xfrm>
            <a:off x="4720590" y="3301841"/>
            <a:ext cx="4082534" cy="1666280"/>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Producătorii sunt baza lanțului trofic. Ei sunt organisme autotrofe, care își produc singuri hrana prin fotosinteză. Plantele, algele și unele bacterii sunt exemple de producători.</a:t>
            </a:r>
            <a:endParaRPr lang="en-US" sz="1750" dirty="0"/>
          </a:p>
        </p:txBody>
      </p:sp>
      <p:sp>
        <p:nvSpPr>
          <p:cNvPr id="9" name="Shape 6"/>
          <p:cNvSpPr/>
          <p:nvPr/>
        </p:nvSpPr>
        <p:spPr>
          <a:xfrm>
            <a:off x="9255085" y="2591633"/>
            <a:ext cx="4542115" cy="2606278"/>
          </a:xfrm>
          <a:prstGeom prst="roundRect">
            <a:avLst>
              <a:gd name="adj" fmla="val 3836"/>
            </a:avLst>
          </a:prstGeom>
          <a:solidFill>
            <a:srgbClr val="D6F5EE"/>
          </a:solidFill>
          <a:ln w="7620">
            <a:solidFill>
              <a:srgbClr val="BCDBD4"/>
            </a:solidFill>
            <a:prstDash val="solid"/>
          </a:ln>
        </p:spPr>
      </p:sp>
      <p:sp>
        <p:nvSpPr>
          <p:cNvPr id="10" name="Text 7"/>
          <p:cNvSpPr/>
          <p:nvPr/>
        </p:nvSpPr>
        <p:spPr>
          <a:xfrm>
            <a:off x="9484876" y="2821424"/>
            <a:ext cx="2777490" cy="347186"/>
          </a:xfrm>
          <a:prstGeom prst="rect">
            <a:avLst/>
          </a:prstGeom>
          <a:noFill/>
          <a:ln/>
        </p:spPr>
        <p:txBody>
          <a:bodyPr wrap="none" rtlCol="0" anchor="t"/>
          <a:lstStyle/>
          <a:p>
            <a:pPr marL="0" indent="0">
              <a:lnSpc>
                <a:spcPts val="2734"/>
              </a:lnSpc>
              <a:buNone/>
            </a:pPr>
            <a:r>
              <a:rPr lang="en-US" sz="2187" b="1" dirty="0">
                <a:solidFill>
                  <a:srgbClr val="333F70"/>
                </a:solidFill>
                <a:latin typeface="Unbounded" pitchFamily="34" charset="0"/>
                <a:ea typeface="Unbounded" pitchFamily="34" charset="-122"/>
                <a:cs typeface="Unbounded" pitchFamily="34" charset="-120"/>
              </a:rPr>
              <a:t>Consumatorii</a:t>
            </a:r>
            <a:endParaRPr lang="en-US" sz="2187" dirty="0"/>
          </a:p>
        </p:txBody>
      </p:sp>
      <p:sp>
        <p:nvSpPr>
          <p:cNvPr id="11" name="Text 8"/>
          <p:cNvSpPr/>
          <p:nvPr/>
        </p:nvSpPr>
        <p:spPr>
          <a:xfrm>
            <a:off x="9484876" y="3301841"/>
            <a:ext cx="4082534" cy="1666280"/>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Consumatorii sunt organisme heterotrofe, care se hrănesc cu alți organisme. Există mai multe tipuri de consumatori: erbivorele, carnivorele și omnivorele.</a:t>
            </a:r>
            <a:endParaRPr lang="en-US" sz="1750" dirty="0"/>
          </a:p>
        </p:txBody>
      </p:sp>
      <p:sp>
        <p:nvSpPr>
          <p:cNvPr id="12" name="Shape 9"/>
          <p:cNvSpPr/>
          <p:nvPr/>
        </p:nvSpPr>
        <p:spPr>
          <a:xfrm>
            <a:off x="4490799" y="5420082"/>
            <a:ext cx="9306401" cy="1939766"/>
          </a:xfrm>
          <a:prstGeom prst="roundRect">
            <a:avLst>
              <a:gd name="adj" fmla="val 5155"/>
            </a:avLst>
          </a:prstGeom>
          <a:solidFill>
            <a:srgbClr val="D6F5EE"/>
          </a:solidFill>
          <a:ln w="7620">
            <a:solidFill>
              <a:srgbClr val="BCDBD4"/>
            </a:solidFill>
            <a:prstDash val="solid"/>
          </a:ln>
        </p:spPr>
      </p:sp>
      <p:sp>
        <p:nvSpPr>
          <p:cNvPr id="13" name="Text 10"/>
          <p:cNvSpPr/>
          <p:nvPr/>
        </p:nvSpPr>
        <p:spPr>
          <a:xfrm>
            <a:off x="4720590" y="5649873"/>
            <a:ext cx="2777490" cy="347186"/>
          </a:xfrm>
          <a:prstGeom prst="rect">
            <a:avLst/>
          </a:prstGeom>
          <a:noFill/>
          <a:ln/>
        </p:spPr>
        <p:txBody>
          <a:bodyPr wrap="none" rtlCol="0" anchor="t"/>
          <a:lstStyle/>
          <a:p>
            <a:pPr marL="0" indent="0">
              <a:lnSpc>
                <a:spcPts val="2734"/>
              </a:lnSpc>
              <a:buNone/>
            </a:pPr>
            <a:r>
              <a:rPr lang="en-US" sz="2187" b="1" dirty="0">
                <a:solidFill>
                  <a:srgbClr val="333F70"/>
                </a:solidFill>
                <a:latin typeface="Unbounded" pitchFamily="34" charset="0"/>
                <a:ea typeface="Unbounded" pitchFamily="34" charset="-122"/>
                <a:cs typeface="Unbounded" pitchFamily="34" charset="-120"/>
              </a:rPr>
              <a:t>Decompozitorii</a:t>
            </a:r>
            <a:endParaRPr lang="en-US" sz="2187" dirty="0"/>
          </a:p>
        </p:txBody>
      </p:sp>
      <p:sp>
        <p:nvSpPr>
          <p:cNvPr id="14" name="Text 11"/>
          <p:cNvSpPr/>
          <p:nvPr/>
        </p:nvSpPr>
        <p:spPr>
          <a:xfrm>
            <a:off x="4720590" y="6130290"/>
            <a:ext cx="8846820" cy="999768"/>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Decompozitorii sunt organisme care descompun materia organică moartă. Bacteriile și ciupercile sunt exemple de descompunători. Ei joacă un rol esențial în reciclarea nutrienților în ecosistem.</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3284458" y="468154"/>
            <a:ext cx="8061365" cy="1060847"/>
          </a:xfrm>
          <a:prstGeom prst="rect">
            <a:avLst/>
          </a:prstGeom>
          <a:noFill/>
          <a:ln/>
        </p:spPr>
        <p:txBody>
          <a:bodyPr wrap="square" rtlCol="0" anchor="t"/>
          <a:lstStyle/>
          <a:p>
            <a:pPr marL="0" indent="0">
              <a:lnSpc>
                <a:spcPts val="4176"/>
              </a:lnSpc>
              <a:buNone/>
            </a:pPr>
            <a:r>
              <a:rPr lang="en-US" sz="3341" b="1" dirty="0">
                <a:solidFill>
                  <a:srgbClr val="333F70"/>
                </a:solidFill>
                <a:latin typeface="Unbounded" pitchFamily="34" charset="0"/>
                <a:ea typeface="Unbounded" pitchFamily="34" charset="-122"/>
                <a:cs typeface="Unbounded" pitchFamily="34" charset="-120"/>
              </a:rPr>
              <a:t>Dinamica biocenozei: succesiune ecologică</a:t>
            </a:r>
            <a:endParaRPr lang="en-US" sz="3341" dirty="0"/>
          </a:p>
        </p:txBody>
      </p:sp>
      <p:sp>
        <p:nvSpPr>
          <p:cNvPr id="5" name="Text 3"/>
          <p:cNvSpPr/>
          <p:nvPr/>
        </p:nvSpPr>
        <p:spPr>
          <a:xfrm>
            <a:off x="3284458" y="1868329"/>
            <a:ext cx="8061365" cy="763310"/>
          </a:xfrm>
          <a:prstGeom prst="rect">
            <a:avLst/>
          </a:prstGeom>
          <a:noFill/>
          <a:ln/>
        </p:spPr>
        <p:txBody>
          <a:bodyPr wrap="square" rtlCol="0" anchor="t"/>
          <a:lstStyle/>
          <a:p>
            <a:pPr marL="0" indent="0">
              <a:lnSpc>
                <a:spcPts val="2004"/>
              </a:lnSpc>
              <a:buNone/>
            </a:pPr>
            <a:r>
              <a:rPr lang="en-US" sz="1336" dirty="0">
                <a:solidFill>
                  <a:srgbClr val="333F70"/>
                </a:solidFill>
                <a:latin typeface="Open Sans" pitchFamily="34" charset="0"/>
                <a:ea typeface="Open Sans" pitchFamily="34" charset="-122"/>
                <a:cs typeface="Open Sans" pitchFamily="34" charset="-120"/>
              </a:rPr>
              <a:t>Biocenozele nu sunt statice, ci se află într-o continuă schimbare. Succesiunea ecologică este un proces gradual de modificare a structurii și compoziției unei biocenoze de-a lungul timpului, conducând la o biocenoză mai stabilă și complexă.</a:t>
            </a:r>
            <a:endParaRPr lang="en-US" sz="1336" dirty="0"/>
          </a:p>
        </p:txBody>
      </p:sp>
      <p:pic>
        <p:nvPicPr>
          <p:cNvPr id="6" name="Image 0" descr="preencoded.png"/>
          <p:cNvPicPr>
            <a:picLocks noChangeAspect="1"/>
          </p:cNvPicPr>
          <p:nvPr/>
        </p:nvPicPr>
        <p:blipFill>
          <a:blip r:embed="rId3"/>
          <a:stretch>
            <a:fillRect/>
          </a:stretch>
        </p:blipFill>
        <p:spPr>
          <a:xfrm>
            <a:off x="4634627" y="2822496"/>
            <a:ext cx="1330047" cy="1215152"/>
          </a:xfrm>
          <a:prstGeom prst="rect">
            <a:avLst/>
          </a:prstGeom>
        </p:spPr>
      </p:pic>
      <p:sp>
        <p:nvSpPr>
          <p:cNvPr id="7" name="Text 4"/>
          <p:cNvSpPr/>
          <p:nvPr/>
        </p:nvSpPr>
        <p:spPr>
          <a:xfrm>
            <a:off x="5244465" y="3427690"/>
            <a:ext cx="110371" cy="318254"/>
          </a:xfrm>
          <a:prstGeom prst="rect">
            <a:avLst/>
          </a:prstGeom>
          <a:noFill/>
          <a:ln/>
        </p:spPr>
        <p:txBody>
          <a:bodyPr wrap="none" rtlCol="0" anchor="t"/>
          <a:lstStyle/>
          <a:p>
            <a:pPr marL="0" indent="0" algn="ctr">
              <a:lnSpc>
                <a:spcPts val="2506"/>
              </a:lnSpc>
              <a:buNone/>
            </a:pPr>
            <a:r>
              <a:rPr lang="en-US" sz="1670" b="1" dirty="0">
                <a:solidFill>
                  <a:srgbClr val="333F70"/>
                </a:solidFill>
                <a:latin typeface="Unbounded" pitchFamily="34" charset="0"/>
                <a:ea typeface="Unbounded" pitchFamily="34" charset="-122"/>
                <a:cs typeface="Unbounded" pitchFamily="34" charset="-120"/>
              </a:rPr>
              <a:t>1</a:t>
            </a:r>
            <a:endParaRPr lang="en-US" sz="1670" dirty="0"/>
          </a:p>
        </p:txBody>
      </p:sp>
      <p:sp>
        <p:nvSpPr>
          <p:cNvPr id="8" name="Text 5"/>
          <p:cNvSpPr/>
          <p:nvPr/>
        </p:nvSpPr>
        <p:spPr>
          <a:xfrm>
            <a:off x="6134338" y="3119318"/>
            <a:ext cx="2839641" cy="265152"/>
          </a:xfrm>
          <a:prstGeom prst="rect">
            <a:avLst/>
          </a:prstGeom>
          <a:noFill/>
          <a:ln/>
        </p:spPr>
        <p:txBody>
          <a:bodyPr wrap="none" rtlCol="0" anchor="t"/>
          <a:lstStyle/>
          <a:p>
            <a:pPr marL="0" indent="0" algn="l">
              <a:lnSpc>
                <a:spcPts val="2088"/>
              </a:lnSpc>
              <a:buNone/>
            </a:pPr>
            <a:r>
              <a:rPr lang="en-US" sz="1670" b="1" dirty="0">
                <a:solidFill>
                  <a:srgbClr val="333F70"/>
                </a:solidFill>
                <a:latin typeface="Unbounded" pitchFamily="34" charset="0"/>
                <a:ea typeface="Unbounded" pitchFamily="34" charset="-122"/>
                <a:cs typeface="Unbounded" pitchFamily="34" charset="-120"/>
              </a:rPr>
              <a:t>Succesiunea primară</a:t>
            </a:r>
            <a:endParaRPr lang="en-US" sz="1670" dirty="0"/>
          </a:p>
        </p:txBody>
      </p:sp>
      <p:sp>
        <p:nvSpPr>
          <p:cNvPr id="9" name="Text 6"/>
          <p:cNvSpPr/>
          <p:nvPr/>
        </p:nvSpPr>
        <p:spPr>
          <a:xfrm>
            <a:off x="6134338" y="3486269"/>
            <a:ext cx="4398764" cy="254437"/>
          </a:xfrm>
          <a:prstGeom prst="rect">
            <a:avLst/>
          </a:prstGeom>
          <a:noFill/>
          <a:ln/>
        </p:spPr>
        <p:txBody>
          <a:bodyPr wrap="none" rtlCol="0" anchor="t"/>
          <a:lstStyle/>
          <a:p>
            <a:pPr marL="0" indent="0" algn="l">
              <a:lnSpc>
                <a:spcPts val="2004"/>
              </a:lnSpc>
              <a:buNone/>
            </a:pPr>
            <a:r>
              <a:rPr lang="en-US" sz="1336" dirty="0">
                <a:solidFill>
                  <a:srgbClr val="333F70"/>
                </a:solidFill>
                <a:latin typeface="Open Sans" pitchFamily="34" charset="0"/>
                <a:ea typeface="Open Sans" pitchFamily="34" charset="-122"/>
                <a:cs typeface="Open Sans" pitchFamily="34" charset="-120"/>
              </a:rPr>
              <a:t>Începe în zone lipsite de viață, cum ar fi rocile vulcanice.</a:t>
            </a:r>
            <a:endParaRPr lang="en-US" sz="1336" dirty="0"/>
          </a:p>
        </p:txBody>
      </p:sp>
      <p:sp>
        <p:nvSpPr>
          <p:cNvPr id="10" name="Shape 7"/>
          <p:cNvSpPr/>
          <p:nvPr/>
        </p:nvSpPr>
        <p:spPr>
          <a:xfrm>
            <a:off x="6007060" y="4041011"/>
            <a:ext cx="5296376" cy="16966"/>
          </a:xfrm>
          <a:prstGeom prst="roundRect">
            <a:avLst>
              <a:gd name="adj" fmla="val 450142"/>
            </a:avLst>
          </a:prstGeom>
          <a:solidFill>
            <a:srgbClr val="BCDBD4"/>
          </a:solidFill>
          <a:ln/>
        </p:spPr>
      </p:sp>
      <p:pic>
        <p:nvPicPr>
          <p:cNvPr id="11" name="Image 1" descr="preencoded.png"/>
          <p:cNvPicPr>
            <a:picLocks noChangeAspect="1"/>
          </p:cNvPicPr>
          <p:nvPr/>
        </p:nvPicPr>
        <p:blipFill>
          <a:blip r:embed="rId4"/>
          <a:stretch>
            <a:fillRect/>
          </a:stretch>
        </p:blipFill>
        <p:spPr>
          <a:xfrm>
            <a:off x="3969663" y="4080034"/>
            <a:ext cx="2660213" cy="1215152"/>
          </a:xfrm>
          <a:prstGeom prst="rect">
            <a:avLst/>
          </a:prstGeom>
        </p:spPr>
      </p:pic>
      <p:sp>
        <p:nvSpPr>
          <p:cNvPr id="12" name="Text 8"/>
          <p:cNvSpPr/>
          <p:nvPr/>
        </p:nvSpPr>
        <p:spPr>
          <a:xfrm>
            <a:off x="5211128" y="4528423"/>
            <a:ext cx="177165" cy="318254"/>
          </a:xfrm>
          <a:prstGeom prst="rect">
            <a:avLst/>
          </a:prstGeom>
          <a:noFill/>
          <a:ln/>
        </p:spPr>
        <p:txBody>
          <a:bodyPr wrap="none" rtlCol="0" anchor="t"/>
          <a:lstStyle/>
          <a:p>
            <a:pPr marL="0" indent="0" algn="ctr">
              <a:lnSpc>
                <a:spcPts val="2506"/>
              </a:lnSpc>
              <a:buNone/>
            </a:pPr>
            <a:r>
              <a:rPr lang="en-US" sz="1670" b="1" dirty="0">
                <a:solidFill>
                  <a:srgbClr val="333F70"/>
                </a:solidFill>
                <a:latin typeface="Unbounded" pitchFamily="34" charset="0"/>
                <a:ea typeface="Unbounded" pitchFamily="34" charset="-122"/>
                <a:cs typeface="Unbounded" pitchFamily="34" charset="-120"/>
              </a:rPr>
              <a:t>2</a:t>
            </a:r>
            <a:endParaRPr lang="en-US" sz="1670" dirty="0"/>
          </a:p>
        </p:txBody>
      </p:sp>
      <p:sp>
        <p:nvSpPr>
          <p:cNvPr id="13" name="Text 9"/>
          <p:cNvSpPr/>
          <p:nvPr/>
        </p:nvSpPr>
        <p:spPr>
          <a:xfrm>
            <a:off x="6799540" y="4249698"/>
            <a:ext cx="3209687" cy="265152"/>
          </a:xfrm>
          <a:prstGeom prst="rect">
            <a:avLst/>
          </a:prstGeom>
          <a:noFill/>
          <a:ln/>
        </p:spPr>
        <p:txBody>
          <a:bodyPr wrap="none" rtlCol="0" anchor="t"/>
          <a:lstStyle/>
          <a:p>
            <a:pPr marL="0" indent="0" algn="l">
              <a:lnSpc>
                <a:spcPts val="2088"/>
              </a:lnSpc>
              <a:buNone/>
            </a:pPr>
            <a:r>
              <a:rPr lang="en-US" sz="1670" b="1" dirty="0">
                <a:solidFill>
                  <a:srgbClr val="333F70"/>
                </a:solidFill>
                <a:latin typeface="Unbounded" pitchFamily="34" charset="0"/>
                <a:ea typeface="Unbounded" pitchFamily="34" charset="-122"/>
                <a:cs typeface="Unbounded" pitchFamily="34" charset="-120"/>
              </a:rPr>
              <a:t>Succesiunea secundară</a:t>
            </a:r>
            <a:endParaRPr lang="en-US" sz="1670" dirty="0"/>
          </a:p>
        </p:txBody>
      </p:sp>
      <p:sp>
        <p:nvSpPr>
          <p:cNvPr id="14" name="Text 10"/>
          <p:cNvSpPr/>
          <p:nvPr/>
        </p:nvSpPr>
        <p:spPr>
          <a:xfrm>
            <a:off x="6799540" y="4616648"/>
            <a:ext cx="4376618" cy="508873"/>
          </a:xfrm>
          <a:prstGeom prst="rect">
            <a:avLst/>
          </a:prstGeom>
          <a:noFill/>
          <a:ln/>
        </p:spPr>
        <p:txBody>
          <a:bodyPr wrap="square" rtlCol="0" anchor="t"/>
          <a:lstStyle/>
          <a:p>
            <a:pPr marL="0" indent="0" algn="l">
              <a:lnSpc>
                <a:spcPts val="2004"/>
              </a:lnSpc>
              <a:buNone/>
            </a:pPr>
            <a:r>
              <a:rPr lang="en-US" sz="1336" dirty="0">
                <a:solidFill>
                  <a:srgbClr val="333F70"/>
                </a:solidFill>
                <a:latin typeface="Open Sans" pitchFamily="34" charset="0"/>
                <a:ea typeface="Open Sans" pitchFamily="34" charset="-122"/>
                <a:cs typeface="Open Sans" pitchFamily="34" charset="-120"/>
              </a:rPr>
              <a:t>Se desfășoară în zonele unde o biocenoză anterioară a fost distrusă, de exemplu, după un incendiu.</a:t>
            </a:r>
            <a:endParaRPr lang="en-US" sz="1336" dirty="0"/>
          </a:p>
        </p:txBody>
      </p:sp>
      <p:sp>
        <p:nvSpPr>
          <p:cNvPr id="15" name="Shape 11"/>
          <p:cNvSpPr/>
          <p:nvPr/>
        </p:nvSpPr>
        <p:spPr>
          <a:xfrm>
            <a:off x="6672263" y="5298549"/>
            <a:ext cx="4631174" cy="16966"/>
          </a:xfrm>
          <a:prstGeom prst="roundRect">
            <a:avLst>
              <a:gd name="adj" fmla="val 450142"/>
            </a:avLst>
          </a:prstGeom>
          <a:solidFill>
            <a:srgbClr val="BCDBD4"/>
          </a:solidFill>
          <a:ln/>
        </p:spPr>
      </p:sp>
      <p:pic>
        <p:nvPicPr>
          <p:cNvPr id="16" name="Image 2" descr="preencoded.png"/>
          <p:cNvPicPr>
            <a:picLocks noChangeAspect="1"/>
          </p:cNvPicPr>
          <p:nvPr/>
        </p:nvPicPr>
        <p:blipFill>
          <a:blip r:embed="rId5"/>
          <a:stretch>
            <a:fillRect/>
          </a:stretch>
        </p:blipFill>
        <p:spPr>
          <a:xfrm>
            <a:off x="3304580" y="5337572"/>
            <a:ext cx="3990261" cy="1215152"/>
          </a:xfrm>
          <a:prstGeom prst="rect">
            <a:avLst/>
          </a:prstGeom>
        </p:spPr>
      </p:pic>
      <p:sp>
        <p:nvSpPr>
          <p:cNvPr id="17" name="Text 12"/>
          <p:cNvSpPr/>
          <p:nvPr/>
        </p:nvSpPr>
        <p:spPr>
          <a:xfrm>
            <a:off x="5210651" y="5785961"/>
            <a:ext cx="177998" cy="318254"/>
          </a:xfrm>
          <a:prstGeom prst="rect">
            <a:avLst/>
          </a:prstGeom>
          <a:noFill/>
          <a:ln/>
        </p:spPr>
        <p:txBody>
          <a:bodyPr wrap="none" rtlCol="0" anchor="t"/>
          <a:lstStyle/>
          <a:p>
            <a:pPr marL="0" indent="0" algn="ctr">
              <a:lnSpc>
                <a:spcPts val="2506"/>
              </a:lnSpc>
              <a:buNone/>
            </a:pPr>
            <a:r>
              <a:rPr lang="en-US" sz="1670" b="1" dirty="0">
                <a:solidFill>
                  <a:srgbClr val="333F70"/>
                </a:solidFill>
                <a:latin typeface="Unbounded" pitchFamily="34" charset="0"/>
                <a:ea typeface="Unbounded" pitchFamily="34" charset="-122"/>
                <a:cs typeface="Unbounded" pitchFamily="34" charset="-120"/>
              </a:rPr>
              <a:t>3</a:t>
            </a:r>
            <a:endParaRPr lang="en-US" sz="1670" dirty="0"/>
          </a:p>
        </p:txBody>
      </p:sp>
      <p:sp>
        <p:nvSpPr>
          <p:cNvPr id="18" name="Text 13"/>
          <p:cNvSpPr/>
          <p:nvPr/>
        </p:nvSpPr>
        <p:spPr>
          <a:xfrm>
            <a:off x="7464504" y="5507236"/>
            <a:ext cx="2707362" cy="265152"/>
          </a:xfrm>
          <a:prstGeom prst="rect">
            <a:avLst/>
          </a:prstGeom>
          <a:noFill/>
          <a:ln/>
        </p:spPr>
        <p:txBody>
          <a:bodyPr wrap="none" rtlCol="0" anchor="t"/>
          <a:lstStyle/>
          <a:p>
            <a:pPr marL="0" indent="0" algn="l">
              <a:lnSpc>
                <a:spcPts val="2088"/>
              </a:lnSpc>
              <a:buNone/>
            </a:pPr>
            <a:r>
              <a:rPr lang="en-US" sz="1670" b="1" dirty="0">
                <a:solidFill>
                  <a:srgbClr val="333F70"/>
                </a:solidFill>
                <a:latin typeface="Unbounded" pitchFamily="34" charset="0"/>
                <a:ea typeface="Unbounded" pitchFamily="34" charset="-122"/>
                <a:cs typeface="Unbounded" pitchFamily="34" charset="-120"/>
              </a:rPr>
              <a:t>Comunitatea climax</a:t>
            </a:r>
            <a:endParaRPr lang="en-US" sz="1670" dirty="0"/>
          </a:p>
        </p:txBody>
      </p:sp>
      <p:sp>
        <p:nvSpPr>
          <p:cNvPr id="19" name="Text 14"/>
          <p:cNvSpPr/>
          <p:nvPr/>
        </p:nvSpPr>
        <p:spPr>
          <a:xfrm>
            <a:off x="7464504" y="5874187"/>
            <a:ext cx="3711654" cy="508873"/>
          </a:xfrm>
          <a:prstGeom prst="rect">
            <a:avLst/>
          </a:prstGeom>
          <a:noFill/>
          <a:ln/>
        </p:spPr>
        <p:txBody>
          <a:bodyPr wrap="square" rtlCol="0" anchor="t"/>
          <a:lstStyle/>
          <a:p>
            <a:pPr marL="0" indent="0" algn="l">
              <a:lnSpc>
                <a:spcPts val="2004"/>
              </a:lnSpc>
              <a:buNone/>
            </a:pPr>
            <a:r>
              <a:rPr lang="en-US" sz="1336" dirty="0">
                <a:solidFill>
                  <a:srgbClr val="333F70"/>
                </a:solidFill>
                <a:latin typeface="Open Sans" pitchFamily="34" charset="0"/>
                <a:ea typeface="Open Sans" pitchFamily="34" charset="-122"/>
                <a:cs typeface="Open Sans" pitchFamily="34" charset="-120"/>
              </a:rPr>
              <a:t>O biocenoză stabilă și complexă, care atinge un echilibru dinamic cu mediul.</a:t>
            </a:r>
            <a:endParaRPr lang="en-US" sz="1336" dirty="0"/>
          </a:p>
        </p:txBody>
      </p:sp>
      <p:sp>
        <p:nvSpPr>
          <p:cNvPr id="20" name="Text 15"/>
          <p:cNvSpPr/>
          <p:nvPr/>
        </p:nvSpPr>
        <p:spPr>
          <a:xfrm>
            <a:off x="3284458" y="6743581"/>
            <a:ext cx="8061365" cy="1017746"/>
          </a:xfrm>
          <a:prstGeom prst="rect">
            <a:avLst/>
          </a:prstGeom>
          <a:noFill/>
          <a:ln/>
        </p:spPr>
        <p:txBody>
          <a:bodyPr wrap="square" rtlCol="0" anchor="t"/>
          <a:lstStyle/>
          <a:p>
            <a:pPr marL="0" indent="0">
              <a:lnSpc>
                <a:spcPts val="2004"/>
              </a:lnSpc>
              <a:buNone/>
            </a:pPr>
            <a:r>
              <a:rPr lang="en-US" sz="1336" dirty="0">
                <a:solidFill>
                  <a:srgbClr val="333F70"/>
                </a:solidFill>
                <a:latin typeface="Open Sans" pitchFamily="34" charset="0"/>
                <a:ea typeface="Open Sans" pitchFamily="34" charset="-122"/>
                <a:cs typeface="Open Sans" pitchFamily="34" charset="-120"/>
              </a:rPr>
              <a:t>Succesiunea primară începe în zone complet sterile, unde nu există sol sau viață. Un exemplu este o erupție vulcanică, care creează un teren nou. Succesiunea secundară se produce în zonele unde o biocenoză a fost distrusă, dar solul rămâne intact. Un exemplu este o pădure care este afectată de un incendiu.</a:t>
            </a:r>
            <a:endParaRPr lang="en-US" sz="1336"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19599" y="948690"/>
            <a:ext cx="7477601" cy="2083118"/>
          </a:xfrm>
          <a:prstGeom prst="rect">
            <a:avLst/>
          </a:prstGeom>
          <a:noFill/>
          <a:ln/>
        </p:spPr>
        <p:txBody>
          <a:bodyPr wrap="square" rtlCol="0" anchor="t"/>
          <a:lstStyle/>
          <a:p>
            <a:pPr marL="0" indent="0">
              <a:lnSpc>
                <a:spcPts val="5468"/>
              </a:lnSpc>
              <a:buNone/>
            </a:pPr>
            <a:r>
              <a:rPr lang="en-US" sz="4374" b="1" dirty="0">
                <a:solidFill>
                  <a:srgbClr val="333F70"/>
                </a:solidFill>
                <a:latin typeface="Unbounded" pitchFamily="34" charset="0"/>
                <a:ea typeface="Unbounded" pitchFamily="34" charset="-122"/>
                <a:cs typeface="Unbounded" pitchFamily="34" charset="-120"/>
              </a:rPr>
              <a:t>Importanța biotopului și biocenozei</a:t>
            </a:r>
            <a:endParaRPr lang="en-US" sz="4374" dirty="0"/>
          </a:p>
        </p:txBody>
      </p:sp>
      <p:sp>
        <p:nvSpPr>
          <p:cNvPr id="6" name="Text 3"/>
          <p:cNvSpPr/>
          <p:nvPr/>
        </p:nvSpPr>
        <p:spPr>
          <a:xfrm>
            <a:off x="6319599" y="3365063"/>
            <a:ext cx="7477601" cy="1666280"/>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Biotopul și biocenoza sunt interdependente, formând un ecosistem funcțional. Biotopul oferă condițiile de viață necesare pentru biocenoză, asigurând resursele de apă, hrană și adăpost. Biocenoza, la rândul ei, influențează biotopul prin intermediul proceselor biologice, cum ar fi descompunerea materiei organice și ciclarea nutrienților.</a:t>
            </a:r>
            <a:endParaRPr lang="en-US" sz="1750" dirty="0"/>
          </a:p>
        </p:txBody>
      </p:sp>
      <p:sp>
        <p:nvSpPr>
          <p:cNvPr id="7" name="Text 4"/>
          <p:cNvSpPr/>
          <p:nvPr/>
        </p:nvSpPr>
        <p:spPr>
          <a:xfrm>
            <a:off x="6319599" y="5281255"/>
            <a:ext cx="7477601" cy="1999536"/>
          </a:xfrm>
          <a:prstGeom prst="rect">
            <a:avLst/>
          </a:prstGeom>
          <a:noFill/>
          <a:ln/>
        </p:spPr>
        <p:txBody>
          <a:bodyPr wrap="square" rtlCol="0" anchor="t"/>
          <a:lstStyle/>
          <a:p>
            <a:pPr marL="0" indent="0">
              <a:lnSpc>
                <a:spcPts val="2624"/>
              </a:lnSpc>
              <a:buNone/>
            </a:pPr>
            <a:r>
              <a:rPr lang="en-US" sz="1750" dirty="0">
                <a:solidFill>
                  <a:srgbClr val="333F70"/>
                </a:solidFill>
                <a:latin typeface="Open Sans" pitchFamily="34" charset="0"/>
                <a:ea typeface="Open Sans" pitchFamily="34" charset="-122"/>
                <a:cs typeface="Open Sans" pitchFamily="34" charset="-120"/>
              </a:rPr>
              <a:t>Prezența diversității biologice în biocenoze este esențială pentru menținerea echilibrului ecologic. Diversitatea de specii contribuie la o rețea complexă de interacțiuni, asigurând reziliența ecosistemului în fața stresurilor. De asemenea, biocenozele oferă servicii ecosistemice indispensabile pentru bunăstarea umană, precum polenizarea plantelor, purificarea apei și controlul dăunătorilor.</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1051</Words>
  <Application>Microsoft Office PowerPoint</Application>
  <PresentationFormat>Довільний</PresentationFormat>
  <Paragraphs>58</Paragraphs>
  <Slides>10</Slides>
  <Notes>10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vt:i4>
      </vt:variant>
    </vt:vector>
  </HeadingPairs>
  <TitlesOfParts>
    <vt:vector size="14" baseType="lpstr">
      <vt:lpstr>Arial</vt:lpstr>
      <vt:lpstr>Open Sans</vt:lpstr>
      <vt:lpstr>Unbounded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Galina Eremia</dc:creator>
  <cp:lastModifiedBy>Liliya Hovornyan</cp:lastModifiedBy>
  <cp:revision>2</cp:revision>
  <dcterms:created xsi:type="dcterms:W3CDTF">2024-06-17T05:43:32Z</dcterms:created>
  <dcterms:modified xsi:type="dcterms:W3CDTF">2024-06-17T05:46:20Z</dcterms:modified>
</cp:coreProperties>
</file>