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rotWithShape="1">
          <a:blip r:embed="rId4"/>
          <a:srcRect b="6746"/>
          <a:stretch/>
        </p:blipFill>
        <p:spPr>
          <a:xfrm>
            <a:off x="9144000" y="114300"/>
            <a:ext cx="5486400" cy="7674429"/>
          </a:xfrm>
          <a:prstGeom prst="rect">
            <a:avLst/>
          </a:prstGeom>
        </p:spPr>
      </p:pic>
      <p:sp>
        <p:nvSpPr>
          <p:cNvPr id="5" name="Text 1"/>
          <p:cNvSpPr/>
          <p:nvPr/>
        </p:nvSpPr>
        <p:spPr>
          <a:xfrm>
            <a:off x="833199" y="1921550"/>
            <a:ext cx="7477601" cy="1803797"/>
          </a:xfrm>
          <a:prstGeom prst="rect">
            <a:avLst/>
          </a:prstGeom>
          <a:noFill/>
          <a:ln/>
        </p:spPr>
        <p:txBody>
          <a:bodyPr wrap="square" rtlCol="0" anchor="t"/>
          <a:lstStyle/>
          <a:p>
            <a:pPr marL="0" indent="0">
              <a:lnSpc>
                <a:spcPts val="7101"/>
              </a:lnSpc>
              <a:buNone/>
            </a:pPr>
            <a:r>
              <a:rPr lang="en-US" sz="5681" b="1" kern="0" spc="-114" dirty="0">
                <a:solidFill>
                  <a:srgbClr val="000000"/>
                </a:solidFill>
                <a:latin typeface="adonis-web" pitchFamily="34" charset="0"/>
                <a:ea typeface="adonis-web" pitchFamily="34" charset="-122"/>
                <a:cs typeface="adonis-web" pitchFamily="34" charset="-120"/>
              </a:rPr>
              <a:t>Clasificarea compuşilor organici</a:t>
            </a:r>
            <a:endParaRPr lang="en-US" sz="5681" dirty="0"/>
          </a:p>
        </p:txBody>
      </p:sp>
      <p:sp>
        <p:nvSpPr>
          <p:cNvPr id="6" name="Text 2"/>
          <p:cNvSpPr/>
          <p:nvPr/>
        </p:nvSpPr>
        <p:spPr>
          <a:xfrm>
            <a:off x="833199" y="4058602"/>
            <a:ext cx="7477601"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Chimia organică este ramura chimiei care se ocupă cu studiul structurii, proprietăților și reacțiilor compușilor organici. Acești compuși conțin în mod obișnuit carbon, hidrogen, oxigen, azot, sulf și halogeni.</a:t>
            </a:r>
            <a:endParaRPr lang="en-US" sz="1750" dirty="0"/>
          </a:p>
        </p:txBody>
      </p:sp>
      <p:sp>
        <p:nvSpPr>
          <p:cNvPr id="7" name="Text 3"/>
          <p:cNvSpPr/>
          <p:nvPr/>
        </p:nvSpPr>
        <p:spPr>
          <a:xfrm>
            <a:off x="833199" y="5308283"/>
            <a:ext cx="7477601"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Compușii organici sunt clasificați în diverse categorii în funcție de prezența grupelor funcționale. Grupele funcționale sunt grupuri de atomi care conferă compusului organic caracteristici specifice.</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6" name="Text 2"/>
          <p:cNvSpPr/>
          <p:nvPr/>
        </p:nvSpPr>
        <p:spPr>
          <a:xfrm>
            <a:off x="2348389" y="2330053"/>
            <a:ext cx="9283541"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Importanţa clasificării compuşilor organici</a:t>
            </a:r>
            <a:endParaRPr lang="en-US" sz="4117" dirty="0"/>
          </a:p>
        </p:txBody>
      </p:sp>
      <p:sp>
        <p:nvSpPr>
          <p:cNvPr id="7" name="Text 3"/>
          <p:cNvSpPr/>
          <p:nvPr/>
        </p:nvSpPr>
        <p:spPr>
          <a:xfrm>
            <a:off x="2348389" y="3316724"/>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Clasificarea compuşilor organici este esenţială pentru înţelegerea proprietăţilor şi reacţiilor lor chimice. Această clasificare permite o organizare logică a vastului univers al chimiei organice, facilitând studiul şi aplicarea cunoştinţelor în diverse domenii, de la medicină la industria chimică.</a:t>
            </a:r>
            <a:endParaRPr lang="en-US" sz="1750" dirty="0"/>
          </a:p>
        </p:txBody>
      </p:sp>
      <p:sp>
        <p:nvSpPr>
          <p:cNvPr id="8" name="Text 4"/>
          <p:cNvSpPr/>
          <p:nvPr/>
        </p:nvSpPr>
        <p:spPr>
          <a:xfrm>
            <a:off x="2348389" y="4566404"/>
            <a:ext cx="9933503" cy="1333024"/>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Prin gruparea compuşilor organici în funcţie de natura grupei funcţionale, se poate prezice comportamentul lor în diverse reacţii, se pot identifica proprietăţile comune ale compuşilor din aceeaşi clasă şi se pot crea noi compuşi cu proprietăţi specifice. Astfel, clasificarea compuşilor organici este o unealtă esenţială pentru dezvoltarea şi progresul chimiei moderne.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0" y="0"/>
            <a:ext cx="14630400" cy="2777490"/>
          </a:xfrm>
          <a:prstGeom prst="rect">
            <a:avLst/>
          </a:prstGeom>
        </p:spPr>
      </p:pic>
      <p:sp>
        <p:nvSpPr>
          <p:cNvPr id="5" name="Text 1"/>
          <p:cNvSpPr/>
          <p:nvPr/>
        </p:nvSpPr>
        <p:spPr>
          <a:xfrm>
            <a:off x="2348389" y="3885486"/>
            <a:ext cx="9139357"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Grupa funcţională: definiţie şi importanţă</a:t>
            </a:r>
            <a:endParaRPr lang="en-US" sz="4117" dirty="0"/>
          </a:p>
        </p:txBody>
      </p:sp>
      <p:sp>
        <p:nvSpPr>
          <p:cNvPr id="6" name="Text 2"/>
          <p:cNvSpPr/>
          <p:nvPr/>
        </p:nvSpPr>
        <p:spPr>
          <a:xfrm>
            <a:off x="2348389" y="4872157"/>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O grupă funcţională este un atom sau un grup de atomi care conferă moleculelor organice proprietăţi chimice specifice. Aceste grupări sunt responsabile pentru reactivitatea şi caracterul moleculelor organice, influenţând comportamentul lor în reacţiile chimice.</a:t>
            </a:r>
            <a:endParaRPr lang="en-US" sz="1750" dirty="0"/>
          </a:p>
        </p:txBody>
      </p:sp>
      <p:sp>
        <p:nvSpPr>
          <p:cNvPr id="7" name="Text 3"/>
          <p:cNvSpPr/>
          <p:nvPr/>
        </p:nvSpPr>
        <p:spPr>
          <a:xfrm>
            <a:off x="2348389" y="6121837"/>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Importanţa grupelor funcţionale constă în faptul că ele permit clasificarea compuşilor organici în funcţie de proprietăţile lor chimice. Această clasificare este esenţială pentru înţelegerea reacţiilor chimice şi pentru sinteza compuşilor organici noi.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348389" y="1078587"/>
            <a:ext cx="9933503" cy="1306830"/>
          </a:xfrm>
          <a:prstGeom prst="rect">
            <a:avLst/>
          </a:prstGeom>
          <a:noFill/>
          <a:ln/>
        </p:spPr>
        <p:txBody>
          <a:bodyPr wrap="squar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Clasificarea compuşilor organici în funcţie de grupa funcţională</a:t>
            </a:r>
            <a:endParaRPr lang="en-US" sz="4117" dirty="0"/>
          </a:p>
        </p:txBody>
      </p:sp>
      <p:sp>
        <p:nvSpPr>
          <p:cNvPr id="5" name="Text 2"/>
          <p:cNvSpPr/>
          <p:nvPr/>
        </p:nvSpPr>
        <p:spPr>
          <a:xfrm>
            <a:off x="2348389" y="2829758"/>
            <a:ext cx="9933503" cy="999768"/>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Grupa funcţională este un atom sau o grupă de atomi care determină proprietăţile chimice ale unui compus organic. Această grupă este responsabilă de reacţiile chimice specifice pe care le poate prezenta un compus organic.</a:t>
            </a:r>
            <a:endParaRPr lang="en-US" sz="1750" dirty="0"/>
          </a:p>
        </p:txBody>
      </p:sp>
      <p:sp>
        <p:nvSpPr>
          <p:cNvPr id="6" name="Text 3"/>
          <p:cNvSpPr/>
          <p:nvPr/>
        </p:nvSpPr>
        <p:spPr>
          <a:xfrm>
            <a:off x="2348389" y="4079438"/>
            <a:ext cx="9933503" cy="666512"/>
          </a:xfrm>
          <a:prstGeom prst="rect">
            <a:avLst/>
          </a:prstGeom>
          <a:noFill/>
          <a:ln/>
        </p:spPr>
        <p:txBody>
          <a:bodyPr wrap="square" rtlCol="0" anchor="t"/>
          <a:lstStyle/>
          <a:p>
            <a:pPr marL="0" indent="0">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Clasificarea compuşilor organici se bazează pe natura grupei funcţionale pe care o conţin. Această clasificare este foarte utilă pentru a înţelege proprietăţile şi reacţiile chimice ale compuşilor organici.</a:t>
            </a:r>
            <a:endParaRPr lang="en-US" sz="1750" dirty="0"/>
          </a:p>
        </p:txBody>
      </p:sp>
      <p:sp>
        <p:nvSpPr>
          <p:cNvPr id="7" name="Text 4"/>
          <p:cNvSpPr/>
          <p:nvPr/>
        </p:nvSpPr>
        <p:spPr>
          <a:xfrm>
            <a:off x="2703790" y="4995863"/>
            <a:ext cx="9578102" cy="999768"/>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Hidrocarburile, care conţin doar atomi de carbon şi hidrogen, pot fi clasificate în funcţie de tipul legăturii dintre atomii de carbon: alcani (legături simple), alchene (legături duble), alchine (legături triple) şi ciclalcani (cicluri de atomi de carbon).</a:t>
            </a:r>
            <a:endParaRPr lang="en-US" sz="1750" dirty="0"/>
          </a:p>
        </p:txBody>
      </p:sp>
      <p:sp>
        <p:nvSpPr>
          <p:cNvPr id="8" name="Text 5"/>
          <p:cNvSpPr/>
          <p:nvPr/>
        </p:nvSpPr>
        <p:spPr>
          <a:xfrm>
            <a:off x="2703790" y="6073378"/>
            <a:ext cx="9578102" cy="666512"/>
          </a:xfrm>
          <a:prstGeom prst="rect">
            <a:avLst/>
          </a:prstGeom>
          <a:noFill/>
          <a:ln/>
        </p:spPr>
        <p:txBody>
          <a:bodyPr wrap="squar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Compuşii cu oxigen, cum ar fi alcoolii, aldehidele, cetonele şi acizii carboxilici, conţin un atom de oxigen legat de un atom de carbon.</a:t>
            </a:r>
            <a:endParaRPr lang="en-US" sz="1750" dirty="0"/>
          </a:p>
        </p:txBody>
      </p:sp>
      <p:sp>
        <p:nvSpPr>
          <p:cNvPr id="9" name="Text 6"/>
          <p:cNvSpPr/>
          <p:nvPr/>
        </p:nvSpPr>
        <p:spPr>
          <a:xfrm>
            <a:off x="2703790" y="6817638"/>
            <a:ext cx="9578102" cy="333256"/>
          </a:xfrm>
          <a:prstGeom prst="rect">
            <a:avLst/>
          </a:prstGeom>
          <a:noFill/>
          <a:ln/>
        </p:spPr>
        <p:txBody>
          <a:bodyPr wrap="none" rtlCol="0" anchor="t"/>
          <a:lstStyle/>
          <a:p>
            <a:pPr marL="342900" indent="-342900" algn="l">
              <a:lnSpc>
                <a:spcPts val="2624"/>
              </a:lnSpc>
              <a:buSzPct val="100000"/>
              <a:buChar char="•"/>
            </a:pPr>
            <a:r>
              <a:rPr lang="en-US" sz="1750" kern="0" spc="-35" dirty="0">
                <a:solidFill>
                  <a:srgbClr val="272525"/>
                </a:solidFill>
                <a:latin typeface="Source Sans Pro" pitchFamily="34" charset="0"/>
                <a:ea typeface="Source Sans Pro" pitchFamily="34" charset="-122"/>
                <a:cs typeface="Source Sans Pro" pitchFamily="34" charset="-120"/>
              </a:rPr>
              <a:t>Compuşii cu azot, cum ar fi aminele şi amidele, conţin un atom de azot legat de un atom de carbon.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59871" y="-119743"/>
            <a:ext cx="14630400" cy="8586907"/>
          </a:xfrm>
          <a:prstGeom prst="rect">
            <a:avLst/>
          </a:prstGeom>
          <a:solidFill>
            <a:srgbClr val="FFFFFF">
              <a:alpha val="75000"/>
            </a:srgbClr>
          </a:solidFill>
          <a:ln/>
        </p:spPr>
      </p:sp>
      <p:sp>
        <p:nvSpPr>
          <p:cNvPr id="4" name="Text 1"/>
          <p:cNvSpPr/>
          <p:nvPr/>
        </p:nvSpPr>
        <p:spPr>
          <a:xfrm>
            <a:off x="3838456" y="427673"/>
            <a:ext cx="3659743" cy="457438"/>
          </a:xfrm>
          <a:prstGeom prst="rect">
            <a:avLst/>
          </a:prstGeom>
          <a:noFill/>
          <a:ln/>
        </p:spPr>
        <p:txBody>
          <a:bodyPr wrap="none" rtlCol="0" anchor="t"/>
          <a:lstStyle/>
          <a:p>
            <a:pPr marL="0" indent="0">
              <a:lnSpc>
                <a:spcPts val="3602"/>
              </a:lnSpc>
              <a:buNone/>
            </a:pPr>
            <a:r>
              <a:rPr lang="en-US" sz="2882" b="1" kern="0" spc="-58" dirty="0">
                <a:solidFill>
                  <a:srgbClr val="000000"/>
                </a:solidFill>
                <a:latin typeface="adonis-web" pitchFamily="34" charset="0"/>
                <a:ea typeface="adonis-web" pitchFamily="34" charset="-122"/>
                <a:cs typeface="adonis-web" pitchFamily="34" charset="-120"/>
              </a:rPr>
              <a:t>Hidrocarburi</a:t>
            </a:r>
            <a:endParaRPr lang="en-US" sz="2882" dirty="0"/>
          </a:p>
        </p:txBody>
      </p:sp>
      <p:sp>
        <p:nvSpPr>
          <p:cNvPr id="5" name="Text 2"/>
          <p:cNvSpPr/>
          <p:nvPr/>
        </p:nvSpPr>
        <p:spPr>
          <a:xfrm>
            <a:off x="3838456" y="1196102"/>
            <a:ext cx="6953488" cy="466487"/>
          </a:xfrm>
          <a:prstGeom prst="rect">
            <a:avLst/>
          </a:prstGeom>
          <a:noFill/>
          <a:ln/>
        </p:spPr>
        <p:txBody>
          <a:bodyPr wrap="square" rtlCol="0" anchor="t"/>
          <a:lstStyle/>
          <a:p>
            <a:pPr marL="0" indent="0">
              <a:lnSpc>
                <a:spcPts val="1837"/>
              </a:lnSpc>
              <a:buNone/>
            </a:pPr>
            <a:r>
              <a:rPr lang="en-US" sz="1400" kern="0" spc="-24" dirty="0">
                <a:solidFill>
                  <a:srgbClr val="272525"/>
                </a:solidFill>
                <a:latin typeface="Source Sans Pro" pitchFamily="34" charset="0"/>
                <a:ea typeface="Source Sans Pro" pitchFamily="34" charset="-122"/>
                <a:cs typeface="Source Sans Pro" pitchFamily="34" charset="-120"/>
              </a:rPr>
              <a:t>Hidrocarburile sunt compuși organici formați din atomi de carbon și hidrogen. Ele sunt clasificate în funcție de tipul de legături chimice dintre atomii de carbon, precum și de structura lor.</a:t>
            </a:r>
            <a:endParaRPr lang="en-US" sz="1400" dirty="0"/>
          </a:p>
        </p:txBody>
      </p:sp>
      <p:pic>
        <p:nvPicPr>
          <p:cNvPr id="6" name="Image 1" descr="preencoded.png"/>
          <p:cNvPicPr>
            <a:picLocks noChangeAspect="1"/>
          </p:cNvPicPr>
          <p:nvPr/>
        </p:nvPicPr>
        <p:blipFill>
          <a:blip r:embed="rId4"/>
          <a:stretch>
            <a:fillRect/>
          </a:stretch>
        </p:blipFill>
        <p:spPr>
          <a:xfrm>
            <a:off x="5146477" y="1837492"/>
            <a:ext cx="860465" cy="1332667"/>
          </a:xfrm>
          <a:prstGeom prst="rect">
            <a:avLst/>
          </a:prstGeom>
        </p:spPr>
      </p:pic>
      <p:sp>
        <p:nvSpPr>
          <p:cNvPr id="7" name="Text 3"/>
          <p:cNvSpPr/>
          <p:nvPr/>
        </p:nvSpPr>
        <p:spPr>
          <a:xfrm>
            <a:off x="5523309" y="2534603"/>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1</a:t>
            </a:r>
            <a:endParaRPr lang="en-US" sz="1531" dirty="0"/>
          </a:p>
        </p:txBody>
      </p:sp>
      <p:sp>
        <p:nvSpPr>
          <p:cNvPr id="8" name="Text 4"/>
          <p:cNvSpPr/>
          <p:nvPr/>
        </p:nvSpPr>
        <p:spPr>
          <a:xfrm>
            <a:off x="6162437" y="1992987"/>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Alcani</a:t>
            </a:r>
            <a:endParaRPr lang="en-US" sz="1441" dirty="0"/>
          </a:p>
        </p:txBody>
      </p:sp>
      <p:sp>
        <p:nvSpPr>
          <p:cNvPr id="9" name="Text 5"/>
          <p:cNvSpPr/>
          <p:nvPr/>
        </p:nvSpPr>
        <p:spPr>
          <a:xfrm>
            <a:off x="6162437" y="2314932"/>
            <a:ext cx="4474012" cy="699730"/>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Alcanii sunt hidrocarburi saturate, adică au doar legături simple între atomii de carbon. Sunt componente principale ale gazelor naturale și petrolului.</a:t>
            </a:r>
            <a:endParaRPr lang="en-US" sz="1225" dirty="0"/>
          </a:p>
        </p:txBody>
      </p:sp>
      <p:sp>
        <p:nvSpPr>
          <p:cNvPr id="10" name="Shape 6"/>
          <p:cNvSpPr/>
          <p:nvPr/>
        </p:nvSpPr>
        <p:spPr>
          <a:xfrm>
            <a:off x="6045756" y="3173879"/>
            <a:ext cx="4707374" cy="15538"/>
          </a:xfrm>
          <a:prstGeom prst="roundRect">
            <a:avLst>
              <a:gd name="adj" fmla="val 450462"/>
            </a:avLst>
          </a:prstGeom>
          <a:solidFill>
            <a:srgbClr val="D6BADD"/>
          </a:solidFill>
          <a:ln/>
        </p:spPr>
      </p:sp>
      <p:pic>
        <p:nvPicPr>
          <p:cNvPr id="11" name="Image 2" descr="preencoded.png"/>
          <p:cNvPicPr>
            <a:picLocks noChangeAspect="1"/>
          </p:cNvPicPr>
          <p:nvPr/>
        </p:nvPicPr>
        <p:blipFill>
          <a:blip r:embed="rId5"/>
          <a:stretch>
            <a:fillRect/>
          </a:stretch>
        </p:blipFill>
        <p:spPr>
          <a:xfrm>
            <a:off x="4716304" y="3208973"/>
            <a:ext cx="1720929" cy="1332667"/>
          </a:xfrm>
          <a:prstGeom prst="rect">
            <a:avLst/>
          </a:prstGeom>
        </p:spPr>
      </p:pic>
      <p:sp>
        <p:nvSpPr>
          <p:cNvPr id="12" name="Text 7"/>
          <p:cNvSpPr/>
          <p:nvPr/>
        </p:nvSpPr>
        <p:spPr>
          <a:xfrm>
            <a:off x="5523309" y="3729514"/>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2</a:t>
            </a:r>
            <a:endParaRPr lang="en-US" sz="1531" dirty="0"/>
          </a:p>
        </p:txBody>
      </p:sp>
      <p:sp>
        <p:nvSpPr>
          <p:cNvPr id="13" name="Text 8"/>
          <p:cNvSpPr/>
          <p:nvPr/>
        </p:nvSpPr>
        <p:spPr>
          <a:xfrm>
            <a:off x="6592729" y="3364468"/>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Alchene</a:t>
            </a:r>
            <a:endParaRPr lang="en-US" sz="1441" dirty="0"/>
          </a:p>
        </p:txBody>
      </p:sp>
      <p:sp>
        <p:nvSpPr>
          <p:cNvPr id="14" name="Text 9"/>
          <p:cNvSpPr/>
          <p:nvPr/>
        </p:nvSpPr>
        <p:spPr>
          <a:xfrm>
            <a:off x="6592729" y="3686413"/>
            <a:ext cx="4043720" cy="699730"/>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Alchenele sunt hidrocarburi nesaturate, conținând o legătură dublă între doi atomi de carbon. Sunt utilizate în producția de polimeri, cum ar fi polietilena.</a:t>
            </a:r>
            <a:endParaRPr lang="en-US" sz="1225" dirty="0"/>
          </a:p>
        </p:txBody>
      </p:sp>
      <p:sp>
        <p:nvSpPr>
          <p:cNvPr id="15" name="Shape 10"/>
          <p:cNvSpPr/>
          <p:nvPr/>
        </p:nvSpPr>
        <p:spPr>
          <a:xfrm>
            <a:off x="6476048" y="4545360"/>
            <a:ext cx="4277082" cy="15538"/>
          </a:xfrm>
          <a:prstGeom prst="roundRect">
            <a:avLst>
              <a:gd name="adj" fmla="val 450462"/>
            </a:avLst>
          </a:prstGeom>
          <a:solidFill>
            <a:srgbClr val="D6BADD"/>
          </a:solidFill>
          <a:ln/>
        </p:spPr>
      </p:sp>
      <p:pic>
        <p:nvPicPr>
          <p:cNvPr id="16" name="Image 3" descr="preencoded.png"/>
          <p:cNvPicPr>
            <a:picLocks noChangeAspect="1"/>
          </p:cNvPicPr>
          <p:nvPr/>
        </p:nvPicPr>
        <p:blipFill>
          <a:blip r:embed="rId6"/>
          <a:stretch>
            <a:fillRect/>
          </a:stretch>
        </p:blipFill>
        <p:spPr>
          <a:xfrm>
            <a:off x="4286012" y="4580453"/>
            <a:ext cx="2581394" cy="1332667"/>
          </a:xfrm>
          <a:prstGeom prst="rect">
            <a:avLst/>
          </a:prstGeom>
        </p:spPr>
      </p:pic>
      <p:sp>
        <p:nvSpPr>
          <p:cNvPr id="17" name="Text 11"/>
          <p:cNvSpPr/>
          <p:nvPr/>
        </p:nvSpPr>
        <p:spPr>
          <a:xfrm>
            <a:off x="5523309" y="5100995"/>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3</a:t>
            </a:r>
            <a:endParaRPr lang="en-US" sz="1531" dirty="0"/>
          </a:p>
        </p:txBody>
      </p:sp>
      <p:sp>
        <p:nvSpPr>
          <p:cNvPr id="18" name="Text 12"/>
          <p:cNvSpPr/>
          <p:nvPr/>
        </p:nvSpPr>
        <p:spPr>
          <a:xfrm>
            <a:off x="7022902" y="4735949"/>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Alchine</a:t>
            </a:r>
            <a:endParaRPr lang="en-US" sz="1441" dirty="0"/>
          </a:p>
        </p:txBody>
      </p:sp>
      <p:sp>
        <p:nvSpPr>
          <p:cNvPr id="19" name="Text 13"/>
          <p:cNvSpPr/>
          <p:nvPr/>
        </p:nvSpPr>
        <p:spPr>
          <a:xfrm>
            <a:off x="7022902" y="5057894"/>
            <a:ext cx="3613547" cy="699730"/>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Alchinele sunt hidrocarburi nesaturate cu o legătură triplă între doi atomi de carbon. Sunt folosite în industria chimică pentru a produce cauciuc sintetic și alte materiale.</a:t>
            </a:r>
            <a:endParaRPr lang="en-US" sz="1225" dirty="0"/>
          </a:p>
        </p:txBody>
      </p:sp>
      <p:sp>
        <p:nvSpPr>
          <p:cNvPr id="20" name="Shape 14"/>
          <p:cNvSpPr/>
          <p:nvPr/>
        </p:nvSpPr>
        <p:spPr>
          <a:xfrm>
            <a:off x="6906220" y="5916841"/>
            <a:ext cx="3846909" cy="15538"/>
          </a:xfrm>
          <a:prstGeom prst="roundRect">
            <a:avLst>
              <a:gd name="adj" fmla="val 450462"/>
            </a:avLst>
          </a:prstGeom>
          <a:solidFill>
            <a:srgbClr val="D6BADD"/>
          </a:solidFill>
          <a:ln/>
        </p:spPr>
      </p:sp>
      <p:pic>
        <p:nvPicPr>
          <p:cNvPr id="21" name="Image 4" descr="preencoded.png"/>
          <p:cNvPicPr>
            <a:picLocks noChangeAspect="1"/>
          </p:cNvPicPr>
          <p:nvPr/>
        </p:nvPicPr>
        <p:blipFill>
          <a:blip r:embed="rId7"/>
          <a:stretch>
            <a:fillRect/>
          </a:stretch>
        </p:blipFill>
        <p:spPr>
          <a:xfrm>
            <a:off x="3855839" y="5951934"/>
            <a:ext cx="3441859" cy="1332667"/>
          </a:xfrm>
          <a:prstGeom prst="rect">
            <a:avLst/>
          </a:prstGeom>
        </p:spPr>
      </p:pic>
      <p:sp>
        <p:nvSpPr>
          <p:cNvPr id="22" name="Text 15"/>
          <p:cNvSpPr/>
          <p:nvPr/>
        </p:nvSpPr>
        <p:spPr>
          <a:xfrm>
            <a:off x="5523428" y="6472476"/>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4</a:t>
            </a:r>
            <a:endParaRPr lang="en-US" sz="1531" dirty="0"/>
          </a:p>
        </p:txBody>
      </p:sp>
      <p:sp>
        <p:nvSpPr>
          <p:cNvPr id="23" name="Text 16"/>
          <p:cNvSpPr/>
          <p:nvPr/>
        </p:nvSpPr>
        <p:spPr>
          <a:xfrm>
            <a:off x="7453193" y="6107430"/>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Ciclalcani</a:t>
            </a:r>
            <a:endParaRPr lang="en-US" sz="1441" dirty="0"/>
          </a:p>
        </p:txBody>
      </p:sp>
      <p:sp>
        <p:nvSpPr>
          <p:cNvPr id="24" name="Text 17"/>
          <p:cNvSpPr/>
          <p:nvPr/>
        </p:nvSpPr>
        <p:spPr>
          <a:xfrm>
            <a:off x="7453193" y="6429375"/>
            <a:ext cx="3183255" cy="699730"/>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Ciclalcanii sunt hidrocarburi saturate care conțin o structură ciclică. Sunt prezente în mod natural în plante și animale, iar unele sunt folosite ca solvenți.</a:t>
            </a:r>
            <a:endParaRPr lang="en-US" sz="1225" dirty="0"/>
          </a:p>
        </p:txBody>
      </p:sp>
      <p:sp>
        <p:nvSpPr>
          <p:cNvPr id="25" name="Text 18"/>
          <p:cNvSpPr/>
          <p:nvPr/>
        </p:nvSpPr>
        <p:spPr>
          <a:xfrm>
            <a:off x="3838456" y="7459504"/>
            <a:ext cx="6953488" cy="699730"/>
          </a:xfrm>
          <a:prstGeom prst="rect">
            <a:avLst/>
          </a:prstGeom>
          <a:noFill/>
          <a:ln/>
        </p:spPr>
        <p:txBody>
          <a:bodyPr wrap="square" rtlCol="0" anchor="t"/>
          <a:lstStyle/>
          <a:p>
            <a:pPr marL="0" indent="0">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Fiecare clasă de hidrocarburi are propriile sale proprietăți chimice și fizice distincte, influențate de numărul și tipul legăturilor dintre atomii de carbon. Aceste proprietăți determină aplicațiile lor diverse în industria chimică, farmaceutică și alte domenii.</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947904"/>
          </a:xfrm>
          <a:prstGeom prst="rect">
            <a:avLst/>
          </a:prstGeom>
          <a:solidFill>
            <a:srgbClr val="FFFFFF">
              <a:alpha val="75000"/>
            </a:srgbClr>
          </a:solidFill>
          <a:ln/>
        </p:spPr>
      </p:sp>
      <p:sp>
        <p:nvSpPr>
          <p:cNvPr id="4" name="Text 1"/>
          <p:cNvSpPr/>
          <p:nvPr/>
        </p:nvSpPr>
        <p:spPr>
          <a:xfrm>
            <a:off x="3838456" y="427673"/>
            <a:ext cx="3659743" cy="457438"/>
          </a:xfrm>
          <a:prstGeom prst="rect">
            <a:avLst/>
          </a:prstGeom>
          <a:noFill/>
          <a:ln/>
        </p:spPr>
        <p:txBody>
          <a:bodyPr wrap="none" rtlCol="0" anchor="t"/>
          <a:lstStyle/>
          <a:p>
            <a:pPr marL="0" indent="0">
              <a:lnSpc>
                <a:spcPts val="3602"/>
              </a:lnSpc>
              <a:buNone/>
            </a:pPr>
            <a:r>
              <a:rPr lang="en-US" sz="2882" b="1" kern="0" spc="-58" dirty="0">
                <a:solidFill>
                  <a:srgbClr val="000000"/>
                </a:solidFill>
                <a:latin typeface="adonis-web" pitchFamily="34" charset="0"/>
                <a:ea typeface="adonis-web" pitchFamily="34" charset="-122"/>
                <a:cs typeface="adonis-web" pitchFamily="34" charset="-120"/>
              </a:rPr>
              <a:t>Compuşi cu oxigen</a:t>
            </a:r>
            <a:endParaRPr lang="en-US" sz="2882" dirty="0"/>
          </a:p>
        </p:txBody>
      </p:sp>
      <p:sp>
        <p:nvSpPr>
          <p:cNvPr id="5" name="Text 2"/>
          <p:cNvSpPr/>
          <p:nvPr/>
        </p:nvSpPr>
        <p:spPr>
          <a:xfrm>
            <a:off x="3838456" y="1196102"/>
            <a:ext cx="6953488" cy="466487"/>
          </a:xfrm>
          <a:prstGeom prst="rect">
            <a:avLst/>
          </a:prstGeom>
          <a:noFill/>
          <a:ln/>
        </p:spPr>
        <p:txBody>
          <a:bodyPr wrap="square" rtlCol="0" anchor="t"/>
          <a:lstStyle/>
          <a:p>
            <a:pPr marL="0" indent="0">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Compuşii cu oxigen sunt o clasă importantă de compuşi organici, caracterizaţi prin prezenţa atomului de oxigen în molecula lor.</a:t>
            </a:r>
            <a:endParaRPr lang="en-US" sz="1225" dirty="0"/>
          </a:p>
        </p:txBody>
      </p:sp>
      <p:sp>
        <p:nvSpPr>
          <p:cNvPr id="6" name="Shape 3"/>
          <p:cNvSpPr/>
          <p:nvPr/>
        </p:nvSpPr>
        <p:spPr>
          <a:xfrm>
            <a:off x="3838456" y="1837492"/>
            <a:ext cx="695325" cy="1099423"/>
          </a:xfrm>
          <a:prstGeom prst="roundRect">
            <a:avLst>
              <a:gd name="adj" fmla="val 10066"/>
            </a:avLst>
          </a:prstGeom>
          <a:solidFill>
            <a:srgbClr val="F0D4F7"/>
          </a:solidFill>
          <a:ln w="7620">
            <a:solidFill>
              <a:srgbClr val="D6BADD"/>
            </a:solidFill>
            <a:prstDash val="solid"/>
          </a:ln>
        </p:spPr>
      </p:sp>
      <p:sp>
        <p:nvSpPr>
          <p:cNvPr id="7" name="Text 4"/>
          <p:cNvSpPr/>
          <p:nvPr/>
        </p:nvSpPr>
        <p:spPr>
          <a:xfrm>
            <a:off x="4001572" y="2241352"/>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1</a:t>
            </a:r>
            <a:endParaRPr lang="en-US" sz="1531" dirty="0"/>
          </a:p>
        </p:txBody>
      </p:sp>
      <p:sp>
        <p:nvSpPr>
          <p:cNvPr id="8" name="Text 5"/>
          <p:cNvSpPr/>
          <p:nvPr/>
        </p:nvSpPr>
        <p:spPr>
          <a:xfrm>
            <a:off x="4689277" y="1992987"/>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Alcoli</a:t>
            </a:r>
            <a:endParaRPr lang="en-US" sz="1441" dirty="0"/>
          </a:p>
        </p:txBody>
      </p:sp>
      <p:sp>
        <p:nvSpPr>
          <p:cNvPr id="9" name="Text 6"/>
          <p:cNvSpPr/>
          <p:nvPr/>
        </p:nvSpPr>
        <p:spPr>
          <a:xfrm>
            <a:off x="4689277" y="2314932"/>
            <a:ext cx="5947172" cy="466487"/>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Alcolii conţin grupa funcţională hidroxil (-OH) legată de un atom de carbon. Exemple: metanol, etanol, glicerol.</a:t>
            </a:r>
            <a:endParaRPr lang="en-US" sz="1225" dirty="0"/>
          </a:p>
        </p:txBody>
      </p:sp>
      <p:sp>
        <p:nvSpPr>
          <p:cNvPr id="10" name="Shape 7"/>
          <p:cNvSpPr/>
          <p:nvPr/>
        </p:nvSpPr>
        <p:spPr>
          <a:xfrm>
            <a:off x="4611529" y="2921228"/>
            <a:ext cx="6102668" cy="15538"/>
          </a:xfrm>
          <a:prstGeom prst="roundRect">
            <a:avLst>
              <a:gd name="adj" fmla="val 450462"/>
            </a:avLst>
          </a:prstGeom>
          <a:solidFill>
            <a:srgbClr val="D6BADD"/>
          </a:solidFill>
          <a:ln/>
        </p:spPr>
      </p:sp>
      <p:sp>
        <p:nvSpPr>
          <p:cNvPr id="11" name="Shape 8"/>
          <p:cNvSpPr/>
          <p:nvPr/>
        </p:nvSpPr>
        <p:spPr>
          <a:xfrm>
            <a:off x="3838456" y="3014663"/>
            <a:ext cx="1390650" cy="1099423"/>
          </a:xfrm>
          <a:prstGeom prst="roundRect">
            <a:avLst>
              <a:gd name="adj" fmla="val 6366"/>
            </a:avLst>
          </a:prstGeom>
          <a:solidFill>
            <a:srgbClr val="F0D4F7"/>
          </a:solidFill>
          <a:ln w="7620">
            <a:solidFill>
              <a:srgbClr val="D6BADD"/>
            </a:solidFill>
            <a:prstDash val="solid"/>
          </a:ln>
        </p:spPr>
      </p:sp>
      <p:sp>
        <p:nvSpPr>
          <p:cNvPr id="12" name="Text 9"/>
          <p:cNvSpPr/>
          <p:nvPr/>
        </p:nvSpPr>
        <p:spPr>
          <a:xfrm>
            <a:off x="4001572" y="3418523"/>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2</a:t>
            </a:r>
            <a:endParaRPr lang="en-US" sz="1531" dirty="0"/>
          </a:p>
        </p:txBody>
      </p:sp>
      <p:sp>
        <p:nvSpPr>
          <p:cNvPr id="13" name="Text 10"/>
          <p:cNvSpPr/>
          <p:nvPr/>
        </p:nvSpPr>
        <p:spPr>
          <a:xfrm>
            <a:off x="5384602" y="3170158"/>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Eteri</a:t>
            </a:r>
            <a:endParaRPr lang="en-US" sz="1441" dirty="0"/>
          </a:p>
        </p:txBody>
      </p:sp>
      <p:sp>
        <p:nvSpPr>
          <p:cNvPr id="14" name="Text 11"/>
          <p:cNvSpPr/>
          <p:nvPr/>
        </p:nvSpPr>
        <p:spPr>
          <a:xfrm>
            <a:off x="5384602" y="3492103"/>
            <a:ext cx="5251847" cy="466487"/>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Eterii conţin un atom de oxigen legat la doi atomi de carbon. Exemple: dietil eter, metil etil eter.</a:t>
            </a:r>
            <a:endParaRPr lang="en-US" sz="1225" dirty="0"/>
          </a:p>
        </p:txBody>
      </p:sp>
      <p:sp>
        <p:nvSpPr>
          <p:cNvPr id="15" name="Shape 12"/>
          <p:cNvSpPr/>
          <p:nvPr/>
        </p:nvSpPr>
        <p:spPr>
          <a:xfrm>
            <a:off x="5306854" y="4098399"/>
            <a:ext cx="5407343" cy="15538"/>
          </a:xfrm>
          <a:prstGeom prst="roundRect">
            <a:avLst>
              <a:gd name="adj" fmla="val 450462"/>
            </a:avLst>
          </a:prstGeom>
          <a:solidFill>
            <a:srgbClr val="D6BADD"/>
          </a:solidFill>
          <a:ln/>
        </p:spPr>
      </p:sp>
      <p:sp>
        <p:nvSpPr>
          <p:cNvPr id="16" name="Shape 13"/>
          <p:cNvSpPr/>
          <p:nvPr/>
        </p:nvSpPr>
        <p:spPr>
          <a:xfrm>
            <a:off x="3838456" y="4191833"/>
            <a:ext cx="2085975" cy="1099423"/>
          </a:xfrm>
          <a:prstGeom prst="roundRect">
            <a:avLst>
              <a:gd name="adj" fmla="val 6366"/>
            </a:avLst>
          </a:prstGeom>
          <a:solidFill>
            <a:srgbClr val="F0D4F7"/>
          </a:solidFill>
          <a:ln w="7620">
            <a:solidFill>
              <a:srgbClr val="D6BADD"/>
            </a:solidFill>
            <a:prstDash val="solid"/>
          </a:ln>
        </p:spPr>
      </p:sp>
      <p:sp>
        <p:nvSpPr>
          <p:cNvPr id="17" name="Text 14"/>
          <p:cNvSpPr/>
          <p:nvPr/>
        </p:nvSpPr>
        <p:spPr>
          <a:xfrm>
            <a:off x="4001572" y="4595693"/>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3</a:t>
            </a:r>
            <a:endParaRPr lang="en-US" sz="1531" dirty="0"/>
          </a:p>
        </p:txBody>
      </p:sp>
      <p:sp>
        <p:nvSpPr>
          <p:cNvPr id="18" name="Text 15"/>
          <p:cNvSpPr/>
          <p:nvPr/>
        </p:nvSpPr>
        <p:spPr>
          <a:xfrm>
            <a:off x="6079927" y="4347329"/>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Aldehide</a:t>
            </a:r>
            <a:endParaRPr lang="en-US" sz="1441" dirty="0"/>
          </a:p>
        </p:txBody>
      </p:sp>
      <p:sp>
        <p:nvSpPr>
          <p:cNvPr id="19" name="Text 16"/>
          <p:cNvSpPr/>
          <p:nvPr/>
        </p:nvSpPr>
        <p:spPr>
          <a:xfrm>
            <a:off x="6079927" y="4669274"/>
            <a:ext cx="4556522" cy="466487"/>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Aldehidele conţin grupa funcţională carbonil (-CO) legată de un atom de hidrogen. Exemple: metanal, etanal.</a:t>
            </a:r>
            <a:endParaRPr lang="en-US" sz="1225" dirty="0"/>
          </a:p>
        </p:txBody>
      </p:sp>
      <p:sp>
        <p:nvSpPr>
          <p:cNvPr id="20" name="Shape 17"/>
          <p:cNvSpPr/>
          <p:nvPr/>
        </p:nvSpPr>
        <p:spPr>
          <a:xfrm>
            <a:off x="6002179" y="5275570"/>
            <a:ext cx="4712018" cy="15538"/>
          </a:xfrm>
          <a:prstGeom prst="roundRect">
            <a:avLst>
              <a:gd name="adj" fmla="val 450462"/>
            </a:avLst>
          </a:prstGeom>
          <a:solidFill>
            <a:srgbClr val="D6BADD"/>
          </a:solidFill>
          <a:ln/>
        </p:spPr>
      </p:sp>
      <p:sp>
        <p:nvSpPr>
          <p:cNvPr id="21" name="Shape 18"/>
          <p:cNvSpPr/>
          <p:nvPr/>
        </p:nvSpPr>
        <p:spPr>
          <a:xfrm>
            <a:off x="3838456" y="5369004"/>
            <a:ext cx="2781300" cy="1099423"/>
          </a:xfrm>
          <a:prstGeom prst="roundRect">
            <a:avLst>
              <a:gd name="adj" fmla="val 6366"/>
            </a:avLst>
          </a:prstGeom>
          <a:solidFill>
            <a:srgbClr val="F0D4F7"/>
          </a:solidFill>
          <a:ln w="7620">
            <a:solidFill>
              <a:srgbClr val="D6BADD"/>
            </a:solidFill>
            <a:prstDash val="solid"/>
          </a:ln>
        </p:spPr>
      </p:sp>
      <p:sp>
        <p:nvSpPr>
          <p:cNvPr id="22" name="Text 19"/>
          <p:cNvSpPr/>
          <p:nvPr/>
        </p:nvSpPr>
        <p:spPr>
          <a:xfrm>
            <a:off x="4001572" y="5772864"/>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4</a:t>
            </a:r>
            <a:endParaRPr lang="en-US" sz="1531" dirty="0"/>
          </a:p>
        </p:txBody>
      </p:sp>
      <p:sp>
        <p:nvSpPr>
          <p:cNvPr id="23" name="Text 20"/>
          <p:cNvSpPr/>
          <p:nvPr/>
        </p:nvSpPr>
        <p:spPr>
          <a:xfrm>
            <a:off x="6775252" y="5524500"/>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Cetone</a:t>
            </a:r>
            <a:endParaRPr lang="en-US" sz="1441" dirty="0"/>
          </a:p>
        </p:txBody>
      </p:sp>
      <p:sp>
        <p:nvSpPr>
          <p:cNvPr id="24" name="Text 21"/>
          <p:cNvSpPr/>
          <p:nvPr/>
        </p:nvSpPr>
        <p:spPr>
          <a:xfrm>
            <a:off x="6775252" y="5846445"/>
            <a:ext cx="3861197" cy="466487"/>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Cetonele conţin grupa funcţională carbonil (-CO) legată de doi atomi de carbon. Exemple: propanonă, butanonă.</a:t>
            </a:r>
            <a:endParaRPr lang="en-US" sz="1225" dirty="0"/>
          </a:p>
        </p:txBody>
      </p:sp>
      <p:sp>
        <p:nvSpPr>
          <p:cNvPr id="25" name="Shape 22"/>
          <p:cNvSpPr/>
          <p:nvPr/>
        </p:nvSpPr>
        <p:spPr>
          <a:xfrm>
            <a:off x="6697504" y="6452741"/>
            <a:ext cx="4016693" cy="15538"/>
          </a:xfrm>
          <a:prstGeom prst="roundRect">
            <a:avLst>
              <a:gd name="adj" fmla="val 450462"/>
            </a:avLst>
          </a:prstGeom>
          <a:solidFill>
            <a:srgbClr val="D6BADD"/>
          </a:solidFill>
          <a:ln/>
        </p:spPr>
      </p:sp>
      <p:sp>
        <p:nvSpPr>
          <p:cNvPr id="26" name="Shape 23"/>
          <p:cNvSpPr/>
          <p:nvPr/>
        </p:nvSpPr>
        <p:spPr>
          <a:xfrm>
            <a:off x="3838456" y="6546175"/>
            <a:ext cx="3476744" cy="1332667"/>
          </a:xfrm>
          <a:prstGeom prst="roundRect">
            <a:avLst>
              <a:gd name="adj" fmla="val 5252"/>
            </a:avLst>
          </a:prstGeom>
          <a:solidFill>
            <a:srgbClr val="F0D4F7"/>
          </a:solidFill>
          <a:ln w="7620">
            <a:solidFill>
              <a:srgbClr val="D6BADD"/>
            </a:solidFill>
            <a:prstDash val="solid"/>
          </a:ln>
        </p:spPr>
      </p:sp>
      <p:sp>
        <p:nvSpPr>
          <p:cNvPr id="27" name="Text 24"/>
          <p:cNvSpPr/>
          <p:nvPr/>
        </p:nvSpPr>
        <p:spPr>
          <a:xfrm>
            <a:off x="4001572" y="7066717"/>
            <a:ext cx="106680" cy="291584"/>
          </a:xfrm>
          <a:prstGeom prst="rect">
            <a:avLst/>
          </a:prstGeom>
          <a:noFill/>
          <a:ln/>
        </p:spPr>
        <p:txBody>
          <a:bodyPr wrap="none" rtlCol="0" anchor="t"/>
          <a:lstStyle/>
          <a:p>
            <a:pPr marL="0" indent="0" algn="ctr">
              <a:lnSpc>
                <a:spcPts val="2296"/>
              </a:lnSpc>
              <a:buNone/>
            </a:pPr>
            <a:r>
              <a:rPr lang="en-US" sz="1531" b="1" kern="0" spc="-31" dirty="0">
                <a:solidFill>
                  <a:srgbClr val="272525"/>
                </a:solidFill>
                <a:latin typeface="adonis-web" pitchFamily="34" charset="0"/>
                <a:ea typeface="adonis-web" pitchFamily="34" charset="-122"/>
                <a:cs typeface="adonis-web" pitchFamily="34" charset="-120"/>
              </a:rPr>
              <a:t>5</a:t>
            </a:r>
            <a:endParaRPr lang="en-US" sz="1531" dirty="0"/>
          </a:p>
        </p:txBody>
      </p:sp>
      <p:sp>
        <p:nvSpPr>
          <p:cNvPr id="28" name="Text 25"/>
          <p:cNvSpPr/>
          <p:nvPr/>
        </p:nvSpPr>
        <p:spPr>
          <a:xfrm>
            <a:off x="7470696" y="6701671"/>
            <a:ext cx="1829872" cy="228719"/>
          </a:xfrm>
          <a:prstGeom prst="rect">
            <a:avLst/>
          </a:prstGeom>
          <a:noFill/>
          <a:ln/>
        </p:spPr>
        <p:txBody>
          <a:bodyPr wrap="none" rtlCol="0" anchor="t"/>
          <a:lstStyle/>
          <a:p>
            <a:pPr marL="0" indent="0" algn="l">
              <a:lnSpc>
                <a:spcPts val="1801"/>
              </a:lnSpc>
              <a:buNone/>
            </a:pPr>
            <a:r>
              <a:rPr lang="en-US" sz="1441" b="1" kern="0" spc="-29" dirty="0">
                <a:solidFill>
                  <a:srgbClr val="272525"/>
                </a:solidFill>
                <a:latin typeface="adonis-web" pitchFamily="34" charset="0"/>
                <a:ea typeface="adonis-web" pitchFamily="34" charset="-122"/>
                <a:cs typeface="adonis-web" pitchFamily="34" charset="-120"/>
              </a:rPr>
              <a:t>Acizi carboxilici</a:t>
            </a:r>
            <a:endParaRPr lang="en-US" sz="1441" dirty="0"/>
          </a:p>
        </p:txBody>
      </p:sp>
      <p:sp>
        <p:nvSpPr>
          <p:cNvPr id="29" name="Text 26"/>
          <p:cNvSpPr/>
          <p:nvPr/>
        </p:nvSpPr>
        <p:spPr>
          <a:xfrm>
            <a:off x="7470696" y="7023616"/>
            <a:ext cx="3165753" cy="699730"/>
          </a:xfrm>
          <a:prstGeom prst="rect">
            <a:avLst/>
          </a:prstGeom>
          <a:noFill/>
          <a:ln/>
        </p:spPr>
        <p:txBody>
          <a:bodyPr wrap="square" rtlCol="0" anchor="t"/>
          <a:lstStyle/>
          <a:p>
            <a:pPr marL="0" indent="0" algn="l">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Acizii carboxilici conţin grupa funcţională carboxil (-COOH) legată de un atom de carbon. Exemple: acid acetic, acid formic.</a:t>
            </a:r>
            <a:endParaRPr lang="en-US" sz="1225" dirty="0"/>
          </a:p>
        </p:txBody>
      </p:sp>
      <p:sp>
        <p:nvSpPr>
          <p:cNvPr id="30" name="Text 27"/>
          <p:cNvSpPr/>
          <p:nvPr/>
        </p:nvSpPr>
        <p:spPr>
          <a:xfrm>
            <a:off x="3838456" y="8053745"/>
            <a:ext cx="6953488" cy="466487"/>
          </a:xfrm>
          <a:prstGeom prst="rect">
            <a:avLst/>
          </a:prstGeom>
          <a:noFill/>
          <a:ln/>
        </p:spPr>
        <p:txBody>
          <a:bodyPr wrap="square" rtlCol="0" anchor="t"/>
          <a:lstStyle/>
          <a:p>
            <a:pPr marL="0" indent="0">
              <a:lnSpc>
                <a:spcPts val="1837"/>
              </a:lnSpc>
              <a:buNone/>
            </a:pPr>
            <a:r>
              <a:rPr lang="en-US" sz="1225" kern="0" spc="-24" dirty="0">
                <a:solidFill>
                  <a:srgbClr val="272525"/>
                </a:solidFill>
                <a:latin typeface="Source Sans Pro" pitchFamily="34" charset="0"/>
                <a:ea typeface="Source Sans Pro" pitchFamily="34" charset="-122"/>
                <a:cs typeface="Source Sans Pro" pitchFamily="34" charset="-120"/>
              </a:rPr>
              <a:t>Aceşti compuşi prezintă o gamă largă de proprietăţi fizice şi chimice, având o importanţă majoră în diverse domenii, de la medicină şi industrie la alimentaţie.</a:t>
            </a:r>
            <a:endParaRPr lang="en-US" sz="12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828556"/>
            <a:ext cx="6609398"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Compuşi cu azot: amine, amide</a:t>
            </a:r>
            <a:endParaRPr lang="en-US" sz="4117" dirty="0"/>
          </a:p>
        </p:txBody>
      </p:sp>
      <p:pic>
        <p:nvPicPr>
          <p:cNvPr id="6" name="Image 2" descr="preencoded.png"/>
          <p:cNvPicPr>
            <a:picLocks noChangeAspect="1"/>
          </p:cNvPicPr>
          <p:nvPr/>
        </p:nvPicPr>
        <p:blipFill>
          <a:blip r:embed="rId5"/>
          <a:stretch>
            <a:fillRect/>
          </a:stretch>
        </p:blipFill>
        <p:spPr>
          <a:xfrm>
            <a:off x="833199" y="1815227"/>
            <a:ext cx="1110972" cy="1904167"/>
          </a:xfrm>
          <a:prstGeom prst="rect">
            <a:avLst/>
          </a:prstGeom>
        </p:spPr>
      </p:pic>
      <p:sp>
        <p:nvSpPr>
          <p:cNvPr id="7" name="Text 2"/>
          <p:cNvSpPr/>
          <p:nvPr/>
        </p:nvSpPr>
        <p:spPr>
          <a:xfrm>
            <a:off x="2277428" y="2037397"/>
            <a:ext cx="2614017"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Amine</a:t>
            </a:r>
            <a:endParaRPr lang="en-US" sz="2058" dirty="0"/>
          </a:p>
        </p:txBody>
      </p:sp>
      <p:sp>
        <p:nvSpPr>
          <p:cNvPr id="8" name="Text 3"/>
          <p:cNvSpPr/>
          <p:nvPr/>
        </p:nvSpPr>
        <p:spPr>
          <a:xfrm>
            <a:off x="2277428" y="2497455"/>
            <a:ext cx="7862173" cy="99976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Aminele sunt derivaţi organici ai amoniacului (NH3) în care unul sau mai mulţi atomi de hidrogen sunt înlocuiţi cu radicali alchil sau aril. Aminalele pot fi clasificate ca primare, secundare sau terţiare, în funcţie de numărul de radicali ataşaţi la atomul de azot.</a:t>
            </a:r>
            <a:endParaRPr lang="en-US" sz="1750" dirty="0"/>
          </a:p>
        </p:txBody>
      </p:sp>
      <p:pic>
        <p:nvPicPr>
          <p:cNvPr id="9" name="Image 3" descr="preencoded.png"/>
          <p:cNvPicPr>
            <a:picLocks noChangeAspect="1"/>
          </p:cNvPicPr>
          <p:nvPr/>
        </p:nvPicPr>
        <p:blipFill>
          <a:blip r:embed="rId6"/>
          <a:stretch>
            <a:fillRect/>
          </a:stretch>
        </p:blipFill>
        <p:spPr>
          <a:xfrm>
            <a:off x="833199" y="3719393"/>
            <a:ext cx="1110972" cy="1904167"/>
          </a:xfrm>
          <a:prstGeom prst="rect">
            <a:avLst/>
          </a:prstGeom>
        </p:spPr>
      </p:pic>
      <p:sp>
        <p:nvSpPr>
          <p:cNvPr id="10" name="Text 4"/>
          <p:cNvSpPr/>
          <p:nvPr/>
        </p:nvSpPr>
        <p:spPr>
          <a:xfrm>
            <a:off x="2277428" y="3941564"/>
            <a:ext cx="2614017"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Amide</a:t>
            </a:r>
            <a:endParaRPr lang="en-US" sz="2058" dirty="0"/>
          </a:p>
        </p:txBody>
      </p:sp>
      <p:sp>
        <p:nvSpPr>
          <p:cNvPr id="11" name="Text 5"/>
          <p:cNvSpPr/>
          <p:nvPr/>
        </p:nvSpPr>
        <p:spPr>
          <a:xfrm>
            <a:off x="2277428" y="4401622"/>
            <a:ext cx="7862173" cy="99976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Amidele sunt compuşi organici care conţin o grupare funcţională amidică (-CONH2). Această grupare este formată din legătura dintre un atom de carbon carbonilic şi un atom de azot.</a:t>
            </a:r>
            <a:endParaRPr lang="en-US" sz="1750" dirty="0"/>
          </a:p>
        </p:txBody>
      </p:sp>
      <p:pic>
        <p:nvPicPr>
          <p:cNvPr id="12" name="Image 4" descr="preencoded.png"/>
          <p:cNvPicPr>
            <a:picLocks noChangeAspect="1"/>
          </p:cNvPicPr>
          <p:nvPr/>
        </p:nvPicPr>
        <p:blipFill>
          <a:blip r:embed="rId7"/>
          <a:stretch>
            <a:fillRect/>
          </a:stretch>
        </p:blipFill>
        <p:spPr>
          <a:xfrm>
            <a:off x="833199" y="5623560"/>
            <a:ext cx="1110972" cy="1777484"/>
          </a:xfrm>
          <a:prstGeom prst="rect">
            <a:avLst/>
          </a:prstGeom>
        </p:spPr>
      </p:pic>
      <p:sp>
        <p:nvSpPr>
          <p:cNvPr id="13" name="Text 6"/>
          <p:cNvSpPr/>
          <p:nvPr/>
        </p:nvSpPr>
        <p:spPr>
          <a:xfrm>
            <a:off x="2277428" y="5845731"/>
            <a:ext cx="2614017"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Proprietăţi</a:t>
            </a:r>
            <a:endParaRPr lang="en-US" sz="2058" dirty="0"/>
          </a:p>
        </p:txBody>
      </p:sp>
      <p:sp>
        <p:nvSpPr>
          <p:cNvPr id="14" name="Text 7"/>
          <p:cNvSpPr/>
          <p:nvPr/>
        </p:nvSpPr>
        <p:spPr>
          <a:xfrm>
            <a:off x="2277428" y="6305788"/>
            <a:ext cx="7862173" cy="666512"/>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Aminele şi amidele sunt importante în chimie organică şi au o gamă largă de aplicaţii, de la sinteza medicamentelor la fabricarea materialelor plastice.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46865" y="737473"/>
            <a:ext cx="6174462" cy="618053"/>
          </a:xfrm>
          <a:prstGeom prst="rect">
            <a:avLst/>
          </a:prstGeom>
          <a:noFill/>
          <a:ln/>
        </p:spPr>
        <p:txBody>
          <a:bodyPr wrap="none" rtlCol="0" anchor="t"/>
          <a:lstStyle/>
          <a:p>
            <a:pPr marL="0" indent="0">
              <a:lnSpc>
                <a:spcPts val="4867"/>
              </a:lnSpc>
              <a:buNone/>
            </a:pPr>
            <a:r>
              <a:rPr lang="en-US" sz="3893" b="1" kern="0" spc="-78" dirty="0">
                <a:solidFill>
                  <a:srgbClr val="000000"/>
                </a:solidFill>
                <a:latin typeface="adonis-web" pitchFamily="34" charset="0"/>
                <a:ea typeface="adonis-web" pitchFamily="34" charset="-122"/>
                <a:cs typeface="adonis-web" pitchFamily="34" charset="-120"/>
              </a:rPr>
              <a:t>Compuşi cu halogeni: halocani</a:t>
            </a:r>
            <a:endParaRPr lang="en-US" sz="3893" dirty="0"/>
          </a:p>
        </p:txBody>
      </p:sp>
      <p:sp>
        <p:nvSpPr>
          <p:cNvPr id="6" name="Shape 2"/>
          <p:cNvSpPr/>
          <p:nvPr/>
        </p:nvSpPr>
        <p:spPr>
          <a:xfrm>
            <a:off x="4741069" y="1670685"/>
            <a:ext cx="41910" cy="5821442"/>
          </a:xfrm>
          <a:prstGeom prst="roundRect">
            <a:avLst>
              <a:gd name="adj" fmla="val 225628"/>
            </a:avLst>
          </a:prstGeom>
          <a:solidFill>
            <a:srgbClr val="D6BADD"/>
          </a:solidFill>
          <a:ln/>
        </p:spPr>
      </p:sp>
      <p:sp>
        <p:nvSpPr>
          <p:cNvPr id="7" name="Shape 3"/>
          <p:cNvSpPr/>
          <p:nvPr/>
        </p:nvSpPr>
        <p:spPr>
          <a:xfrm>
            <a:off x="4998422" y="2122408"/>
            <a:ext cx="735449" cy="41910"/>
          </a:xfrm>
          <a:prstGeom prst="roundRect">
            <a:avLst>
              <a:gd name="adj" fmla="val 225628"/>
            </a:avLst>
          </a:prstGeom>
          <a:solidFill>
            <a:srgbClr val="D6BADD"/>
          </a:solidFill>
          <a:ln/>
        </p:spPr>
      </p:sp>
      <p:sp>
        <p:nvSpPr>
          <p:cNvPr id="8" name="Shape 4"/>
          <p:cNvSpPr/>
          <p:nvPr/>
        </p:nvSpPr>
        <p:spPr>
          <a:xfrm>
            <a:off x="4525625" y="1907024"/>
            <a:ext cx="472797" cy="472797"/>
          </a:xfrm>
          <a:prstGeom prst="roundRect">
            <a:avLst>
              <a:gd name="adj" fmla="val 20000"/>
            </a:avLst>
          </a:prstGeom>
          <a:solidFill>
            <a:srgbClr val="F0D4F7"/>
          </a:solidFill>
          <a:ln w="7620">
            <a:solidFill>
              <a:srgbClr val="D6BADD"/>
            </a:solidFill>
            <a:prstDash val="solid"/>
          </a:ln>
        </p:spPr>
      </p:sp>
      <p:sp>
        <p:nvSpPr>
          <p:cNvPr id="9" name="Text 5"/>
          <p:cNvSpPr/>
          <p:nvPr/>
        </p:nvSpPr>
        <p:spPr>
          <a:xfrm>
            <a:off x="4680525" y="1995011"/>
            <a:ext cx="162878" cy="296704"/>
          </a:xfrm>
          <a:prstGeom prst="rect">
            <a:avLst/>
          </a:prstGeom>
          <a:noFill/>
          <a:ln/>
        </p:spPr>
        <p:txBody>
          <a:bodyPr wrap="none" rtlCol="0" anchor="t"/>
          <a:lstStyle/>
          <a:p>
            <a:pPr marL="0" indent="0" algn="ctr">
              <a:lnSpc>
                <a:spcPts val="2336"/>
              </a:lnSpc>
              <a:buNone/>
            </a:pPr>
            <a:r>
              <a:rPr lang="en-US" sz="2336" b="1" kern="0" spc="-47" dirty="0">
                <a:solidFill>
                  <a:srgbClr val="272525"/>
                </a:solidFill>
                <a:latin typeface="adonis-web" pitchFamily="34" charset="0"/>
                <a:ea typeface="adonis-web" pitchFamily="34" charset="-122"/>
                <a:cs typeface="adonis-web" pitchFamily="34" charset="-120"/>
              </a:rPr>
              <a:t>1</a:t>
            </a:r>
            <a:endParaRPr lang="en-US" sz="2336" dirty="0"/>
          </a:p>
        </p:txBody>
      </p:sp>
      <p:sp>
        <p:nvSpPr>
          <p:cNvPr id="10" name="Text 6"/>
          <p:cNvSpPr/>
          <p:nvPr/>
        </p:nvSpPr>
        <p:spPr>
          <a:xfrm>
            <a:off x="5917763" y="1880711"/>
            <a:ext cx="2472095" cy="308967"/>
          </a:xfrm>
          <a:prstGeom prst="rect">
            <a:avLst/>
          </a:prstGeom>
          <a:noFill/>
          <a:ln/>
        </p:spPr>
        <p:txBody>
          <a:bodyPr wrap="none" rtlCol="0" anchor="t"/>
          <a:lstStyle/>
          <a:p>
            <a:pPr marL="0" indent="0" algn="l">
              <a:lnSpc>
                <a:spcPts val="2433"/>
              </a:lnSpc>
              <a:buNone/>
            </a:pPr>
            <a:r>
              <a:rPr lang="en-US" sz="1947" b="1" kern="0" spc="-39" dirty="0">
                <a:solidFill>
                  <a:srgbClr val="272525"/>
                </a:solidFill>
                <a:latin typeface="adonis-web" pitchFamily="34" charset="0"/>
                <a:ea typeface="adonis-web" pitchFamily="34" charset="-122"/>
                <a:cs typeface="adonis-web" pitchFamily="34" charset="-120"/>
              </a:rPr>
              <a:t>Definiţie</a:t>
            </a:r>
            <a:endParaRPr lang="en-US" sz="1947" dirty="0"/>
          </a:p>
        </p:txBody>
      </p:sp>
      <p:sp>
        <p:nvSpPr>
          <p:cNvPr id="11" name="Text 7"/>
          <p:cNvSpPr/>
          <p:nvPr/>
        </p:nvSpPr>
        <p:spPr>
          <a:xfrm>
            <a:off x="5917763" y="2315647"/>
            <a:ext cx="7923371" cy="945475"/>
          </a:xfrm>
          <a:prstGeom prst="rect">
            <a:avLst/>
          </a:prstGeom>
          <a:noFill/>
          <a:ln/>
        </p:spPr>
        <p:txBody>
          <a:bodyPr wrap="square" rtlCol="0" anchor="t"/>
          <a:lstStyle/>
          <a:p>
            <a:pPr marL="0" indent="0" algn="l">
              <a:lnSpc>
                <a:spcPts val="2482"/>
              </a:lnSpc>
              <a:buNone/>
            </a:pPr>
            <a:r>
              <a:rPr lang="en-US" sz="1655" kern="0" spc="-33" dirty="0">
                <a:solidFill>
                  <a:srgbClr val="272525"/>
                </a:solidFill>
                <a:latin typeface="Source Sans Pro" pitchFamily="34" charset="0"/>
                <a:ea typeface="Source Sans Pro" pitchFamily="34" charset="-122"/>
                <a:cs typeface="Source Sans Pro" pitchFamily="34" charset="-120"/>
              </a:rPr>
              <a:t>Halocanii sunt compuși organici în care unul sau mai mulți atomi de hidrogen dintr-un alcan sunt înlocuiți cu atomi de halogen (fluor, clor, brom sau iod). Halocanii sunt utilizați pe scară largă în industria chimică, ca solvenți, agenți de răcire, pesticide și insecticide.</a:t>
            </a:r>
            <a:endParaRPr lang="en-US" sz="1655" dirty="0"/>
          </a:p>
        </p:txBody>
      </p:sp>
      <p:sp>
        <p:nvSpPr>
          <p:cNvPr id="12" name="Shape 8"/>
          <p:cNvSpPr/>
          <p:nvPr/>
        </p:nvSpPr>
        <p:spPr>
          <a:xfrm>
            <a:off x="4998422" y="4132898"/>
            <a:ext cx="735449" cy="41910"/>
          </a:xfrm>
          <a:prstGeom prst="roundRect">
            <a:avLst>
              <a:gd name="adj" fmla="val 225628"/>
            </a:avLst>
          </a:prstGeom>
          <a:solidFill>
            <a:srgbClr val="D6BADD"/>
          </a:solidFill>
          <a:ln/>
        </p:spPr>
      </p:sp>
      <p:sp>
        <p:nvSpPr>
          <p:cNvPr id="13" name="Shape 9"/>
          <p:cNvSpPr/>
          <p:nvPr/>
        </p:nvSpPr>
        <p:spPr>
          <a:xfrm>
            <a:off x="4525625" y="3917513"/>
            <a:ext cx="472797" cy="472797"/>
          </a:xfrm>
          <a:prstGeom prst="roundRect">
            <a:avLst>
              <a:gd name="adj" fmla="val 20000"/>
            </a:avLst>
          </a:prstGeom>
          <a:solidFill>
            <a:srgbClr val="F0D4F7"/>
          </a:solidFill>
          <a:ln w="7620">
            <a:solidFill>
              <a:srgbClr val="D6BADD"/>
            </a:solidFill>
            <a:prstDash val="solid"/>
          </a:ln>
        </p:spPr>
      </p:sp>
      <p:sp>
        <p:nvSpPr>
          <p:cNvPr id="14" name="Text 10"/>
          <p:cNvSpPr/>
          <p:nvPr/>
        </p:nvSpPr>
        <p:spPr>
          <a:xfrm>
            <a:off x="4680525" y="4005501"/>
            <a:ext cx="162878" cy="296704"/>
          </a:xfrm>
          <a:prstGeom prst="rect">
            <a:avLst/>
          </a:prstGeom>
          <a:noFill/>
          <a:ln/>
        </p:spPr>
        <p:txBody>
          <a:bodyPr wrap="none" rtlCol="0" anchor="t"/>
          <a:lstStyle/>
          <a:p>
            <a:pPr marL="0" indent="0" algn="ctr">
              <a:lnSpc>
                <a:spcPts val="2336"/>
              </a:lnSpc>
              <a:buNone/>
            </a:pPr>
            <a:r>
              <a:rPr lang="en-US" sz="2336" b="1" kern="0" spc="-47" dirty="0">
                <a:solidFill>
                  <a:srgbClr val="272525"/>
                </a:solidFill>
                <a:latin typeface="adonis-web" pitchFamily="34" charset="0"/>
                <a:ea typeface="adonis-web" pitchFamily="34" charset="-122"/>
                <a:cs typeface="adonis-web" pitchFamily="34" charset="-120"/>
              </a:rPr>
              <a:t>2</a:t>
            </a:r>
            <a:endParaRPr lang="en-US" sz="2336" dirty="0"/>
          </a:p>
        </p:txBody>
      </p:sp>
      <p:sp>
        <p:nvSpPr>
          <p:cNvPr id="15" name="Text 11"/>
          <p:cNvSpPr/>
          <p:nvPr/>
        </p:nvSpPr>
        <p:spPr>
          <a:xfrm>
            <a:off x="5917763" y="3891201"/>
            <a:ext cx="2472095" cy="308967"/>
          </a:xfrm>
          <a:prstGeom prst="rect">
            <a:avLst/>
          </a:prstGeom>
          <a:noFill/>
          <a:ln/>
        </p:spPr>
        <p:txBody>
          <a:bodyPr wrap="none" rtlCol="0" anchor="t"/>
          <a:lstStyle/>
          <a:p>
            <a:pPr marL="0" indent="0" algn="l">
              <a:lnSpc>
                <a:spcPts val="2433"/>
              </a:lnSpc>
              <a:buNone/>
            </a:pPr>
            <a:r>
              <a:rPr lang="en-US" sz="1947" b="1" kern="0" spc="-39" dirty="0">
                <a:solidFill>
                  <a:srgbClr val="272525"/>
                </a:solidFill>
                <a:latin typeface="adonis-web" pitchFamily="34" charset="0"/>
                <a:ea typeface="adonis-web" pitchFamily="34" charset="-122"/>
                <a:cs typeface="adonis-web" pitchFamily="34" charset="-120"/>
              </a:rPr>
              <a:t>Nomenclatură</a:t>
            </a:r>
            <a:endParaRPr lang="en-US" sz="1947" dirty="0"/>
          </a:p>
        </p:txBody>
      </p:sp>
      <p:sp>
        <p:nvSpPr>
          <p:cNvPr id="16" name="Text 12"/>
          <p:cNvSpPr/>
          <p:nvPr/>
        </p:nvSpPr>
        <p:spPr>
          <a:xfrm>
            <a:off x="5917763" y="4326136"/>
            <a:ext cx="7923371" cy="945475"/>
          </a:xfrm>
          <a:prstGeom prst="rect">
            <a:avLst/>
          </a:prstGeom>
          <a:noFill/>
          <a:ln/>
        </p:spPr>
        <p:txBody>
          <a:bodyPr wrap="square" rtlCol="0" anchor="t"/>
          <a:lstStyle/>
          <a:p>
            <a:pPr marL="0" indent="0" algn="l">
              <a:lnSpc>
                <a:spcPts val="2482"/>
              </a:lnSpc>
              <a:buNone/>
            </a:pPr>
            <a:r>
              <a:rPr lang="en-US" sz="1655" kern="0" spc="-33" dirty="0">
                <a:solidFill>
                  <a:srgbClr val="272525"/>
                </a:solidFill>
                <a:latin typeface="Source Sans Pro" pitchFamily="34" charset="0"/>
                <a:ea typeface="Source Sans Pro" pitchFamily="34" charset="-122"/>
                <a:cs typeface="Source Sans Pro" pitchFamily="34" charset="-120"/>
              </a:rPr>
              <a:t>Nomenclatura halocaniilor se bazează pe numele alcanului din care derivă și pe denumirea halogenului, precedată de prefixul care indică numărul de atomi de halogen. Exemplu: clorometan, diclormetan, triclormetan.</a:t>
            </a:r>
            <a:endParaRPr lang="en-US" sz="1655" dirty="0"/>
          </a:p>
        </p:txBody>
      </p:sp>
      <p:sp>
        <p:nvSpPr>
          <p:cNvPr id="17" name="Shape 13"/>
          <p:cNvSpPr/>
          <p:nvPr/>
        </p:nvSpPr>
        <p:spPr>
          <a:xfrm>
            <a:off x="4998422" y="6143387"/>
            <a:ext cx="735449" cy="41910"/>
          </a:xfrm>
          <a:prstGeom prst="roundRect">
            <a:avLst>
              <a:gd name="adj" fmla="val 225628"/>
            </a:avLst>
          </a:prstGeom>
          <a:solidFill>
            <a:srgbClr val="D6BADD"/>
          </a:solidFill>
          <a:ln/>
        </p:spPr>
      </p:sp>
      <p:sp>
        <p:nvSpPr>
          <p:cNvPr id="18" name="Shape 14"/>
          <p:cNvSpPr/>
          <p:nvPr/>
        </p:nvSpPr>
        <p:spPr>
          <a:xfrm>
            <a:off x="4525625" y="5928003"/>
            <a:ext cx="472797" cy="472797"/>
          </a:xfrm>
          <a:prstGeom prst="roundRect">
            <a:avLst>
              <a:gd name="adj" fmla="val 20000"/>
            </a:avLst>
          </a:prstGeom>
          <a:solidFill>
            <a:srgbClr val="F0D4F7"/>
          </a:solidFill>
          <a:ln w="7620">
            <a:solidFill>
              <a:srgbClr val="D6BADD"/>
            </a:solidFill>
            <a:prstDash val="solid"/>
          </a:ln>
        </p:spPr>
      </p:sp>
      <p:sp>
        <p:nvSpPr>
          <p:cNvPr id="19" name="Text 15"/>
          <p:cNvSpPr/>
          <p:nvPr/>
        </p:nvSpPr>
        <p:spPr>
          <a:xfrm>
            <a:off x="4680525" y="6015990"/>
            <a:ext cx="162878" cy="296704"/>
          </a:xfrm>
          <a:prstGeom prst="rect">
            <a:avLst/>
          </a:prstGeom>
          <a:noFill/>
          <a:ln/>
        </p:spPr>
        <p:txBody>
          <a:bodyPr wrap="none" rtlCol="0" anchor="t"/>
          <a:lstStyle/>
          <a:p>
            <a:pPr marL="0" indent="0" algn="ctr">
              <a:lnSpc>
                <a:spcPts val="2336"/>
              </a:lnSpc>
              <a:buNone/>
            </a:pPr>
            <a:r>
              <a:rPr lang="en-US" sz="2336" b="1" kern="0" spc="-47" dirty="0">
                <a:solidFill>
                  <a:srgbClr val="272525"/>
                </a:solidFill>
                <a:latin typeface="adonis-web" pitchFamily="34" charset="0"/>
                <a:ea typeface="adonis-web" pitchFamily="34" charset="-122"/>
                <a:cs typeface="adonis-web" pitchFamily="34" charset="-120"/>
              </a:rPr>
              <a:t>3</a:t>
            </a:r>
            <a:endParaRPr lang="en-US" sz="2336" dirty="0"/>
          </a:p>
        </p:txBody>
      </p:sp>
      <p:sp>
        <p:nvSpPr>
          <p:cNvPr id="20" name="Text 16"/>
          <p:cNvSpPr/>
          <p:nvPr/>
        </p:nvSpPr>
        <p:spPr>
          <a:xfrm>
            <a:off x="5917763" y="5901690"/>
            <a:ext cx="2472095" cy="308967"/>
          </a:xfrm>
          <a:prstGeom prst="rect">
            <a:avLst/>
          </a:prstGeom>
          <a:noFill/>
          <a:ln/>
        </p:spPr>
        <p:txBody>
          <a:bodyPr wrap="none" rtlCol="0" anchor="t"/>
          <a:lstStyle/>
          <a:p>
            <a:pPr marL="0" indent="0" algn="l">
              <a:lnSpc>
                <a:spcPts val="2433"/>
              </a:lnSpc>
              <a:buNone/>
            </a:pPr>
            <a:r>
              <a:rPr lang="en-US" sz="1947" b="1" kern="0" spc="-39" dirty="0">
                <a:solidFill>
                  <a:srgbClr val="272525"/>
                </a:solidFill>
                <a:latin typeface="adonis-web" pitchFamily="34" charset="0"/>
                <a:ea typeface="adonis-web" pitchFamily="34" charset="-122"/>
                <a:cs typeface="adonis-web" pitchFamily="34" charset="-120"/>
              </a:rPr>
              <a:t>Proprietăți</a:t>
            </a:r>
            <a:endParaRPr lang="en-US" sz="1947" dirty="0"/>
          </a:p>
        </p:txBody>
      </p:sp>
      <p:sp>
        <p:nvSpPr>
          <p:cNvPr id="21" name="Text 17"/>
          <p:cNvSpPr/>
          <p:nvPr/>
        </p:nvSpPr>
        <p:spPr>
          <a:xfrm>
            <a:off x="5917763" y="6336625"/>
            <a:ext cx="7923371" cy="945475"/>
          </a:xfrm>
          <a:prstGeom prst="rect">
            <a:avLst/>
          </a:prstGeom>
          <a:noFill/>
          <a:ln/>
        </p:spPr>
        <p:txBody>
          <a:bodyPr wrap="square" rtlCol="0" anchor="t"/>
          <a:lstStyle/>
          <a:p>
            <a:pPr marL="0" indent="0" algn="l">
              <a:lnSpc>
                <a:spcPts val="2482"/>
              </a:lnSpc>
              <a:buNone/>
            </a:pPr>
            <a:r>
              <a:rPr lang="en-US" sz="1655" kern="0" spc="-33" dirty="0">
                <a:solidFill>
                  <a:srgbClr val="272525"/>
                </a:solidFill>
                <a:latin typeface="Source Sans Pro" pitchFamily="34" charset="0"/>
                <a:ea typeface="Source Sans Pro" pitchFamily="34" charset="-122"/>
                <a:cs typeface="Source Sans Pro" pitchFamily="34" charset="-120"/>
              </a:rPr>
              <a:t>Proprietățile fizice ale halocaniilor depind de natura halogenului și de structura moleculei. Punctul de fierbere și punctul de topire cresc cu creșterea masei moleculare și cu creșterea polarității moleculei.</a:t>
            </a:r>
            <a:endParaRPr lang="en-US" sz="165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076"/>
          </a:xfrm>
          <a:prstGeom prst="rect">
            <a:avLst/>
          </a:prstGeom>
          <a:solidFill>
            <a:srgbClr val="FFFFFF">
              <a:alpha val="75000"/>
            </a:srgbClr>
          </a:solidFill>
          <a:ln/>
        </p:spPr>
      </p:sp>
      <p:sp>
        <p:nvSpPr>
          <p:cNvPr id="4" name="Text 1"/>
          <p:cNvSpPr/>
          <p:nvPr/>
        </p:nvSpPr>
        <p:spPr>
          <a:xfrm>
            <a:off x="3124438" y="515541"/>
            <a:ext cx="6624876" cy="551378"/>
          </a:xfrm>
          <a:prstGeom prst="rect">
            <a:avLst/>
          </a:prstGeom>
          <a:noFill/>
          <a:ln/>
        </p:spPr>
        <p:txBody>
          <a:bodyPr wrap="none" rtlCol="0" anchor="t"/>
          <a:lstStyle/>
          <a:p>
            <a:pPr marL="0" indent="0">
              <a:lnSpc>
                <a:spcPts val="4342"/>
              </a:lnSpc>
              <a:buNone/>
            </a:pPr>
            <a:r>
              <a:rPr lang="en-US" sz="3473" b="1" kern="0" spc="-69" dirty="0">
                <a:solidFill>
                  <a:srgbClr val="000000"/>
                </a:solidFill>
                <a:latin typeface="adonis-web" pitchFamily="34" charset="0"/>
                <a:ea typeface="adonis-web" pitchFamily="34" charset="-122"/>
                <a:cs typeface="adonis-web" pitchFamily="34" charset="-120"/>
              </a:rPr>
              <a:t>Compuși cu sulf: tioalcooli și tioeteri</a:t>
            </a:r>
            <a:endParaRPr lang="en-US" sz="3473" dirty="0"/>
          </a:p>
        </p:txBody>
      </p:sp>
      <p:sp>
        <p:nvSpPr>
          <p:cNvPr id="5" name="Shape 2"/>
          <p:cNvSpPr/>
          <p:nvPr/>
        </p:nvSpPr>
        <p:spPr>
          <a:xfrm>
            <a:off x="3124438" y="1441847"/>
            <a:ext cx="1396841" cy="1325404"/>
          </a:xfrm>
          <a:prstGeom prst="roundRect">
            <a:avLst>
              <a:gd name="adj" fmla="val 6365"/>
            </a:avLst>
          </a:prstGeom>
          <a:solidFill>
            <a:srgbClr val="F0D4F7"/>
          </a:solidFill>
          <a:ln w="7620">
            <a:solidFill>
              <a:srgbClr val="D6BADD"/>
            </a:solidFill>
            <a:prstDash val="solid"/>
          </a:ln>
        </p:spPr>
      </p:sp>
      <p:sp>
        <p:nvSpPr>
          <p:cNvPr id="6" name="Text 3"/>
          <p:cNvSpPr/>
          <p:nvPr/>
        </p:nvSpPr>
        <p:spPr>
          <a:xfrm>
            <a:off x="3319462" y="1928813"/>
            <a:ext cx="128707" cy="351472"/>
          </a:xfrm>
          <a:prstGeom prst="rect">
            <a:avLst/>
          </a:prstGeom>
          <a:noFill/>
          <a:ln/>
        </p:spPr>
        <p:txBody>
          <a:bodyPr wrap="none" rtlCol="0" anchor="t"/>
          <a:lstStyle/>
          <a:p>
            <a:pPr marL="0" indent="0" algn="ctr">
              <a:lnSpc>
                <a:spcPts val="2768"/>
              </a:lnSpc>
              <a:buNone/>
            </a:pPr>
            <a:r>
              <a:rPr lang="en-US" sz="1845" b="1" kern="0" spc="-37" dirty="0">
                <a:solidFill>
                  <a:srgbClr val="272525"/>
                </a:solidFill>
                <a:latin typeface="adonis-web" pitchFamily="34" charset="0"/>
                <a:ea typeface="adonis-web" pitchFamily="34" charset="-122"/>
                <a:cs typeface="adonis-web" pitchFamily="34" charset="-120"/>
              </a:rPr>
              <a:t>1</a:t>
            </a:r>
            <a:endParaRPr lang="en-US" sz="1845" dirty="0"/>
          </a:p>
        </p:txBody>
      </p:sp>
      <p:sp>
        <p:nvSpPr>
          <p:cNvPr id="7" name="Text 4"/>
          <p:cNvSpPr/>
          <p:nvPr/>
        </p:nvSpPr>
        <p:spPr>
          <a:xfrm>
            <a:off x="4708684" y="1629251"/>
            <a:ext cx="2205633" cy="275749"/>
          </a:xfrm>
          <a:prstGeom prst="rect">
            <a:avLst/>
          </a:prstGeom>
          <a:noFill/>
          <a:ln/>
        </p:spPr>
        <p:txBody>
          <a:bodyPr wrap="none" rtlCol="0" anchor="t"/>
          <a:lstStyle/>
          <a:p>
            <a:pPr marL="0" indent="0" algn="l">
              <a:lnSpc>
                <a:spcPts val="2171"/>
              </a:lnSpc>
              <a:buNone/>
            </a:pPr>
            <a:r>
              <a:rPr lang="en-US" sz="1737" b="1" kern="0" spc="-35" dirty="0">
                <a:solidFill>
                  <a:srgbClr val="272525"/>
                </a:solidFill>
                <a:latin typeface="adonis-web" pitchFamily="34" charset="0"/>
                <a:ea typeface="adonis-web" pitchFamily="34" charset="-122"/>
                <a:cs typeface="adonis-web" pitchFamily="34" charset="-120"/>
              </a:rPr>
              <a:t>Tioalcooli</a:t>
            </a:r>
            <a:endParaRPr lang="en-US" sz="1737" dirty="0"/>
          </a:p>
        </p:txBody>
      </p:sp>
      <p:sp>
        <p:nvSpPr>
          <p:cNvPr id="8" name="Text 5"/>
          <p:cNvSpPr/>
          <p:nvPr/>
        </p:nvSpPr>
        <p:spPr>
          <a:xfrm>
            <a:off x="4708684" y="2017395"/>
            <a:ext cx="6609755" cy="562451"/>
          </a:xfrm>
          <a:prstGeom prst="rect">
            <a:avLst/>
          </a:prstGeom>
          <a:noFill/>
          <a:ln/>
        </p:spPr>
        <p:txBody>
          <a:bodyPr wrap="square" rtlCol="0" anchor="t"/>
          <a:lstStyle/>
          <a:p>
            <a:pPr marL="0" indent="0" algn="l">
              <a:lnSpc>
                <a:spcPts val="2214"/>
              </a:lnSpc>
              <a:buNone/>
            </a:pPr>
            <a:r>
              <a:rPr lang="en-US" sz="1476" kern="0" spc="-30" dirty="0">
                <a:solidFill>
                  <a:srgbClr val="272525"/>
                </a:solidFill>
                <a:latin typeface="Source Sans Pro" pitchFamily="34" charset="0"/>
                <a:ea typeface="Source Sans Pro" pitchFamily="34" charset="-122"/>
                <a:cs typeface="Source Sans Pro" pitchFamily="34" charset="-120"/>
              </a:rPr>
              <a:t>Tioalcoolii sunt analogi ai alcoolilor, cu atomul de oxigen din grupa hidroxil (-OH) înlocuit cu un atom de sulf (-SH).</a:t>
            </a:r>
            <a:endParaRPr lang="en-US" sz="1476" dirty="0"/>
          </a:p>
        </p:txBody>
      </p:sp>
      <p:sp>
        <p:nvSpPr>
          <p:cNvPr id="9" name="Shape 6"/>
          <p:cNvSpPr/>
          <p:nvPr/>
        </p:nvSpPr>
        <p:spPr>
          <a:xfrm>
            <a:off x="4614982" y="2746831"/>
            <a:ext cx="6797159" cy="18693"/>
          </a:xfrm>
          <a:prstGeom prst="roundRect">
            <a:avLst>
              <a:gd name="adj" fmla="val 451326"/>
            </a:avLst>
          </a:prstGeom>
          <a:solidFill>
            <a:srgbClr val="D6BADD"/>
          </a:solidFill>
          <a:ln/>
        </p:spPr>
      </p:sp>
      <p:sp>
        <p:nvSpPr>
          <p:cNvPr id="10" name="Shape 7"/>
          <p:cNvSpPr/>
          <p:nvPr/>
        </p:nvSpPr>
        <p:spPr>
          <a:xfrm>
            <a:off x="3124438" y="2860953"/>
            <a:ext cx="2793802" cy="1325404"/>
          </a:xfrm>
          <a:prstGeom prst="roundRect">
            <a:avLst>
              <a:gd name="adj" fmla="val 6365"/>
            </a:avLst>
          </a:prstGeom>
          <a:solidFill>
            <a:srgbClr val="F0D4F7"/>
          </a:solidFill>
          <a:ln w="7620">
            <a:solidFill>
              <a:srgbClr val="D6BADD"/>
            </a:solidFill>
            <a:prstDash val="solid"/>
          </a:ln>
        </p:spPr>
      </p:sp>
      <p:sp>
        <p:nvSpPr>
          <p:cNvPr id="11" name="Text 8"/>
          <p:cNvSpPr/>
          <p:nvPr/>
        </p:nvSpPr>
        <p:spPr>
          <a:xfrm>
            <a:off x="3319462" y="3347918"/>
            <a:ext cx="128707" cy="351472"/>
          </a:xfrm>
          <a:prstGeom prst="rect">
            <a:avLst/>
          </a:prstGeom>
          <a:noFill/>
          <a:ln/>
        </p:spPr>
        <p:txBody>
          <a:bodyPr wrap="none" rtlCol="0" anchor="t"/>
          <a:lstStyle/>
          <a:p>
            <a:pPr marL="0" indent="0" algn="ctr">
              <a:lnSpc>
                <a:spcPts val="2768"/>
              </a:lnSpc>
              <a:buNone/>
            </a:pPr>
            <a:r>
              <a:rPr lang="en-US" sz="1845" b="1" kern="0" spc="-37" dirty="0">
                <a:solidFill>
                  <a:srgbClr val="272525"/>
                </a:solidFill>
                <a:latin typeface="adonis-web" pitchFamily="34" charset="0"/>
                <a:ea typeface="adonis-web" pitchFamily="34" charset="-122"/>
                <a:cs typeface="adonis-web" pitchFamily="34" charset="-120"/>
              </a:rPr>
              <a:t>2</a:t>
            </a:r>
            <a:endParaRPr lang="en-US" sz="1845" dirty="0"/>
          </a:p>
        </p:txBody>
      </p:sp>
      <p:sp>
        <p:nvSpPr>
          <p:cNvPr id="12" name="Text 9"/>
          <p:cNvSpPr/>
          <p:nvPr/>
        </p:nvSpPr>
        <p:spPr>
          <a:xfrm>
            <a:off x="6105644" y="3048357"/>
            <a:ext cx="2205633" cy="275749"/>
          </a:xfrm>
          <a:prstGeom prst="rect">
            <a:avLst/>
          </a:prstGeom>
          <a:noFill/>
          <a:ln/>
        </p:spPr>
        <p:txBody>
          <a:bodyPr wrap="none" rtlCol="0" anchor="t"/>
          <a:lstStyle/>
          <a:p>
            <a:pPr marL="0" indent="0" algn="l">
              <a:lnSpc>
                <a:spcPts val="2171"/>
              </a:lnSpc>
              <a:buNone/>
            </a:pPr>
            <a:r>
              <a:rPr lang="en-US" sz="1737" b="1" kern="0" spc="-35" dirty="0">
                <a:solidFill>
                  <a:srgbClr val="272525"/>
                </a:solidFill>
                <a:latin typeface="adonis-web" pitchFamily="34" charset="0"/>
                <a:ea typeface="adonis-web" pitchFamily="34" charset="-122"/>
                <a:cs typeface="adonis-web" pitchFamily="34" charset="-120"/>
              </a:rPr>
              <a:t>Tioeteri</a:t>
            </a:r>
            <a:endParaRPr lang="en-US" sz="1737" dirty="0"/>
          </a:p>
        </p:txBody>
      </p:sp>
      <p:sp>
        <p:nvSpPr>
          <p:cNvPr id="13" name="Text 10"/>
          <p:cNvSpPr/>
          <p:nvPr/>
        </p:nvSpPr>
        <p:spPr>
          <a:xfrm>
            <a:off x="6105644" y="3436501"/>
            <a:ext cx="5212794" cy="562451"/>
          </a:xfrm>
          <a:prstGeom prst="rect">
            <a:avLst/>
          </a:prstGeom>
          <a:noFill/>
          <a:ln/>
        </p:spPr>
        <p:txBody>
          <a:bodyPr wrap="square" rtlCol="0" anchor="t"/>
          <a:lstStyle/>
          <a:p>
            <a:pPr marL="0" indent="0" algn="l">
              <a:lnSpc>
                <a:spcPts val="2214"/>
              </a:lnSpc>
              <a:buNone/>
            </a:pPr>
            <a:r>
              <a:rPr lang="en-US" sz="1476" kern="0" spc="-30" dirty="0">
                <a:solidFill>
                  <a:srgbClr val="272525"/>
                </a:solidFill>
                <a:latin typeface="Source Sans Pro" pitchFamily="34" charset="0"/>
                <a:ea typeface="Source Sans Pro" pitchFamily="34" charset="-122"/>
                <a:cs typeface="Source Sans Pro" pitchFamily="34" charset="-120"/>
              </a:rPr>
              <a:t>Tioeterii sunt analogi ai eterilor, cu un atom de sulf în locul oxigenului din grupul eter (-O-).</a:t>
            </a:r>
            <a:endParaRPr lang="en-US" sz="1476" dirty="0"/>
          </a:p>
        </p:txBody>
      </p:sp>
      <p:sp>
        <p:nvSpPr>
          <p:cNvPr id="14" name="Shape 11"/>
          <p:cNvSpPr/>
          <p:nvPr/>
        </p:nvSpPr>
        <p:spPr>
          <a:xfrm>
            <a:off x="6011942" y="4165937"/>
            <a:ext cx="5400199" cy="18693"/>
          </a:xfrm>
          <a:prstGeom prst="roundRect">
            <a:avLst>
              <a:gd name="adj" fmla="val 451326"/>
            </a:avLst>
          </a:prstGeom>
          <a:solidFill>
            <a:srgbClr val="D6BADD"/>
          </a:solidFill>
          <a:ln/>
        </p:spPr>
      </p:sp>
      <p:sp>
        <p:nvSpPr>
          <p:cNvPr id="15" name="Shape 12"/>
          <p:cNvSpPr/>
          <p:nvPr/>
        </p:nvSpPr>
        <p:spPr>
          <a:xfrm>
            <a:off x="3124438" y="4280059"/>
            <a:ext cx="4190643" cy="1606629"/>
          </a:xfrm>
          <a:prstGeom prst="roundRect">
            <a:avLst>
              <a:gd name="adj" fmla="val 5251"/>
            </a:avLst>
          </a:prstGeom>
          <a:solidFill>
            <a:srgbClr val="F0D4F7"/>
          </a:solidFill>
          <a:ln w="7620">
            <a:solidFill>
              <a:srgbClr val="D6BADD"/>
            </a:solidFill>
            <a:prstDash val="solid"/>
          </a:ln>
        </p:spPr>
      </p:sp>
      <p:sp>
        <p:nvSpPr>
          <p:cNvPr id="16" name="Text 13"/>
          <p:cNvSpPr/>
          <p:nvPr/>
        </p:nvSpPr>
        <p:spPr>
          <a:xfrm>
            <a:off x="3319462" y="4907637"/>
            <a:ext cx="128707" cy="351472"/>
          </a:xfrm>
          <a:prstGeom prst="rect">
            <a:avLst/>
          </a:prstGeom>
          <a:noFill/>
          <a:ln/>
        </p:spPr>
        <p:txBody>
          <a:bodyPr wrap="none" rtlCol="0" anchor="t"/>
          <a:lstStyle/>
          <a:p>
            <a:pPr marL="0" indent="0" algn="ctr">
              <a:lnSpc>
                <a:spcPts val="2768"/>
              </a:lnSpc>
              <a:buNone/>
            </a:pPr>
            <a:r>
              <a:rPr lang="en-US" sz="1845" b="1" kern="0" spc="-37" dirty="0">
                <a:solidFill>
                  <a:srgbClr val="272525"/>
                </a:solidFill>
                <a:latin typeface="adonis-web" pitchFamily="34" charset="0"/>
                <a:ea typeface="adonis-web" pitchFamily="34" charset="-122"/>
                <a:cs typeface="adonis-web" pitchFamily="34" charset="-120"/>
              </a:rPr>
              <a:t>3</a:t>
            </a:r>
            <a:endParaRPr lang="en-US" sz="1845" dirty="0"/>
          </a:p>
        </p:txBody>
      </p:sp>
      <p:sp>
        <p:nvSpPr>
          <p:cNvPr id="17" name="Text 14"/>
          <p:cNvSpPr/>
          <p:nvPr/>
        </p:nvSpPr>
        <p:spPr>
          <a:xfrm>
            <a:off x="7502485" y="4467463"/>
            <a:ext cx="2205633" cy="275749"/>
          </a:xfrm>
          <a:prstGeom prst="rect">
            <a:avLst/>
          </a:prstGeom>
          <a:noFill/>
          <a:ln/>
        </p:spPr>
        <p:txBody>
          <a:bodyPr wrap="none" rtlCol="0" anchor="t"/>
          <a:lstStyle/>
          <a:p>
            <a:pPr marL="0" indent="0" algn="l">
              <a:lnSpc>
                <a:spcPts val="2171"/>
              </a:lnSpc>
              <a:buNone/>
            </a:pPr>
            <a:r>
              <a:rPr lang="en-US" sz="1737" b="1" kern="0" spc="-35" dirty="0">
                <a:solidFill>
                  <a:srgbClr val="272525"/>
                </a:solidFill>
                <a:latin typeface="adonis-web" pitchFamily="34" charset="0"/>
                <a:ea typeface="adonis-web" pitchFamily="34" charset="-122"/>
                <a:cs typeface="adonis-web" pitchFamily="34" charset="-120"/>
              </a:rPr>
              <a:t>Proprietăți</a:t>
            </a:r>
            <a:endParaRPr lang="en-US" sz="1737" dirty="0"/>
          </a:p>
        </p:txBody>
      </p:sp>
      <p:sp>
        <p:nvSpPr>
          <p:cNvPr id="18" name="Text 15"/>
          <p:cNvSpPr/>
          <p:nvPr/>
        </p:nvSpPr>
        <p:spPr>
          <a:xfrm>
            <a:off x="7502485" y="4855607"/>
            <a:ext cx="3815953" cy="843677"/>
          </a:xfrm>
          <a:prstGeom prst="rect">
            <a:avLst/>
          </a:prstGeom>
          <a:noFill/>
          <a:ln/>
        </p:spPr>
        <p:txBody>
          <a:bodyPr wrap="square" rtlCol="0" anchor="t"/>
          <a:lstStyle/>
          <a:p>
            <a:pPr marL="0" indent="0" algn="l">
              <a:lnSpc>
                <a:spcPts val="2214"/>
              </a:lnSpc>
              <a:buNone/>
            </a:pPr>
            <a:r>
              <a:rPr lang="en-US" sz="1476" kern="0" spc="-30" dirty="0">
                <a:solidFill>
                  <a:srgbClr val="272525"/>
                </a:solidFill>
                <a:latin typeface="Source Sans Pro" pitchFamily="34" charset="0"/>
                <a:ea typeface="Source Sans Pro" pitchFamily="34" charset="-122"/>
                <a:cs typeface="Source Sans Pro" pitchFamily="34" charset="-120"/>
              </a:rPr>
              <a:t>Tioalcoolii și tioeterii au puncte de fierbere mai scăzute decât analogii lor cu oxigen, datorită legăturilor slabe de hidrogen.</a:t>
            </a:r>
            <a:endParaRPr lang="en-US" sz="1476" dirty="0"/>
          </a:p>
        </p:txBody>
      </p:sp>
      <p:sp>
        <p:nvSpPr>
          <p:cNvPr id="19" name="Text 16"/>
          <p:cNvSpPr/>
          <p:nvPr/>
        </p:nvSpPr>
        <p:spPr>
          <a:xfrm>
            <a:off x="3124438" y="6097548"/>
            <a:ext cx="8381405" cy="562451"/>
          </a:xfrm>
          <a:prstGeom prst="rect">
            <a:avLst/>
          </a:prstGeom>
          <a:noFill/>
          <a:ln/>
        </p:spPr>
        <p:txBody>
          <a:bodyPr wrap="square" rtlCol="0" anchor="t"/>
          <a:lstStyle/>
          <a:p>
            <a:pPr marL="0" indent="0">
              <a:lnSpc>
                <a:spcPts val="2214"/>
              </a:lnSpc>
              <a:buNone/>
            </a:pPr>
            <a:r>
              <a:rPr lang="en-US" sz="1476" kern="0" spc="-30" dirty="0">
                <a:solidFill>
                  <a:srgbClr val="272525"/>
                </a:solidFill>
                <a:latin typeface="Source Sans Pro" pitchFamily="34" charset="0"/>
                <a:ea typeface="Source Sans Pro" pitchFamily="34" charset="-122"/>
                <a:cs typeface="Source Sans Pro" pitchFamily="34" charset="-120"/>
              </a:rPr>
              <a:t>Tioalcoolii și tioeterii sunt compuși organici cu sulf care prezintă o gamă largă de aplicații. De exemplu, tioalcoolii sunt utilizați în sinteza compușilor organici, în timp ce tioeterii sunt folosiți ca solvenți și aditivi pentru lubrifianți.</a:t>
            </a:r>
            <a:endParaRPr lang="en-US" sz="1476" dirty="0"/>
          </a:p>
        </p:txBody>
      </p:sp>
      <p:sp>
        <p:nvSpPr>
          <p:cNvPr id="20" name="Text 17"/>
          <p:cNvSpPr/>
          <p:nvPr/>
        </p:nvSpPr>
        <p:spPr>
          <a:xfrm>
            <a:off x="3124438" y="6870859"/>
            <a:ext cx="8381405" cy="843677"/>
          </a:xfrm>
          <a:prstGeom prst="rect">
            <a:avLst/>
          </a:prstGeom>
          <a:noFill/>
          <a:ln/>
        </p:spPr>
        <p:txBody>
          <a:bodyPr wrap="square" rtlCol="0" anchor="t"/>
          <a:lstStyle/>
          <a:p>
            <a:pPr marL="0" indent="0">
              <a:lnSpc>
                <a:spcPts val="2214"/>
              </a:lnSpc>
              <a:buNone/>
            </a:pPr>
            <a:r>
              <a:rPr lang="en-US" sz="1476" kern="0" spc="-30" dirty="0">
                <a:solidFill>
                  <a:srgbClr val="272525"/>
                </a:solidFill>
                <a:latin typeface="Source Sans Pro" pitchFamily="34" charset="0"/>
                <a:ea typeface="Source Sans Pro" pitchFamily="34" charset="-122"/>
                <a:cs typeface="Source Sans Pro" pitchFamily="34" charset="-120"/>
              </a:rPr>
              <a:t>Aceste clase de compuși sunt importante în diverse domenii, cum ar fi industria farmaceutică, chimică și alimentară. Tioalcoolii sunt utilizați în sinteza unor medicamente, iar tioeterii se regăsesc în produse alimentare ca aditivi sau aromatizanți.</a:t>
            </a:r>
            <a:endParaRPr lang="en-US" sz="147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4" name="Text 1"/>
          <p:cNvSpPr/>
          <p:nvPr/>
        </p:nvSpPr>
        <p:spPr>
          <a:xfrm>
            <a:off x="2348389" y="674013"/>
            <a:ext cx="9736336" cy="653415"/>
          </a:xfrm>
          <a:prstGeom prst="rect">
            <a:avLst/>
          </a:prstGeom>
          <a:noFill/>
          <a:ln/>
        </p:spPr>
        <p:txBody>
          <a:bodyPr wrap="none" rtlCol="0" anchor="t"/>
          <a:lstStyle/>
          <a:p>
            <a:pPr marL="0" indent="0">
              <a:lnSpc>
                <a:spcPts val="5146"/>
              </a:lnSpc>
              <a:buNone/>
            </a:pPr>
            <a:r>
              <a:rPr lang="en-US" sz="4117" b="1" kern="0" spc="-82" dirty="0">
                <a:solidFill>
                  <a:srgbClr val="000000"/>
                </a:solidFill>
                <a:latin typeface="adonis-web" pitchFamily="34" charset="0"/>
                <a:ea typeface="adonis-web" pitchFamily="34" charset="-122"/>
                <a:cs typeface="adonis-web" pitchFamily="34" charset="-120"/>
              </a:rPr>
              <a:t>Exemple de compuşi organici şi aplicaţiile lor</a:t>
            </a:r>
            <a:endParaRPr lang="en-US" sz="4117" dirty="0"/>
          </a:p>
        </p:txBody>
      </p:sp>
      <p:pic>
        <p:nvPicPr>
          <p:cNvPr id="5" name="Image 1" descr="preencoded.png"/>
          <p:cNvPicPr>
            <a:picLocks noChangeAspect="1"/>
          </p:cNvPicPr>
          <p:nvPr/>
        </p:nvPicPr>
        <p:blipFill>
          <a:blip r:embed="rId4"/>
          <a:stretch>
            <a:fillRect/>
          </a:stretch>
        </p:blipFill>
        <p:spPr>
          <a:xfrm>
            <a:off x="2348389" y="1771769"/>
            <a:ext cx="2233374" cy="1380292"/>
          </a:xfrm>
          <a:prstGeom prst="rect">
            <a:avLst/>
          </a:prstGeom>
        </p:spPr>
      </p:pic>
      <p:sp>
        <p:nvSpPr>
          <p:cNvPr id="6" name="Text 2"/>
          <p:cNvSpPr/>
          <p:nvPr/>
        </p:nvSpPr>
        <p:spPr>
          <a:xfrm>
            <a:off x="2348389" y="3429714"/>
            <a:ext cx="2233374"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Hidrocarburile</a:t>
            </a:r>
            <a:endParaRPr lang="en-US" sz="2058" dirty="0"/>
          </a:p>
        </p:txBody>
      </p:sp>
      <p:sp>
        <p:nvSpPr>
          <p:cNvPr id="7" name="Text 3"/>
          <p:cNvSpPr/>
          <p:nvPr/>
        </p:nvSpPr>
        <p:spPr>
          <a:xfrm>
            <a:off x="2348389" y="3889772"/>
            <a:ext cx="2233374" cy="3665815"/>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Hidrocarburile sunt compuşi organici care conţin doar carbon şi hidrogen. Benzina, un combustibil important, este un amestec de hidrocarburi. Metanul, o componentă majoră a gazului natural, este o hidrocarbură simplă cu multiple aplicaţii.</a:t>
            </a:r>
            <a:endParaRPr lang="en-US" sz="1750" dirty="0"/>
          </a:p>
        </p:txBody>
      </p:sp>
      <p:pic>
        <p:nvPicPr>
          <p:cNvPr id="8" name="Image 2" descr="preencoded.png"/>
          <p:cNvPicPr>
            <a:picLocks noChangeAspect="1"/>
          </p:cNvPicPr>
          <p:nvPr/>
        </p:nvPicPr>
        <p:blipFill>
          <a:blip r:embed="rId5"/>
          <a:stretch>
            <a:fillRect/>
          </a:stretch>
        </p:blipFill>
        <p:spPr>
          <a:xfrm>
            <a:off x="4915019" y="1771769"/>
            <a:ext cx="2233493" cy="1380292"/>
          </a:xfrm>
          <a:prstGeom prst="rect">
            <a:avLst/>
          </a:prstGeom>
        </p:spPr>
      </p:pic>
      <p:sp>
        <p:nvSpPr>
          <p:cNvPr id="9" name="Text 4"/>
          <p:cNvSpPr/>
          <p:nvPr/>
        </p:nvSpPr>
        <p:spPr>
          <a:xfrm>
            <a:off x="4915019" y="3429714"/>
            <a:ext cx="2233493"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Alcolii</a:t>
            </a:r>
            <a:endParaRPr lang="en-US" sz="2058" dirty="0"/>
          </a:p>
        </p:txBody>
      </p:sp>
      <p:sp>
        <p:nvSpPr>
          <p:cNvPr id="10" name="Text 5"/>
          <p:cNvSpPr/>
          <p:nvPr/>
        </p:nvSpPr>
        <p:spPr>
          <a:xfrm>
            <a:off x="4915019" y="3889772"/>
            <a:ext cx="2233493" cy="266604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Alcolii sunt compuşi organici care conţin o grupare hidroxil (-OH). Alcoolul etilic, utilizat în băuturi, este un alcool cunoscut. Alcoolul metilic, toxic, este folosit ca solvent.</a:t>
            </a:r>
            <a:endParaRPr lang="en-US" sz="1750" dirty="0"/>
          </a:p>
        </p:txBody>
      </p:sp>
      <p:pic>
        <p:nvPicPr>
          <p:cNvPr id="11" name="Image 3" descr="preencoded.png"/>
          <p:cNvPicPr>
            <a:picLocks noChangeAspect="1"/>
          </p:cNvPicPr>
          <p:nvPr/>
        </p:nvPicPr>
        <p:blipFill>
          <a:blip r:embed="rId6"/>
          <a:stretch>
            <a:fillRect/>
          </a:stretch>
        </p:blipFill>
        <p:spPr>
          <a:xfrm>
            <a:off x="7481768" y="1771769"/>
            <a:ext cx="2233374" cy="1380292"/>
          </a:xfrm>
          <a:prstGeom prst="rect">
            <a:avLst/>
          </a:prstGeom>
        </p:spPr>
      </p:pic>
      <p:sp>
        <p:nvSpPr>
          <p:cNvPr id="12" name="Text 6"/>
          <p:cNvSpPr/>
          <p:nvPr/>
        </p:nvSpPr>
        <p:spPr>
          <a:xfrm>
            <a:off x="7481768" y="3429714"/>
            <a:ext cx="2233374" cy="326827"/>
          </a:xfrm>
          <a:prstGeom prst="rect">
            <a:avLst/>
          </a:prstGeom>
          <a:noFill/>
          <a:ln/>
        </p:spPr>
        <p:txBody>
          <a:bodyPr wrap="non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Acizii carboxilici</a:t>
            </a:r>
            <a:endParaRPr lang="en-US" sz="2058" dirty="0"/>
          </a:p>
        </p:txBody>
      </p:sp>
      <p:sp>
        <p:nvSpPr>
          <p:cNvPr id="13" name="Text 7"/>
          <p:cNvSpPr/>
          <p:nvPr/>
        </p:nvSpPr>
        <p:spPr>
          <a:xfrm>
            <a:off x="7481768" y="3889772"/>
            <a:ext cx="2233374" cy="266604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Acizii carboxilici conţin o grupare carboxil (-COOH). Acidul acetic, componentul principal al oţetului, este utilizat în alimentaţie. Acidul citric, prezent în fructe, este un conservant natural.</a:t>
            </a:r>
            <a:endParaRPr lang="en-US" sz="1750" dirty="0"/>
          </a:p>
        </p:txBody>
      </p:sp>
      <p:pic>
        <p:nvPicPr>
          <p:cNvPr id="14" name="Image 4" descr="preencoded.png"/>
          <p:cNvPicPr>
            <a:picLocks noChangeAspect="1"/>
          </p:cNvPicPr>
          <p:nvPr/>
        </p:nvPicPr>
        <p:blipFill>
          <a:blip r:embed="rId7"/>
          <a:stretch>
            <a:fillRect/>
          </a:stretch>
        </p:blipFill>
        <p:spPr>
          <a:xfrm>
            <a:off x="10048399" y="1771769"/>
            <a:ext cx="2233493" cy="1380292"/>
          </a:xfrm>
          <a:prstGeom prst="rect">
            <a:avLst/>
          </a:prstGeom>
        </p:spPr>
      </p:pic>
      <p:sp>
        <p:nvSpPr>
          <p:cNvPr id="15" name="Text 8"/>
          <p:cNvSpPr/>
          <p:nvPr/>
        </p:nvSpPr>
        <p:spPr>
          <a:xfrm>
            <a:off x="10048399" y="3429714"/>
            <a:ext cx="2233493" cy="653653"/>
          </a:xfrm>
          <a:prstGeom prst="rect">
            <a:avLst/>
          </a:prstGeom>
          <a:noFill/>
          <a:ln/>
        </p:spPr>
        <p:txBody>
          <a:bodyPr wrap="square" rtlCol="0" anchor="t"/>
          <a:lstStyle/>
          <a:p>
            <a:pPr marL="0" indent="0" algn="l">
              <a:lnSpc>
                <a:spcPts val="2573"/>
              </a:lnSpc>
              <a:buNone/>
            </a:pPr>
            <a:r>
              <a:rPr lang="en-US" sz="2058" b="1" kern="0" spc="-41" dirty="0">
                <a:solidFill>
                  <a:srgbClr val="272525"/>
                </a:solidFill>
                <a:latin typeface="adonis-web" pitchFamily="34" charset="0"/>
                <a:ea typeface="adonis-web" pitchFamily="34" charset="-122"/>
                <a:cs typeface="adonis-web" pitchFamily="34" charset="-120"/>
              </a:rPr>
              <a:t>Compuşi organici cu aplicaţii medicale</a:t>
            </a:r>
            <a:endParaRPr lang="en-US" sz="2058" dirty="0"/>
          </a:p>
        </p:txBody>
      </p:sp>
      <p:sp>
        <p:nvSpPr>
          <p:cNvPr id="16" name="Text 9"/>
          <p:cNvSpPr/>
          <p:nvPr/>
        </p:nvSpPr>
        <p:spPr>
          <a:xfrm>
            <a:off x="10048399" y="4216598"/>
            <a:ext cx="2233493" cy="2666048"/>
          </a:xfrm>
          <a:prstGeom prst="rect">
            <a:avLst/>
          </a:prstGeom>
          <a:noFill/>
          <a:ln/>
        </p:spPr>
        <p:txBody>
          <a:bodyPr wrap="square" rtlCol="0" anchor="t"/>
          <a:lstStyle/>
          <a:p>
            <a:pPr marL="0" indent="0" algn="l">
              <a:lnSpc>
                <a:spcPts val="2624"/>
              </a:lnSpc>
              <a:buNone/>
            </a:pPr>
            <a:r>
              <a:rPr lang="en-US" sz="1750" kern="0" spc="-35" dirty="0">
                <a:solidFill>
                  <a:srgbClr val="272525"/>
                </a:solidFill>
                <a:latin typeface="Source Sans Pro" pitchFamily="34" charset="0"/>
                <a:ea typeface="Source Sans Pro" pitchFamily="34" charset="-122"/>
                <a:cs typeface="Source Sans Pro" pitchFamily="34" charset="-120"/>
              </a:rPr>
              <a:t>Multe medicamente conţin compuşi organici. Aspirina, un medicament antiinflamator, este un acid carboxilic. Multe antibiotice conţin compuşi organici cu structuri complexe.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1340</Words>
  <Application>Microsoft Office PowerPoint</Application>
  <PresentationFormat>Довільний</PresentationFormat>
  <Paragraphs>96</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RURAC</dc:creator>
  <cp:lastModifiedBy>Liliya Hovornyan</cp:lastModifiedBy>
  <cp:revision>3</cp:revision>
  <dcterms:created xsi:type="dcterms:W3CDTF">2024-06-17T10:04:48Z</dcterms:created>
  <dcterms:modified xsi:type="dcterms:W3CDTF">2024-06-17T10:07:33Z</dcterms:modified>
</cp:coreProperties>
</file>