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51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817959"/>
            <a:ext cx="7477601" cy="2705695"/>
          </a:xfrm>
          <a:prstGeom prst="rect">
            <a:avLst/>
          </a:prstGeom>
          <a:noFill/>
          <a:ln/>
        </p:spPr>
        <p:txBody>
          <a:bodyPr wrap="square" rtlCol="0" anchor="t"/>
          <a:lstStyle/>
          <a:p>
            <a:pPr marL="0" indent="0">
              <a:lnSpc>
                <a:spcPts val="7101"/>
              </a:lnSpc>
              <a:buNone/>
            </a:pPr>
            <a:r>
              <a:rPr lang="en-US" sz="5681" b="1" kern="0" spc="-114" dirty="0">
                <a:solidFill>
                  <a:srgbClr val="7030A0"/>
                </a:solidFill>
                <a:latin typeface="adonis-web" pitchFamily="34" charset="0"/>
                <a:ea typeface="adonis-web" pitchFamily="34" charset="-122"/>
                <a:cs typeface="adonis-web" pitchFamily="34" charset="-120"/>
              </a:rPr>
              <a:t>Fenomene electrice </a:t>
            </a:r>
            <a:r>
              <a:rPr lang="en-US" sz="5681" b="1" kern="0" spc="-114" dirty="0" err="1">
                <a:solidFill>
                  <a:srgbClr val="7030A0"/>
                </a:solidFill>
                <a:latin typeface="adonis-web" pitchFamily="34" charset="0"/>
                <a:ea typeface="adonis-web" pitchFamily="34" charset="-122"/>
                <a:cs typeface="adonis-web" pitchFamily="34" charset="-120"/>
              </a:rPr>
              <a:t>şi</a:t>
            </a:r>
            <a:r>
              <a:rPr lang="en-US" sz="5681" b="1" kern="0" spc="-114" dirty="0">
                <a:solidFill>
                  <a:srgbClr val="7030A0"/>
                </a:solidFill>
                <a:latin typeface="adonis-web" pitchFamily="34" charset="0"/>
                <a:ea typeface="adonis-web" pitchFamily="34" charset="-122"/>
                <a:cs typeface="adonis-web" pitchFamily="34" charset="-120"/>
              </a:rPr>
              <a:t> </a:t>
            </a:r>
            <a:r>
              <a:rPr lang="en-US" sz="5681" b="1" kern="0" spc="-114" dirty="0" err="1">
                <a:solidFill>
                  <a:srgbClr val="7030A0"/>
                </a:solidFill>
                <a:latin typeface="adonis-web" pitchFamily="34" charset="0"/>
                <a:ea typeface="adonis-web" pitchFamily="34" charset="-122"/>
                <a:cs typeface="adonis-web" pitchFamily="34" charset="-120"/>
              </a:rPr>
              <a:t>magnetice</a:t>
            </a:r>
            <a:endParaRPr lang="en-US" sz="5681" dirty="0">
              <a:solidFill>
                <a:srgbClr val="7030A0"/>
              </a:solidFill>
            </a:endParaRPr>
          </a:p>
        </p:txBody>
      </p:sp>
      <p:sp>
        <p:nvSpPr>
          <p:cNvPr id="6" name="Text 2"/>
          <p:cNvSpPr/>
          <p:nvPr/>
        </p:nvSpPr>
        <p:spPr>
          <a:xfrm>
            <a:off x="833199" y="3856911"/>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Fenomenele electrice şi magnetice sunt strâns legate între ele. Ele sunt o parte esențială a universului nostru, influențând tot ceea ce ne înconjoară. De la funcționarea dispozitivelor electronice la mișcarea planetelor, aceste fenomene joacă un rol crucial.</a:t>
            </a:r>
            <a:endParaRPr lang="en-US" sz="1750" dirty="0"/>
          </a:p>
        </p:txBody>
      </p:sp>
      <p:sp>
        <p:nvSpPr>
          <p:cNvPr id="7" name="Text 3"/>
          <p:cNvSpPr/>
          <p:nvPr/>
        </p:nvSpPr>
        <p:spPr>
          <a:xfrm>
            <a:off x="833199" y="5439847"/>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De-a lungul istoriei, oamenii au studiat și au înțeles din ce în ce mai bine aceste fenomene. Prin cercetări științifice intense, am acumulat o vastă colecție de cunoștințe despre electricitate și magnetism. Aceste cunoștințe ne-au permis să dezvoltăm tehnologii inovatoare, transformând modul în care trăim.</a:t>
            </a:r>
            <a:endParaRPr lang="en-US" sz="1750" dirty="0"/>
          </a:p>
        </p:txBody>
      </p:sp>
      <p:sp>
        <p:nvSpPr>
          <p:cNvPr id="9" name="Text 5"/>
          <p:cNvSpPr/>
          <p:nvPr/>
        </p:nvSpPr>
        <p:spPr>
          <a:xfrm>
            <a:off x="957382" y="7168396"/>
            <a:ext cx="107037" cy="97512"/>
          </a:xfrm>
          <a:prstGeom prst="rect">
            <a:avLst/>
          </a:prstGeom>
          <a:noFill/>
          <a:ln/>
        </p:spPr>
        <p:txBody>
          <a:bodyPr wrap="none" rtlCol="0" anchor="t"/>
          <a:lstStyle/>
          <a:p>
            <a:pPr marL="0" indent="0" algn="ctr">
              <a:lnSpc>
                <a:spcPts val="768"/>
              </a:lnSpc>
              <a:buNone/>
            </a:pPr>
            <a:r>
              <a:rPr lang="en-US" sz="768" kern="0" spc="-35" dirty="0">
                <a:solidFill>
                  <a:srgbClr val="FFFFFF"/>
                </a:solidFill>
                <a:latin typeface="Source Sans Pro" pitchFamily="34" charset="0"/>
                <a:ea typeface="Source Sans Pro" pitchFamily="34" charset="-122"/>
                <a:cs typeface="Source Sans Pro" pitchFamily="34" charset="-120"/>
              </a:rPr>
              <a:t>TH</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1588294"/>
            <a:ext cx="7477601" cy="1803797"/>
          </a:xfrm>
          <a:prstGeom prst="rect">
            <a:avLst/>
          </a:prstGeom>
          <a:noFill/>
          <a:ln/>
        </p:spPr>
        <p:txBody>
          <a:bodyPr wrap="square" rtlCol="0" anchor="t"/>
          <a:lstStyle/>
          <a:p>
            <a:pPr marL="0" indent="0">
              <a:lnSpc>
                <a:spcPts val="7101"/>
              </a:lnSpc>
              <a:buNone/>
            </a:pPr>
            <a:r>
              <a:rPr lang="en-US" sz="5681" b="1" kern="0" spc="-114" dirty="0" err="1">
                <a:solidFill>
                  <a:srgbClr val="7030A0"/>
                </a:solidFill>
                <a:latin typeface="adonis-web" pitchFamily="34" charset="0"/>
                <a:ea typeface="adonis-web" pitchFamily="34" charset="-122"/>
                <a:cs typeface="adonis-web" pitchFamily="34" charset="-120"/>
              </a:rPr>
              <a:t>Concluzii</a:t>
            </a:r>
            <a:endParaRPr lang="en-US" sz="5681" dirty="0">
              <a:solidFill>
                <a:srgbClr val="7030A0"/>
              </a:solidFill>
            </a:endParaRPr>
          </a:p>
        </p:txBody>
      </p:sp>
      <p:sp>
        <p:nvSpPr>
          <p:cNvPr id="6" name="Text 2"/>
          <p:cNvSpPr/>
          <p:nvPr/>
        </p:nvSpPr>
        <p:spPr>
          <a:xfrm>
            <a:off x="833199" y="3725347"/>
            <a:ext cx="7477601"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Fenomenele electrice şi magnetice sunt esenţiale pentru funcţionarea lumii moderne. De la aparatele electrocasnice la tehnologia medicală, aceste fenomene joacă un rol crucial în viaţa noastră.</a:t>
            </a:r>
            <a:endParaRPr lang="en-US" sz="1750" dirty="0"/>
          </a:p>
        </p:txBody>
      </p:sp>
      <p:sp>
        <p:nvSpPr>
          <p:cNvPr id="7" name="Text 3"/>
          <p:cNvSpPr/>
          <p:nvPr/>
        </p:nvSpPr>
        <p:spPr>
          <a:xfrm>
            <a:off x="833199" y="4975027"/>
            <a:ext cx="7477601" cy="1666280"/>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În viitor, cercetările în domeniul electromagnetismului vor continua să aducă progrese semnificative. Noile descoperiri vor conduce la dezvoltarea de tehnologii mai avansate, cu un impact profund asupra societăţii. De exemplu, energia electrică din surse regenerabile va fi din ce în ce mai importantă, iar studiul câmpurilor magnetice va conduce la dezvoltarea unor noi materiale şi dispozitive.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2410658"/>
            <a:ext cx="7662863" cy="653415"/>
          </a:xfrm>
          <a:prstGeom prst="rect">
            <a:avLst/>
          </a:prstGeom>
          <a:noFill/>
          <a:ln/>
        </p:spPr>
        <p:txBody>
          <a:bodyPr wrap="none" rtlCol="0" anchor="t"/>
          <a:lstStyle/>
          <a:p>
            <a:pPr marL="0" indent="0">
              <a:lnSpc>
                <a:spcPts val="5146"/>
              </a:lnSpc>
              <a:buNone/>
            </a:pPr>
            <a:r>
              <a:rPr lang="en-US" sz="4117" b="1" kern="0" spc="-82" dirty="0">
                <a:solidFill>
                  <a:srgbClr val="FF75D3"/>
                </a:solidFill>
                <a:latin typeface="adonis-web" pitchFamily="34" charset="0"/>
                <a:ea typeface="adonis-web" pitchFamily="34" charset="-122"/>
                <a:cs typeface="adonis-web" pitchFamily="34" charset="-120"/>
              </a:rPr>
              <a:t>Sarcina electrică şi interacţiunile ei</a:t>
            </a:r>
            <a:endParaRPr lang="en-US" sz="4117" dirty="0"/>
          </a:p>
        </p:txBody>
      </p:sp>
      <p:sp>
        <p:nvSpPr>
          <p:cNvPr id="5" name="Text 2"/>
          <p:cNvSpPr/>
          <p:nvPr/>
        </p:nvSpPr>
        <p:spPr>
          <a:xfrm>
            <a:off x="2703790" y="3508415"/>
            <a:ext cx="9578102" cy="333256"/>
          </a:xfrm>
          <a:prstGeom prst="rect">
            <a:avLst/>
          </a:prstGeom>
          <a:noFill/>
          <a:ln/>
        </p:spPr>
        <p:txBody>
          <a:bodyPr wrap="non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Sarcina electrică este o proprietate fundamentală a materiei, asemănătoare cu masa sau volumul.</a:t>
            </a:r>
            <a:endParaRPr lang="en-US" sz="1750" dirty="0"/>
          </a:p>
        </p:txBody>
      </p:sp>
      <p:sp>
        <p:nvSpPr>
          <p:cNvPr id="6" name="Text 3"/>
          <p:cNvSpPr/>
          <p:nvPr/>
        </p:nvSpPr>
        <p:spPr>
          <a:xfrm>
            <a:off x="2703790" y="3919418"/>
            <a:ext cx="9578102" cy="333256"/>
          </a:xfrm>
          <a:prstGeom prst="rect">
            <a:avLst/>
          </a:prstGeom>
          <a:noFill/>
          <a:ln/>
        </p:spPr>
        <p:txBody>
          <a:bodyPr wrap="non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Există două tipuri de sarcină electrică: pozitivă și negativă.</a:t>
            </a:r>
            <a:endParaRPr lang="en-US" sz="1750" dirty="0"/>
          </a:p>
        </p:txBody>
      </p:sp>
      <p:sp>
        <p:nvSpPr>
          <p:cNvPr id="7" name="Text 4"/>
          <p:cNvSpPr/>
          <p:nvPr/>
        </p:nvSpPr>
        <p:spPr>
          <a:xfrm>
            <a:off x="2703790" y="4330422"/>
            <a:ext cx="9578102" cy="333256"/>
          </a:xfrm>
          <a:prstGeom prst="rect">
            <a:avLst/>
          </a:prstGeom>
          <a:noFill/>
          <a:ln/>
        </p:spPr>
        <p:txBody>
          <a:bodyPr wrap="non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Sarcinile electrice de același semn se resping, iar cele de semn contrar se atrag.</a:t>
            </a:r>
            <a:endParaRPr lang="en-US" sz="1750" dirty="0"/>
          </a:p>
        </p:txBody>
      </p:sp>
      <p:sp>
        <p:nvSpPr>
          <p:cNvPr id="8" name="Text 5"/>
          <p:cNvSpPr/>
          <p:nvPr/>
        </p:nvSpPr>
        <p:spPr>
          <a:xfrm>
            <a:off x="2703790" y="4741426"/>
            <a:ext cx="9578102" cy="333256"/>
          </a:xfrm>
          <a:prstGeom prst="rect">
            <a:avLst/>
          </a:prstGeom>
          <a:noFill/>
          <a:ln/>
        </p:spPr>
        <p:txBody>
          <a:bodyPr wrap="non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Interacțiunea dintre sarcinile electrice se numește forță electromagnetică.</a:t>
            </a:r>
            <a:endParaRPr lang="en-US" sz="1750" dirty="0"/>
          </a:p>
        </p:txBody>
      </p:sp>
      <p:sp>
        <p:nvSpPr>
          <p:cNvPr id="9" name="Text 6"/>
          <p:cNvSpPr/>
          <p:nvPr/>
        </p:nvSpPr>
        <p:spPr>
          <a:xfrm>
            <a:off x="2703790" y="5152430"/>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Forța electromagnetică este una dintre cele patru forțe fundamentale ale naturii, alături de forța gravitațională, forța nucleară tare și forța nucleară slabă.</a:t>
            </a:r>
            <a:endParaRPr lang="en-US" sz="1750" dirty="0"/>
          </a:p>
        </p:txBody>
      </p:sp>
      <p:pic>
        <p:nvPicPr>
          <p:cNvPr id="10"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1137557" y="2281118"/>
            <a:ext cx="11144335" cy="1306830"/>
          </a:xfrm>
          <a:prstGeom prst="rect">
            <a:avLst/>
          </a:prstGeom>
          <a:noFill/>
          <a:ln/>
        </p:spPr>
        <p:txBody>
          <a:bodyPr wrap="square" rtlCol="0" anchor="t"/>
          <a:lstStyle/>
          <a:p>
            <a:pPr marL="0" indent="0" algn="just">
              <a:lnSpc>
                <a:spcPts val="5146"/>
              </a:lnSpc>
              <a:buNone/>
            </a:pPr>
            <a:r>
              <a:rPr lang="en-US" sz="4117" b="1" kern="0" spc="-82" dirty="0">
                <a:solidFill>
                  <a:srgbClr val="7030A0"/>
                </a:solidFill>
                <a:latin typeface="adonis-web" pitchFamily="34" charset="0"/>
                <a:ea typeface="adonis-web" pitchFamily="34" charset="-122"/>
                <a:cs typeface="adonis-web" pitchFamily="34" charset="-120"/>
              </a:rPr>
              <a:t>Câmpul electric: Forţa exercitată de sarcini electrice</a:t>
            </a:r>
            <a:endParaRPr lang="en-US" sz="4117" dirty="0">
              <a:solidFill>
                <a:srgbClr val="7030A0"/>
              </a:solidFill>
            </a:endParaRPr>
          </a:p>
        </p:txBody>
      </p:sp>
      <p:sp>
        <p:nvSpPr>
          <p:cNvPr id="5" name="Text 2"/>
          <p:cNvSpPr/>
          <p:nvPr/>
        </p:nvSpPr>
        <p:spPr>
          <a:xfrm>
            <a:off x="2348389" y="4032290"/>
            <a:ext cx="9933503" cy="666512"/>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Câmpul electric este o regiune din spațiu în care o sarcină electrică exercită o forță asupra altor sarcini electrice. Această forță este proporțională cu magnitudinea sarcinilor implicate și cu distanța dintre ele.</a:t>
            </a:r>
            <a:endParaRPr lang="en-US" sz="1750" dirty="0"/>
          </a:p>
        </p:txBody>
      </p:sp>
      <p:sp>
        <p:nvSpPr>
          <p:cNvPr id="6" name="Text 3"/>
          <p:cNvSpPr/>
          <p:nvPr/>
        </p:nvSpPr>
        <p:spPr>
          <a:xfrm>
            <a:off x="2348389" y="4948714"/>
            <a:ext cx="9933503"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Câmpul electric poate fi reprezentat prin linii de câmp, care sunt linii imaginare care arată direcția forței pe care o sarcină electrică o exercită asupra unei alte sarcini. Liniile de câmp se deplasează întotdeauna din sarcinile pozitive către sarcinile negative.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511630" y="782905"/>
            <a:ext cx="7842714" cy="1306830"/>
          </a:xfrm>
          <a:prstGeom prst="rect">
            <a:avLst/>
          </a:prstGeom>
          <a:noFill/>
          <a:ln/>
        </p:spPr>
        <p:txBody>
          <a:bodyPr wrap="square" rtlCol="0" anchor="t"/>
          <a:lstStyle/>
          <a:p>
            <a:pPr marL="0" indent="0" algn="ctr">
              <a:lnSpc>
                <a:spcPts val="5146"/>
              </a:lnSpc>
              <a:buNone/>
            </a:pPr>
            <a:r>
              <a:rPr lang="en-US" sz="4117" b="1" kern="0" spc="-82" dirty="0">
                <a:solidFill>
                  <a:srgbClr val="FF75D3"/>
                </a:solidFill>
                <a:latin typeface="adonis-web" pitchFamily="34" charset="0"/>
                <a:ea typeface="adonis-web" pitchFamily="34" charset="-122"/>
                <a:cs typeface="adonis-web" pitchFamily="34" charset="-120"/>
              </a:rPr>
              <a:t>Potenţialul electric: Energia potenţială a sarcinilor electrice</a:t>
            </a:r>
            <a:endParaRPr lang="en-US" sz="4117" dirty="0"/>
          </a:p>
        </p:txBody>
      </p:sp>
      <p:sp>
        <p:nvSpPr>
          <p:cNvPr id="6" name="Text 2"/>
          <p:cNvSpPr/>
          <p:nvPr/>
        </p:nvSpPr>
        <p:spPr>
          <a:xfrm>
            <a:off x="833199" y="3310176"/>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Potenţialul electric este o mărime fizică care caracterizează câmpul electric în orice punct din spaţiu. Se defineşte ca energia potenţială pe unitate de sarcină electrică. În esenţă, potenţialul electric indică "munca" pe care o poate face câmpul electric pentru a deplasa o sarcină electrică dintr-un punct la altul.</a:t>
            </a:r>
            <a:endParaRPr lang="en-US" sz="1750" dirty="0"/>
          </a:p>
        </p:txBody>
      </p:sp>
      <p:sp>
        <p:nvSpPr>
          <p:cNvPr id="7" name="Text 3"/>
          <p:cNvSpPr/>
          <p:nvPr/>
        </p:nvSpPr>
        <p:spPr>
          <a:xfrm>
            <a:off x="833199" y="4893112"/>
            <a:ext cx="7477601" cy="1666280"/>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Potenţialul electric se măsoară în volţi (V), iar unitatea sa de măsură este derivată din unitatea de energie (Joule) şi unitatea de sarcină electrică (Coulomb). Conceptele de potenţial electric şi energie potenţială sunt strâns legate. Energia potenţială a unei sarcini electrice într-un câmp electric este determinată de potenţialul electric din acel punct.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2348389" y="1956197"/>
            <a:ext cx="9933503" cy="1306830"/>
          </a:xfrm>
          <a:prstGeom prst="rect">
            <a:avLst/>
          </a:prstGeom>
          <a:noFill/>
          <a:ln/>
        </p:spPr>
        <p:txBody>
          <a:bodyPr wrap="square" rtlCol="0" anchor="t"/>
          <a:lstStyle/>
          <a:p>
            <a:pPr marL="0" indent="0">
              <a:lnSpc>
                <a:spcPts val="5146"/>
              </a:lnSpc>
              <a:buNone/>
            </a:pPr>
            <a:r>
              <a:rPr lang="en-US" sz="4117" b="1" kern="0" spc="-82" dirty="0">
                <a:solidFill>
                  <a:srgbClr val="7030A0"/>
                </a:solidFill>
                <a:latin typeface="adonis-web" pitchFamily="34" charset="0"/>
                <a:ea typeface="adonis-web" pitchFamily="34" charset="-122"/>
                <a:cs typeface="adonis-web" pitchFamily="34" charset="-120"/>
              </a:rPr>
              <a:t>Curentul electric: Mişcarea ordonată a sarcinilor electrice</a:t>
            </a:r>
            <a:endParaRPr lang="en-US" sz="4117" dirty="0">
              <a:solidFill>
                <a:srgbClr val="7030A0"/>
              </a:solidFill>
            </a:endParaRPr>
          </a:p>
        </p:txBody>
      </p:sp>
      <p:sp>
        <p:nvSpPr>
          <p:cNvPr id="5" name="Text 2"/>
          <p:cNvSpPr/>
          <p:nvPr/>
        </p:nvSpPr>
        <p:spPr>
          <a:xfrm>
            <a:off x="2703790" y="3707368"/>
            <a:ext cx="9578102" cy="333256"/>
          </a:xfrm>
          <a:prstGeom prst="rect">
            <a:avLst/>
          </a:prstGeom>
          <a:noFill/>
          <a:ln/>
        </p:spPr>
        <p:txBody>
          <a:bodyPr wrap="non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Curentul electric reprezintă mişcarea ordonată a sarcinilor electrice printr-un conductor.</a:t>
            </a:r>
            <a:endParaRPr lang="en-US" sz="1750" dirty="0"/>
          </a:p>
        </p:txBody>
      </p:sp>
      <p:sp>
        <p:nvSpPr>
          <p:cNvPr id="6" name="Text 3"/>
          <p:cNvSpPr/>
          <p:nvPr/>
        </p:nvSpPr>
        <p:spPr>
          <a:xfrm>
            <a:off x="2703790" y="4118372"/>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Această mişcare este generată de un câmp electric, care acţionează asupra sarcinilor electrice, determinându-le să se deplaseze într-o anumită direcţie.</a:t>
            </a:r>
            <a:endParaRPr lang="en-US" sz="1750" dirty="0"/>
          </a:p>
        </p:txBody>
      </p:sp>
      <p:sp>
        <p:nvSpPr>
          <p:cNvPr id="7" name="Text 4"/>
          <p:cNvSpPr/>
          <p:nvPr/>
        </p:nvSpPr>
        <p:spPr>
          <a:xfrm>
            <a:off x="2703790" y="4862632"/>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Intensitatea curentului electric este măsurată în amperi (A) şi reprezintă cantitatea de sarcină electrică care trece printr-o secţiune a conductorului într-o secundă.</a:t>
            </a:r>
            <a:endParaRPr lang="en-US" sz="1750" dirty="0"/>
          </a:p>
        </p:txBody>
      </p:sp>
      <p:sp>
        <p:nvSpPr>
          <p:cNvPr id="8" name="Text 5"/>
          <p:cNvSpPr/>
          <p:nvPr/>
        </p:nvSpPr>
        <p:spPr>
          <a:xfrm>
            <a:off x="2703790" y="5606891"/>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Curentul electric are o importanţă vitală în viaţa modernă, alimentând dispozitivele electronice, motoarele electrice şi sistemele de iluminat.</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1836777"/>
            <a:ext cx="7477601" cy="1306830"/>
          </a:xfrm>
          <a:prstGeom prst="rect">
            <a:avLst/>
          </a:prstGeom>
          <a:noFill/>
          <a:ln/>
        </p:spPr>
        <p:txBody>
          <a:bodyPr wrap="square" rtlCol="0" anchor="t"/>
          <a:lstStyle/>
          <a:p>
            <a:pPr marL="0" indent="0">
              <a:lnSpc>
                <a:spcPts val="5146"/>
              </a:lnSpc>
              <a:buNone/>
            </a:pPr>
            <a:r>
              <a:rPr lang="en-US" sz="4117" b="1" kern="0" spc="-82" dirty="0">
                <a:solidFill>
                  <a:srgbClr val="FF75D3"/>
                </a:solidFill>
                <a:latin typeface="adonis-web" pitchFamily="34" charset="0"/>
                <a:ea typeface="adonis-web" pitchFamily="34" charset="-122"/>
                <a:cs typeface="adonis-web" pitchFamily="34" charset="-120"/>
              </a:rPr>
              <a:t>Rezistenţa electrică: Opozitia la fluxul de curent</a:t>
            </a:r>
            <a:endParaRPr lang="en-US" sz="4117" dirty="0"/>
          </a:p>
        </p:txBody>
      </p:sp>
      <p:sp>
        <p:nvSpPr>
          <p:cNvPr id="6" name="Text 2"/>
          <p:cNvSpPr/>
          <p:nvPr/>
        </p:nvSpPr>
        <p:spPr>
          <a:xfrm>
            <a:off x="833199" y="3476863"/>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Rezistenţa electrică este o proprietate a materialelor care se opune fluxului de curent electric. Această proprietate este cauzată de coliziunile dintre electronii liberi şi atomii materialului, care reduc viteza de mişcare a electronilor şi, prin urmare, reduc curentul.</a:t>
            </a:r>
            <a:endParaRPr lang="en-US" sz="1750" dirty="0"/>
          </a:p>
        </p:txBody>
      </p:sp>
      <p:sp>
        <p:nvSpPr>
          <p:cNvPr id="7" name="Text 3"/>
          <p:cNvSpPr/>
          <p:nvPr/>
        </p:nvSpPr>
        <p:spPr>
          <a:xfrm>
            <a:off x="833199" y="5059799"/>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Valoarea rezistenţei este invers proporţională cu conductivitatea materialului. Materialele cu conductivitate ridicată, cum ar fi cuprul şi argintul, au o rezistenţă scăzută, în timp ce materialele cu conductivitate scăzută, cum ar fi cauciucul şi sticla, au o rezistenţă ridicată. Rezistenţa electrică este măsurată în ohmi (Ω).</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2594848"/>
          </a:xfrm>
          <a:prstGeom prst="rect">
            <a:avLst/>
          </a:prstGeom>
        </p:spPr>
      </p:pic>
      <p:sp>
        <p:nvSpPr>
          <p:cNvPr id="5" name="Text 1"/>
          <p:cNvSpPr/>
          <p:nvPr/>
        </p:nvSpPr>
        <p:spPr>
          <a:xfrm>
            <a:off x="2674977" y="3166705"/>
            <a:ext cx="9280446" cy="1220867"/>
          </a:xfrm>
          <a:prstGeom prst="rect">
            <a:avLst/>
          </a:prstGeom>
          <a:noFill/>
          <a:ln/>
        </p:spPr>
        <p:txBody>
          <a:bodyPr wrap="square" rtlCol="0" anchor="t"/>
          <a:lstStyle/>
          <a:p>
            <a:pPr marL="0" indent="0">
              <a:lnSpc>
                <a:spcPts val="4808"/>
              </a:lnSpc>
              <a:buNone/>
            </a:pPr>
            <a:r>
              <a:rPr lang="en-US" sz="3846" b="1" kern="0" spc="-77" dirty="0">
                <a:solidFill>
                  <a:srgbClr val="FF75D3"/>
                </a:solidFill>
                <a:latin typeface="adonis-web" pitchFamily="34" charset="0"/>
                <a:ea typeface="adonis-web" pitchFamily="34" charset="-122"/>
                <a:cs typeface="adonis-web" pitchFamily="34" charset="-120"/>
              </a:rPr>
              <a:t>Câmpul magnetic: Forţa exercitată de curenţii electrici</a:t>
            </a:r>
            <a:endParaRPr lang="en-US" sz="3846" dirty="0"/>
          </a:p>
        </p:txBody>
      </p:sp>
      <p:sp>
        <p:nvSpPr>
          <p:cNvPr id="6" name="Text 2"/>
          <p:cNvSpPr/>
          <p:nvPr/>
        </p:nvSpPr>
        <p:spPr>
          <a:xfrm>
            <a:off x="2674977" y="4698921"/>
            <a:ext cx="9280446" cy="934403"/>
          </a:xfrm>
          <a:prstGeom prst="rect">
            <a:avLst/>
          </a:prstGeom>
          <a:noFill/>
          <a:ln/>
        </p:spPr>
        <p:txBody>
          <a:bodyPr wrap="square" rtlCol="0" anchor="t"/>
          <a:lstStyle/>
          <a:p>
            <a:pPr marL="0" indent="0">
              <a:lnSpc>
                <a:spcPts val="2452"/>
              </a:lnSpc>
              <a:buNone/>
            </a:pPr>
            <a:r>
              <a:rPr lang="en-US" sz="1635" kern="0" spc="-33" dirty="0">
                <a:solidFill>
                  <a:srgbClr val="272525"/>
                </a:solidFill>
                <a:latin typeface="Source Sans Pro" pitchFamily="34" charset="0"/>
                <a:ea typeface="Source Sans Pro" pitchFamily="34" charset="-122"/>
                <a:cs typeface="Source Sans Pro" pitchFamily="34" charset="-120"/>
              </a:rPr>
              <a:t>Câmpul magnetic este o regiune din spațiu unde se exercită o forță asupra sarcinilor electrice în mișcare. Această forță este cunoscută sub numele de forța magnetică și este perpendiculară atât pe direcția mișcării sarcinii, cât și pe direcția câmpului magnetic.</a:t>
            </a:r>
            <a:endParaRPr lang="en-US" sz="1635" dirty="0"/>
          </a:p>
        </p:txBody>
      </p:sp>
      <p:sp>
        <p:nvSpPr>
          <p:cNvPr id="7" name="Text 3"/>
          <p:cNvSpPr/>
          <p:nvPr/>
        </p:nvSpPr>
        <p:spPr>
          <a:xfrm>
            <a:off x="2674977" y="5866805"/>
            <a:ext cx="9280446" cy="934403"/>
          </a:xfrm>
          <a:prstGeom prst="rect">
            <a:avLst/>
          </a:prstGeom>
          <a:noFill/>
          <a:ln/>
        </p:spPr>
        <p:txBody>
          <a:bodyPr wrap="square" rtlCol="0" anchor="t"/>
          <a:lstStyle/>
          <a:p>
            <a:pPr marL="0" indent="0">
              <a:lnSpc>
                <a:spcPts val="2452"/>
              </a:lnSpc>
              <a:buNone/>
            </a:pPr>
            <a:r>
              <a:rPr lang="en-US" sz="1635" kern="0" spc="-33" dirty="0">
                <a:solidFill>
                  <a:srgbClr val="272525"/>
                </a:solidFill>
                <a:latin typeface="Source Sans Pro" pitchFamily="34" charset="0"/>
                <a:ea typeface="Source Sans Pro" pitchFamily="34" charset="-122"/>
                <a:cs typeface="Source Sans Pro" pitchFamily="34" charset="-120"/>
              </a:rPr>
              <a:t>Câmpul magnetic poate fi generat de curenți electrici, magneți permanenți sau prin variația câmpului electric. Un conductor care transportă curent electric generează un câmp magnetic în jurul său, iar intensitatea câmpului magnetic este direct proporțională cu intensitatea curentului.</a:t>
            </a:r>
            <a:endParaRPr lang="en-US" sz="1635" dirty="0"/>
          </a:p>
        </p:txBody>
      </p:sp>
      <p:sp>
        <p:nvSpPr>
          <p:cNvPr id="8" name="Text 4"/>
          <p:cNvSpPr/>
          <p:nvPr/>
        </p:nvSpPr>
        <p:spPr>
          <a:xfrm>
            <a:off x="2674977" y="7034689"/>
            <a:ext cx="9280446" cy="622935"/>
          </a:xfrm>
          <a:prstGeom prst="rect">
            <a:avLst/>
          </a:prstGeom>
          <a:noFill/>
          <a:ln/>
        </p:spPr>
        <p:txBody>
          <a:bodyPr wrap="square" rtlCol="0" anchor="t"/>
          <a:lstStyle/>
          <a:p>
            <a:pPr marL="0" indent="0">
              <a:lnSpc>
                <a:spcPts val="2452"/>
              </a:lnSpc>
              <a:buNone/>
            </a:pPr>
            <a:r>
              <a:rPr lang="en-US" sz="1635" kern="0" spc="-33" dirty="0">
                <a:solidFill>
                  <a:srgbClr val="272525"/>
                </a:solidFill>
                <a:latin typeface="Source Sans Pro" pitchFamily="34" charset="0"/>
                <a:ea typeface="Source Sans Pro" pitchFamily="34" charset="-122"/>
                <a:cs typeface="Source Sans Pro" pitchFamily="34" charset="-120"/>
              </a:rPr>
              <a:t>Câmpul magnetic are numeroase aplicații practice, de la generarea de energie electrică în centralele electrice până la funcționarea motoarelor electrice și a dispozitivelor de stocare a datelor.</a:t>
            </a:r>
            <a:endParaRPr lang="en-US" sz="163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787723"/>
            <a:ext cx="9933503" cy="1960245"/>
          </a:xfrm>
          <a:prstGeom prst="rect">
            <a:avLst/>
          </a:prstGeom>
          <a:noFill/>
          <a:ln/>
        </p:spPr>
        <p:txBody>
          <a:bodyPr wrap="square" rtlCol="0" anchor="t"/>
          <a:lstStyle/>
          <a:p>
            <a:pPr marL="0" indent="0">
              <a:lnSpc>
                <a:spcPts val="5146"/>
              </a:lnSpc>
              <a:buNone/>
            </a:pPr>
            <a:r>
              <a:rPr lang="en-US" sz="4117" b="1" kern="0" spc="-82" dirty="0">
                <a:solidFill>
                  <a:srgbClr val="FF75D3"/>
                </a:solidFill>
                <a:latin typeface="adonis-web" pitchFamily="34" charset="0"/>
                <a:ea typeface="adonis-web" pitchFamily="34" charset="-122"/>
                <a:cs typeface="adonis-web" pitchFamily="34" charset="-120"/>
              </a:rPr>
              <a:t>Inducţia electromagnetică: Generarea curentului electric prin variaţia câmpului magnetic</a:t>
            </a:r>
            <a:endParaRPr lang="en-US" sz="4117" dirty="0"/>
          </a:p>
        </p:txBody>
      </p:sp>
      <p:sp>
        <p:nvSpPr>
          <p:cNvPr id="5" name="Text 2"/>
          <p:cNvSpPr/>
          <p:nvPr/>
        </p:nvSpPr>
        <p:spPr>
          <a:xfrm>
            <a:off x="2348389" y="4192310"/>
            <a:ext cx="9933503"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Inducţia electromagnetică este un fenomen fascinant care stă la baza funcţionării multor dispozitive moderne. Acest fenomen se produce atunci când un câmp magnetic variabil induce un curent electric într-un conductor. Această descoperire revoluţionară a lui Faraday a deschis calea către o nouă eră a tehnologiei electrice.</a:t>
            </a:r>
            <a:endParaRPr lang="en-US" sz="1750" dirty="0"/>
          </a:p>
        </p:txBody>
      </p:sp>
      <p:sp>
        <p:nvSpPr>
          <p:cNvPr id="6" name="Text 3"/>
          <p:cNvSpPr/>
          <p:nvPr/>
        </p:nvSpPr>
        <p:spPr>
          <a:xfrm>
            <a:off x="2348389" y="5441990"/>
            <a:ext cx="9933503"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Aplicaţiile inducţiei electromagnetice sunt numeroase şi diverse, de la generatoarele electrice care alimentează casele noastre, la transformatoarele care reglează tensiunea electrică, până la motoarele electrice care propulsează maşini şi aparate.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2777490"/>
          </a:xfrm>
          <a:prstGeom prst="rect">
            <a:avLst/>
          </a:prstGeom>
        </p:spPr>
      </p:pic>
      <p:sp>
        <p:nvSpPr>
          <p:cNvPr id="5" name="Text 1"/>
          <p:cNvSpPr/>
          <p:nvPr/>
        </p:nvSpPr>
        <p:spPr>
          <a:xfrm>
            <a:off x="2348389" y="3605927"/>
            <a:ext cx="9933503" cy="1306830"/>
          </a:xfrm>
          <a:prstGeom prst="rect">
            <a:avLst/>
          </a:prstGeom>
          <a:noFill/>
          <a:ln/>
        </p:spPr>
        <p:txBody>
          <a:bodyPr wrap="square" rtlCol="0" anchor="t"/>
          <a:lstStyle/>
          <a:p>
            <a:pPr marL="0" indent="0">
              <a:lnSpc>
                <a:spcPts val="5146"/>
              </a:lnSpc>
              <a:buNone/>
            </a:pPr>
            <a:r>
              <a:rPr lang="en-US" sz="4117" b="1" kern="0" spc="-82" dirty="0">
                <a:solidFill>
                  <a:srgbClr val="FF75D3"/>
                </a:solidFill>
                <a:latin typeface="adonis-web" pitchFamily="34" charset="0"/>
                <a:ea typeface="adonis-web" pitchFamily="34" charset="-122"/>
                <a:cs typeface="adonis-web" pitchFamily="34" charset="-120"/>
              </a:rPr>
              <a:t>Aplicaţii ale fenomenelor electrice şi magnetice</a:t>
            </a:r>
            <a:endParaRPr lang="en-US" sz="4117" dirty="0"/>
          </a:p>
        </p:txBody>
      </p:sp>
      <p:sp>
        <p:nvSpPr>
          <p:cNvPr id="6" name="Text 2"/>
          <p:cNvSpPr/>
          <p:nvPr/>
        </p:nvSpPr>
        <p:spPr>
          <a:xfrm>
            <a:off x="2703790" y="5246013"/>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Fenomenele electrice şi magnetice stau la baza numeroaselor tehnologii moderne care ne usurează viaţa şi ne conectează la lume.</a:t>
            </a:r>
            <a:endParaRPr lang="en-US" sz="1750" dirty="0"/>
          </a:p>
        </p:txBody>
      </p:sp>
      <p:sp>
        <p:nvSpPr>
          <p:cNvPr id="7" name="Text 3"/>
          <p:cNvSpPr/>
          <p:nvPr/>
        </p:nvSpPr>
        <p:spPr>
          <a:xfrm>
            <a:off x="2703790" y="5990273"/>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De la sistemele de iluminat la dispozitivele electronice, motoarele electrice, comunicaţiile wireless şi chiar medicina, aceste fenomene au un impact semnificativ asupra societăţii.</a:t>
            </a:r>
            <a:endParaRPr lang="en-US" sz="1750" dirty="0"/>
          </a:p>
        </p:txBody>
      </p:sp>
      <p:sp>
        <p:nvSpPr>
          <p:cNvPr id="8" name="Text 4"/>
          <p:cNvSpPr/>
          <p:nvPr/>
        </p:nvSpPr>
        <p:spPr>
          <a:xfrm>
            <a:off x="2703790" y="6734532"/>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De exemplu, generatorii electrici transformă energia mecanică în energie electrică, alimentând casele noastre, iar motoarele electrice pun în mişcare vehicule, dispozitive industriale şi multe alte utilaje.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982</Words>
  <Application>Microsoft Office PowerPoint</Application>
  <PresentationFormat>Довільний</PresentationFormat>
  <Paragraphs>48</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adonis-web</vt:lpstr>
      <vt:lpstr>Arial</vt:lpstr>
      <vt:lpstr>Source Sans 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LUCIA G</dc:creator>
  <cp:lastModifiedBy>Liliya Hovornyan</cp:lastModifiedBy>
  <cp:revision>3</cp:revision>
  <dcterms:created xsi:type="dcterms:W3CDTF">2024-06-17T08:39:50Z</dcterms:created>
  <dcterms:modified xsi:type="dcterms:W3CDTF">2024-06-17T08:44:28Z</dcterms:modified>
</cp:coreProperties>
</file>