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8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733425"/>
            <a:ext cx="7477601" cy="2874645"/>
          </a:xfrm>
          <a:prstGeom prst="rect">
            <a:avLst/>
          </a:prstGeom>
          <a:noFill/>
          <a:ln/>
        </p:spPr>
        <p:txBody>
          <a:bodyPr wrap="square" rtlCol="0" anchor="t"/>
          <a:lstStyle/>
          <a:p>
            <a:pPr marL="0" indent="0" algn="ctr">
              <a:lnSpc>
                <a:spcPts val="7545"/>
              </a:lnSpc>
              <a:buNone/>
            </a:pPr>
            <a:r>
              <a:rPr lang="en-US" sz="6036" b="1" dirty="0">
                <a:solidFill>
                  <a:schemeClr val="accent6">
                    <a:lumMod val="75000"/>
                  </a:schemeClr>
                </a:solidFill>
                <a:latin typeface="Unbounded" pitchFamily="34" charset="0"/>
                <a:ea typeface="Unbounded" pitchFamily="34" charset="-122"/>
                <a:cs typeface="Unbounded" pitchFamily="34" charset="-120"/>
              </a:rPr>
              <a:t>Reacția metalelor cu halogenii</a:t>
            </a:r>
            <a:endParaRPr lang="en-US" sz="6036" dirty="0">
              <a:solidFill>
                <a:schemeClr val="accent6">
                  <a:lumMod val="75000"/>
                </a:schemeClr>
              </a:solidFill>
            </a:endParaRPr>
          </a:p>
        </p:txBody>
      </p:sp>
      <p:sp>
        <p:nvSpPr>
          <p:cNvPr id="6" name="Text 3"/>
          <p:cNvSpPr/>
          <p:nvPr/>
        </p:nvSpPr>
        <p:spPr>
          <a:xfrm>
            <a:off x="833199" y="3941326"/>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Reacția metalelor cu halogenii este un fenomen chimic fascinant care are loc atunci când un metal intră în contact cu un halogen. Halogenii sunt elemente chimice din grupa a șaptea a tabelului periodic, cunoscute pentru reactivitatea lor ridicată.</a:t>
            </a:r>
            <a:endParaRPr lang="en-US" sz="1750" dirty="0"/>
          </a:p>
        </p:txBody>
      </p:sp>
      <p:sp>
        <p:nvSpPr>
          <p:cNvPr id="7" name="Text 4"/>
          <p:cNvSpPr/>
          <p:nvPr/>
        </p:nvSpPr>
        <p:spPr>
          <a:xfrm>
            <a:off x="833199" y="5524262"/>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În timpul acestei reacții, metalul pierde electroni și se transformă în ioni pozitivi, în timp ce halogenul câștigă electroni și se transformă în ioni negativi. Acești ioni se atrag reciproc, formând o legătură ionică și rezultând o sare halogenură.</a:t>
            </a:r>
            <a:endParaRPr lang="en-US" sz="1750" dirty="0"/>
          </a:p>
        </p:txBody>
      </p:sp>
      <p:sp>
        <p:nvSpPr>
          <p:cNvPr id="9" name="Text 6"/>
          <p:cNvSpPr/>
          <p:nvPr/>
        </p:nvSpPr>
        <p:spPr>
          <a:xfrm>
            <a:off x="947380" y="7252811"/>
            <a:ext cx="127040"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4" name="Image 0" descr="preencoded.png"/>
          <p:cNvPicPr>
            <a:picLocks noChangeAspect="1"/>
          </p:cNvPicPr>
          <p:nvPr/>
        </p:nvPicPr>
        <p:blipFill rotWithShape="1">
          <a:blip r:embed="rId3"/>
          <a:srcRect b="28073"/>
          <a:stretch/>
        </p:blipFill>
        <p:spPr>
          <a:xfrm>
            <a:off x="8893629" y="1155144"/>
            <a:ext cx="5486400" cy="5919311"/>
          </a:xfrm>
          <a:prstGeom prst="rect">
            <a:avLst/>
          </a:prstGeom>
        </p:spPr>
      </p:pic>
      <p:sp>
        <p:nvSpPr>
          <p:cNvPr id="5" name="Text 2"/>
          <p:cNvSpPr/>
          <p:nvPr/>
        </p:nvSpPr>
        <p:spPr>
          <a:xfrm>
            <a:off x="714732" y="666393"/>
            <a:ext cx="7714536" cy="4109442"/>
          </a:xfrm>
          <a:prstGeom prst="rect">
            <a:avLst/>
          </a:prstGeom>
          <a:noFill/>
          <a:ln/>
        </p:spPr>
        <p:txBody>
          <a:bodyPr wrap="square" rtlCol="0" anchor="t"/>
          <a:lstStyle/>
          <a:p>
            <a:pPr marL="0" indent="0" algn="ctr">
              <a:lnSpc>
                <a:spcPts val="6472"/>
              </a:lnSpc>
              <a:buNone/>
            </a:pPr>
            <a:r>
              <a:rPr lang="en-US" sz="5178" b="1" dirty="0" err="1">
                <a:solidFill>
                  <a:schemeClr val="accent6">
                    <a:lumMod val="75000"/>
                  </a:schemeClr>
                </a:solidFill>
                <a:latin typeface="Unbounded" pitchFamily="34" charset="0"/>
                <a:ea typeface="Unbounded" pitchFamily="34" charset="-122"/>
                <a:cs typeface="Unbounded" pitchFamily="34" charset="-120"/>
              </a:rPr>
              <a:t>Importanța</a:t>
            </a:r>
            <a:r>
              <a:rPr lang="en-US" sz="5178" b="1" dirty="0">
                <a:solidFill>
                  <a:schemeClr val="accent6">
                    <a:lumMod val="75000"/>
                  </a:schemeClr>
                </a:solidFill>
                <a:latin typeface="Unbounded" pitchFamily="34" charset="0"/>
                <a:ea typeface="Unbounded" pitchFamily="34" charset="-122"/>
                <a:cs typeface="Unbounded" pitchFamily="34" charset="-120"/>
              </a:rPr>
              <a:t> reacțiilor metalelor cu halogenii</a:t>
            </a:r>
            <a:endParaRPr lang="en-US" sz="5178" dirty="0">
              <a:solidFill>
                <a:schemeClr val="accent6">
                  <a:lumMod val="75000"/>
                </a:schemeClr>
              </a:solidFill>
            </a:endParaRPr>
          </a:p>
        </p:txBody>
      </p:sp>
      <p:sp>
        <p:nvSpPr>
          <p:cNvPr id="6" name="Text 3"/>
          <p:cNvSpPr/>
          <p:nvPr/>
        </p:nvSpPr>
        <p:spPr>
          <a:xfrm>
            <a:off x="714732" y="5061704"/>
            <a:ext cx="7714536" cy="857607"/>
          </a:xfrm>
          <a:prstGeom prst="rect">
            <a:avLst/>
          </a:prstGeom>
          <a:noFill/>
          <a:ln/>
        </p:spPr>
        <p:txBody>
          <a:bodyPr wrap="square" rtlCol="0" anchor="t"/>
          <a:lstStyle/>
          <a:p>
            <a:pPr marL="0" indent="0">
              <a:lnSpc>
                <a:spcPts val="2251"/>
              </a:lnSpc>
              <a:buNone/>
            </a:pPr>
            <a:r>
              <a:rPr lang="en-US" sz="1501" dirty="0">
                <a:solidFill>
                  <a:srgbClr val="333F70"/>
                </a:solidFill>
                <a:latin typeface="Open Sans" pitchFamily="34" charset="0"/>
                <a:ea typeface="Open Sans" pitchFamily="34" charset="-122"/>
                <a:cs typeface="Open Sans" pitchFamily="34" charset="-120"/>
              </a:rPr>
              <a:t>Reacțiile metalelor cu halogenii sunt esențiale în chimie, având numeroase aplicații practice. Aceste reacții ne oferă o înțelegere mai profundă a proprietăților chimice ale metalelor și halogenilor, contribuind la dezvoltarea de noi materiale și tehnologii.</a:t>
            </a:r>
            <a:endParaRPr lang="en-US" sz="1501" dirty="0"/>
          </a:p>
        </p:txBody>
      </p:sp>
      <p:sp>
        <p:nvSpPr>
          <p:cNvPr id="7" name="Text 4"/>
          <p:cNvSpPr/>
          <p:nvPr/>
        </p:nvSpPr>
        <p:spPr>
          <a:xfrm>
            <a:off x="714732" y="6133743"/>
            <a:ext cx="7714536" cy="1429345"/>
          </a:xfrm>
          <a:prstGeom prst="rect">
            <a:avLst/>
          </a:prstGeom>
          <a:noFill/>
          <a:ln/>
        </p:spPr>
        <p:txBody>
          <a:bodyPr wrap="square" rtlCol="0" anchor="t"/>
          <a:lstStyle/>
          <a:p>
            <a:pPr marL="0" indent="0">
              <a:lnSpc>
                <a:spcPts val="2251"/>
              </a:lnSpc>
              <a:buNone/>
            </a:pPr>
            <a:r>
              <a:rPr lang="en-US" sz="1501" dirty="0">
                <a:solidFill>
                  <a:srgbClr val="333F70"/>
                </a:solidFill>
                <a:latin typeface="Open Sans" pitchFamily="34" charset="0"/>
                <a:ea typeface="Open Sans" pitchFamily="34" charset="-122"/>
                <a:cs typeface="Open Sans" pitchFamily="34" charset="-120"/>
              </a:rPr>
              <a:t>De exemplu, clorura de sodiu (sarea de masă) este un produs al reacției dintre sodiu și clor. Această sare este esențială pentru alimentație și are o gamă largă de utilizări în industrie. De asemenea, reacțiile metalelor cu halogenii sunt utilizate în procesele de electroliză, care produc metale pure și halogeni, componente esențiale în diverse industrii.</a:t>
            </a:r>
            <a:endParaRPr lang="en-US" sz="150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5253633" y="451009"/>
            <a:ext cx="7780734" cy="1023461"/>
          </a:xfrm>
          <a:prstGeom prst="rect">
            <a:avLst/>
          </a:prstGeom>
          <a:noFill/>
          <a:ln/>
        </p:spPr>
        <p:txBody>
          <a:bodyPr wrap="square" rtlCol="0" anchor="t"/>
          <a:lstStyle/>
          <a:p>
            <a:pPr marL="0" indent="0" algn="ctr">
              <a:lnSpc>
                <a:spcPts val="4031"/>
              </a:lnSpc>
              <a:buNone/>
            </a:pPr>
            <a:r>
              <a:rPr lang="en-US" sz="3225" b="1" dirty="0">
                <a:solidFill>
                  <a:srgbClr val="C00000"/>
                </a:solidFill>
                <a:latin typeface="Unbounded" pitchFamily="34" charset="0"/>
                <a:ea typeface="Unbounded" pitchFamily="34" charset="-122"/>
                <a:cs typeface="Unbounded" pitchFamily="34" charset="-120"/>
              </a:rPr>
              <a:t>Reacția sodiului (Na) cu clorul (Cl)</a:t>
            </a:r>
            <a:endParaRPr lang="en-US" sz="3225" dirty="0">
              <a:solidFill>
                <a:srgbClr val="C00000"/>
              </a:solidFill>
            </a:endParaRPr>
          </a:p>
        </p:txBody>
      </p:sp>
      <p:sp>
        <p:nvSpPr>
          <p:cNvPr id="6" name="Shape 3"/>
          <p:cNvSpPr/>
          <p:nvPr/>
        </p:nvSpPr>
        <p:spPr>
          <a:xfrm>
            <a:off x="5482947" y="1720096"/>
            <a:ext cx="32742" cy="6058495"/>
          </a:xfrm>
          <a:prstGeom prst="roundRect">
            <a:avLst>
              <a:gd name="adj" fmla="val 225131"/>
            </a:avLst>
          </a:prstGeom>
          <a:solidFill>
            <a:srgbClr val="BCDBD4"/>
          </a:solidFill>
          <a:ln/>
        </p:spPr>
      </p:sp>
      <p:sp>
        <p:nvSpPr>
          <p:cNvPr id="7" name="Shape 4"/>
          <p:cNvSpPr/>
          <p:nvPr/>
        </p:nvSpPr>
        <p:spPr>
          <a:xfrm>
            <a:off x="5683508" y="2072104"/>
            <a:ext cx="573286" cy="32742"/>
          </a:xfrm>
          <a:prstGeom prst="roundRect">
            <a:avLst>
              <a:gd name="adj" fmla="val 225131"/>
            </a:avLst>
          </a:prstGeom>
          <a:solidFill>
            <a:srgbClr val="BCDBD4"/>
          </a:solidFill>
          <a:ln/>
        </p:spPr>
      </p:sp>
      <p:sp>
        <p:nvSpPr>
          <p:cNvPr id="8" name="Shape 5"/>
          <p:cNvSpPr/>
          <p:nvPr/>
        </p:nvSpPr>
        <p:spPr>
          <a:xfrm>
            <a:off x="5315010" y="1904286"/>
            <a:ext cx="368498" cy="368498"/>
          </a:xfrm>
          <a:prstGeom prst="roundRect">
            <a:avLst>
              <a:gd name="adj" fmla="val 20004"/>
            </a:avLst>
          </a:prstGeom>
          <a:solidFill>
            <a:srgbClr val="D6F5EE"/>
          </a:solidFill>
          <a:ln w="7620">
            <a:solidFill>
              <a:srgbClr val="BCDBD4"/>
            </a:solidFill>
            <a:prstDash val="solid"/>
          </a:ln>
        </p:spPr>
      </p:sp>
      <p:sp>
        <p:nvSpPr>
          <p:cNvPr id="9" name="Text 6"/>
          <p:cNvSpPr/>
          <p:nvPr/>
        </p:nvSpPr>
        <p:spPr>
          <a:xfrm>
            <a:off x="5435382" y="1965603"/>
            <a:ext cx="127754" cy="245745"/>
          </a:xfrm>
          <a:prstGeom prst="rect">
            <a:avLst/>
          </a:prstGeom>
          <a:noFill/>
          <a:ln/>
        </p:spPr>
        <p:txBody>
          <a:bodyPr wrap="none" rtlCol="0" anchor="t"/>
          <a:lstStyle/>
          <a:p>
            <a:pPr marL="0" indent="0" algn="ctr">
              <a:lnSpc>
                <a:spcPts val="1935"/>
              </a:lnSpc>
              <a:buNone/>
            </a:pPr>
            <a:r>
              <a:rPr lang="en-US" sz="1935" b="1" dirty="0">
                <a:solidFill>
                  <a:srgbClr val="333F70"/>
                </a:solidFill>
                <a:latin typeface="Unbounded" pitchFamily="34" charset="0"/>
                <a:ea typeface="Unbounded" pitchFamily="34" charset="-122"/>
                <a:cs typeface="Unbounded" pitchFamily="34" charset="-120"/>
              </a:rPr>
              <a:t>1</a:t>
            </a:r>
            <a:endParaRPr lang="en-US" sz="1935" dirty="0"/>
          </a:p>
        </p:txBody>
      </p:sp>
      <p:sp>
        <p:nvSpPr>
          <p:cNvPr id="10" name="Text 7"/>
          <p:cNvSpPr/>
          <p:nvPr/>
        </p:nvSpPr>
        <p:spPr>
          <a:xfrm>
            <a:off x="6400086" y="1883807"/>
            <a:ext cx="2047518" cy="255984"/>
          </a:xfrm>
          <a:prstGeom prst="rect">
            <a:avLst/>
          </a:prstGeom>
          <a:noFill/>
          <a:ln/>
        </p:spPr>
        <p:txBody>
          <a:bodyPr wrap="none" rtlCol="0" anchor="t"/>
          <a:lstStyle/>
          <a:p>
            <a:pPr marL="0" indent="0" algn="l">
              <a:lnSpc>
                <a:spcPts val="2015"/>
              </a:lnSpc>
              <a:buNone/>
            </a:pPr>
            <a:r>
              <a:rPr lang="en-US" sz="1612" b="1" dirty="0">
                <a:solidFill>
                  <a:srgbClr val="333F70"/>
                </a:solidFill>
                <a:latin typeface="Unbounded" pitchFamily="34" charset="0"/>
                <a:ea typeface="Unbounded" pitchFamily="34" charset="-122"/>
                <a:cs typeface="Unbounded" pitchFamily="34" charset="-120"/>
              </a:rPr>
              <a:t>Reacția</a:t>
            </a:r>
            <a:endParaRPr lang="en-US" sz="1612" dirty="0"/>
          </a:p>
        </p:txBody>
      </p:sp>
      <p:sp>
        <p:nvSpPr>
          <p:cNvPr id="11" name="Text 8"/>
          <p:cNvSpPr/>
          <p:nvPr/>
        </p:nvSpPr>
        <p:spPr>
          <a:xfrm>
            <a:off x="6400086" y="2238018"/>
            <a:ext cx="6634282" cy="1228725"/>
          </a:xfrm>
          <a:prstGeom prst="rect">
            <a:avLst/>
          </a:prstGeom>
          <a:noFill/>
          <a:ln/>
        </p:spPr>
        <p:txBody>
          <a:bodyPr wrap="square" rtlCol="0" anchor="t"/>
          <a:lstStyle/>
          <a:p>
            <a:pPr marL="0" indent="0" algn="l">
              <a:lnSpc>
                <a:spcPts val="1935"/>
              </a:lnSpc>
              <a:buNone/>
            </a:pPr>
            <a:r>
              <a:rPr lang="en-US" sz="1290" dirty="0">
                <a:solidFill>
                  <a:srgbClr val="333F70"/>
                </a:solidFill>
                <a:latin typeface="Open Sans" pitchFamily="34" charset="0"/>
                <a:ea typeface="Open Sans" pitchFamily="34" charset="-122"/>
                <a:cs typeface="Open Sans" pitchFamily="34" charset="-120"/>
              </a:rPr>
              <a:t>Sodiul este un metal alcalin foarte reactiv, reacționând cu halogenii, inclusiv clorul, pentru a forma clorură de sodiu (NaCl). Această reacție este exotermă, eliberând căldură și lumină, rezultând o explozie vibrantă și violentă. Reacția este rapidă și completă, formând o sare ionică, clorură de sodiu, un compus alb, cunoscut sub numele de sare de masă.</a:t>
            </a:r>
            <a:endParaRPr lang="en-US" sz="1290" dirty="0"/>
          </a:p>
        </p:txBody>
      </p:sp>
      <p:sp>
        <p:nvSpPr>
          <p:cNvPr id="12" name="Shape 9"/>
          <p:cNvSpPr/>
          <p:nvPr/>
        </p:nvSpPr>
        <p:spPr>
          <a:xfrm>
            <a:off x="5683508" y="4146173"/>
            <a:ext cx="573286" cy="32742"/>
          </a:xfrm>
          <a:prstGeom prst="roundRect">
            <a:avLst>
              <a:gd name="adj" fmla="val 225131"/>
            </a:avLst>
          </a:prstGeom>
          <a:solidFill>
            <a:srgbClr val="BCDBD4"/>
          </a:solidFill>
          <a:ln/>
        </p:spPr>
      </p:sp>
      <p:sp>
        <p:nvSpPr>
          <p:cNvPr id="13" name="Shape 10"/>
          <p:cNvSpPr/>
          <p:nvPr/>
        </p:nvSpPr>
        <p:spPr>
          <a:xfrm>
            <a:off x="5315010" y="3978354"/>
            <a:ext cx="368498" cy="368498"/>
          </a:xfrm>
          <a:prstGeom prst="roundRect">
            <a:avLst>
              <a:gd name="adj" fmla="val 20004"/>
            </a:avLst>
          </a:prstGeom>
          <a:solidFill>
            <a:srgbClr val="D6F5EE"/>
          </a:solidFill>
          <a:ln w="7620">
            <a:solidFill>
              <a:srgbClr val="BCDBD4"/>
            </a:solidFill>
            <a:prstDash val="solid"/>
          </a:ln>
        </p:spPr>
      </p:sp>
      <p:sp>
        <p:nvSpPr>
          <p:cNvPr id="14" name="Text 11"/>
          <p:cNvSpPr/>
          <p:nvPr/>
        </p:nvSpPr>
        <p:spPr>
          <a:xfrm>
            <a:off x="5396686" y="4039672"/>
            <a:ext cx="205145" cy="245745"/>
          </a:xfrm>
          <a:prstGeom prst="rect">
            <a:avLst/>
          </a:prstGeom>
          <a:noFill/>
          <a:ln/>
        </p:spPr>
        <p:txBody>
          <a:bodyPr wrap="none" rtlCol="0" anchor="t"/>
          <a:lstStyle/>
          <a:p>
            <a:pPr marL="0" indent="0" algn="ctr">
              <a:lnSpc>
                <a:spcPts val="1935"/>
              </a:lnSpc>
              <a:buNone/>
            </a:pPr>
            <a:r>
              <a:rPr lang="en-US" sz="1935" b="1" dirty="0">
                <a:solidFill>
                  <a:srgbClr val="333F70"/>
                </a:solidFill>
                <a:latin typeface="Unbounded" pitchFamily="34" charset="0"/>
                <a:ea typeface="Unbounded" pitchFamily="34" charset="-122"/>
                <a:cs typeface="Unbounded" pitchFamily="34" charset="-120"/>
              </a:rPr>
              <a:t>2</a:t>
            </a:r>
            <a:endParaRPr lang="en-US" sz="1935" dirty="0"/>
          </a:p>
        </p:txBody>
      </p:sp>
      <p:sp>
        <p:nvSpPr>
          <p:cNvPr id="15" name="Text 12"/>
          <p:cNvSpPr/>
          <p:nvPr/>
        </p:nvSpPr>
        <p:spPr>
          <a:xfrm>
            <a:off x="6400086" y="3957876"/>
            <a:ext cx="2047518" cy="255984"/>
          </a:xfrm>
          <a:prstGeom prst="rect">
            <a:avLst/>
          </a:prstGeom>
          <a:noFill/>
          <a:ln/>
        </p:spPr>
        <p:txBody>
          <a:bodyPr wrap="none" rtlCol="0" anchor="t"/>
          <a:lstStyle/>
          <a:p>
            <a:pPr marL="0" indent="0" algn="l">
              <a:lnSpc>
                <a:spcPts val="2015"/>
              </a:lnSpc>
              <a:buNone/>
            </a:pPr>
            <a:r>
              <a:rPr lang="en-US" sz="1612" b="1" dirty="0">
                <a:solidFill>
                  <a:srgbClr val="333F70"/>
                </a:solidFill>
                <a:latin typeface="Unbounded" pitchFamily="34" charset="0"/>
                <a:ea typeface="Unbounded" pitchFamily="34" charset="-122"/>
                <a:cs typeface="Unbounded" pitchFamily="34" charset="-120"/>
              </a:rPr>
              <a:t>Condiții</a:t>
            </a:r>
            <a:endParaRPr lang="en-US" sz="1612" dirty="0"/>
          </a:p>
        </p:txBody>
      </p:sp>
      <p:sp>
        <p:nvSpPr>
          <p:cNvPr id="16" name="Text 13"/>
          <p:cNvSpPr/>
          <p:nvPr/>
        </p:nvSpPr>
        <p:spPr>
          <a:xfrm>
            <a:off x="6400086" y="4312087"/>
            <a:ext cx="6634282" cy="1228725"/>
          </a:xfrm>
          <a:prstGeom prst="rect">
            <a:avLst/>
          </a:prstGeom>
          <a:noFill/>
          <a:ln/>
        </p:spPr>
        <p:txBody>
          <a:bodyPr wrap="square" rtlCol="0" anchor="t"/>
          <a:lstStyle/>
          <a:p>
            <a:pPr marL="0" indent="0" algn="l">
              <a:lnSpc>
                <a:spcPts val="1935"/>
              </a:lnSpc>
              <a:buNone/>
            </a:pPr>
            <a:r>
              <a:rPr lang="en-US" sz="1290" dirty="0">
                <a:solidFill>
                  <a:srgbClr val="333F70"/>
                </a:solidFill>
                <a:latin typeface="Open Sans" pitchFamily="34" charset="0"/>
                <a:ea typeface="Open Sans" pitchFamily="34" charset="-122"/>
                <a:cs typeface="Open Sans" pitchFamily="34" charset="-120"/>
              </a:rPr>
              <a:t>Reacția are loc rapid în condiții normale de temperatură și presiune, fără a necesita catalizatori sau încălzire suplimentară. Este suficientă o simplă expunere a sodiului la clor pentru a iniția reacția. Sodiul se găsește în mod natural în stare solidă, dar reacționează rapid cu clorul gazos, producând clorură de sodiu sub formă de pulbere fină.</a:t>
            </a:r>
            <a:endParaRPr lang="en-US" sz="1290" dirty="0"/>
          </a:p>
        </p:txBody>
      </p:sp>
      <p:sp>
        <p:nvSpPr>
          <p:cNvPr id="17" name="Shape 14"/>
          <p:cNvSpPr/>
          <p:nvPr/>
        </p:nvSpPr>
        <p:spPr>
          <a:xfrm>
            <a:off x="5683508" y="6220242"/>
            <a:ext cx="573286" cy="32742"/>
          </a:xfrm>
          <a:prstGeom prst="roundRect">
            <a:avLst>
              <a:gd name="adj" fmla="val 225131"/>
            </a:avLst>
          </a:prstGeom>
          <a:solidFill>
            <a:srgbClr val="BCDBD4"/>
          </a:solidFill>
          <a:ln/>
        </p:spPr>
      </p:sp>
      <p:sp>
        <p:nvSpPr>
          <p:cNvPr id="18" name="Shape 15"/>
          <p:cNvSpPr/>
          <p:nvPr/>
        </p:nvSpPr>
        <p:spPr>
          <a:xfrm>
            <a:off x="5315010" y="6052423"/>
            <a:ext cx="368498" cy="368498"/>
          </a:xfrm>
          <a:prstGeom prst="roundRect">
            <a:avLst>
              <a:gd name="adj" fmla="val 20004"/>
            </a:avLst>
          </a:prstGeom>
          <a:solidFill>
            <a:srgbClr val="D6F5EE"/>
          </a:solidFill>
          <a:ln w="7620">
            <a:solidFill>
              <a:srgbClr val="BCDBD4"/>
            </a:solidFill>
            <a:prstDash val="solid"/>
          </a:ln>
        </p:spPr>
      </p:sp>
      <p:sp>
        <p:nvSpPr>
          <p:cNvPr id="19" name="Text 16"/>
          <p:cNvSpPr/>
          <p:nvPr/>
        </p:nvSpPr>
        <p:spPr>
          <a:xfrm>
            <a:off x="5396210" y="6113740"/>
            <a:ext cx="206097" cy="245745"/>
          </a:xfrm>
          <a:prstGeom prst="rect">
            <a:avLst/>
          </a:prstGeom>
          <a:noFill/>
          <a:ln/>
        </p:spPr>
        <p:txBody>
          <a:bodyPr wrap="none" rtlCol="0" anchor="t"/>
          <a:lstStyle/>
          <a:p>
            <a:pPr marL="0" indent="0" algn="ctr">
              <a:lnSpc>
                <a:spcPts val="1935"/>
              </a:lnSpc>
              <a:buNone/>
            </a:pPr>
            <a:r>
              <a:rPr lang="en-US" sz="1935" b="1" dirty="0">
                <a:solidFill>
                  <a:srgbClr val="333F70"/>
                </a:solidFill>
                <a:latin typeface="Unbounded" pitchFamily="34" charset="0"/>
                <a:ea typeface="Unbounded" pitchFamily="34" charset="-122"/>
                <a:cs typeface="Unbounded" pitchFamily="34" charset="-120"/>
              </a:rPr>
              <a:t>3</a:t>
            </a:r>
            <a:endParaRPr lang="en-US" sz="1935" dirty="0"/>
          </a:p>
        </p:txBody>
      </p:sp>
      <p:sp>
        <p:nvSpPr>
          <p:cNvPr id="20" name="Text 17"/>
          <p:cNvSpPr/>
          <p:nvPr/>
        </p:nvSpPr>
        <p:spPr>
          <a:xfrm>
            <a:off x="6400086" y="6031944"/>
            <a:ext cx="2047518" cy="255984"/>
          </a:xfrm>
          <a:prstGeom prst="rect">
            <a:avLst/>
          </a:prstGeom>
          <a:noFill/>
          <a:ln/>
        </p:spPr>
        <p:txBody>
          <a:bodyPr wrap="none" rtlCol="0" anchor="t"/>
          <a:lstStyle/>
          <a:p>
            <a:pPr marL="0" indent="0" algn="l">
              <a:lnSpc>
                <a:spcPts val="2015"/>
              </a:lnSpc>
              <a:buNone/>
            </a:pPr>
            <a:r>
              <a:rPr lang="en-US" sz="1612" b="1" dirty="0">
                <a:solidFill>
                  <a:srgbClr val="333F70"/>
                </a:solidFill>
                <a:latin typeface="Unbounded" pitchFamily="34" charset="0"/>
                <a:ea typeface="Unbounded" pitchFamily="34" charset="-122"/>
                <a:cs typeface="Unbounded" pitchFamily="34" charset="-120"/>
              </a:rPr>
              <a:t>Aplicații</a:t>
            </a:r>
            <a:endParaRPr lang="en-US" sz="1612" dirty="0"/>
          </a:p>
        </p:txBody>
      </p:sp>
      <p:sp>
        <p:nvSpPr>
          <p:cNvPr id="21" name="Text 18"/>
          <p:cNvSpPr/>
          <p:nvPr/>
        </p:nvSpPr>
        <p:spPr>
          <a:xfrm>
            <a:off x="6400086" y="6386155"/>
            <a:ext cx="6634282" cy="1228725"/>
          </a:xfrm>
          <a:prstGeom prst="rect">
            <a:avLst/>
          </a:prstGeom>
          <a:noFill/>
          <a:ln/>
        </p:spPr>
        <p:txBody>
          <a:bodyPr wrap="square" rtlCol="0" anchor="t"/>
          <a:lstStyle/>
          <a:p>
            <a:pPr marL="0" indent="0" algn="l">
              <a:lnSpc>
                <a:spcPts val="1935"/>
              </a:lnSpc>
              <a:buNone/>
            </a:pPr>
            <a:r>
              <a:rPr lang="en-US" sz="1290" dirty="0">
                <a:solidFill>
                  <a:srgbClr val="333F70"/>
                </a:solidFill>
                <a:latin typeface="Open Sans" pitchFamily="34" charset="0"/>
                <a:ea typeface="Open Sans" pitchFamily="34" charset="-122"/>
                <a:cs typeface="Open Sans" pitchFamily="34" charset="-120"/>
              </a:rPr>
              <a:t>Reacția dintre sodiu și clor este utilizată pe scară largă în diverse aplicații industriale. Clorura de sodiu, produsul principal al acestei reacții, este esențială pentru producția de sare de masă, o substanță indispensabilă în alimentația umană și în industria alimentară. De asemenea, este folosită în industria chimică, farmaceutică, textilă și în tratarea apei.</a:t>
            </a:r>
            <a:endParaRPr lang="en-US" sz="129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920841" y="508754"/>
            <a:ext cx="8788598" cy="1156335"/>
          </a:xfrm>
          <a:prstGeom prst="rect">
            <a:avLst/>
          </a:prstGeom>
          <a:noFill/>
          <a:ln/>
        </p:spPr>
        <p:txBody>
          <a:bodyPr wrap="square" rtlCol="0" anchor="t"/>
          <a:lstStyle/>
          <a:p>
            <a:pPr marL="0" indent="0">
              <a:lnSpc>
                <a:spcPts val="4553"/>
              </a:lnSpc>
              <a:buNone/>
            </a:pPr>
            <a:r>
              <a:rPr lang="en-US" sz="3642" b="1" dirty="0">
                <a:solidFill>
                  <a:srgbClr val="333F70"/>
                </a:solidFill>
                <a:latin typeface="Unbounded" pitchFamily="34" charset="0"/>
                <a:ea typeface="Unbounded" pitchFamily="34" charset="-122"/>
                <a:cs typeface="Unbounded" pitchFamily="34" charset="-120"/>
              </a:rPr>
              <a:t>Reacția magneziului (Mg) cu clorul (Cl)</a:t>
            </a:r>
            <a:endParaRPr lang="en-US" sz="3642" dirty="0"/>
          </a:p>
        </p:txBody>
      </p:sp>
      <p:sp>
        <p:nvSpPr>
          <p:cNvPr id="5" name="Text 3"/>
          <p:cNvSpPr/>
          <p:nvPr/>
        </p:nvSpPr>
        <p:spPr>
          <a:xfrm>
            <a:off x="2920841" y="2035135"/>
            <a:ext cx="8788598" cy="832604"/>
          </a:xfrm>
          <a:prstGeom prst="rect">
            <a:avLst/>
          </a:prstGeom>
          <a:noFill/>
          <a:ln/>
        </p:spPr>
        <p:txBody>
          <a:bodyPr wrap="square" rtlCol="0" anchor="t"/>
          <a:lstStyle/>
          <a:p>
            <a:pPr marL="0" indent="0">
              <a:lnSpc>
                <a:spcPts val="2185"/>
              </a:lnSpc>
              <a:buNone/>
            </a:pPr>
            <a:r>
              <a:rPr lang="en-US" sz="1457" dirty="0">
                <a:solidFill>
                  <a:srgbClr val="333F70"/>
                </a:solidFill>
                <a:latin typeface="Open Sans" pitchFamily="34" charset="0"/>
                <a:ea typeface="Open Sans" pitchFamily="34" charset="-122"/>
                <a:cs typeface="Open Sans" pitchFamily="34" charset="-120"/>
              </a:rPr>
              <a:t>Magneziul este un metal alcalino-pământos, iar clorul este un halogen. Reacția dintre aceste două elemente este o reacție exotermă, adică degajă căldură. Reacția chimică se desfășoară rapid și cu degajare de lumină.</a:t>
            </a:r>
            <a:endParaRPr lang="en-US" sz="1457" dirty="0"/>
          </a:p>
        </p:txBody>
      </p:sp>
      <p:sp>
        <p:nvSpPr>
          <p:cNvPr id="6" name="Shape 4"/>
          <p:cNvSpPr/>
          <p:nvPr/>
        </p:nvSpPr>
        <p:spPr>
          <a:xfrm>
            <a:off x="2920841" y="3075861"/>
            <a:ext cx="1464707" cy="1047631"/>
          </a:xfrm>
          <a:prstGeom prst="roundRect">
            <a:avLst>
              <a:gd name="adj" fmla="val 7947"/>
            </a:avLst>
          </a:prstGeom>
          <a:solidFill>
            <a:schemeClr val="accent2"/>
          </a:solidFill>
          <a:ln w="7620">
            <a:solidFill>
              <a:schemeClr val="accent1"/>
            </a:solidFill>
            <a:prstDash val="solid"/>
          </a:ln>
        </p:spPr>
      </p:sp>
      <p:sp>
        <p:nvSpPr>
          <p:cNvPr id="7" name="Text 5"/>
          <p:cNvSpPr/>
          <p:nvPr/>
        </p:nvSpPr>
        <p:spPr>
          <a:xfrm>
            <a:off x="3113484" y="3426142"/>
            <a:ext cx="120253" cy="346948"/>
          </a:xfrm>
          <a:prstGeom prst="rect">
            <a:avLst/>
          </a:prstGeom>
          <a:noFill/>
          <a:ln/>
        </p:spPr>
        <p:txBody>
          <a:bodyPr wrap="none" rtlCol="0" anchor="t"/>
          <a:lstStyle/>
          <a:p>
            <a:pPr marL="0" indent="0" algn="ctr">
              <a:lnSpc>
                <a:spcPts val="2732"/>
              </a:lnSpc>
              <a:buNone/>
            </a:pPr>
            <a:r>
              <a:rPr lang="en-US" sz="1821" b="1" dirty="0">
                <a:solidFill>
                  <a:srgbClr val="333F70"/>
                </a:solidFill>
                <a:latin typeface="Unbounded" pitchFamily="34" charset="0"/>
                <a:ea typeface="Unbounded" pitchFamily="34" charset="-122"/>
                <a:cs typeface="Unbounded" pitchFamily="34" charset="-120"/>
              </a:rPr>
              <a:t>1</a:t>
            </a:r>
            <a:endParaRPr lang="en-US" sz="1821" dirty="0"/>
          </a:p>
        </p:txBody>
      </p:sp>
      <p:sp>
        <p:nvSpPr>
          <p:cNvPr id="8" name="Text 6"/>
          <p:cNvSpPr/>
          <p:nvPr/>
        </p:nvSpPr>
        <p:spPr>
          <a:xfrm>
            <a:off x="4570571" y="3260884"/>
            <a:ext cx="2334697" cy="289084"/>
          </a:xfrm>
          <a:prstGeom prst="rect">
            <a:avLst/>
          </a:prstGeom>
          <a:noFill/>
          <a:ln/>
        </p:spPr>
        <p:txBody>
          <a:bodyPr wrap="none" rtlCol="0" anchor="t"/>
          <a:lstStyle/>
          <a:p>
            <a:pPr marL="0" indent="0" algn="l">
              <a:lnSpc>
                <a:spcPts val="2276"/>
              </a:lnSpc>
              <a:buNone/>
            </a:pPr>
            <a:r>
              <a:rPr lang="en-US" sz="1821" b="1" dirty="0">
                <a:solidFill>
                  <a:srgbClr val="333F70"/>
                </a:solidFill>
                <a:latin typeface="Unbounded" pitchFamily="34" charset="0"/>
                <a:ea typeface="Unbounded" pitchFamily="34" charset="-122"/>
                <a:cs typeface="Unbounded" pitchFamily="34" charset="-120"/>
              </a:rPr>
              <a:t>Reacția chimică</a:t>
            </a:r>
            <a:endParaRPr lang="en-US" sz="1821" dirty="0"/>
          </a:p>
        </p:txBody>
      </p:sp>
      <p:sp>
        <p:nvSpPr>
          <p:cNvPr id="9" name="Text 7"/>
          <p:cNvSpPr/>
          <p:nvPr/>
        </p:nvSpPr>
        <p:spPr>
          <a:xfrm>
            <a:off x="4570571" y="3660934"/>
            <a:ext cx="6211967" cy="277535"/>
          </a:xfrm>
          <a:prstGeom prst="rect">
            <a:avLst/>
          </a:prstGeom>
          <a:noFill/>
          <a:ln/>
        </p:spPr>
        <p:txBody>
          <a:bodyPr wrap="none" rtlCol="0" anchor="t"/>
          <a:lstStyle/>
          <a:p>
            <a:pPr marL="0" indent="0" algn="l">
              <a:lnSpc>
                <a:spcPts val="2185"/>
              </a:lnSpc>
              <a:buNone/>
            </a:pPr>
            <a:r>
              <a:rPr lang="en-US" sz="1457" dirty="0">
                <a:solidFill>
                  <a:srgbClr val="333F70"/>
                </a:solidFill>
                <a:latin typeface="Open Sans" pitchFamily="34" charset="0"/>
                <a:ea typeface="Open Sans" pitchFamily="34" charset="-122"/>
                <a:cs typeface="Open Sans" pitchFamily="34" charset="-120"/>
              </a:rPr>
              <a:t>Magneziul reacționează cu clorul, formând clorură de magneziu (MgCl2).</a:t>
            </a:r>
            <a:endParaRPr lang="en-US" sz="1457" dirty="0"/>
          </a:p>
        </p:txBody>
      </p:sp>
      <p:sp>
        <p:nvSpPr>
          <p:cNvPr id="10" name="Shape 8"/>
          <p:cNvSpPr/>
          <p:nvPr/>
        </p:nvSpPr>
        <p:spPr>
          <a:xfrm>
            <a:off x="4478060" y="4103430"/>
            <a:ext cx="7138868" cy="18455"/>
          </a:xfrm>
          <a:prstGeom prst="roundRect">
            <a:avLst>
              <a:gd name="adj" fmla="val 451154"/>
            </a:avLst>
          </a:prstGeom>
          <a:solidFill>
            <a:srgbClr val="BCDBD4"/>
          </a:solidFill>
          <a:ln/>
        </p:spPr>
      </p:sp>
      <p:sp>
        <p:nvSpPr>
          <p:cNvPr id="11" name="Shape 9"/>
          <p:cNvSpPr/>
          <p:nvPr/>
        </p:nvSpPr>
        <p:spPr>
          <a:xfrm>
            <a:off x="2920841" y="4216003"/>
            <a:ext cx="2929533" cy="1047631"/>
          </a:xfrm>
          <a:prstGeom prst="roundRect">
            <a:avLst>
              <a:gd name="adj" fmla="val 7947"/>
            </a:avLst>
          </a:prstGeom>
          <a:solidFill>
            <a:schemeClr val="accent2"/>
          </a:solidFill>
          <a:ln w="7620">
            <a:solidFill>
              <a:srgbClr val="BCDBD4"/>
            </a:solidFill>
            <a:prstDash val="solid"/>
          </a:ln>
        </p:spPr>
      </p:sp>
      <p:sp>
        <p:nvSpPr>
          <p:cNvPr id="12" name="Text 10"/>
          <p:cNvSpPr/>
          <p:nvPr/>
        </p:nvSpPr>
        <p:spPr>
          <a:xfrm>
            <a:off x="3113484" y="4566285"/>
            <a:ext cx="193119" cy="346948"/>
          </a:xfrm>
          <a:prstGeom prst="rect">
            <a:avLst/>
          </a:prstGeom>
          <a:noFill/>
          <a:ln/>
        </p:spPr>
        <p:txBody>
          <a:bodyPr wrap="none" rtlCol="0" anchor="t"/>
          <a:lstStyle/>
          <a:p>
            <a:pPr marL="0" indent="0" algn="ctr">
              <a:lnSpc>
                <a:spcPts val="2732"/>
              </a:lnSpc>
              <a:buNone/>
            </a:pPr>
            <a:r>
              <a:rPr lang="en-US" sz="1821" b="1" dirty="0">
                <a:solidFill>
                  <a:srgbClr val="333F70"/>
                </a:solidFill>
                <a:latin typeface="Unbounded" pitchFamily="34" charset="0"/>
                <a:ea typeface="Unbounded" pitchFamily="34" charset="-122"/>
                <a:cs typeface="Unbounded" pitchFamily="34" charset="-120"/>
              </a:rPr>
              <a:t>2</a:t>
            </a:r>
            <a:endParaRPr lang="en-US" sz="1821" dirty="0"/>
          </a:p>
        </p:txBody>
      </p:sp>
      <p:sp>
        <p:nvSpPr>
          <p:cNvPr id="13" name="Text 11"/>
          <p:cNvSpPr/>
          <p:nvPr/>
        </p:nvSpPr>
        <p:spPr>
          <a:xfrm>
            <a:off x="6035397" y="4401026"/>
            <a:ext cx="2301121" cy="289084"/>
          </a:xfrm>
          <a:prstGeom prst="rect">
            <a:avLst/>
          </a:prstGeom>
          <a:noFill/>
          <a:ln/>
        </p:spPr>
        <p:txBody>
          <a:bodyPr wrap="none" rtlCol="0" anchor="t"/>
          <a:lstStyle/>
          <a:p>
            <a:pPr marL="0" indent="0" algn="l">
              <a:lnSpc>
                <a:spcPts val="2276"/>
              </a:lnSpc>
              <a:buNone/>
            </a:pPr>
            <a:r>
              <a:rPr lang="en-US" sz="1821" b="1" dirty="0">
                <a:solidFill>
                  <a:srgbClr val="333F70"/>
                </a:solidFill>
                <a:latin typeface="Unbounded" pitchFamily="34" charset="0"/>
                <a:ea typeface="Unbounded" pitchFamily="34" charset="-122"/>
                <a:cs typeface="Unbounded" pitchFamily="34" charset="-120"/>
              </a:rPr>
              <a:t>Ecuația reacției</a:t>
            </a:r>
            <a:endParaRPr lang="en-US" sz="1821" dirty="0"/>
          </a:p>
        </p:txBody>
      </p:sp>
      <p:sp>
        <p:nvSpPr>
          <p:cNvPr id="14" name="Text 12"/>
          <p:cNvSpPr/>
          <p:nvPr/>
        </p:nvSpPr>
        <p:spPr>
          <a:xfrm>
            <a:off x="6035397" y="4801076"/>
            <a:ext cx="2301121" cy="277535"/>
          </a:xfrm>
          <a:prstGeom prst="rect">
            <a:avLst/>
          </a:prstGeom>
          <a:noFill/>
          <a:ln/>
        </p:spPr>
        <p:txBody>
          <a:bodyPr wrap="none" rtlCol="0" anchor="t"/>
          <a:lstStyle/>
          <a:p>
            <a:pPr marL="0" indent="0" algn="l">
              <a:lnSpc>
                <a:spcPts val="2185"/>
              </a:lnSpc>
              <a:buNone/>
            </a:pPr>
            <a:r>
              <a:rPr lang="en-US" sz="1457" dirty="0">
                <a:solidFill>
                  <a:srgbClr val="333F70"/>
                </a:solidFill>
                <a:latin typeface="Open Sans" pitchFamily="34" charset="0"/>
                <a:ea typeface="Open Sans" pitchFamily="34" charset="-122"/>
                <a:cs typeface="Open Sans" pitchFamily="34" charset="-120"/>
              </a:rPr>
              <a:t>Mg + Cl2 → MgCl2</a:t>
            </a:r>
            <a:endParaRPr lang="en-US" sz="1457" dirty="0"/>
          </a:p>
        </p:txBody>
      </p:sp>
      <p:sp>
        <p:nvSpPr>
          <p:cNvPr id="15" name="Shape 13"/>
          <p:cNvSpPr/>
          <p:nvPr/>
        </p:nvSpPr>
        <p:spPr>
          <a:xfrm>
            <a:off x="5942886" y="5243572"/>
            <a:ext cx="5674043" cy="18455"/>
          </a:xfrm>
          <a:prstGeom prst="roundRect">
            <a:avLst>
              <a:gd name="adj" fmla="val 451154"/>
            </a:avLst>
          </a:prstGeom>
          <a:solidFill>
            <a:srgbClr val="BCDBD4"/>
          </a:solidFill>
          <a:ln/>
        </p:spPr>
      </p:sp>
      <p:sp>
        <p:nvSpPr>
          <p:cNvPr id="16" name="Shape 14"/>
          <p:cNvSpPr/>
          <p:nvPr/>
        </p:nvSpPr>
        <p:spPr>
          <a:xfrm>
            <a:off x="2920841" y="5356146"/>
            <a:ext cx="4394240" cy="1325166"/>
          </a:xfrm>
          <a:prstGeom prst="roundRect">
            <a:avLst>
              <a:gd name="adj" fmla="val 6283"/>
            </a:avLst>
          </a:prstGeom>
          <a:solidFill>
            <a:schemeClr val="accent2"/>
          </a:solidFill>
          <a:ln w="7620">
            <a:solidFill>
              <a:srgbClr val="BCDBD4"/>
            </a:solidFill>
            <a:prstDash val="solid"/>
          </a:ln>
        </p:spPr>
      </p:sp>
      <p:sp>
        <p:nvSpPr>
          <p:cNvPr id="17" name="Text 15"/>
          <p:cNvSpPr/>
          <p:nvPr/>
        </p:nvSpPr>
        <p:spPr>
          <a:xfrm>
            <a:off x="3113484" y="5845254"/>
            <a:ext cx="194072" cy="346948"/>
          </a:xfrm>
          <a:prstGeom prst="rect">
            <a:avLst/>
          </a:prstGeom>
          <a:noFill/>
          <a:ln/>
        </p:spPr>
        <p:txBody>
          <a:bodyPr wrap="none" rtlCol="0" anchor="t"/>
          <a:lstStyle/>
          <a:p>
            <a:pPr marL="0" indent="0" algn="ctr">
              <a:lnSpc>
                <a:spcPts val="2732"/>
              </a:lnSpc>
              <a:buNone/>
            </a:pPr>
            <a:r>
              <a:rPr lang="en-US" sz="1821" b="1" dirty="0">
                <a:solidFill>
                  <a:srgbClr val="333F70"/>
                </a:solidFill>
                <a:latin typeface="Unbounded" pitchFamily="34" charset="0"/>
                <a:ea typeface="Unbounded" pitchFamily="34" charset="-122"/>
                <a:cs typeface="Unbounded" pitchFamily="34" charset="-120"/>
              </a:rPr>
              <a:t>3</a:t>
            </a:r>
            <a:endParaRPr lang="en-US" sz="1821" dirty="0"/>
          </a:p>
        </p:txBody>
      </p:sp>
      <p:sp>
        <p:nvSpPr>
          <p:cNvPr id="18" name="Text 16"/>
          <p:cNvSpPr/>
          <p:nvPr/>
        </p:nvSpPr>
        <p:spPr>
          <a:xfrm>
            <a:off x="7500104" y="5541169"/>
            <a:ext cx="2646402" cy="289084"/>
          </a:xfrm>
          <a:prstGeom prst="rect">
            <a:avLst/>
          </a:prstGeom>
          <a:noFill/>
          <a:ln/>
        </p:spPr>
        <p:txBody>
          <a:bodyPr wrap="none" rtlCol="0" anchor="t"/>
          <a:lstStyle/>
          <a:p>
            <a:pPr marL="0" indent="0" algn="l">
              <a:lnSpc>
                <a:spcPts val="2276"/>
              </a:lnSpc>
              <a:buNone/>
            </a:pPr>
            <a:r>
              <a:rPr lang="en-US" sz="1821" b="1" dirty="0">
                <a:solidFill>
                  <a:srgbClr val="333F70"/>
                </a:solidFill>
                <a:latin typeface="Unbounded" pitchFamily="34" charset="0"/>
                <a:ea typeface="Unbounded" pitchFamily="34" charset="-122"/>
                <a:cs typeface="Unbounded" pitchFamily="34" charset="-120"/>
              </a:rPr>
              <a:t>Condiții de reacție</a:t>
            </a:r>
            <a:endParaRPr lang="en-US" sz="1821" dirty="0"/>
          </a:p>
        </p:txBody>
      </p:sp>
      <p:sp>
        <p:nvSpPr>
          <p:cNvPr id="19" name="Text 17"/>
          <p:cNvSpPr/>
          <p:nvPr/>
        </p:nvSpPr>
        <p:spPr>
          <a:xfrm>
            <a:off x="7500104" y="5941219"/>
            <a:ext cx="4024313" cy="555069"/>
          </a:xfrm>
          <a:prstGeom prst="rect">
            <a:avLst/>
          </a:prstGeom>
          <a:noFill/>
          <a:ln/>
        </p:spPr>
        <p:txBody>
          <a:bodyPr wrap="square" rtlCol="0" anchor="t"/>
          <a:lstStyle/>
          <a:p>
            <a:pPr marL="0" indent="0" algn="l">
              <a:lnSpc>
                <a:spcPts val="2185"/>
              </a:lnSpc>
              <a:buNone/>
            </a:pPr>
            <a:r>
              <a:rPr lang="en-US" sz="1457" dirty="0">
                <a:solidFill>
                  <a:srgbClr val="333F70"/>
                </a:solidFill>
                <a:latin typeface="Open Sans" pitchFamily="34" charset="0"/>
                <a:ea typeface="Open Sans" pitchFamily="34" charset="-122"/>
                <a:cs typeface="Open Sans" pitchFamily="34" charset="-120"/>
              </a:rPr>
              <a:t>Reacția are loc la temperatura camerei, dar este accelerată de încălzire.</a:t>
            </a:r>
            <a:endParaRPr lang="en-US" sz="1457" dirty="0"/>
          </a:p>
        </p:txBody>
      </p:sp>
      <p:sp>
        <p:nvSpPr>
          <p:cNvPr id="20" name="Text 18"/>
          <p:cNvSpPr/>
          <p:nvPr/>
        </p:nvSpPr>
        <p:spPr>
          <a:xfrm>
            <a:off x="2920841" y="6889433"/>
            <a:ext cx="8788598" cy="832604"/>
          </a:xfrm>
          <a:prstGeom prst="rect">
            <a:avLst/>
          </a:prstGeom>
          <a:noFill/>
          <a:ln/>
        </p:spPr>
        <p:txBody>
          <a:bodyPr wrap="square" rtlCol="0" anchor="t"/>
          <a:lstStyle/>
          <a:p>
            <a:pPr marL="0" indent="0">
              <a:lnSpc>
                <a:spcPts val="2185"/>
              </a:lnSpc>
              <a:buNone/>
            </a:pPr>
            <a:r>
              <a:rPr lang="en-US" sz="1457" dirty="0">
                <a:solidFill>
                  <a:srgbClr val="333F70"/>
                </a:solidFill>
                <a:latin typeface="Open Sans" pitchFamily="34" charset="0"/>
                <a:ea typeface="Open Sans" pitchFamily="34" charset="-122"/>
                <a:cs typeface="Open Sans" pitchFamily="34" charset="-120"/>
              </a:rPr>
              <a:t>Clorura de magneziu este o substanță solidă, albă, solubilă în apă. Această reacție este utilizată în diverse industrii, cum ar fi industria chimică și metalurgică. De asemenea, clorura de magneziu este un compus important în biochimie, având rol vital în organism.</a:t>
            </a:r>
            <a:endParaRPr lang="en-US" sz="145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30433"/>
          </a:xfrm>
          <a:prstGeom prst="rect">
            <a:avLst/>
          </a:prstGeom>
          <a:solidFill>
            <a:srgbClr val="FFFFFF"/>
          </a:solidFill>
          <a:ln/>
        </p:spPr>
      </p:sp>
      <p:sp>
        <p:nvSpPr>
          <p:cNvPr id="4" name="Text 2"/>
          <p:cNvSpPr/>
          <p:nvPr/>
        </p:nvSpPr>
        <p:spPr>
          <a:xfrm>
            <a:off x="3403402" y="452914"/>
            <a:ext cx="7823478" cy="1029176"/>
          </a:xfrm>
          <a:prstGeom prst="rect">
            <a:avLst/>
          </a:prstGeom>
          <a:noFill/>
          <a:ln/>
        </p:spPr>
        <p:txBody>
          <a:bodyPr wrap="square" rtlCol="0" anchor="t"/>
          <a:lstStyle/>
          <a:p>
            <a:pPr marL="0" indent="0" algn="ctr">
              <a:lnSpc>
                <a:spcPts val="4053"/>
              </a:lnSpc>
              <a:buNone/>
            </a:pPr>
            <a:r>
              <a:rPr lang="en-US" sz="3242" b="1" dirty="0">
                <a:solidFill>
                  <a:srgbClr val="C00000"/>
                </a:solidFill>
                <a:latin typeface="Unbounded" pitchFamily="34" charset="0"/>
                <a:ea typeface="Unbounded" pitchFamily="34" charset="-122"/>
                <a:cs typeface="Unbounded" pitchFamily="34" charset="-120"/>
              </a:rPr>
              <a:t>Reacția calciului (Ca) cu clorul (Cl)</a:t>
            </a:r>
            <a:endParaRPr lang="en-US" sz="3242" dirty="0">
              <a:solidFill>
                <a:srgbClr val="C00000"/>
              </a:solidFill>
            </a:endParaRPr>
          </a:p>
        </p:txBody>
      </p:sp>
      <p:sp>
        <p:nvSpPr>
          <p:cNvPr id="5" name="Text 3"/>
          <p:cNvSpPr/>
          <p:nvPr/>
        </p:nvSpPr>
        <p:spPr>
          <a:xfrm>
            <a:off x="3403402" y="1811417"/>
            <a:ext cx="7823478" cy="740807"/>
          </a:xfrm>
          <a:prstGeom prst="rect">
            <a:avLst/>
          </a:prstGeom>
          <a:noFill/>
          <a:ln/>
        </p:spPr>
        <p:txBody>
          <a:bodyPr wrap="square" rtlCol="0" anchor="t"/>
          <a:lstStyle/>
          <a:p>
            <a:pPr marL="0" indent="0">
              <a:lnSpc>
                <a:spcPts val="1945"/>
              </a:lnSpc>
              <a:buNone/>
            </a:pPr>
            <a:r>
              <a:rPr lang="en-US" sz="1297" dirty="0">
                <a:solidFill>
                  <a:srgbClr val="333F70"/>
                </a:solidFill>
                <a:latin typeface="Open Sans" pitchFamily="34" charset="0"/>
                <a:ea typeface="Open Sans" pitchFamily="34" charset="-122"/>
                <a:cs typeface="Open Sans" pitchFamily="34" charset="-120"/>
              </a:rPr>
              <a:t>Calciul este un metal alcalino-pământos, reactiv, cu o afinitate mare pentru halogeni. Clorul este un halogen, un nemetal foarte reactiv. Reacția dintre calciu și clor este o reacție exotermă, cu degajare de căldură și lumină.</a:t>
            </a:r>
            <a:endParaRPr lang="en-US" sz="1297" dirty="0"/>
          </a:p>
        </p:txBody>
      </p:sp>
      <p:pic>
        <p:nvPicPr>
          <p:cNvPr id="6" name="Image 0" descr="preencoded.png"/>
          <p:cNvPicPr>
            <a:picLocks noChangeAspect="1"/>
          </p:cNvPicPr>
          <p:nvPr/>
        </p:nvPicPr>
        <p:blipFill>
          <a:blip r:embed="rId3"/>
          <a:stretch>
            <a:fillRect/>
          </a:stretch>
        </p:blipFill>
        <p:spPr>
          <a:xfrm>
            <a:off x="4713803" y="2737485"/>
            <a:ext cx="1290757" cy="1426250"/>
          </a:xfrm>
          <a:prstGeom prst="rect">
            <a:avLst/>
          </a:prstGeom>
        </p:spPr>
      </p:pic>
      <p:sp>
        <p:nvSpPr>
          <p:cNvPr id="7" name="Text 4"/>
          <p:cNvSpPr/>
          <p:nvPr/>
        </p:nvSpPr>
        <p:spPr>
          <a:xfrm>
            <a:off x="5305544" y="3485436"/>
            <a:ext cx="107037" cy="308729"/>
          </a:xfrm>
          <a:prstGeom prst="rect">
            <a:avLst/>
          </a:prstGeom>
          <a:noFill/>
          <a:ln/>
        </p:spPr>
        <p:txBody>
          <a:bodyPr wrap="none" rtlCol="0" anchor="t"/>
          <a:lstStyle/>
          <a:p>
            <a:pPr marL="0" indent="0" algn="ctr">
              <a:lnSpc>
                <a:spcPts val="2432"/>
              </a:lnSpc>
              <a:buNone/>
            </a:pPr>
            <a:r>
              <a:rPr lang="en-US" sz="1621" b="1" dirty="0">
                <a:solidFill>
                  <a:srgbClr val="333F70"/>
                </a:solidFill>
                <a:latin typeface="Unbounded" pitchFamily="34" charset="0"/>
                <a:ea typeface="Unbounded" pitchFamily="34" charset="-122"/>
                <a:cs typeface="Unbounded" pitchFamily="34" charset="-120"/>
              </a:rPr>
              <a:t>1</a:t>
            </a:r>
            <a:endParaRPr lang="en-US" sz="1621" dirty="0"/>
          </a:p>
        </p:txBody>
      </p:sp>
      <p:sp>
        <p:nvSpPr>
          <p:cNvPr id="8" name="Text 5"/>
          <p:cNvSpPr/>
          <p:nvPr/>
        </p:nvSpPr>
        <p:spPr>
          <a:xfrm>
            <a:off x="6169223" y="3025616"/>
            <a:ext cx="3431143" cy="257294"/>
          </a:xfrm>
          <a:prstGeom prst="rect">
            <a:avLst/>
          </a:prstGeom>
          <a:noFill/>
          <a:ln/>
        </p:spPr>
        <p:txBody>
          <a:bodyPr wrap="none" rtlCol="0" anchor="t"/>
          <a:lstStyle/>
          <a:p>
            <a:pPr marL="0" indent="0" algn="l">
              <a:lnSpc>
                <a:spcPts val="2026"/>
              </a:lnSpc>
              <a:buNone/>
            </a:pPr>
            <a:r>
              <a:rPr lang="en-US" sz="1621" b="1" dirty="0">
                <a:solidFill>
                  <a:srgbClr val="333F70"/>
                </a:solidFill>
                <a:latin typeface="Unbounded" pitchFamily="34" charset="0"/>
                <a:ea typeface="Unbounded" pitchFamily="34" charset="-122"/>
                <a:cs typeface="Unbounded" pitchFamily="34" charset="-120"/>
              </a:rPr>
              <a:t>Formarea clorurii de calciu</a:t>
            </a:r>
            <a:endParaRPr lang="en-US" sz="1621" dirty="0"/>
          </a:p>
        </p:txBody>
      </p:sp>
      <p:sp>
        <p:nvSpPr>
          <p:cNvPr id="9" name="Text 6"/>
          <p:cNvSpPr/>
          <p:nvPr/>
        </p:nvSpPr>
        <p:spPr>
          <a:xfrm>
            <a:off x="6169223" y="3381732"/>
            <a:ext cx="4892993" cy="493871"/>
          </a:xfrm>
          <a:prstGeom prst="rect">
            <a:avLst/>
          </a:prstGeom>
          <a:noFill/>
          <a:ln/>
        </p:spPr>
        <p:txBody>
          <a:bodyPr wrap="square" rtlCol="0" anchor="t"/>
          <a:lstStyle/>
          <a:p>
            <a:pPr marL="0" indent="0" algn="l">
              <a:lnSpc>
                <a:spcPts val="1945"/>
              </a:lnSpc>
              <a:buNone/>
            </a:pPr>
            <a:r>
              <a:rPr lang="en-US" sz="1297" dirty="0">
                <a:solidFill>
                  <a:srgbClr val="333F70"/>
                </a:solidFill>
                <a:latin typeface="Open Sans" pitchFamily="34" charset="0"/>
                <a:ea typeface="Open Sans" pitchFamily="34" charset="-122"/>
                <a:cs typeface="Open Sans" pitchFamily="34" charset="-120"/>
              </a:rPr>
              <a:t>Reacția dintre calciu și clor formează clorura de calciu (CaCl2), un compus ionic alb, higroscopic.</a:t>
            </a:r>
            <a:endParaRPr lang="en-US" sz="1297" dirty="0"/>
          </a:p>
        </p:txBody>
      </p:sp>
      <p:sp>
        <p:nvSpPr>
          <p:cNvPr id="10" name="Shape 7"/>
          <p:cNvSpPr/>
          <p:nvPr/>
        </p:nvSpPr>
        <p:spPr>
          <a:xfrm>
            <a:off x="6045637" y="4167188"/>
            <a:ext cx="5140166" cy="16431"/>
          </a:xfrm>
          <a:prstGeom prst="roundRect">
            <a:avLst>
              <a:gd name="adj" fmla="val 451082"/>
            </a:avLst>
          </a:prstGeom>
          <a:solidFill>
            <a:srgbClr val="BCDBD4"/>
          </a:solidFill>
          <a:ln/>
        </p:spPr>
      </p:sp>
      <p:pic>
        <p:nvPicPr>
          <p:cNvPr id="11" name="Image 1" descr="preencoded.png"/>
          <p:cNvPicPr>
            <a:picLocks noChangeAspect="1"/>
          </p:cNvPicPr>
          <p:nvPr/>
        </p:nvPicPr>
        <p:blipFill>
          <a:blip r:embed="rId4"/>
          <a:stretch>
            <a:fillRect/>
          </a:stretch>
        </p:blipFill>
        <p:spPr>
          <a:xfrm>
            <a:off x="4068366" y="4204811"/>
            <a:ext cx="2581632" cy="1426250"/>
          </a:xfrm>
          <a:prstGeom prst="rect">
            <a:avLst/>
          </a:prstGeom>
        </p:spPr>
      </p:pic>
      <p:sp>
        <p:nvSpPr>
          <p:cNvPr id="12" name="Text 8"/>
          <p:cNvSpPr/>
          <p:nvPr/>
        </p:nvSpPr>
        <p:spPr>
          <a:xfrm>
            <a:off x="5273278" y="4763572"/>
            <a:ext cx="171807" cy="308729"/>
          </a:xfrm>
          <a:prstGeom prst="rect">
            <a:avLst/>
          </a:prstGeom>
          <a:noFill/>
          <a:ln/>
        </p:spPr>
        <p:txBody>
          <a:bodyPr wrap="none" rtlCol="0" anchor="t"/>
          <a:lstStyle/>
          <a:p>
            <a:pPr marL="0" indent="0" algn="ctr">
              <a:lnSpc>
                <a:spcPts val="2432"/>
              </a:lnSpc>
              <a:buNone/>
            </a:pPr>
            <a:r>
              <a:rPr lang="en-US" sz="1621" b="1" dirty="0">
                <a:solidFill>
                  <a:srgbClr val="333F70"/>
                </a:solidFill>
                <a:latin typeface="Unbounded" pitchFamily="34" charset="0"/>
                <a:ea typeface="Unbounded" pitchFamily="34" charset="-122"/>
                <a:cs typeface="Unbounded" pitchFamily="34" charset="-120"/>
              </a:rPr>
              <a:t>2</a:t>
            </a:r>
            <a:endParaRPr lang="en-US" sz="1621" dirty="0"/>
          </a:p>
        </p:txBody>
      </p:sp>
      <p:sp>
        <p:nvSpPr>
          <p:cNvPr id="13" name="Text 9"/>
          <p:cNvSpPr/>
          <p:nvPr/>
        </p:nvSpPr>
        <p:spPr>
          <a:xfrm>
            <a:off x="6814661" y="4369475"/>
            <a:ext cx="2930843" cy="257294"/>
          </a:xfrm>
          <a:prstGeom prst="rect">
            <a:avLst/>
          </a:prstGeom>
          <a:noFill/>
          <a:ln/>
        </p:spPr>
        <p:txBody>
          <a:bodyPr wrap="none" rtlCol="0" anchor="t"/>
          <a:lstStyle/>
          <a:p>
            <a:pPr marL="0" indent="0" algn="l">
              <a:lnSpc>
                <a:spcPts val="2026"/>
              </a:lnSpc>
              <a:buNone/>
            </a:pPr>
            <a:r>
              <a:rPr lang="en-US" sz="1621" b="1" dirty="0">
                <a:solidFill>
                  <a:srgbClr val="333F70"/>
                </a:solidFill>
                <a:latin typeface="Unbounded" pitchFamily="34" charset="0"/>
                <a:ea typeface="Unbounded" pitchFamily="34" charset="-122"/>
                <a:cs typeface="Unbounded" pitchFamily="34" charset="-120"/>
              </a:rPr>
              <a:t>Transferul de electroni</a:t>
            </a:r>
            <a:endParaRPr lang="en-US" sz="1621" dirty="0"/>
          </a:p>
        </p:txBody>
      </p:sp>
      <p:sp>
        <p:nvSpPr>
          <p:cNvPr id="14" name="Text 10"/>
          <p:cNvSpPr/>
          <p:nvPr/>
        </p:nvSpPr>
        <p:spPr>
          <a:xfrm>
            <a:off x="6814661" y="4725591"/>
            <a:ext cx="4247555" cy="740807"/>
          </a:xfrm>
          <a:prstGeom prst="rect">
            <a:avLst/>
          </a:prstGeom>
          <a:noFill/>
          <a:ln/>
        </p:spPr>
        <p:txBody>
          <a:bodyPr wrap="square" rtlCol="0" anchor="t"/>
          <a:lstStyle/>
          <a:p>
            <a:pPr marL="0" indent="0" algn="l">
              <a:lnSpc>
                <a:spcPts val="1945"/>
              </a:lnSpc>
              <a:buNone/>
            </a:pPr>
            <a:r>
              <a:rPr lang="en-US" sz="1297" dirty="0">
                <a:solidFill>
                  <a:srgbClr val="333F70"/>
                </a:solidFill>
                <a:latin typeface="Open Sans" pitchFamily="34" charset="0"/>
                <a:ea typeface="Open Sans" pitchFamily="34" charset="-122"/>
                <a:cs typeface="Open Sans" pitchFamily="34" charset="-120"/>
              </a:rPr>
              <a:t>Calciul cedează doi electroni de valență, devenind ion de calciu (Ca2+), iar clorul capătă un electron, devenind ion de clorură (Cl-).</a:t>
            </a:r>
            <a:endParaRPr lang="en-US" sz="1297" dirty="0"/>
          </a:p>
        </p:txBody>
      </p:sp>
      <p:sp>
        <p:nvSpPr>
          <p:cNvPr id="15" name="Shape 11"/>
          <p:cNvSpPr/>
          <p:nvPr/>
        </p:nvSpPr>
        <p:spPr>
          <a:xfrm>
            <a:off x="6691074" y="5634514"/>
            <a:ext cx="4494728" cy="16431"/>
          </a:xfrm>
          <a:prstGeom prst="roundRect">
            <a:avLst>
              <a:gd name="adj" fmla="val 451082"/>
            </a:avLst>
          </a:prstGeom>
          <a:solidFill>
            <a:srgbClr val="BCDBD4"/>
          </a:solidFill>
          <a:ln/>
        </p:spPr>
      </p:sp>
      <p:pic>
        <p:nvPicPr>
          <p:cNvPr id="16" name="Image 2" descr="preencoded.png"/>
          <p:cNvPicPr>
            <a:picLocks noChangeAspect="1"/>
          </p:cNvPicPr>
          <p:nvPr/>
        </p:nvPicPr>
        <p:blipFill>
          <a:blip r:embed="rId5"/>
          <a:stretch>
            <a:fillRect/>
          </a:stretch>
        </p:blipFill>
        <p:spPr>
          <a:xfrm>
            <a:off x="3422928" y="5672138"/>
            <a:ext cx="3872508" cy="1426250"/>
          </a:xfrm>
          <a:prstGeom prst="rect">
            <a:avLst/>
          </a:prstGeom>
        </p:spPr>
      </p:pic>
      <p:sp>
        <p:nvSpPr>
          <p:cNvPr id="17" name="Text 12"/>
          <p:cNvSpPr/>
          <p:nvPr/>
        </p:nvSpPr>
        <p:spPr>
          <a:xfrm>
            <a:off x="5272802" y="6230898"/>
            <a:ext cx="172641" cy="308729"/>
          </a:xfrm>
          <a:prstGeom prst="rect">
            <a:avLst/>
          </a:prstGeom>
          <a:noFill/>
          <a:ln/>
        </p:spPr>
        <p:txBody>
          <a:bodyPr wrap="none" rtlCol="0" anchor="t"/>
          <a:lstStyle/>
          <a:p>
            <a:pPr marL="0" indent="0" algn="ctr">
              <a:lnSpc>
                <a:spcPts val="2432"/>
              </a:lnSpc>
              <a:buNone/>
            </a:pPr>
            <a:r>
              <a:rPr lang="en-US" sz="1621" b="1" dirty="0">
                <a:solidFill>
                  <a:srgbClr val="333F70"/>
                </a:solidFill>
                <a:latin typeface="Unbounded" pitchFamily="34" charset="0"/>
                <a:ea typeface="Unbounded" pitchFamily="34" charset="-122"/>
                <a:cs typeface="Unbounded" pitchFamily="34" charset="-120"/>
              </a:rPr>
              <a:t>3</a:t>
            </a:r>
            <a:endParaRPr lang="en-US" sz="1621" dirty="0"/>
          </a:p>
        </p:txBody>
      </p:sp>
      <p:sp>
        <p:nvSpPr>
          <p:cNvPr id="18" name="Text 13"/>
          <p:cNvSpPr/>
          <p:nvPr/>
        </p:nvSpPr>
        <p:spPr>
          <a:xfrm>
            <a:off x="7460099" y="6083737"/>
            <a:ext cx="2077403" cy="257294"/>
          </a:xfrm>
          <a:prstGeom prst="rect">
            <a:avLst/>
          </a:prstGeom>
          <a:noFill/>
          <a:ln/>
        </p:spPr>
        <p:txBody>
          <a:bodyPr wrap="none" rtlCol="0" anchor="t"/>
          <a:lstStyle/>
          <a:p>
            <a:pPr marL="0" indent="0" algn="l">
              <a:lnSpc>
                <a:spcPts val="2026"/>
              </a:lnSpc>
              <a:buNone/>
            </a:pPr>
            <a:r>
              <a:rPr lang="en-US" sz="1621" b="1" dirty="0">
                <a:solidFill>
                  <a:srgbClr val="333F70"/>
                </a:solidFill>
                <a:latin typeface="Unbounded" pitchFamily="34" charset="0"/>
                <a:ea typeface="Unbounded" pitchFamily="34" charset="-122"/>
                <a:cs typeface="Unbounded" pitchFamily="34" charset="-120"/>
              </a:rPr>
              <a:t>Reacția chimică</a:t>
            </a:r>
            <a:endParaRPr lang="en-US" sz="1621" dirty="0"/>
          </a:p>
        </p:txBody>
      </p:sp>
      <p:sp>
        <p:nvSpPr>
          <p:cNvPr id="19" name="Text 14"/>
          <p:cNvSpPr/>
          <p:nvPr/>
        </p:nvSpPr>
        <p:spPr>
          <a:xfrm>
            <a:off x="7460099" y="6439852"/>
            <a:ext cx="3584734" cy="246936"/>
          </a:xfrm>
          <a:prstGeom prst="rect">
            <a:avLst/>
          </a:prstGeom>
          <a:noFill/>
          <a:ln/>
        </p:spPr>
        <p:txBody>
          <a:bodyPr wrap="none" rtlCol="0" anchor="t"/>
          <a:lstStyle/>
          <a:p>
            <a:pPr marL="0" indent="0" algn="l">
              <a:lnSpc>
                <a:spcPts val="1945"/>
              </a:lnSpc>
              <a:buNone/>
            </a:pPr>
            <a:r>
              <a:rPr lang="en-US" sz="1297" dirty="0">
                <a:solidFill>
                  <a:srgbClr val="333F70"/>
                </a:solidFill>
                <a:latin typeface="Open Sans" pitchFamily="34" charset="0"/>
                <a:ea typeface="Open Sans" pitchFamily="34" charset="-122"/>
                <a:cs typeface="Open Sans" pitchFamily="34" charset="-120"/>
              </a:rPr>
              <a:t>Ecuația reacției chimice este: Ca + Cl2 → CaCl2.</a:t>
            </a:r>
            <a:endParaRPr lang="en-US" sz="1297" dirty="0"/>
          </a:p>
        </p:txBody>
      </p:sp>
      <p:sp>
        <p:nvSpPr>
          <p:cNvPr id="20" name="Text 15"/>
          <p:cNvSpPr/>
          <p:nvPr/>
        </p:nvSpPr>
        <p:spPr>
          <a:xfrm>
            <a:off x="3403402" y="7283648"/>
            <a:ext cx="7823478" cy="493871"/>
          </a:xfrm>
          <a:prstGeom prst="rect">
            <a:avLst/>
          </a:prstGeom>
          <a:noFill/>
          <a:ln/>
        </p:spPr>
        <p:txBody>
          <a:bodyPr wrap="square" rtlCol="0" anchor="t"/>
          <a:lstStyle/>
          <a:p>
            <a:pPr marL="0" indent="0">
              <a:lnSpc>
                <a:spcPts val="1945"/>
              </a:lnSpc>
              <a:buNone/>
            </a:pPr>
            <a:r>
              <a:rPr lang="en-US" sz="1297" dirty="0">
                <a:solidFill>
                  <a:srgbClr val="333F70"/>
                </a:solidFill>
                <a:latin typeface="Open Sans" pitchFamily="34" charset="0"/>
                <a:ea typeface="Open Sans" pitchFamily="34" charset="-122"/>
                <a:cs typeface="Open Sans" pitchFamily="34" charset="-120"/>
              </a:rPr>
              <a:t>Clorura de calciu este un compus cu numeroase aplicații, de la dezghețarea drumurilor în timpul iernii, la producerea de produse chimice și materiale de construcție.</a:t>
            </a:r>
            <a:endParaRPr lang="en-US" sz="129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30076"/>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8230076"/>
          </a:xfrm>
          <a:prstGeom prst="rect">
            <a:avLst/>
          </a:prstGeom>
        </p:spPr>
      </p:pic>
      <p:sp>
        <p:nvSpPr>
          <p:cNvPr id="5" name="Text 2"/>
          <p:cNvSpPr/>
          <p:nvPr/>
        </p:nvSpPr>
        <p:spPr>
          <a:xfrm>
            <a:off x="4444127" y="576858"/>
            <a:ext cx="9399746" cy="1311116"/>
          </a:xfrm>
          <a:prstGeom prst="rect">
            <a:avLst/>
          </a:prstGeom>
          <a:noFill/>
          <a:ln/>
        </p:spPr>
        <p:txBody>
          <a:bodyPr wrap="square" rtlCol="0" anchor="t"/>
          <a:lstStyle/>
          <a:p>
            <a:pPr marL="0" indent="0" algn="ctr">
              <a:lnSpc>
                <a:spcPts val="5162"/>
              </a:lnSpc>
              <a:buNone/>
            </a:pPr>
            <a:r>
              <a:rPr lang="en-US" sz="4129" b="1" dirty="0">
                <a:solidFill>
                  <a:srgbClr val="0070C0"/>
                </a:solidFill>
                <a:latin typeface="Unbounded" pitchFamily="34" charset="0"/>
                <a:ea typeface="Unbounded" pitchFamily="34" charset="-122"/>
                <a:cs typeface="Unbounded" pitchFamily="34" charset="-120"/>
              </a:rPr>
              <a:t>Reacția aluminiului (Al) cu clorul (Cl)</a:t>
            </a:r>
            <a:endParaRPr lang="en-US" sz="4129" dirty="0">
              <a:solidFill>
                <a:srgbClr val="0070C0"/>
              </a:solidFill>
            </a:endParaRPr>
          </a:p>
        </p:txBody>
      </p:sp>
      <p:pic>
        <p:nvPicPr>
          <p:cNvPr id="6" name="Image 1" descr="preencoded.png"/>
          <p:cNvPicPr>
            <a:picLocks noChangeAspect="1"/>
          </p:cNvPicPr>
          <p:nvPr/>
        </p:nvPicPr>
        <p:blipFill>
          <a:blip r:embed="rId4"/>
          <a:stretch>
            <a:fillRect/>
          </a:stretch>
        </p:blipFill>
        <p:spPr>
          <a:xfrm>
            <a:off x="4444127" y="2202537"/>
            <a:ext cx="1048822" cy="1816894"/>
          </a:xfrm>
          <a:prstGeom prst="rect">
            <a:avLst/>
          </a:prstGeom>
        </p:spPr>
      </p:pic>
      <p:sp>
        <p:nvSpPr>
          <p:cNvPr id="7" name="Text 3"/>
          <p:cNvSpPr/>
          <p:nvPr/>
        </p:nvSpPr>
        <p:spPr>
          <a:xfrm>
            <a:off x="5807512" y="2412206"/>
            <a:ext cx="2647236" cy="327660"/>
          </a:xfrm>
          <a:prstGeom prst="rect">
            <a:avLst/>
          </a:prstGeom>
          <a:noFill/>
          <a:ln/>
        </p:spPr>
        <p:txBody>
          <a:bodyPr wrap="none" rtlCol="0" anchor="t"/>
          <a:lstStyle/>
          <a:p>
            <a:pPr marL="0" indent="0" algn="l">
              <a:lnSpc>
                <a:spcPts val="2581"/>
              </a:lnSpc>
              <a:buNone/>
            </a:pPr>
            <a:r>
              <a:rPr lang="en-US" sz="2065" b="1" dirty="0">
                <a:solidFill>
                  <a:srgbClr val="333F70"/>
                </a:solidFill>
                <a:latin typeface="Unbounded" pitchFamily="34" charset="0"/>
                <a:ea typeface="Unbounded" pitchFamily="34" charset="-122"/>
                <a:cs typeface="Unbounded" pitchFamily="34" charset="-120"/>
              </a:rPr>
              <a:t>Reacția chimică</a:t>
            </a:r>
            <a:endParaRPr lang="en-US" sz="2065" dirty="0"/>
          </a:p>
        </p:txBody>
      </p:sp>
      <p:sp>
        <p:nvSpPr>
          <p:cNvPr id="8" name="Text 4"/>
          <p:cNvSpPr/>
          <p:nvPr/>
        </p:nvSpPr>
        <p:spPr>
          <a:xfrm>
            <a:off x="5807512" y="2865715"/>
            <a:ext cx="8036362" cy="944047"/>
          </a:xfrm>
          <a:prstGeom prst="rect">
            <a:avLst/>
          </a:prstGeom>
          <a:noFill/>
          <a:ln/>
        </p:spPr>
        <p:txBody>
          <a:bodyPr wrap="square" rtlCol="0" anchor="t"/>
          <a:lstStyle/>
          <a:p>
            <a:pPr marL="0" indent="0" algn="l">
              <a:lnSpc>
                <a:spcPts val="2478"/>
              </a:lnSpc>
              <a:buNone/>
            </a:pPr>
            <a:r>
              <a:rPr lang="en-US" sz="1652" dirty="0">
                <a:solidFill>
                  <a:srgbClr val="333F70"/>
                </a:solidFill>
                <a:latin typeface="Open Sans" pitchFamily="34" charset="0"/>
                <a:ea typeface="Open Sans" pitchFamily="34" charset="-122"/>
                <a:cs typeface="Open Sans" pitchFamily="34" charset="-120"/>
              </a:rPr>
              <a:t>Aluminiul reacționează cu clorul pentru a forma clorură de aluminiu (AlCl3). Această reacție este exotermă, adică eliberează căldură. Reacția are loc la temperatura camerei, dar este accelerată prin încălzire.</a:t>
            </a:r>
            <a:endParaRPr lang="en-US" sz="1652" dirty="0"/>
          </a:p>
        </p:txBody>
      </p:sp>
      <p:pic>
        <p:nvPicPr>
          <p:cNvPr id="9" name="Image 2" descr="preencoded.png"/>
          <p:cNvPicPr>
            <a:picLocks noChangeAspect="1"/>
          </p:cNvPicPr>
          <p:nvPr/>
        </p:nvPicPr>
        <p:blipFill>
          <a:blip r:embed="rId5"/>
          <a:stretch>
            <a:fillRect/>
          </a:stretch>
        </p:blipFill>
        <p:spPr>
          <a:xfrm>
            <a:off x="4444127" y="4019431"/>
            <a:ext cx="1048822" cy="1816894"/>
          </a:xfrm>
          <a:prstGeom prst="rect">
            <a:avLst/>
          </a:prstGeom>
        </p:spPr>
      </p:pic>
      <p:sp>
        <p:nvSpPr>
          <p:cNvPr id="10" name="Text 5"/>
          <p:cNvSpPr/>
          <p:nvPr/>
        </p:nvSpPr>
        <p:spPr>
          <a:xfrm>
            <a:off x="5807512" y="4229100"/>
            <a:ext cx="4783217" cy="327660"/>
          </a:xfrm>
          <a:prstGeom prst="rect">
            <a:avLst/>
          </a:prstGeom>
          <a:noFill/>
          <a:ln/>
        </p:spPr>
        <p:txBody>
          <a:bodyPr wrap="none" rtlCol="0" anchor="t"/>
          <a:lstStyle/>
          <a:p>
            <a:pPr marL="0" indent="0" algn="l">
              <a:lnSpc>
                <a:spcPts val="2581"/>
              </a:lnSpc>
              <a:buNone/>
            </a:pPr>
            <a:r>
              <a:rPr lang="en-US" sz="2065" b="1" dirty="0">
                <a:solidFill>
                  <a:srgbClr val="333F70"/>
                </a:solidFill>
                <a:latin typeface="Unbounded" pitchFamily="34" charset="0"/>
                <a:ea typeface="Unbounded" pitchFamily="34" charset="-122"/>
                <a:cs typeface="Unbounded" pitchFamily="34" charset="-120"/>
              </a:rPr>
              <a:t>Formarea clorurii de aluminiu</a:t>
            </a:r>
            <a:endParaRPr lang="en-US" sz="2065" dirty="0"/>
          </a:p>
        </p:txBody>
      </p:sp>
      <p:sp>
        <p:nvSpPr>
          <p:cNvPr id="11" name="Text 6"/>
          <p:cNvSpPr/>
          <p:nvPr/>
        </p:nvSpPr>
        <p:spPr>
          <a:xfrm>
            <a:off x="5807512" y="4682609"/>
            <a:ext cx="8036362" cy="944047"/>
          </a:xfrm>
          <a:prstGeom prst="rect">
            <a:avLst/>
          </a:prstGeom>
          <a:noFill/>
          <a:ln/>
        </p:spPr>
        <p:txBody>
          <a:bodyPr wrap="square" rtlCol="0" anchor="t"/>
          <a:lstStyle/>
          <a:p>
            <a:pPr marL="0" indent="0" algn="l">
              <a:lnSpc>
                <a:spcPts val="2478"/>
              </a:lnSpc>
              <a:buNone/>
            </a:pPr>
            <a:r>
              <a:rPr lang="en-US" sz="1652" dirty="0">
                <a:solidFill>
                  <a:srgbClr val="333F70"/>
                </a:solidFill>
                <a:latin typeface="Open Sans" pitchFamily="34" charset="0"/>
                <a:ea typeface="Open Sans" pitchFamily="34" charset="-122"/>
                <a:cs typeface="Open Sans" pitchFamily="34" charset="-120"/>
              </a:rPr>
              <a:t>Clorura de aluminiu este un compus ionic solid, alb, cu o structură cristalină. Are o importanță industrială semnificativă, fiind utilizată în sinteza organică ca catalizator și în producția de aluminiu metalic.</a:t>
            </a:r>
            <a:endParaRPr lang="en-US" sz="1652" dirty="0"/>
          </a:p>
        </p:txBody>
      </p:sp>
      <p:pic>
        <p:nvPicPr>
          <p:cNvPr id="12" name="Image 3" descr="preencoded.png"/>
          <p:cNvPicPr>
            <a:picLocks noChangeAspect="1"/>
          </p:cNvPicPr>
          <p:nvPr/>
        </p:nvPicPr>
        <p:blipFill>
          <a:blip r:embed="rId6"/>
          <a:stretch>
            <a:fillRect/>
          </a:stretch>
        </p:blipFill>
        <p:spPr>
          <a:xfrm>
            <a:off x="4444127" y="5836325"/>
            <a:ext cx="1048822" cy="1816894"/>
          </a:xfrm>
          <a:prstGeom prst="rect">
            <a:avLst/>
          </a:prstGeom>
        </p:spPr>
      </p:pic>
      <p:sp>
        <p:nvSpPr>
          <p:cNvPr id="13" name="Text 7"/>
          <p:cNvSpPr/>
          <p:nvPr/>
        </p:nvSpPr>
        <p:spPr>
          <a:xfrm>
            <a:off x="5807512" y="6045994"/>
            <a:ext cx="2621994" cy="327660"/>
          </a:xfrm>
          <a:prstGeom prst="rect">
            <a:avLst/>
          </a:prstGeom>
          <a:noFill/>
          <a:ln/>
        </p:spPr>
        <p:txBody>
          <a:bodyPr wrap="none" rtlCol="0" anchor="t"/>
          <a:lstStyle/>
          <a:p>
            <a:pPr marL="0" indent="0" algn="l">
              <a:lnSpc>
                <a:spcPts val="2581"/>
              </a:lnSpc>
              <a:buNone/>
            </a:pPr>
            <a:r>
              <a:rPr lang="en-US" sz="2065" b="1" dirty="0">
                <a:solidFill>
                  <a:srgbClr val="333F70"/>
                </a:solidFill>
                <a:latin typeface="Unbounded" pitchFamily="34" charset="0"/>
                <a:ea typeface="Unbounded" pitchFamily="34" charset="-122"/>
                <a:cs typeface="Unbounded" pitchFamily="34" charset="-120"/>
              </a:rPr>
              <a:t>Ecuația reacției</a:t>
            </a:r>
            <a:endParaRPr lang="en-US" sz="2065" dirty="0"/>
          </a:p>
        </p:txBody>
      </p:sp>
      <p:sp>
        <p:nvSpPr>
          <p:cNvPr id="14" name="Text 8"/>
          <p:cNvSpPr/>
          <p:nvPr/>
        </p:nvSpPr>
        <p:spPr>
          <a:xfrm>
            <a:off x="5807512" y="6499503"/>
            <a:ext cx="8036362" cy="944047"/>
          </a:xfrm>
          <a:prstGeom prst="rect">
            <a:avLst/>
          </a:prstGeom>
          <a:noFill/>
          <a:ln/>
        </p:spPr>
        <p:txBody>
          <a:bodyPr wrap="square" rtlCol="0" anchor="t"/>
          <a:lstStyle/>
          <a:p>
            <a:pPr marL="0" indent="0" algn="l">
              <a:lnSpc>
                <a:spcPts val="2478"/>
              </a:lnSpc>
              <a:buNone/>
            </a:pPr>
            <a:r>
              <a:rPr lang="en-US" sz="1652" dirty="0">
                <a:solidFill>
                  <a:srgbClr val="333F70"/>
                </a:solidFill>
                <a:latin typeface="Open Sans" pitchFamily="34" charset="0"/>
                <a:ea typeface="Open Sans" pitchFamily="34" charset="-122"/>
                <a:cs typeface="Open Sans" pitchFamily="34" charset="-120"/>
              </a:rPr>
              <a:t>Ecuația reacției chimice dintre aluminiu și clor este: 2Al + 3Cl2 → 2AlCl3. Această ecuație arată că doi atomi de aluminiu reacționează cu trei molecule de clor pentru a forma două molecule de clorură de aluminiu.</a:t>
            </a:r>
            <a:endParaRPr lang="en-US" sz="165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566057" y="419100"/>
            <a:ext cx="14630400" cy="8232100"/>
          </a:xfrm>
          <a:prstGeom prst="rect">
            <a:avLst/>
          </a:prstGeom>
          <a:solidFill>
            <a:srgbClr val="FFFFFF"/>
          </a:solidFill>
          <a:ln/>
        </p:spPr>
      </p:sp>
      <p:sp>
        <p:nvSpPr>
          <p:cNvPr id="4" name="Text 2"/>
          <p:cNvSpPr/>
          <p:nvPr/>
        </p:nvSpPr>
        <p:spPr>
          <a:xfrm>
            <a:off x="3017044" y="497681"/>
            <a:ext cx="8596313" cy="1131094"/>
          </a:xfrm>
          <a:prstGeom prst="rect">
            <a:avLst/>
          </a:prstGeom>
          <a:noFill/>
          <a:ln/>
        </p:spPr>
        <p:txBody>
          <a:bodyPr wrap="square" rtlCol="0" anchor="t"/>
          <a:lstStyle/>
          <a:p>
            <a:pPr marL="0" indent="0" algn="ctr">
              <a:lnSpc>
                <a:spcPts val="4453"/>
              </a:lnSpc>
              <a:buNone/>
            </a:pPr>
            <a:r>
              <a:rPr lang="en-US" sz="3563" b="1" dirty="0">
                <a:solidFill>
                  <a:schemeClr val="bg1">
                    <a:lumMod val="50000"/>
                  </a:schemeClr>
                </a:solidFill>
                <a:latin typeface="Unbounded" pitchFamily="34" charset="0"/>
                <a:ea typeface="Unbounded" pitchFamily="34" charset="-122"/>
                <a:cs typeface="Unbounded" pitchFamily="34" charset="-120"/>
              </a:rPr>
              <a:t>Reacția fierului (Fe) cu clorul (Cl)</a:t>
            </a:r>
            <a:endParaRPr lang="en-US" sz="3563" dirty="0">
              <a:solidFill>
                <a:schemeClr val="bg1">
                  <a:lumMod val="50000"/>
                </a:schemeClr>
              </a:solidFill>
            </a:endParaRPr>
          </a:p>
        </p:txBody>
      </p:sp>
      <p:pic>
        <p:nvPicPr>
          <p:cNvPr id="5" name="Image 0" descr="preencoded.png"/>
          <p:cNvPicPr>
            <a:picLocks noChangeAspect="1"/>
          </p:cNvPicPr>
          <p:nvPr/>
        </p:nvPicPr>
        <p:blipFill>
          <a:blip r:embed="rId3"/>
          <a:stretch>
            <a:fillRect/>
          </a:stretch>
        </p:blipFill>
        <p:spPr>
          <a:xfrm>
            <a:off x="4456867" y="1990725"/>
            <a:ext cx="1418392" cy="1296233"/>
          </a:xfrm>
          <a:prstGeom prst="rect">
            <a:avLst/>
          </a:prstGeom>
        </p:spPr>
      </p:pic>
      <p:sp>
        <p:nvSpPr>
          <p:cNvPr id="6" name="Text 3"/>
          <p:cNvSpPr/>
          <p:nvPr/>
        </p:nvSpPr>
        <p:spPr>
          <a:xfrm>
            <a:off x="5107186" y="2636401"/>
            <a:ext cx="117634" cy="339328"/>
          </a:xfrm>
          <a:prstGeom prst="rect">
            <a:avLst/>
          </a:prstGeom>
          <a:noFill/>
          <a:ln/>
        </p:spPr>
        <p:txBody>
          <a:bodyPr wrap="none" rtlCol="0" anchor="t"/>
          <a:lstStyle/>
          <a:p>
            <a:pPr marL="0" indent="0" algn="ctr">
              <a:lnSpc>
                <a:spcPts val="2672"/>
              </a:lnSpc>
              <a:buNone/>
            </a:pPr>
            <a:r>
              <a:rPr lang="en-US" sz="1781" b="1" dirty="0">
                <a:solidFill>
                  <a:srgbClr val="333F70"/>
                </a:solidFill>
                <a:latin typeface="Unbounded" pitchFamily="34" charset="0"/>
                <a:ea typeface="Unbounded" pitchFamily="34" charset="-122"/>
                <a:cs typeface="Unbounded" pitchFamily="34" charset="-120"/>
              </a:rPr>
              <a:t>1</a:t>
            </a:r>
            <a:endParaRPr lang="en-US" sz="1781" dirty="0"/>
          </a:p>
        </p:txBody>
      </p:sp>
      <p:sp>
        <p:nvSpPr>
          <p:cNvPr id="7" name="Text 4"/>
          <p:cNvSpPr/>
          <p:nvPr/>
        </p:nvSpPr>
        <p:spPr>
          <a:xfrm>
            <a:off x="6056233" y="2171700"/>
            <a:ext cx="3877627" cy="282773"/>
          </a:xfrm>
          <a:prstGeom prst="rect">
            <a:avLst/>
          </a:prstGeom>
          <a:noFill/>
          <a:ln/>
        </p:spPr>
        <p:txBody>
          <a:bodyPr wrap="none" rtlCol="0" anchor="t"/>
          <a:lstStyle/>
          <a:p>
            <a:pPr marL="0" indent="0" algn="l">
              <a:lnSpc>
                <a:spcPts val="2227"/>
              </a:lnSpc>
              <a:buNone/>
            </a:pPr>
            <a:r>
              <a:rPr lang="en-US" sz="1781" b="1" dirty="0">
                <a:solidFill>
                  <a:srgbClr val="333F70"/>
                </a:solidFill>
                <a:latin typeface="Unbounded" pitchFamily="34" charset="0"/>
                <a:ea typeface="Unbounded" pitchFamily="34" charset="-122"/>
                <a:cs typeface="Unbounded" pitchFamily="34" charset="-120"/>
              </a:rPr>
              <a:t>Formarea clorurii de fier (III)</a:t>
            </a:r>
            <a:endParaRPr lang="en-US" sz="1781" dirty="0"/>
          </a:p>
        </p:txBody>
      </p:sp>
      <p:sp>
        <p:nvSpPr>
          <p:cNvPr id="8" name="Text 5"/>
          <p:cNvSpPr/>
          <p:nvPr/>
        </p:nvSpPr>
        <p:spPr>
          <a:xfrm>
            <a:off x="6056233" y="2563058"/>
            <a:ext cx="5376148" cy="542925"/>
          </a:xfrm>
          <a:prstGeom prst="rect">
            <a:avLst/>
          </a:prstGeom>
          <a:noFill/>
          <a:ln/>
        </p:spPr>
        <p:txBody>
          <a:bodyPr wrap="square" rtlCol="0" anchor="t"/>
          <a:lstStyle/>
          <a:p>
            <a:pPr marL="0" indent="0" algn="l">
              <a:lnSpc>
                <a:spcPts val="2138"/>
              </a:lnSpc>
              <a:buNone/>
            </a:pPr>
            <a:r>
              <a:rPr lang="en-US" sz="1425" dirty="0">
                <a:solidFill>
                  <a:srgbClr val="333F70"/>
                </a:solidFill>
                <a:latin typeface="Open Sans" pitchFamily="34" charset="0"/>
                <a:ea typeface="Open Sans" pitchFamily="34" charset="-122"/>
                <a:cs typeface="Open Sans" pitchFamily="34" charset="-120"/>
              </a:rPr>
              <a:t>Fierul reacționează cu clorul formând clorura de fier (III), un compus ionic.</a:t>
            </a:r>
            <a:endParaRPr lang="en-US" sz="1425" dirty="0"/>
          </a:p>
        </p:txBody>
      </p:sp>
      <p:sp>
        <p:nvSpPr>
          <p:cNvPr id="9" name="Shape 6"/>
          <p:cNvSpPr/>
          <p:nvPr/>
        </p:nvSpPr>
        <p:spPr>
          <a:xfrm>
            <a:off x="5920502" y="3290054"/>
            <a:ext cx="5647611" cy="18098"/>
          </a:xfrm>
          <a:prstGeom prst="roundRect">
            <a:avLst>
              <a:gd name="adj" fmla="val 449992"/>
            </a:avLst>
          </a:prstGeom>
          <a:solidFill>
            <a:srgbClr val="BCDBD4"/>
          </a:solidFill>
          <a:ln/>
        </p:spPr>
      </p:sp>
      <p:pic>
        <p:nvPicPr>
          <p:cNvPr id="10" name="Image 1" descr="preencoded.png"/>
          <p:cNvPicPr>
            <a:picLocks noChangeAspect="1"/>
          </p:cNvPicPr>
          <p:nvPr/>
        </p:nvPicPr>
        <p:blipFill>
          <a:blip r:embed="rId4"/>
          <a:stretch>
            <a:fillRect/>
          </a:stretch>
        </p:blipFill>
        <p:spPr>
          <a:xfrm>
            <a:off x="3747730" y="3332202"/>
            <a:ext cx="2836783" cy="1296233"/>
          </a:xfrm>
          <a:prstGeom prst="rect">
            <a:avLst/>
          </a:prstGeom>
        </p:spPr>
      </p:pic>
      <p:sp>
        <p:nvSpPr>
          <p:cNvPr id="11" name="Text 7"/>
          <p:cNvSpPr/>
          <p:nvPr/>
        </p:nvSpPr>
        <p:spPr>
          <a:xfrm>
            <a:off x="5071586" y="3810595"/>
            <a:ext cx="188833" cy="339328"/>
          </a:xfrm>
          <a:prstGeom prst="rect">
            <a:avLst/>
          </a:prstGeom>
          <a:noFill/>
          <a:ln/>
        </p:spPr>
        <p:txBody>
          <a:bodyPr wrap="none" rtlCol="0" anchor="t"/>
          <a:lstStyle/>
          <a:p>
            <a:pPr marL="0" indent="0" algn="ctr">
              <a:lnSpc>
                <a:spcPts val="2672"/>
              </a:lnSpc>
              <a:buNone/>
            </a:pPr>
            <a:r>
              <a:rPr lang="en-US" sz="1781" b="1" dirty="0">
                <a:solidFill>
                  <a:srgbClr val="333F70"/>
                </a:solidFill>
                <a:latin typeface="Unbounded" pitchFamily="34" charset="0"/>
                <a:ea typeface="Unbounded" pitchFamily="34" charset="-122"/>
                <a:cs typeface="Unbounded" pitchFamily="34" charset="-120"/>
              </a:rPr>
              <a:t>2</a:t>
            </a:r>
            <a:endParaRPr lang="en-US" sz="1781" dirty="0"/>
          </a:p>
        </p:txBody>
      </p:sp>
      <p:sp>
        <p:nvSpPr>
          <p:cNvPr id="12" name="Text 8"/>
          <p:cNvSpPr/>
          <p:nvPr/>
        </p:nvSpPr>
        <p:spPr>
          <a:xfrm>
            <a:off x="6765488" y="3513177"/>
            <a:ext cx="2510671" cy="282773"/>
          </a:xfrm>
          <a:prstGeom prst="rect">
            <a:avLst/>
          </a:prstGeom>
          <a:noFill/>
          <a:ln/>
        </p:spPr>
        <p:txBody>
          <a:bodyPr wrap="none" rtlCol="0" anchor="t"/>
          <a:lstStyle/>
          <a:p>
            <a:pPr marL="0" indent="0" algn="l">
              <a:lnSpc>
                <a:spcPts val="2227"/>
              </a:lnSpc>
              <a:buNone/>
            </a:pPr>
            <a:r>
              <a:rPr lang="en-US" sz="1781" b="1" dirty="0">
                <a:solidFill>
                  <a:srgbClr val="333F70"/>
                </a:solidFill>
                <a:latin typeface="Unbounded" pitchFamily="34" charset="0"/>
                <a:ea typeface="Unbounded" pitchFamily="34" charset="-122"/>
                <a:cs typeface="Unbounded" pitchFamily="34" charset="-120"/>
              </a:rPr>
              <a:t>Reacție exotermă</a:t>
            </a:r>
            <a:endParaRPr lang="en-US" sz="1781" dirty="0"/>
          </a:p>
        </p:txBody>
      </p:sp>
      <p:sp>
        <p:nvSpPr>
          <p:cNvPr id="13" name="Text 9"/>
          <p:cNvSpPr/>
          <p:nvPr/>
        </p:nvSpPr>
        <p:spPr>
          <a:xfrm>
            <a:off x="6765488" y="3904536"/>
            <a:ext cx="4666893" cy="542925"/>
          </a:xfrm>
          <a:prstGeom prst="rect">
            <a:avLst/>
          </a:prstGeom>
          <a:noFill/>
          <a:ln/>
        </p:spPr>
        <p:txBody>
          <a:bodyPr wrap="square" rtlCol="0" anchor="t"/>
          <a:lstStyle/>
          <a:p>
            <a:pPr marL="0" indent="0" algn="l">
              <a:lnSpc>
                <a:spcPts val="2138"/>
              </a:lnSpc>
              <a:buNone/>
            </a:pPr>
            <a:r>
              <a:rPr lang="en-US" sz="1425" dirty="0">
                <a:solidFill>
                  <a:srgbClr val="333F70"/>
                </a:solidFill>
                <a:latin typeface="Open Sans" pitchFamily="34" charset="0"/>
                <a:ea typeface="Open Sans" pitchFamily="34" charset="-122"/>
                <a:cs typeface="Open Sans" pitchFamily="34" charset="-120"/>
              </a:rPr>
              <a:t>Reacția este exotermă, eliberând căldură în timpul procesului.</a:t>
            </a:r>
            <a:endParaRPr lang="en-US" sz="1425" dirty="0"/>
          </a:p>
        </p:txBody>
      </p:sp>
      <p:sp>
        <p:nvSpPr>
          <p:cNvPr id="14" name="Shape 10"/>
          <p:cNvSpPr/>
          <p:nvPr/>
        </p:nvSpPr>
        <p:spPr>
          <a:xfrm>
            <a:off x="6629757" y="4631531"/>
            <a:ext cx="4938355" cy="18098"/>
          </a:xfrm>
          <a:prstGeom prst="roundRect">
            <a:avLst>
              <a:gd name="adj" fmla="val 449992"/>
            </a:avLst>
          </a:prstGeom>
          <a:solidFill>
            <a:srgbClr val="BCDBD4"/>
          </a:solidFill>
          <a:ln/>
        </p:spPr>
      </p:sp>
      <p:pic>
        <p:nvPicPr>
          <p:cNvPr id="15" name="Image 2" descr="preencoded.png"/>
          <p:cNvPicPr>
            <a:picLocks noChangeAspect="1"/>
          </p:cNvPicPr>
          <p:nvPr/>
        </p:nvPicPr>
        <p:blipFill>
          <a:blip r:embed="rId5"/>
          <a:stretch>
            <a:fillRect/>
          </a:stretch>
        </p:blipFill>
        <p:spPr>
          <a:xfrm>
            <a:off x="3038475" y="4673679"/>
            <a:ext cx="4255175" cy="1296233"/>
          </a:xfrm>
          <a:prstGeom prst="rect">
            <a:avLst/>
          </a:prstGeom>
        </p:spPr>
      </p:pic>
      <p:sp>
        <p:nvSpPr>
          <p:cNvPr id="16" name="Text 11"/>
          <p:cNvSpPr/>
          <p:nvPr/>
        </p:nvSpPr>
        <p:spPr>
          <a:xfrm>
            <a:off x="5071110" y="5152072"/>
            <a:ext cx="189786" cy="339328"/>
          </a:xfrm>
          <a:prstGeom prst="rect">
            <a:avLst/>
          </a:prstGeom>
          <a:noFill/>
          <a:ln/>
        </p:spPr>
        <p:txBody>
          <a:bodyPr wrap="none" rtlCol="0" anchor="t"/>
          <a:lstStyle/>
          <a:p>
            <a:pPr marL="0" indent="0" algn="ctr">
              <a:lnSpc>
                <a:spcPts val="2672"/>
              </a:lnSpc>
              <a:buNone/>
            </a:pPr>
            <a:r>
              <a:rPr lang="en-US" sz="1781" b="1" dirty="0">
                <a:solidFill>
                  <a:srgbClr val="333F70"/>
                </a:solidFill>
                <a:latin typeface="Unbounded" pitchFamily="34" charset="0"/>
                <a:ea typeface="Unbounded" pitchFamily="34" charset="-122"/>
                <a:cs typeface="Unbounded" pitchFamily="34" charset="-120"/>
              </a:rPr>
              <a:t>3</a:t>
            </a:r>
            <a:endParaRPr lang="en-US" sz="1781" dirty="0"/>
          </a:p>
        </p:txBody>
      </p:sp>
      <p:sp>
        <p:nvSpPr>
          <p:cNvPr id="17" name="Text 12"/>
          <p:cNvSpPr/>
          <p:nvPr/>
        </p:nvSpPr>
        <p:spPr>
          <a:xfrm>
            <a:off x="7474625" y="4854654"/>
            <a:ext cx="2487811" cy="282773"/>
          </a:xfrm>
          <a:prstGeom prst="rect">
            <a:avLst/>
          </a:prstGeom>
          <a:noFill/>
          <a:ln/>
        </p:spPr>
        <p:txBody>
          <a:bodyPr wrap="none" rtlCol="0" anchor="t"/>
          <a:lstStyle/>
          <a:p>
            <a:pPr marL="0" indent="0" algn="l">
              <a:lnSpc>
                <a:spcPts val="2227"/>
              </a:lnSpc>
              <a:buNone/>
            </a:pPr>
            <a:r>
              <a:rPr lang="en-US" sz="1781" b="1" dirty="0">
                <a:solidFill>
                  <a:srgbClr val="333F70"/>
                </a:solidFill>
                <a:latin typeface="Unbounded" pitchFamily="34" charset="0"/>
                <a:ea typeface="Unbounded" pitchFamily="34" charset="-122"/>
                <a:cs typeface="Unbounded" pitchFamily="34" charset="-120"/>
              </a:rPr>
              <a:t>Condiții necesare</a:t>
            </a:r>
            <a:endParaRPr lang="en-US" sz="1781" dirty="0"/>
          </a:p>
        </p:txBody>
      </p:sp>
      <p:sp>
        <p:nvSpPr>
          <p:cNvPr id="18" name="Text 13"/>
          <p:cNvSpPr/>
          <p:nvPr/>
        </p:nvSpPr>
        <p:spPr>
          <a:xfrm>
            <a:off x="7474625" y="5246013"/>
            <a:ext cx="3957757" cy="542925"/>
          </a:xfrm>
          <a:prstGeom prst="rect">
            <a:avLst/>
          </a:prstGeom>
          <a:noFill/>
          <a:ln/>
        </p:spPr>
        <p:txBody>
          <a:bodyPr wrap="square" rtlCol="0" anchor="t"/>
          <a:lstStyle/>
          <a:p>
            <a:pPr marL="0" indent="0" algn="l">
              <a:lnSpc>
                <a:spcPts val="2138"/>
              </a:lnSpc>
              <a:buNone/>
            </a:pPr>
            <a:r>
              <a:rPr lang="en-US" sz="1425" dirty="0">
                <a:solidFill>
                  <a:srgbClr val="333F70"/>
                </a:solidFill>
                <a:latin typeface="Open Sans" pitchFamily="34" charset="0"/>
                <a:ea typeface="Open Sans" pitchFamily="34" charset="-122"/>
                <a:cs typeface="Open Sans" pitchFamily="34" charset="-120"/>
              </a:rPr>
              <a:t>Reacția necesită căldură pentru a începe, apoi continuă spontan.</a:t>
            </a:r>
            <a:endParaRPr lang="en-US" sz="1425" dirty="0"/>
          </a:p>
        </p:txBody>
      </p:sp>
      <p:sp>
        <p:nvSpPr>
          <p:cNvPr id="19" name="Text 14"/>
          <p:cNvSpPr/>
          <p:nvPr/>
        </p:nvSpPr>
        <p:spPr>
          <a:xfrm>
            <a:off x="3017044" y="6173510"/>
            <a:ext cx="8596313" cy="814388"/>
          </a:xfrm>
          <a:prstGeom prst="rect">
            <a:avLst/>
          </a:prstGeom>
          <a:noFill/>
          <a:ln/>
        </p:spPr>
        <p:txBody>
          <a:bodyPr wrap="square" rtlCol="0" anchor="t"/>
          <a:lstStyle/>
          <a:p>
            <a:pPr marL="0" indent="0">
              <a:lnSpc>
                <a:spcPts val="2138"/>
              </a:lnSpc>
              <a:buNone/>
            </a:pPr>
            <a:r>
              <a:rPr lang="en-US" sz="1425" dirty="0">
                <a:solidFill>
                  <a:srgbClr val="333F70"/>
                </a:solidFill>
                <a:latin typeface="Open Sans" pitchFamily="34" charset="0"/>
                <a:ea typeface="Open Sans" pitchFamily="34" charset="-122"/>
                <a:cs typeface="Open Sans" pitchFamily="34" charset="-120"/>
              </a:rPr>
              <a:t>Fierul este un metal tranzițional, care are o afinitate mare pentru halogeni. Clorul este un halogen reactiv, deci reacția dintre cele două substanțe este rapidă și violentă. Reacția se produce la temperatura camerei, dar este accelerată prin încălzire.</a:t>
            </a:r>
            <a:endParaRPr lang="en-US" sz="1425" dirty="0"/>
          </a:p>
        </p:txBody>
      </p:sp>
      <p:sp>
        <p:nvSpPr>
          <p:cNvPr id="20" name="Text 15"/>
          <p:cNvSpPr/>
          <p:nvPr/>
        </p:nvSpPr>
        <p:spPr>
          <a:xfrm>
            <a:off x="3017044" y="7191494"/>
            <a:ext cx="8596313" cy="542925"/>
          </a:xfrm>
          <a:prstGeom prst="rect">
            <a:avLst/>
          </a:prstGeom>
          <a:noFill/>
          <a:ln/>
        </p:spPr>
        <p:txBody>
          <a:bodyPr wrap="square" rtlCol="0" anchor="t"/>
          <a:lstStyle/>
          <a:p>
            <a:pPr marL="0" indent="0">
              <a:lnSpc>
                <a:spcPts val="2138"/>
              </a:lnSpc>
              <a:buNone/>
            </a:pPr>
            <a:r>
              <a:rPr lang="en-US" sz="1425" dirty="0">
                <a:solidFill>
                  <a:srgbClr val="333F70"/>
                </a:solidFill>
                <a:latin typeface="Open Sans" pitchFamily="34" charset="0"/>
                <a:ea typeface="Open Sans" pitchFamily="34" charset="-122"/>
                <a:cs typeface="Open Sans" pitchFamily="34" charset="-120"/>
              </a:rPr>
              <a:t>Clorura de fier (III) este un compus ionic, care se formează prin transferul de electroni de la atomii de fier la atomii de clor. Compusul are o culoare galben-maronie și este foarte solubil în apă.</a:t>
            </a:r>
            <a:endParaRPr lang="en-US" sz="14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3200162" y="478393"/>
            <a:ext cx="8230076" cy="1082754"/>
          </a:xfrm>
          <a:prstGeom prst="rect">
            <a:avLst/>
          </a:prstGeom>
          <a:noFill/>
          <a:ln/>
        </p:spPr>
        <p:txBody>
          <a:bodyPr wrap="square" rtlCol="0" anchor="t"/>
          <a:lstStyle/>
          <a:p>
            <a:pPr marL="0" indent="0" algn="ctr">
              <a:lnSpc>
                <a:spcPts val="4263"/>
              </a:lnSpc>
              <a:buNone/>
            </a:pPr>
            <a:r>
              <a:rPr lang="en-US" sz="3411" b="1" dirty="0">
                <a:solidFill>
                  <a:schemeClr val="accent2">
                    <a:lumMod val="75000"/>
                  </a:schemeClr>
                </a:solidFill>
                <a:latin typeface="Unbounded" pitchFamily="34" charset="0"/>
                <a:ea typeface="Unbounded" pitchFamily="34" charset="-122"/>
                <a:cs typeface="Unbounded" pitchFamily="34" charset="-120"/>
              </a:rPr>
              <a:t>Reacția cuprului (Cu) cu clorul (Cl)</a:t>
            </a:r>
            <a:endParaRPr lang="en-US" sz="3411" dirty="0">
              <a:solidFill>
                <a:schemeClr val="accent2">
                  <a:lumMod val="75000"/>
                </a:schemeClr>
              </a:solidFill>
            </a:endParaRPr>
          </a:p>
        </p:txBody>
      </p:sp>
      <p:sp>
        <p:nvSpPr>
          <p:cNvPr id="5" name="Text 3"/>
          <p:cNvSpPr/>
          <p:nvPr/>
        </p:nvSpPr>
        <p:spPr>
          <a:xfrm>
            <a:off x="3200162" y="1907619"/>
            <a:ext cx="8230076" cy="1039178"/>
          </a:xfrm>
          <a:prstGeom prst="rect">
            <a:avLst/>
          </a:prstGeom>
          <a:noFill/>
          <a:ln/>
        </p:spPr>
        <p:txBody>
          <a:bodyPr wrap="square" rtlCol="0" anchor="t"/>
          <a:lstStyle/>
          <a:p>
            <a:pPr marL="0" indent="0">
              <a:lnSpc>
                <a:spcPts val="2046"/>
              </a:lnSpc>
              <a:buNone/>
            </a:pPr>
            <a:r>
              <a:rPr lang="en-US" sz="1364" dirty="0">
                <a:solidFill>
                  <a:srgbClr val="333F70"/>
                </a:solidFill>
                <a:latin typeface="Open Sans" pitchFamily="34" charset="0"/>
                <a:ea typeface="Open Sans" pitchFamily="34" charset="-122"/>
                <a:cs typeface="Open Sans" pitchFamily="34" charset="-120"/>
              </a:rPr>
              <a:t>Cuprul este un metal de tranziție, cunoscut pentru conductivitatea sa electrică și rezistența la coroziune. Clorul este un halogen, un element chimic reactiv, găsit în mod natural în starea gazoasă. Reacția dintre cupru și clor este o reacție de oxidare-reducere, în care cuprul este oxidat, iar clorul este redus.</a:t>
            </a:r>
            <a:endParaRPr lang="en-US" sz="1364" dirty="0"/>
          </a:p>
        </p:txBody>
      </p:sp>
      <p:sp>
        <p:nvSpPr>
          <p:cNvPr id="6" name="Shape 4"/>
          <p:cNvSpPr/>
          <p:nvPr/>
        </p:nvSpPr>
        <p:spPr>
          <a:xfrm>
            <a:off x="3200162" y="3141702"/>
            <a:ext cx="1371600" cy="1240631"/>
          </a:xfrm>
          <a:prstGeom prst="roundRect">
            <a:avLst>
              <a:gd name="adj" fmla="val 6285"/>
            </a:avLst>
          </a:prstGeom>
          <a:solidFill>
            <a:srgbClr val="D6F5EE"/>
          </a:solidFill>
          <a:ln w="7620">
            <a:solidFill>
              <a:srgbClr val="BCDBD4"/>
            </a:solidFill>
            <a:prstDash val="solid"/>
          </a:ln>
        </p:spPr>
      </p:sp>
      <p:sp>
        <p:nvSpPr>
          <p:cNvPr id="7" name="Text 5"/>
          <p:cNvSpPr/>
          <p:nvPr/>
        </p:nvSpPr>
        <p:spPr>
          <a:xfrm>
            <a:off x="3381018" y="3599617"/>
            <a:ext cx="112633" cy="324802"/>
          </a:xfrm>
          <a:prstGeom prst="rect">
            <a:avLst/>
          </a:prstGeom>
          <a:noFill/>
          <a:ln/>
        </p:spPr>
        <p:txBody>
          <a:bodyPr wrap="none" rtlCol="0" anchor="t"/>
          <a:lstStyle/>
          <a:p>
            <a:pPr marL="0" indent="0" algn="ctr">
              <a:lnSpc>
                <a:spcPts val="2558"/>
              </a:lnSpc>
              <a:buNone/>
            </a:pPr>
            <a:r>
              <a:rPr lang="en-US" sz="1705" b="1" dirty="0">
                <a:solidFill>
                  <a:srgbClr val="333F70"/>
                </a:solidFill>
                <a:latin typeface="Unbounded" pitchFamily="34" charset="0"/>
                <a:ea typeface="Unbounded" pitchFamily="34" charset="-122"/>
                <a:cs typeface="Unbounded" pitchFamily="34" charset="-120"/>
              </a:rPr>
              <a:t>1</a:t>
            </a:r>
            <a:endParaRPr lang="en-US" sz="1705" dirty="0"/>
          </a:p>
        </p:txBody>
      </p:sp>
      <p:sp>
        <p:nvSpPr>
          <p:cNvPr id="8" name="Text 6"/>
          <p:cNvSpPr/>
          <p:nvPr/>
        </p:nvSpPr>
        <p:spPr>
          <a:xfrm>
            <a:off x="4744998" y="3314938"/>
            <a:ext cx="3911560" cy="270629"/>
          </a:xfrm>
          <a:prstGeom prst="rect">
            <a:avLst/>
          </a:prstGeom>
          <a:noFill/>
          <a:ln/>
        </p:spPr>
        <p:txBody>
          <a:bodyPr wrap="none" rtlCol="0" anchor="t"/>
          <a:lstStyle/>
          <a:p>
            <a:pPr marL="0" indent="0" algn="l">
              <a:lnSpc>
                <a:spcPts val="2132"/>
              </a:lnSpc>
              <a:buNone/>
            </a:pPr>
            <a:r>
              <a:rPr lang="en-US" sz="1705" b="1" dirty="0">
                <a:solidFill>
                  <a:srgbClr val="333F70"/>
                </a:solidFill>
                <a:latin typeface="Unbounded" pitchFamily="34" charset="0"/>
                <a:ea typeface="Unbounded" pitchFamily="34" charset="-122"/>
                <a:cs typeface="Unbounded" pitchFamily="34" charset="-120"/>
              </a:rPr>
              <a:t>Formarea clorurii de cupru(II)</a:t>
            </a:r>
            <a:endParaRPr lang="en-US" sz="1705" dirty="0"/>
          </a:p>
        </p:txBody>
      </p:sp>
      <p:sp>
        <p:nvSpPr>
          <p:cNvPr id="9" name="Text 7"/>
          <p:cNvSpPr/>
          <p:nvPr/>
        </p:nvSpPr>
        <p:spPr>
          <a:xfrm>
            <a:off x="4744998" y="3689509"/>
            <a:ext cx="6512004" cy="519589"/>
          </a:xfrm>
          <a:prstGeom prst="rect">
            <a:avLst/>
          </a:prstGeom>
          <a:noFill/>
          <a:ln/>
        </p:spPr>
        <p:txBody>
          <a:bodyPr wrap="square" rtlCol="0" anchor="t"/>
          <a:lstStyle/>
          <a:p>
            <a:pPr marL="0" indent="0" algn="l">
              <a:lnSpc>
                <a:spcPts val="2046"/>
              </a:lnSpc>
              <a:buNone/>
            </a:pPr>
            <a:r>
              <a:rPr lang="en-US" sz="1364" dirty="0">
                <a:solidFill>
                  <a:srgbClr val="333F70"/>
                </a:solidFill>
                <a:latin typeface="Open Sans" pitchFamily="34" charset="0"/>
                <a:ea typeface="Open Sans" pitchFamily="34" charset="-122"/>
                <a:cs typeface="Open Sans" pitchFamily="34" charset="-120"/>
              </a:rPr>
              <a:t>Cuprul reacționează cu clorul, formând clorură de cupru(II), o sare cu o culoare verzuie-albăstruie.</a:t>
            </a:r>
            <a:endParaRPr lang="en-US" sz="1364" dirty="0"/>
          </a:p>
        </p:txBody>
      </p:sp>
      <p:sp>
        <p:nvSpPr>
          <p:cNvPr id="10" name="Shape 8"/>
          <p:cNvSpPr/>
          <p:nvPr/>
        </p:nvSpPr>
        <p:spPr>
          <a:xfrm>
            <a:off x="4658320" y="4363968"/>
            <a:ext cx="6685359" cy="17324"/>
          </a:xfrm>
          <a:prstGeom prst="roundRect">
            <a:avLst>
              <a:gd name="adj" fmla="val 450071"/>
            </a:avLst>
          </a:prstGeom>
          <a:solidFill>
            <a:srgbClr val="BCDBD4"/>
          </a:solidFill>
          <a:ln/>
        </p:spPr>
      </p:sp>
      <p:sp>
        <p:nvSpPr>
          <p:cNvPr id="11" name="Shape 9"/>
          <p:cNvSpPr/>
          <p:nvPr/>
        </p:nvSpPr>
        <p:spPr>
          <a:xfrm>
            <a:off x="3200162" y="4468892"/>
            <a:ext cx="2743319" cy="980837"/>
          </a:xfrm>
          <a:prstGeom prst="roundRect">
            <a:avLst>
              <a:gd name="adj" fmla="val 7949"/>
            </a:avLst>
          </a:prstGeom>
          <a:solidFill>
            <a:srgbClr val="D6F5EE"/>
          </a:solidFill>
          <a:ln w="7620">
            <a:solidFill>
              <a:srgbClr val="BCDBD4"/>
            </a:solidFill>
            <a:prstDash val="solid"/>
          </a:ln>
        </p:spPr>
      </p:sp>
      <p:sp>
        <p:nvSpPr>
          <p:cNvPr id="12" name="Text 10"/>
          <p:cNvSpPr/>
          <p:nvPr/>
        </p:nvSpPr>
        <p:spPr>
          <a:xfrm>
            <a:off x="3381018" y="4796909"/>
            <a:ext cx="180856" cy="324802"/>
          </a:xfrm>
          <a:prstGeom prst="rect">
            <a:avLst/>
          </a:prstGeom>
          <a:noFill/>
          <a:ln/>
        </p:spPr>
        <p:txBody>
          <a:bodyPr wrap="none" rtlCol="0" anchor="t"/>
          <a:lstStyle/>
          <a:p>
            <a:pPr marL="0" indent="0" algn="ctr">
              <a:lnSpc>
                <a:spcPts val="2558"/>
              </a:lnSpc>
              <a:buNone/>
            </a:pPr>
            <a:r>
              <a:rPr lang="en-US" sz="1705" b="1" dirty="0">
                <a:solidFill>
                  <a:srgbClr val="333F70"/>
                </a:solidFill>
                <a:latin typeface="Unbounded" pitchFamily="34" charset="0"/>
                <a:ea typeface="Unbounded" pitchFamily="34" charset="-122"/>
                <a:cs typeface="Unbounded" pitchFamily="34" charset="-120"/>
              </a:rPr>
              <a:t>2</a:t>
            </a:r>
            <a:endParaRPr lang="en-US" sz="1705" dirty="0"/>
          </a:p>
        </p:txBody>
      </p:sp>
      <p:sp>
        <p:nvSpPr>
          <p:cNvPr id="13" name="Text 11"/>
          <p:cNvSpPr/>
          <p:nvPr/>
        </p:nvSpPr>
        <p:spPr>
          <a:xfrm>
            <a:off x="6116717" y="4642128"/>
            <a:ext cx="2403515" cy="270629"/>
          </a:xfrm>
          <a:prstGeom prst="rect">
            <a:avLst/>
          </a:prstGeom>
          <a:noFill/>
          <a:ln/>
        </p:spPr>
        <p:txBody>
          <a:bodyPr wrap="none" rtlCol="0" anchor="t"/>
          <a:lstStyle/>
          <a:p>
            <a:pPr marL="0" indent="0" algn="l">
              <a:lnSpc>
                <a:spcPts val="2132"/>
              </a:lnSpc>
              <a:buNone/>
            </a:pPr>
            <a:r>
              <a:rPr lang="en-US" sz="1705" b="1" dirty="0">
                <a:solidFill>
                  <a:srgbClr val="333F70"/>
                </a:solidFill>
                <a:latin typeface="Unbounded" pitchFamily="34" charset="0"/>
                <a:ea typeface="Unbounded" pitchFamily="34" charset="-122"/>
                <a:cs typeface="Unbounded" pitchFamily="34" charset="-120"/>
              </a:rPr>
              <a:t>Reacție exotermă</a:t>
            </a:r>
            <a:endParaRPr lang="en-US" sz="1705" dirty="0"/>
          </a:p>
        </p:txBody>
      </p:sp>
      <p:sp>
        <p:nvSpPr>
          <p:cNvPr id="14" name="Text 12"/>
          <p:cNvSpPr/>
          <p:nvPr/>
        </p:nvSpPr>
        <p:spPr>
          <a:xfrm>
            <a:off x="6116717" y="5016698"/>
            <a:ext cx="4905375" cy="259794"/>
          </a:xfrm>
          <a:prstGeom prst="rect">
            <a:avLst/>
          </a:prstGeom>
          <a:noFill/>
          <a:ln/>
        </p:spPr>
        <p:txBody>
          <a:bodyPr wrap="none" rtlCol="0" anchor="t"/>
          <a:lstStyle/>
          <a:p>
            <a:pPr marL="0" indent="0" algn="l">
              <a:lnSpc>
                <a:spcPts val="2046"/>
              </a:lnSpc>
              <a:buNone/>
            </a:pPr>
            <a:r>
              <a:rPr lang="en-US" sz="1364" dirty="0">
                <a:solidFill>
                  <a:srgbClr val="333F70"/>
                </a:solidFill>
                <a:latin typeface="Open Sans" pitchFamily="34" charset="0"/>
                <a:ea typeface="Open Sans" pitchFamily="34" charset="-122"/>
                <a:cs typeface="Open Sans" pitchFamily="34" charset="-120"/>
              </a:rPr>
              <a:t>Reacția dintre cupru și clor este exotermă, eliberând căldură.</a:t>
            </a:r>
            <a:endParaRPr lang="en-US" sz="1364" dirty="0"/>
          </a:p>
        </p:txBody>
      </p:sp>
      <p:sp>
        <p:nvSpPr>
          <p:cNvPr id="15" name="Shape 13"/>
          <p:cNvSpPr/>
          <p:nvPr/>
        </p:nvSpPr>
        <p:spPr>
          <a:xfrm>
            <a:off x="6030039" y="5431363"/>
            <a:ext cx="5313640" cy="17324"/>
          </a:xfrm>
          <a:prstGeom prst="roundRect">
            <a:avLst>
              <a:gd name="adj" fmla="val 450071"/>
            </a:avLst>
          </a:prstGeom>
          <a:solidFill>
            <a:srgbClr val="BCDBD4"/>
          </a:solidFill>
          <a:ln/>
        </p:spPr>
      </p:sp>
      <p:sp>
        <p:nvSpPr>
          <p:cNvPr id="16" name="Shape 14"/>
          <p:cNvSpPr/>
          <p:nvPr/>
        </p:nvSpPr>
        <p:spPr>
          <a:xfrm>
            <a:off x="3200162" y="5536287"/>
            <a:ext cx="4115038" cy="1240631"/>
          </a:xfrm>
          <a:prstGeom prst="roundRect">
            <a:avLst>
              <a:gd name="adj" fmla="val 6285"/>
            </a:avLst>
          </a:prstGeom>
          <a:solidFill>
            <a:srgbClr val="D6F5EE"/>
          </a:solidFill>
          <a:ln w="7620">
            <a:solidFill>
              <a:srgbClr val="BCDBD4"/>
            </a:solidFill>
            <a:prstDash val="solid"/>
          </a:ln>
        </p:spPr>
      </p:sp>
      <p:sp>
        <p:nvSpPr>
          <p:cNvPr id="17" name="Text 15"/>
          <p:cNvSpPr/>
          <p:nvPr/>
        </p:nvSpPr>
        <p:spPr>
          <a:xfrm>
            <a:off x="3381018" y="5994202"/>
            <a:ext cx="181689" cy="324802"/>
          </a:xfrm>
          <a:prstGeom prst="rect">
            <a:avLst/>
          </a:prstGeom>
          <a:noFill/>
          <a:ln/>
        </p:spPr>
        <p:txBody>
          <a:bodyPr wrap="none" rtlCol="0" anchor="t"/>
          <a:lstStyle/>
          <a:p>
            <a:pPr marL="0" indent="0" algn="ctr">
              <a:lnSpc>
                <a:spcPts val="2558"/>
              </a:lnSpc>
              <a:buNone/>
            </a:pPr>
            <a:r>
              <a:rPr lang="en-US" sz="1705" b="1" dirty="0">
                <a:solidFill>
                  <a:srgbClr val="333F70"/>
                </a:solidFill>
                <a:latin typeface="Unbounded" pitchFamily="34" charset="0"/>
                <a:ea typeface="Unbounded" pitchFamily="34" charset="-122"/>
                <a:cs typeface="Unbounded" pitchFamily="34" charset="-120"/>
              </a:rPr>
              <a:t>3</a:t>
            </a:r>
            <a:endParaRPr lang="en-US" sz="1705" dirty="0"/>
          </a:p>
        </p:txBody>
      </p:sp>
      <p:sp>
        <p:nvSpPr>
          <p:cNvPr id="18" name="Text 16"/>
          <p:cNvSpPr/>
          <p:nvPr/>
        </p:nvSpPr>
        <p:spPr>
          <a:xfrm>
            <a:off x="7488436" y="5709523"/>
            <a:ext cx="2477333" cy="270629"/>
          </a:xfrm>
          <a:prstGeom prst="rect">
            <a:avLst/>
          </a:prstGeom>
          <a:noFill/>
          <a:ln/>
        </p:spPr>
        <p:txBody>
          <a:bodyPr wrap="none" rtlCol="0" anchor="t"/>
          <a:lstStyle/>
          <a:p>
            <a:pPr marL="0" indent="0" algn="l">
              <a:lnSpc>
                <a:spcPts val="2132"/>
              </a:lnSpc>
              <a:buNone/>
            </a:pPr>
            <a:r>
              <a:rPr lang="en-US" sz="1705" b="1" dirty="0">
                <a:solidFill>
                  <a:srgbClr val="333F70"/>
                </a:solidFill>
                <a:latin typeface="Unbounded" pitchFamily="34" charset="0"/>
                <a:ea typeface="Unbounded" pitchFamily="34" charset="-122"/>
                <a:cs typeface="Unbounded" pitchFamily="34" charset="-120"/>
              </a:rPr>
              <a:t>Condiții de reacție</a:t>
            </a:r>
            <a:endParaRPr lang="en-US" sz="1705" dirty="0"/>
          </a:p>
        </p:txBody>
      </p:sp>
      <p:sp>
        <p:nvSpPr>
          <p:cNvPr id="19" name="Text 17"/>
          <p:cNvSpPr/>
          <p:nvPr/>
        </p:nvSpPr>
        <p:spPr>
          <a:xfrm>
            <a:off x="7488436" y="6084094"/>
            <a:ext cx="3768566" cy="519589"/>
          </a:xfrm>
          <a:prstGeom prst="rect">
            <a:avLst/>
          </a:prstGeom>
          <a:noFill/>
          <a:ln/>
        </p:spPr>
        <p:txBody>
          <a:bodyPr wrap="square" rtlCol="0" anchor="t"/>
          <a:lstStyle/>
          <a:p>
            <a:pPr marL="0" indent="0" algn="l">
              <a:lnSpc>
                <a:spcPts val="2046"/>
              </a:lnSpc>
              <a:buNone/>
            </a:pPr>
            <a:r>
              <a:rPr lang="en-US" sz="1364" dirty="0">
                <a:solidFill>
                  <a:srgbClr val="333F70"/>
                </a:solidFill>
                <a:latin typeface="Open Sans" pitchFamily="34" charset="0"/>
                <a:ea typeface="Open Sans" pitchFamily="34" charset="-122"/>
                <a:cs typeface="Open Sans" pitchFamily="34" charset="-120"/>
              </a:rPr>
              <a:t>Reacția are loc la temperatură ridicată, în prezența oxigenului din aer.</a:t>
            </a:r>
            <a:endParaRPr lang="en-US" sz="1364" dirty="0"/>
          </a:p>
        </p:txBody>
      </p:sp>
      <p:sp>
        <p:nvSpPr>
          <p:cNvPr id="20" name="Text 18"/>
          <p:cNvSpPr/>
          <p:nvPr/>
        </p:nvSpPr>
        <p:spPr>
          <a:xfrm>
            <a:off x="3200162" y="6971824"/>
            <a:ext cx="8230076" cy="779383"/>
          </a:xfrm>
          <a:prstGeom prst="rect">
            <a:avLst/>
          </a:prstGeom>
          <a:noFill/>
          <a:ln/>
        </p:spPr>
        <p:txBody>
          <a:bodyPr wrap="square" rtlCol="0" anchor="t"/>
          <a:lstStyle/>
          <a:p>
            <a:pPr marL="0" indent="0">
              <a:lnSpc>
                <a:spcPts val="2046"/>
              </a:lnSpc>
              <a:buNone/>
            </a:pPr>
            <a:r>
              <a:rPr lang="en-US" sz="1364" dirty="0">
                <a:solidFill>
                  <a:srgbClr val="333F70"/>
                </a:solidFill>
                <a:latin typeface="Open Sans" pitchFamily="34" charset="0"/>
                <a:ea typeface="Open Sans" pitchFamily="34" charset="-122"/>
                <a:cs typeface="Open Sans" pitchFamily="34" charset="-120"/>
              </a:rPr>
              <a:t>Clorura de cupru(II) are o serie de aplicații industriale, inclusiv ca pigment în vopsele și ca catalizator în sinteza organică. Reacția dintre cupru și clor este un proces chimic important, care contribuie la fabricarea unei game largi de produse.</a:t>
            </a:r>
            <a:endParaRPr lang="en-US" sz="136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38100"/>
            <a:ext cx="14630400" cy="8229600"/>
          </a:xfrm>
          <a:prstGeom prst="rect">
            <a:avLst/>
          </a:prstGeom>
          <a:solidFill>
            <a:srgbClr val="D6F5EE"/>
          </a:solidFill>
          <a:ln/>
        </p:spPr>
      </p:sp>
      <p:sp>
        <p:nvSpPr>
          <p:cNvPr id="4" name="Text 2"/>
          <p:cNvSpPr/>
          <p:nvPr/>
        </p:nvSpPr>
        <p:spPr>
          <a:xfrm>
            <a:off x="2037993" y="1473756"/>
            <a:ext cx="8254841" cy="694373"/>
          </a:xfrm>
          <a:prstGeom prst="rect">
            <a:avLst/>
          </a:prstGeom>
          <a:noFill/>
          <a:ln/>
        </p:spPr>
        <p:txBody>
          <a:bodyPr wrap="none" rtlCol="0" anchor="t"/>
          <a:lstStyle/>
          <a:p>
            <a:pPr marL="0" indent="0" algn="ctr">
              <a:lnSpc>
                <a:spcPts val="5468"/>
              </a:lnSpc>
              <a:buNone/>
            </a:pPr>
            <a:r>
              <a:rPr lang="en-US" sz="4374" b="1" dirty="0">
                <a:solidFill>
                  <a:schemeClr val="accent2">
                    <a:lumMod val="75000"/>
                  </a:schemeClr>
                </a:solidFill>
                <a:latin typeface="Unbounded" pitchFamily="34" charset="0"/>
                <a:ea typeface="Unbounded" pitchFamily="34" charset="-122"/>
                <a:cs typeface="Unbounded" pitchFamily="34" charset="-120"/>
              </a:rPr>
              <a:t>Tipuri de reacții chimice</a:t>
            </a:r>
            <a:endParaRPr lang="en-US" sz="4374" dirty="0">
              <a:solidFill>
                <a:schemeClr val="accent2">
                  <a:lumMod val="75000"/>
                </a:schemeClr>
              </a:solidFill>
            </a:endParaRPr>
          </a:p>
        </p:txBody>
      </p:sp>
      <p:sp>
        <p:nvSpPr>
          <p:cNvPr id="5" name="Text 3"/>
          <p:cNvSpPr/>
          <p:nvPr/>
        </p:nvSpPr>
        <p:spPr>
          <a:xfrm>
            <a:off x="2037993" y="2534662"/>
            <a:ext cx="5006221" cy="666512"/>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Reacția metalelor cu halogenii se încadrează în categoria reacțiilor chimice de **substituție**.</a:t>
            </a:r>
            <a:endParaRPr lang="en-US" sz="1750" dirty="0"/>
          </a:p>
        </p:txBody>
      </p:sp>
      <p:sp>
        <p:nvSpPr>
          <p:cNvPr id="6" name="Text 4"/>
          <p:cNvSpPr/>
          <p:nvPr/>
        </p:nvSpPr>
        <p:spPr>
          <a:xfrm>
            <a:off x="2037993" y="3567708"/>
            <a:ext cx="5006221" cy="2332792"/>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În aceste reacții, atomii de metal din substanța simplă se leagă cu atomii de halogen din substanța simplă, formând o nouă substanță compusă. Aici, atomii de metal din metalele alcaline, alcalino-pământoase sau din grupele principale 3 și 4 formează o legătură ionică cu atomii de halogen.</a:t>
            </a:r>
            <a:endParaRPr lang="en-US" sz="1750" dirty="0"/>
          </a:p>
        </p:txBody>
      </p:sp>
      <p:pic>
        <p:nvPicPr>
          <p:cNvPr id="7" name="Image 0" descr="preencoded.png"/>
          <p:cNvPicPr>
            <a:picLocks noChangeAspect="1"/>
          </p:cNvPicPr>
          <p:nvPr/>
        </p:nvPicPr>
        <p:blipFill rotWithShape="1">
          <a:blip r:embed="rId3"/>
          <a:srcRect l="12772" t="51535" r="9372" b="20052"/>
          <a:stretch/>
        </p:blipFill>
        <p:spPr>
          <a:xfrm>
            <a:off x="8305799" y="3396343"/>
            <a:ext cx="5568043" cy="1524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3139797" y="483394"/>
            <a:ext cx="8350687" cy="1098471"/>
          </a:xfrm>
          <a:prstGeom prst="rect">
            <a:avLst/>
          </a:prstGeom>
          <a:noFill/>
          <a:ln/>
        </p:spPr>
        <p:txBody>
          <a:bodyPr wrap="square" rtlCol="0" anchor="t"/>
          <a:lstStyle/>
          <a:p>
            <a:pPr marL="0" indent="0" algn="ctr">
              <a:lnSpc>
                <a:spcPts val="4326"/>
              </a:lnSpc>
              <a:buNone/>
            </a:pPr>
            <a:r>
              <a:rPr lang="en-US" sz="3461" b="1" dirty="0">
                <a:solidFill>
                  <a:srgbClr val="00B0F0"/>
                </a:solidFill>
                <a:latin typeface="Unbounded" pitchFamily="34" charset="0"/>
                <a:ea typeface="Unbounded" pitchFamily="34" charset="-122"/>
                <a:cs typeface="Unbounded" pitchFamily="34" charset="-120"/>
              </a:rPr>
              <a:t>Factori care influențează reacția</a:t>
            </a:r>
            <a:endParaRPr lang="en-US" sz="3461" dirty="0">
              <a:solidFill>
                <a:srgbClr val="00B0F0"/>
              </a:solidFill>
            </a:endParaRPr>
          </a:p>
        </p:txBody>
      </p:sp>
      <p:sp>
        <p:nvSpPr>
          <p:cNvPr id="5" name="Shape 3"/>
          <p:cNvSpPr/>
          <p:nvPr/>
        </p:nvSpPr>
        <p:spPr>
          <a:xfrm>
            <a:off x="3139797" y="2131219"/>
            <a:ext cx="395526" cy="395526"/>
          </a:xfrm>
          <a:prstGeom prst="roundRect">
            <a:avLst>
              <a:gd name="adj" fmla="val 20002"/>
            </a:avLst>
          </a:prstGeom>
          <a:solidFill>
            <a:schemeClr val="accent2"/>
          </a:solidFill>
          <a:ln w="7620">
            <a:solidFill>
              <a:srgbClr val="BCDBD4"/>
            </a:solidFill>
            <a:prstDash val="solid"/>
          </a:ln>
        </p:spPr>
      </p:sp>
      <p:sp>
        <p:nvSpPr>
          <p:cNvPr id="6" name="Text 4"/>
          <p:cNvSpPr/>
          <p:nvPr/>
        </p:nvSpPr>
        <p:spPr>
          <a:xfrm>
            <a:off x="3268980" y="2197060"/>
            <a:ext cx="137160" cy="263723"/>
          </a:xfrm>
          <a:prstGeom prst="rect">
            <a:avLst/>
          </a:prstGeom>
          <a:solidFill>
            <a:schemeClr val="accent2"/>
          </a:solidFill>
          <a:ln/>
        </p:spPr>
        <p:txBody>
          <a:bodyPr wrap="none" rtlCol="0" anchor="t"/>
          <a:lstStyle/>
          <a:p>
            <a:pPr marL="0" indent="0" algn="ctr">
              <a:lnSpc>
                <a:spcPts val="2076"/>
              </a:lnSpc>
              <a:buNone/>
            </a:pPr>
            <a:r>
              <a:rPr lang="en-US" sz="2076" b="1" dirty="0">
                <a:solidFill>
                  <a:srgbClr val="333F70"/>
                </a:solidFill>
                <a:latin typeface="Unbounded" pitchFamily="34" charset="0"/>
                <a:ea typeface="Unbounded" pitchFamily="34" charset="-122"/>
                <a:cs typeface="Unbounded" pitchFamily="34" charset="-120"/>
              </a:rPr>
              <a:t>1</a:t>
            </a:r>
            <a:endParaRPr lang="en-US" sz="2076" dirty="0"/>
          </a:p>
        </p:txBody>
      </p:sp>
      <p:sp>
        <p:nvSpPr>
          <p:cNvPr id="7" name="Text 5"/>
          <p:cNvSpPr/>
          <p:nvPr/>
        </p:nvSpPr>
        <p:spPr>
          <a:xfrm>
            <a:off x="3711059" y="2131219"/>
            <a:ext cx="2335649" cy="274677"/>
          </a:xfrm>
          <a:prstGeom prst="rect">
            <a:avLst/>
          </a:prstGeom>
          <a:noFill/>
          <a:ln/>
        </p:spPr>
        <p:txBody>
          <a:bodyPr wrap="none" rtlCol="0" anchor="t"/>
          <a:lstStyle/>
          <a:p>
            <a:pPr marL="0" indent="0">
              <a:lnSpc>
                <a:spcPts val="2163"/>
              </a:lnSpc>
              <a:buNone/>
            </a:pPr>
            <a:r>
              <a:rPr lang="en-US" sz="1730" b="1" dirty="0">
                <a:solidFill>
                  <a:srgbClr val="333F70"/>
                </a:solidFill>
                <a:latin typeface="Unbounded" pitchFamily="34" charset="0"/>
                <a:ea typeface="Unbounded" pitchFamily="34" charset="-122"/>
                <a:cs typeface="Unbounded" pitchFamily="34" charset="-120"/>
              </a:rPr>
              <a:t>Natura metalului</a:t>
            </a:r>
            <a:endParaRPr lang="en-US" sz="1730" dirty="0"/>
          </a:p>
        </p:txBody>
      </p:sp>
      <p:sp>
        <p:nvSpPr>
          <p:cNvPr id="8" name="Text 6"/>
          <p:cNvSpPr/>
          <p:nvPr/>
        </p:nvSpPr>
        <p:spPr>
          <a:xfrm>
            <a:off x="3711059" y="2511266"/>
            <a:ext cx="3516273" cy="2373511"/>
          </a:xfrm>
          <a:prstGeom prst="rect">
            <a:avLst/>
          </a:prstGeom>
          <a:noFill/>
          <a:ln/>
        </p:spPr>
        <p:txBody>
          <a:bodyPr wrap="square" rtlCol="0" anchor="t"/>
          <a:lstStyle/>
          <a:p>
            <a:pPr marL="0" indent="0">
              <a:lnSpc>
                <a:spcPts val="2076"/>
              </a:lnSpc>
              <a:buNone/>
            </a:pPr>
            <a:r>
              <a:rPr lang="en-US" sz="1384" dirty="0">
                <a:solidFill>
                  <a:srgbClr val="333F70"/>
                </a:solidFill>
                <a:latin typeface="Open Sans" pitchFamily="34" charset="0"/>
                <a:ea typeface="Open Sans" pitchFamily="34" charset="-122"/>
                <a:cs typeface="Open Sans" pitchFamily="34" charset="-120"/>
              </a:rPr>
              <a:t>Metalele reactive, precum sodiul și potasiul, reacționează mai rapid cu halogenii decât metalele mai puțin reactive, precum cuprul și argintul. Această reacție se datorează energiei de ionizare mai scăzute a metalelor reactive, ceea ce face mai ușor pentru atomii de metal să își piardă electroni și să formeze ioni pozitivi.</a:t>
            </a:r>
            <a:endParaRPr lang="en-US" sz="1384" dirty="0"/>
          </a:p>
        </p:txBody>
      </p:sp>
      <p:sp>
        <p:nvSpPr>
          <p:cNvPr id="9" name="Shape 7"/>
          <p:cNvSpPr/>
          <p:nvPr/>
        </p:nvSpPr>
        <p:spPr>
          <a:xfrm>
            <a:off x="7403068" y="2131219"/>
            <a:ext cx="395526" cy="395526"/>
          </a:xfrm>
          <a:prstGeom prst="roundRect">
            <a:avLst>
              <a:gd name="adj" fmla="val 20002"/>
            </a:avLst>
          </a:prstGeom>
          <a:solidFill>
            <a:schemeClr val="accent2"/>
          </a:solidFill>
          <a:ln w="7620">
            <a:solidFill>
              <a:srgbClr val="BCDBD4"/>
            </a:solidFill>
            <a:prstDash val="solid"/>
          </a:ln>
        </p:spPr>
      </p:sp>
      <p:sp>
        <p:nvSpPr>
          <p:cNvPr id="10" name="Text 8"/>
          <p:cNvSpPr/>
          <p:nvPr/>
        </p:nvSpPr>
        <p:spPr>
          <a:xfrm>
            <a:off x="7490698" y="2197060"/>
            <a:ext cx="220147" cy="263723"/>
          </a:xfrm>
          <a:prstGeom prst="rect">
            <a:avLst/>
          </a:prstGeom>
          <a:noFill/>
          <a:ln/>
        </p:spPr>
        <p:txBody>
          <a:bodyPr wrap="none" rtlCol="0" anchor="t"/>
          <a:lstStyle/>
          <a:p>
            <a:pPr marL="0" indent="0" algn="ctr">
              <a:lnSpc>
                <a:spcPts val="2076"/>
              </a:lnSpc>
              <a:buNone/>
            </a:pPr>
            <a:r>
              <a:rPr lang="en-US" sz="2076" b="1" dirty="0">
                <a:solidFill>
                  <a:srgbClr val="333F70"/>
                </a:solidFill>
                <a:latin typeface="Unbounded" pitchFamily="34" charset="0"/>
                <a:ea typeface="Unbounded" pitchFamily="34" charset="-122"/>
                <a:cs typeface="Unbounded" pitchFamily="34" charset="-120"/>
              </a:rPr>
              <a:t>2</a:t>
            </a:r>
            <a:endParaRPr lang="en-US" sz="2076" dirty="0"/>
          </a:p>
        </p:txBody>
      </p:sp>
      <p:sp>
        <p:nvSpPr>
          <p:cNvPr id="11" name="Text 9"/>
          <p:cNvSpPr/>
          <p:nvPr/>
        </p:nvSpPr>
        <p:spPr>
          <a:xfrm>
            <a:off x="7974330" y="2131219"/>
            <a:ext cx="2639854" cy="274677"/>
          </a:xfrm>
          <a:prstGeom prst="rect">
            <a:avLst/>
          </a:prstGeom>
          <a:noFill/>
          <a:ln/>
        </p:spPr>
        <p:txBody>
          <a:bodyPr wrap="none" rtlCol="0" anchor="t"/>
          <a:lstStyle/>
          <a:p>
            <a:pPr marL="0" indent="0">
              <a:lnSpc>
                <a:spcPts val="2163"/>
              </a:lnSpc>
              <a:buNone/>
            </a:pPr>
            <a:r>
              <a:rPr lang="en-US" sz="1730" b="1" dirty="0">
                <a:solidFill>
                  <a:srgbClr val="333F70"/>
                </a:solidFill>
                <a:latin typeface="Unbounded" pitchFamily="34" charset="0"/>
                <a:ea typeface="Unbounded" pitchFamily="34" charset="-122"/>
                <a:cs typeface="Unbounded" pitchFamily="34" charset="-120"/>
              </a:rPr>
              <a:t>Natura halogenului</a:t>
            </a:r>
            <a:endParaRPr lang="en-US" sz="1730" dirty="0"/>
          </a:p>
        </p:txBody>
      </p:sp>
      <p:sp>
        <p:nvSpPr>
          <p:cNvPr id="12" name="Text 10"/>
          <p:cNvSpPr/>
          <p:nvPr/>
        </p:nvSpPr>
        <p:spPr>
          <a:xfrm>
            <a:off x="7974330" y="2511266"/>
            <a:ext cx="3516273" cy="2373511"/>
          </a:xfrm>
          <a:prstGeom prst="rect">
            <a:avLst/>
          </a:prstGeom>
          <a:noFill/>
          <a:ln/>
        </p:spPr>
        <p:txBody>
          <a:bodyPr wrap="square" rtlCol="0" anchor="t"/>
          <a:lstStyle/>
          <a:p>
            <a:pPr marL="0" indent="0">
              <a:lnSpc>
                <a:spcPts val="2076"/>
              </a:lnSpc>
              <a:buNone/>
            </a:pPr>
            <a:r>
              <a:rPr lang="en-US" sz="1384" dirty="0">
                <a:solidFill>
                  <a:srgbClr val="333F70"/>
                </a:solidFill>
                <a:latin typeface="Open Sans" pitchFamily="34" charset="0"/>
                <a:ea typeface="Open Sans" pitchFamily="34" charset="-122"/>
                <a:cs typeface="Open Sans" pitchFamily="34" charset="-120"/>
              </a:rPr>
              <a:t>Halogenii mai electronegativi, precum fluorul și clorul, reacționează mai rapid cu metalele decât halogenii mai puțin electronegativi, precum bromul și iodul. Această reacție se datorează afinității mai mari a halogenilor mai electronegativi pentru electroni, ceea ce le permite să formeze mai ușor legături ionice cu metalele.</a:t>
            </a:r>
            <a:endParaRPr lang="en-US" sz="1384" dirty="0"/>
          </a:p>
        </p:txBody>
      </p:sp>
      <p:sp>
        <p:nvSpPr>
          <p:cNvPr id="13" name="Shape 11"/>
          <p:cNvSpPr/>
          <p:nvPr/>
        </p:nvSpPr>
        <p:spPr>
          <a:xfrm>
            <a:off x="3139797" y="5258276"/>
            <a:ext cx="395526" cy="395526"/>
          </a:xfrm>
          <a:prstGeom prst="roundRect">
            <a:avLst>
              <a:gd name="adj" fmla="val 20002"/>
            </a:avLst>
          </a:prstGeom>
          <a:solidFill>
            <a:schemeClr val="accent2"/>
          </a:solidFill>
          <a:ln w="7620">
            <a:solidFill>
              <a:srgbClr val="BCDBD4"/>
            </a:solidFill>
            <a:prstDash val="solid"/>
          </a:ln>
        </p:spPr>
      </p:sp>
      <p:sp>
        <p:nvSpPr>
          <p:cNvPr id="14" name="Text 12"/>
          <p:cNvSpPr/>
          <p:nvPr/>
        </p:nvSpPr>
        <p:spPr>
          <a:xfrm>
            <a:off x="3226951" y="5324118"/>
            <a:ext cx="221218" cy="263723"/>
          </a:xfrm>
          <a:prstGeom prst="rect">
            <a:avLst/>
          </a:prstGeom>
          <a:noFill/>
          <a:ln/>
        </p:spPr>
        <p:txBody>
          <a:bodyPr wrap="none" rtlCol="0" anchor="t"/>
          <a:lstStyle/>
          <a:p>
            <a:pPr marL="0" indent="0" algn="ctr">
              <a:lnSpc>
                <a:spcPts val="2076"/>
              </a:lnSpc>
              <a:buNone/>
            </a:pPr>
            <a:r>
              <a:rPr lang="en-US" sz="2076" b="1" dirty="0">
                <a:solidFill>
                  <a:srgbClr val="333F70"/>
                </a:solidFill>
                <a:latin typeface="Unbounded" pitchFamily="34" charset="0"/>
                <a:ea typeface="Unbounded" pitchFamily="34" charset="-122"/>
                <a:cs typeface="Unbounded" pitchFamily="34" charset="-120"/>
              </a:rPr>
              <a:t>3</a:t>
            </a:r>
            <a:endParaRPr lang="en-US" sz="2076" dirty="0"/>
          </a:p>
        </p:txBody>
      </p:sp>
      <p:sp>
        <p:nvSpPr>
          <p:cNvPr id="15" name="Text 13"/>
          <p:cNvSpPr/>
          <p:nvPr/>
        </p:nvSpPr>
        <p:spPr>
          <a:xfrm>
            <a:off x="3711059" y="5258276"/>
            <a:ext cx="2197537" cy="274677"/>
          </a:xfrm>
          <a:prstGeom prst="rect">
            <a:avLst/>
          </a:prstGeom>
          <a:noFill/>
          <a:ln/>
        </p:spPr>
        <p:txBody>
          <a:bodyPr wrap="none" rtlCol="0" anchor="t"/>
          <a:lstStyle/>
          <a:p>
            <a:pPr marL="0" indent="0">
              <a:lnSpc>
                <a:spcPts val="2163"/>
              </a:lnSpc>
              <a:buNone/>
            </a:pPr>
            <a:r>
              <a:rPr lang="en-US" sz="1730" b="1" dirty="0">
                <a:solidFill>
                  <a:srgbClr val="333F70"/>
                </a:solidFill>
                <a:latin typeface="Unbounded" pitchFamily="34" charset="0"/>
                <a:ea typeface="Unbounded" pitchFamily="34" charset="-122"/>
                <a:cs typeface="Unbounded" pitchFamily="34" charset="-120"/>
              </a:rPr>
              <a:t>Temperatura</a:t>
            </a:r>
            <a:endParaRPr lang="en-US" sz="1730" dirty="0"/>
          </a:p>
        </p:txBody>
      </p:sp>
      <p:sp>
        <p:nvSpPr>
          <p:cNvPr id="16" name="Text 14"/>
          <p:cNvSpPr/>
          <p:nvPr/>
        </p:nvSpPr>
        <p:spPr>
          <a:xfrm>
            <a:off x="3711059" y="5638324"/>
            <a:ext cx="3516273" cy="2109787"/>
          </a:xfrm>
          <a:prstGeom prst="rect">
            <a:avLst/>
          </a:prstGeom>
          <a:noFill/>
          <a:ln/>
        </p:spPr>
        <p:txBody>
          <a:bodyPr wrap="square" rtlCol="0" anchor="t"/>
          <a:lstStyle/>
          <a:p>
            <a:pPr marL="0" indent="0">
              <a:lnSpc>
                <a:spcPts val="2076"/>
              </a:lnSpc>
              <a:buNone/>
            </a:pPr>
            <a:r>
              <a:rPr lang="en-US" sz="1384" dirty="0">
                <a:solidFill>
                  <a:srgbClr val="333F70"/>
                </a:solidFill>
                <a:latin typeface="Open Sans" pitchFamily="34" charset="0"/>
                <a:ea typeface="Open Sans" pitchFamily="34" charset="-122"/>
                <a:cs typeface="Open Sans" pitchFamily="34" charset="-120"/>
              </a:rPr>
              <a:t>Reacțiile metalelor cu halogenii sunt de obicei favorizate de creșterea temperaturii. Aceasta se datorează faptului că energia cinetică a moleculelor crește cu temperatura, ceea ce duce la o frecvență mai mare de coliziuni între moleculele reactantului. Acest lucru are ca rezultat o viteză de reacție mai mare.</a:t>
            </a:r>
            <a:endParaRPr lang="en-US" sz="1384" dirty="0"/>
          </a:p>
        </p:txBody>
      </p:sp>
      <p:sp>
        <p:nvSpPr>
          <p:cNvPr id="17" name="Shape 15"/>
          <p:cNvSpPr/>
          <p:nvPr/>
        </p:nvSpPr>
        <p:spPr>
          <a:xfrm>
            <a:off x="7403068" y="5258276"/>
            <a:ext cx="395526" cy="395526"/>
          </a:xfrm>
          <a:prstGeom prst="roundRect">
            <a:avLst>
              <a:gd name="adj" fmla="val 20002"/>
            </a:avLst>
          </a:prstGeom>
          <a:solidFill>
            <a:schemeClr val="accent2"/>
          </a:solidFill>
          <a:ln w="7620">
            <a:solidFill>
              <a:srgbClr val="BCDBD4"/>
            </a:solidFill>
            <a:prstDash val="solid"/>
          </a:ln>
        </p:spPr>
      </p:sp>
      <p:sp>
        <p:nvSpPr>
          <p:cNvPr id="18" name="Text 16"/>
          <p:cNvSpPr/>
          <p:nvPr/>
        </p:nvSpPr>
        <p:spPr>
          <a:xfrm>
            <a:off x="7487245" y="5324118"/>
            <a:ext cx="227052" cy="263723"/>
          </a:xfrm>
          <a:prstGeom prst="rect">
            <a:avLst/>
          </a:prstGeom>
          <a:noFill/>
          <a:ln/>
        </p:spPr>
        <p:txBody>
          <a:bodyPr wrap="none" rtlCol="0" anchor="t"/>
          <a:lstStyle/>
          <a:p>
            <a:pPr marL="0" indent="0" algn="ctr">
              <a:lnSpc>
                <a:spcPts val="2076"/>
              </a:lnSpc>
              <a:buNone/>
            </a:pPr>
            <a:r>
              <a:rPr lang="en-US" sz="2076" b="1" dirty="0">
                <a:solidFill>
                  <a:srgbClr val="333F70"/>
                </a:solidFill>
                <a:latin typeface="Unbounded" pitchFamily="34" charset="0"/>
                <a:ea typeface="Unbounded" pitchFamily="34" charset="-122"/>
                <a:cs typeface="Unbounded" pitchFamily="34" charset="-120"/>
              </a:rPr>
              <a:t>4</a:t>
            </a:r>
            <a:endParaRPr lang="en-US" sz="2076" dirty="0"/>
          </a:p>
        </p:txBody>
      </p:sp>
      <p:sp>
        <p:nvSpPr>
          <p:cNvPr id="19" name="Text 17"/>
          <p:cNvSpPr/>
          <p:nvPr/>
        </p:nvSpPr>
        <p:spPr>
          <a:xfrm>
            <a:off x="7974330" y="5258276"/>
            <a:ext cx="3022283" cy="274677"/>
          </a:xfrm>
          <a:prstGeom prst="rect">
            <a:avLst/>
          </a:prstGeom>
          <a:noFill/>
          <a:ln/>
        </p:spPr>
        <p:txBody>
          <a:bodyPr wrap="none" rtlCol="0" anchor="t"/>
          <a:lstStyle/>
          <a:p>
            <a:pPr marL="0" indent="0">
              <a:lnSpc>
                <a:spcPts val="2163"/>
              </a:lnSpc>
              <a:buNone/>
            </a:pPr>
            <a:r>
              <a:rPr lang="en-US" sz="1730" b="1" dirty="0">
                <a:solidFill>
                  <a:srgbClr val="333F70"/>
                </a:solidFill>
                <a:latin typeface="Unbounded" pitchFamily="34" charset="0"/>
                <a:ea typeface="Unbounded" pitchFamily="34" charset="-122"/>
                <a:cs typeface="Unbounded" pitchFamily="34" charset="-120"/>
              </a:rPr>
              <a:t>Suprafața de contact</a:t>
            </a:r>
            <a:endParaRPr lang="en-US" sz="1730" dirty="0"/>
          </a:p>
        </p:txBody>
      </p:sp>
      <p:sp>
        <p:nvSpPr>
          <p:cNvPr id="20" name="Text 18"/>
          <p:cNvSpPr/>
          <p:nvPr/>
        </p:nvSpPr>
        <p:spPr>
          <a:xfrm>
            <a:off x="7974330" y="5638324"/>
            <a:ext cx="3516273" cy="1582341"/>
          </a:xfrm>
          <a:prstGeom prst="rect">
            <a:avLst/>
          </a:prstGeom>
          <a:noFill/>
          <a:ln/>
        </p:spPr>
        <p:txBody>
          <a:bodyPr wrap="square" rtlCol="0" anchor="t"/>
          <a:lstStyle/>
          <a:p>
            <a:pPr marL="0" indent="0">
              <a:lnSpc>
                <a:spcPts val="2076"/>
              </a:lnSpc>
              <a:buNone/>
            </a:pPr>
            <a:r>
              <a:rPr lang="en-US" sz="1384" dirty="0">
                <a:solidFill>
                  <a:srgbClr val="333F70"/>
                </a:solidFill>
                <a:latin typeface="Open Sans" pitchFamily="34" charset="0"/>
                <a:ea typeface="Open Sans" pitchFamily="34" charset="-122"/>
                <a:cs typeface="Open Sans" pitchFamily="34" charset="-120"/>
              </a:rPr>
              <a:t>Suprafața de contact între metal și halogen influențează viteza de reacție. O suprafață mai mare de contact va duce la o viteză de reacție mai mare. De exemplu, o pulbere metalică va reacționa mai rapid cu un halogen decât un bloc metalic.</a:t>
            </a:r>
            <a:endParaRPr lang="en-US" sz="138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1434</Words>
  <Application>Microsoft Office PowerPoint</Application>
  <PresentationFormat>Довільний</PresentationFormat>
  <Paragraphs>98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Tatiana</dc:creator>
  <cp:lastModifiedBy>Liliya Hovornyan</cp:lastModifiedBy>
  <cp:revision>2</cp:revision>
  <dcterms:created xsi:type="dcterms:W3CDTF">2024-06-17T11:00:38Z</dcterms:created>
  <dcterms:modified xsi:type="dcterms:W3CDTF">2024-06-17T11:06:18Z</dcterms:modified>
</cp:coreProperties>
</file>