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52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1212532"/>
            <a:ext cx="7477601" cy="1916430"/>
          </a:xfrm>
          <a:prstGeom prst="rect">
            <a:avLst/>
          </a:prstGeom>
          <a:noFill/>
          <a:ln/>
        </p:spPr>
        <p:txBody>
          <a:bodyPr wrap="square" rtlCol="0" anchor="t"/>
          <a:lstStyle/>
          <a:p>
            <a:pPr marL="0" indent="0">
              <a:lnSpc>
                <a:spcPts val="7545"/>
              </a:lnSpc>
              <a:buNone/>
            </a:pPr>
            <a:r>
              <a:rPr lang="en-US" sz="6036" kern="0" spc="-181" dirty="0" err="1">
                <a:solidFill>
                  <a:srgbClr val="2C3F42"/>
                </a:solidFill>
                <a:latin typeface="Bitter" pitchFamily="34" charset="0"/>
                <a:ea typeface="Bitter" pitchFamily="34" charset="-122"/>
                <a:cs typeface="Bitter" pitchFamily="34" charset="-120"/>
              </a:rPr>
              <a:t>Reacția</a:t>
            </a:r>
            <a:r>
              <a:rPr lang="en-US" sz="6036" kern="0" spc="-181" dirty="0">
                <a:solidFill>
                  <a:srgbClr val="2C3F42"/>
                </a:solidFill>
                <a:latin typeface="Bitter" pitchFamily="34" charset="0"/>
                <a:ea typeface="Bitter" pitchFamily="34" charset="-122"/>
                <a:cs typeface="Bitter" pitchFamily="34" charset="-120"/>
              </a:rPr>
              <a:t> metalelor cu oxigenul</a:t>
            </a:r>
            <a:endParaRPr lang="en-US" sz="6036" dirty="0"/>
          </a:p>
        </p:txBody>
      </p:sp>
      <p:sp>
        <p:nvSpPr>
          <p:cNvPr id="6" name="Text 3"/>
          <p:cNvSpPr/>
          <p:nvPr/>
        </p:nvSpPr>
        <p:spPr>
          <a:xfrm>
            <a:off x="6319599" y="3462218"/>
            <a:ext cx="7477601" cy="1333024"/>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Reacția metalelor cu oxigenul este un proces chimic important, cunoscut sub numele de oxidare. Oxidarea are loc atunci când un metal reacționează cu oxigenul din aer, formând un oxid metalic. Această reacție poate fi lentă, ca în cazul ruginii, sau rapidă, ca în cazul arderii unui metal.</a:t>
            </a:r>
            <a:endParaRPr lang="en-US" sz="1750" dirty="0"/>
          </a:p>
        </p:txBody>
      </p:sp>
      <p:sp>
        <p:nvSpPr>
          <p:cNvPr id="7" name="Text 4"/>
          <p:cNvSpPr/>
          <p:nvPr/>
        </p:nvSpPr>
        <p:spPr>
          <a:xfrm>
            <a:off x="6319599" y="5045154"/>
            <a:ext cx="7477601" cy="1333024"/>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Oxidarea metalelor este un fenomen complex influențat de factori precum temperatura, umiditatea și prezența altor substanțe chimice. Produsele acestei reacții pot avea proprietăți diferite față de metalul inițial, de la formarea unei pelicule protectoare la degradarea completă a metalului.</a:t>
            </a:r>
            <a:endParaRPr lang="en-US" sz="1750" dirty="0"/>
          </a:p>
        </p:txBody>
      </p:sp>
      <p:sp>
        <p:nvSpPr>
          <p:cNvPr id="9" name="Text 6"/>
          <p:cNvSpPr/>
          <p:nvPr/>
        </p:nvSpPr>
        <p:spPr>
          <a:xfrm>
            <a:off x="6438186" y="6773704"/>
            <a:ext cx="118110" cy="97512"/>
          </a:xfrm>
          <a:prstGeom prst="rect">
            <a:avLst/>
          </a:prstGeom>
          <a:noFill/>
          <a:ln/>
        </p:spPr>
        <p:txBody>
          <a:bodyPr wrap="none" rtlCol="0" anchor="t"/>
          <a:lstStyle/>
          <a:p>
            <a:pPr marL="0" indent="0" algn="ctr">
              <a:lnSpc>
                <a:spcPts val="768"/>
              </a:lnSpc>
              <a:buNone/>
            </a:pPr>
            <a:r>
              <a:rPr lang="en-US" sz="768" kern="0" spc="-35" dirty="0">
                <a:solidFill>
                  <a:srgbClr val="FFFFFF"/>
                </a:solidFill>
                <a:latin typeface="Open Sans" pitchFamily="34" charset="0"/>
                <a:ea typeface="Open Sans" pitchFamily="34" charset="-122"/>
                <a:cs typeface="Open Sans" pitchFamily="34" charset="-120"/>
              </a:rPr>
              <a:t>TH</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814149"/>
            <a:ext cx="10554414" cy="1388745"/>
          </a:xfrm>
          <a:prstGeom prst="rect">
            <a:avLst/>
          </a:prstGeom>
          <a:noFill/>
          <a:ln/>
        </p:spPr>
        <p:txBody>
          <a:bodyPr wrap="square" rtlCol="0" anchor="t"/>
          <a:lstStyle/>
          <a:p>
            <a:pPr marL="0" indent="0" algn="r">
              <a:lnSpc>
                <a:spcPts val="5468"/>
              </a:lnSpc>
              <a:buNone/>
            </a:pPr>
            <a:r>
              <a:rPr lang="en-US" sz="4374" b="1" kern="0" spc="-131" dirty="0">
                <a:solidFill>
                  <a:schemeClr val="accent5">
                    <a:lumMod val="75000"/>
                  </a:schemeClr>
                </a:solidFill>
                <a:latin typeface="Bitter" pitchFamily="34" charset="0"/>
                <a:ea typeface="Bitter" pitchFamily="34" charset="-122"/>
                <a:cs typeface="Bitter" pitchFamily="34" charset="-120"/>
              </a:rPr>
              <a:t>Măsuri de siguranță în timpul experimentului</a:t>
            </a:r>
            <a:endParaRPr lang="en-US" sz="4374" b="1" dirty="0">
              <a:solidFill>
                <a:schemeClr val="accent5">
                  <a:lumMod val="75000"/>
                </a:schemeClr>
              </a:solidFill>
            </a:endParaRPr>
          </a:p>
        </p:txBody>
      </p:sp>
      <p:sp>
        <p:nvSpPr>
          <p:cNvPr id="5" name="Shape 3"/>
          <p:cNvSpPr/>
          <p:nvPr/>
        </p:nvSpPr>
        <p:spPr>
          <a:xfrm>
            <a:off x="2037993" y="2647236"/>
            <a:ext cx="5166122" cy="2273022"/>
          </a:xfrm>
          <a:prstGeom prst="roundRect">
            <a:avLst>
              <a:gd name="adj" fmla="val 4399"/>
            </a:avLst>
          </a:prstGeom>
          <a:solidFill>
            <a:srgbClr val="FCE2CF"/>
          </a:solidFill>
          <a:ln w="7620">
            <a:solidFill>
              <a:srgbClr val="E2C8B5"/>
            </a:solidFill>
            <a:prstDash val="solid"/>
          </a:ln>
        </p:spPr>
      </p:sp>
      <p:sp>
        <p:nvSpPr>
          <p:cNvPr id="6" name="Text 4"/>
          <p:cNvSpPr/>
          <p:nvPr/>
        </p:nvSpPr>
        <p:spPr>
          <a:xfrm>
            <a:off x="2267783" y="2877026"/>
            <a:ext cx="277749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Ochelari de protecție</a:t>
            </a:r>
            <a:endParaRPr lang="en-US" sz="2187" dirty="0"/>
          </a:p>
        </p:txBody>
      </p:sp>
      <p:sp>
        <p:nvSpPr>
          <p:cNvPr id="7" name="Text 5"/>
          <p:cNvSpPr/>
          <p:nvPr/>
        </p:nvSpPr>
        <p:spPr>
          <a:xfrm>
            <a:off x="2267783" y="3357443"/>
            <a:ext cx="4706541" cy="1333024"/>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Purtați ochelari de protecție pentru a vă proteja ochii de stropiri de substanțe chimice sau de particule solide. Asigurați-vă că ochelarii sunt în stare bună și se potrivesc corect.</a:t>
            </a:r>
            <a:endParaRPr lang="en-US" sz="1750" dirty="0"/>
          </a:p>
        </p:txBody>
      </p:sp>
      <p:sp>
        <p:nvSpPr>
          <p:cNvPr id="8" name="Shape 6"/>
          <p:cNvSpPr/>
          <p:nvPr/>
        </p:nvSpPr>
        <p:spPr>
          <a:xfrm>
            <a:off x="7426285" y="2647236"/>
            <a:ext cx="5166122" cy="2273022"/>
          </a:xfrm>
          <a:prstGeom prst="roundRect">
            <a:avLst>
              <a:gd name="adj" fmla="val 4399"/>
            </a:avLst>
          </a:prstGeom>
          <a:solidFill>
            <a:srgbClr val="FCE2CF"/>
          </a:solidFill>
          <a:ln w="7620">
            <a:solidFill>
              <a:srgbClr val="E2C8B5"/>
            </a:solidFill>
            <a:prstDash val="solid"/>
          </a:ln>
        </p:spPr>
      </p:sp>
      <p:sp>
        <p:nvSpPr>
          <p:cNvPr id="9" name="Text 7"/>
          <p:cNvSpPr/>
          <p:nvPr/>
        </p:nvSpPr>
        <p:spPr>
          <a:xfrm>
            <a:off x="7656076" y="2877026"/>
            <a:ext cx="277749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Mănuși de protecție</a:t>
            </a:r>
            <a:endParaRPr lang="en-US" sz="2187" dirty="0"/>
          </a:p>
        </p:txBody>
      </p:sp>
      <p:sp>
        <p:nvSpPr>
          <p:cNvPr id="10" name="Text 8"/>
          <p:cNvSpPr/>
          <p:nvPr/>
        </p:nvSpPr>
        <p:spPr>
          <a:xfrm>
            <a:off x="7656076" y="3357443"/>
            <a:ext cx="4706541" cy="1333024"/>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Purtați mănuși de protecție pentru a vă proteja mâinile de substanțe chimice. Alegeți mănuși din material adecvat pentru substanțele cu care lucrați.</a:t>
            </a:r>
            <a:endParaRPr lang="en-US" sz="1750" dirty="0"/>
          </a:p>
        </p:txBody>
      </p:sp>
      <p:sp>
        <p:nvSpPr>
          <p:cNvPr id="11" name="Shape 9"/>
          <p:cNvSpPr/>
          <p:nvPr/>
        </p:nvSpPr>
        <p:spPr>
          <a:xfrm>
            <a:off x="2037993" y="5142428"/>
            <a:ext cx="5166122" cy="2273022"/>
          </a:xfrm>
          <a:prstGeom prst="roundRect">
            <a:avLst>
              <a:gd name="adj" fmla="val 4399"/>
            </a:avLst>
          </a:prstGeom>
          <a:solidFill>
            <a:srgbClr val="FCE2CF"/>
          </a:solidFill>
          <a:ln w="7620">
            <a:solidFill>
              <a:srgbClr val="E2C8B5"/>
            </a:solidFill>
            <a:prstDash val="solid"/>
          </a:ln>
        </p:spPr>
      </p:sp>
      <p:sp>
        <p:nvSpPr>
          <p:cNvPr id="12" name="Text 10"/>
          <p:cNvSpPr/>
          <p:nvPr/>
        </p:nvSpPr>
        <p:spPr>
          <a:xfrm>
            <a:off x="2267783" y="5372219"/>
            <a:ext cx="3069431"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Manevrarea substanțelor</a:t>
            </a:r>
            <a:endParaRPr lang="en-US" sz="2187" dirty="0"/>
          </a:p>
        </p:txBody>
      </p:sp>
      <p:sp>
        <p:nvSpPr>
          <p:cNvPr id="13" name="Text 11"/>
          <p:cNvSpPr/>
          <p:nvPr/>
        </p:nvSpPr>
        <p:spPr>
          <a:xfrm>
            <a:off x="2267783" y="5852636"/>
            <a:ext cx="4706541" cy="1333024"/>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Măsurați cu atenție substanțele chimice și manipulați-le cu grijă. Evitați contactul direct cu substanțele chimice și nu le expuneți la surse de căldură sau lumină puternică.</a:t>
            </a:r>
            <a:endParaRPr lang="en-US" sz="1750" dirty="0"/>
          </a:p>
        </p:txBody>
      </p:sp>
      <p:sp>
        <p:nvSpPr>
          <p:cNvPr id="14" name="Shape 12"/>
          <p:cNvSpPr/>
          <p:nvPr/>
        </p:nvSpPr>
        <p:spPr>
          <a:xfrm>
            <a:off x="7426285" y="5142428"/>
            <a:ext cx="5166122" cy="2273022"/>
          </a:xfrm>
          <a:prstGeom prst="roundRect">
            <a:avLst>
              <a:gd name="adj" fmla="val 4399"/>
            </a:avLst>
          </a:prstGeom>
          <a:solidFill>
            <a:srgbClr val="FCE2CF"/>
          </a:solidFill>
          <a:ln w="7620">
            <a:solidFill>
              <a:srgbClr val="E2C8B5"/>
            </a:solidFill>
            <a:prstDash val="solid"/>
          </a:ln>
        </p:spPr>
      </p:sp>
      <p:sp>
        <p:nvSpPr>
          <p:cNvPr id="15" name="Text 13"/>
          <p:cNvSpPr/>
          <p:nvPr/>
        </p:nvSpPr>
        <p:spPr>
          <a:xfrm>
            <a:off x="7656076" y="5372219"/>
            <a:ext cx="3294102"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Ventilație corespunzătoare</a:t>
            </a:r>
            <a:endParaRPr lang="en-US" sz="2187" dirty="0"/>
          </a:p>
        </p:txBody>
      </p:sp>
      <p:sp>
        <p:nvSpPr>
          <p:cNvPr id="16" name="Text 14"/>
          <p:cNvSpPr/>
          <p:nvPr/>
        </p:nvSpPr>
        <p:spPr>
          <a:xfrm>
            <a:off x="7656076" y="5852636"/>
            <a:ext cx="4706541" cy="1333024"/>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Asigurați-vă că lucrați într-un spațiu bine ventilat. Deschideți ferestrele sau utilizați o hotă pentru a elimina fumurile sau vaporii nocivi.</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1976318"/>
            <a:ext cx="6157436" cy="694373"/>
          </a:xfrm>
          <a:prstGeom prst="rect">
            <a:avLst/>
          </a:prstGeom>
          <a:noFill/>
          <a:ln/>
        </p:spPr>
        <p:txBody>
          <a:bodyPr wrap="none" rtlCol="0" anchor="t"/>
          <a:lstStyle/>
          <a:p>
            <a:pPr marL="0" indent="0" algn="ctr">
              <a:lnSpc>
                <a:spcPts val="5468"/>
              </a:lnSpc>
              <a:buNone/>
            </a:pPr>
            <a:r>
              <a:rPr lang="en-US" sz="4374" kern="0" spc="-131" dirty="0">
                <a:solidFill>
                  <a:schemeClr val="accent6">
                    <a:lumMod val="75000"/>
                  </a:schemeClr>
                </a:solidFill>
                <a:latin typeface="Bitter" pitchFamily="34" charset="0"/>
                <a:ea typeface="Bitter" pitchFamily="34" charset="-122"/>
                <a:cs typeface="Bitter" pitchFamily="34" charset="-120"/>
              </a:rPr>
              <a:t>Materiale și echipamente</a:t>
            </a:r>
            <a:endParaRPr lang="en-US" sz="4374" dirty="0">
              <a:solidFill>
                <a:schemeClr val="accent6">
                  <a:lumMod val="75000"/>
                </a:schemeClr>
              </a:solidFill>
            </a:endParaRPr>
          </a:p>
        </p:txBody>
      </p:sp>
      <p:sp>
        <p:nvSpPr>
          <p:cNvPr id="6" name="Text 3"/>
          <p:cNvSpPr/>
          <p:nvPr/>
        </p:nvSpPr>
        <p:spPr>
          <a:xfrm>
            <a:off x="6319599" y="3003947"/>
            <a:ext cx="7477601" cy="1666280"/>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Pentru a realiza experimentele cu reacția metalelor cu oxigenul, avem nevoie de următoarele materiale: panglică de magneziu, pulbere de aluminiu, granule de zinc, sârmă de cupru, o lampă cu alcool, o lingură de ars, o placă de sticlă, o eprubetă, un cilindru gradat, un pahar Berzelius, o pipetă și un tub de cauciuc.</a:t>
            </a:r>
            <a:endParaRPr lang="en-US" sz="1750" dirty="0"/>
          </a:p>
        </p:txBody>
      </p:sp>
      <p:sp>
        <p:nvSpPr>
          <p:cNvPr id="7" name="Text 4"/>
          <p:cNvSpPr/>
          <p:nvPr/>
        </p:nvSpPr>
        <p:spPr>
          <a:xfrm>
            <a:off x="6319599" y="4920139"/>
            <a:ext cx="7477601" cy="1333024"/>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Echipamentele necesare sunt: o sursă de căldură (lampa cu alcool), o spatulă, o pensetă și un recipient pentru apă. Aceste instrumente vor fi utilizate pentru a efectua experimentele în condiții de siguranță și pentru a obține rezultatele dorite.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3445907" y="448270"/>
            <a:ext cx="5761792" cy="509111"/>
          </a:xfrm>
          <a:prstGeom prst="rect">
            <a:avLst/>
          </a:prstGeom>
          <a:noFill/>
          <a:ln/>
        </p:spPr>
        <p:txBody>
          <a:bodyPr wrap="none" rtlCol="0" anchor="t"/>
          <a:lstStyle/>
          <a:p>
            <a:pPr marL="0" indent="0" algn="r">
              <a:lnSpc>
                <a:spcPts val="4009"/>
              </a:lnSpc>
              <a:buNone/>
            </a:pPr>
            <a:r>
              <a:rPr lang="en-US" sz="3207" b="1" kern="0" spc="-96" dirty="0">
                <a:solidFill>
                  <a:schemeClr val="accent2"/>
                </a:solidFill>
                <a:latin typeface="Bitter" pitchFamily="34" charset="0"/>
                <a:ea typeface="Bitter" pitchFamily="34" charset="-122"/>
                <a:cs typeface="Bitter" pitchFamily="34" charset="-120"/>
              </a:rPr>
              <a:t>Reacția magneziului cu oxigenul</a:t>
            </a:r>
            <a:endParaRPr lang="en-US" sz="3207" b="1" dirty="0">
              <a:solidFill>
                <a:schemeClr val="accent2"/>
              </a:solidFill>
            </a:endParaRPr>
          </a:p>
        </p:txBody>
      </p:sp>
      <p:sp>
        <p:nvSpPr>
          <p:cNvPr id="5" name="Text 3"/>
          <p:cNvSpPr/>
          <p:nvPr/>
        </p:nvSpPr>
        <p:spPr>
          <a:xfrm>
            <a:off x="3445907" y="1283137"/>
            <a:ext cx="7738467" cy="488633"/>
          </a:xfrm>
          <a:prstGeom prst="rect">
            <a:avLst/>
          </a:prstGeom>
          <a:noFill/>
          <a:ln/>
        </p:spPr>
        <p:txBody>
          <a:bodyPr wrap="square" rtlCol="0" anchor="t"/>
          <a:lstStyle/>
          <a:p>
            <a:pPr marL="0" indent="0">
              <a:lnSpc>
                <a:spcPts val="1924"/>
              </a:lnSpc>
              <a:buNone/>
            </a:pPr>
            <a:r>
              <a:rPr lang="en-US" sz="1283" kern="0" spc="-26" dirty="0">
                <a:solidFill>
                  <a:srgbClr val="2B2E3C"/>
                </a:solidFill>
                <a:latin typeface="Open Sans" pitchFamily="34" charset="0"/>
                <a:ea typeface="Open Sans" pitchFamily="34" charset="-122"/>
                <a:cs typeface="Open Sans" pitchFamily="34" charset="-120"/>
              </a:rPr>
              <a:t>Magneziul este un metal ușor, alb-argintiu, care reacționează cu oxigenul din aer la temperatură înaltă, formând oxid de magneziu. Această reacție este o reacție exotermă, adică degajă căldură.</a:t>
            </a:r>
            <a:endParaRPr lang="en-US" sz="1283" dirty="0"/>
          </a:p>
        </p:txBody>
      </p:sp>
      <p:sp>
        <p:nvSpPr>
          <p:cNvPr id="6" name="Shape 4"/>
          <p:cNvSpPr/>
          <p:nvPr/>
        </p:nvSpPr>
        <p:spPr>
          <a:xfrm>
            <a:off x="3445907" y="1955006"/>
            <a:ext cx="967264" cy="1166455"/>
          </a:xfrm>
          <a:prstGeom prst="roundRect">
            <a:avLst>
              <a:gd name="adj" fmla="val 7579"/>
            </a:avLst>
          </a:prstGeom>
          <a:solidFill>
            <a:srgbClr val="FCE2CF"/>
          </a:solidFill>
          <a:ln w="7620">
            <a:solidFill>
              <a:srgbClr val="E2C8B5"/>
            </a:solidFill>
            <a:prstDash val="solid"/>
          </a:ln>
        </p:spPr>
      </p:sp>
      <p:sp>
        <p:nvSpPr>
          <p:cNvPr id="7" name="Text 5"/>
          <p:cNvSpPr/>
          <p:nvPr/>
        </p:nvSpPr>
        <p:spPr>
          <a:xfrm>
            <a:off x="3616404" y="2385536"/>
            <a:ext cx="78462" cy="305395"/>
          </a:xfrm>
          <a:prstGeom prst="rect">
            <a:avLst/>
          </a:prstGeom>
          <a:noFill/>
          <a:ln/>
        </p:spPr>
        <p:txBody>
          <a:bodyPr wrap="none" rtlCol="0" anchor="t"/>
          <a:lstStyle/>
          <a:p>
            <a:pPr marL="0" indent="0" algn="ctr">
              <a:lnSpc>
                <a:spcPts val="2405"/>
              </a:lnSpc>
              <a:buNone/>
            </a:pPr>
            <a:r>
              <a:rPr lang="en-US" sz="1604" kern="0" spc="-48" dirty="0">
                <a:solidFill>
                  <a:srgbClr val="2B2E3C"/>
                </a:solidFill>
                <a:latin typeface="Bitter" pitchFamily="34" charset="0"/>
                <a:ea typeface="Bitter" pitchFamily="34" charset="-122"/>
                <a:cs typeface="Bitter" pitchFamily="34" charset="-120"/>
              </a:rPr>
              <a:t>1</a:t>
            </a:r>
            <a:endParaRPr lang="en-US" sz="1604" dirty="0"/>
          </a:p>
        </p:txBody>
      </p:sp>
      <p:sp>
        <p:nvSpPr>
          <p:cNvPr id="8" name="Text 6"/>
          <p:cNvSpPr/>
          <p:nvPr/>
        </p:nvSpPr>
        <p:spPr>
          <a:xfrm>
            <a:off x="4576048" y="2117884"/>
            <a:ext cx="2036445" cy="254437"/>
          </a:xfrm>
          <a:prstGeom prst="rect">
            <a:avLst/>
          </a:prstGeom>
          <a:noFill/>
          <a:ln/>
        </p:spPr>
        <p:txBody>
          <a:bodyPr wrap="none" rtlCol="0" anchor="t"/>
          <a:lstStyle/>
          <a:p>
            <a:pPr marL="0" indent="0" algn="l">
              <a:lnSpc>
                <a:spcPts val="2004"/>
              </a:lnSpc>
              <a:buNone/>
            </a:pPr>
            <a:r>
              <a:rPr lang="en-US" sz="1604" kern="0" spc="-48" dirty="0">
                <a:solidFill>
                  <a:srgbClr val="2B2E3C"/>
                </a:solidFill>
                <a:latin typeface="Bitter" pitchFamily="34" charset="0"/>
                <a:ea typeface="Bitter" pitchFamily="34" charset="-122"/>
                <a:cs typeface="Bitter" pitchFamily="34" charset="-120"/>
              </a:rPr>
              <a:t>Pregătirea</a:t>
            </a:r>
            <a:endParaRPr lang="en-US" sz="1604" dirty="0"/>
          </a:p>
        </p:txBody>
      </p:sp>
      <p:sp>
        <p:nvSpPr>
          <p:cNvPr id="9" name="Text 7"/>
          <p:cNvSpPr/>
          <p:nvPr/>
        </p:nvSpPr>
        <p:spPr>
          <a:xfrm>
            <a:off x="4576048" y="2469952"/>
            <a:ext cx="6445448" cy="488633"/>
          </a:xfrm>
          <a:prstGeom prst="rect">
            <a:avLst/>
          </a:prstGeom>
          <a:noFill/>
          <a:ln/>
        </p:spPr>
        <p:txBody>
          <a:bodyPr wrap="square" rtlCol="0" anchor="t"/>
          <a:lstStyle/>
          <a:p>
            <a:pPr marL="0" indent="0" algn="l">
              <a:lnSpc>
                <a:spcPts val="1924"/>
              </a:lnSpc>
              <a:buNone/>
            </a:pPr>
            <a:r>
              <a:rPr lang="en-US" sz="1283" kern="0" spc="-26" dirty="0">
                <a:solidFill>
                  <a:srgbClr val="2B2E3C"/>
                </a:solidFill>
                <a:latin typeface="Open Sans" pitchFamily="34" charset="0"/>
                <a:ea typeface="Open Sans" pitchFamily="34" charset="-122"/>
                <a:cs typeface="Open Sans" pitchFamily="34" charset="-120"/>
              </a:rPr>
              <a:t>Se pregătește o panglică de magneziu, care se curăță cu șmirghel pentru a elimina oxidul de pe suprafața sa.</a:t>
            </a:r>
            <a:endParaRPr lang="en-US" sz="1283" dirty="0"/>
          </a:p>
        </p:txBody>
      </p:sp>
      <p:sp>
        <p:nvSpPr>
          <p:cNvPr id="10" name="Shape 8"/>
          <p:cNvSpPr/>
          <p:nvPr/>
        </p:nvSpPr>
        <p:spPr>
          <a:xfrm>
            <a:off x="4494609" y="3104704"/>
            <a:ext cx="6608326" cy="16252"/>
          </a:xfrm>
          <a:prstGeom prst="roundRect">
            <a:avLst>
              <a:gd name="adj" fmla="val 451096"/>
            </a:avLst>
          </a:prstGeom>
          <a:solidFill>
            <a:srgbClr val="E2C8B5"/>
          </a:solidFill>
          <a:ln/>
        </p:spPr>
      </p:sp>
      <p:sp>
        <p:nvSpPr>
          <p:cNvPr id="11" name="Shape 9"/>
          <p:cNvSpPr/>
          <p:nvPr/>
        </p:nvSpPr>
        <p:spPr>
          <a:xfrm>
            <a:off x="3445907" y="3202900"/>
            <a:ext cx="1934528" cy="1166455"/>
          </a:xfrm>
          <a:prstGeom prst="roundRect">
            <a:avLst>
              <a:gd name="adj" fmla="val 6285"/>
            </a:avLst>
          </a:prstGeom>
          <a:solidFill>
            <a:srgbClr val="FCE2CF"/>
          </a:solidFill>
          <a:ln w="7620">
            <a:solidFill>
              <a:srgbClr val="E2C8B5"/>
            </a:solidFill>
            <a:prstDash val="solid"/>
          </a:ln>
        </p:spPr>
      </p:sp>
      <p:sp>
        <p:nvSpPr>
          <p:cNvPr id="12" name="Text 10"/>
          <p:cNvSpPr/>
          <p:nvPr/>
        </p:nvSpPr>
        <p:spPr>
          <a:xfrm>
            <a:off x="3616404" y="3633430"/>
            <a:ext cx="105966" cy="305395"/>
          </a:xfrm>
          <a:prstGeom prst="rect">
            <a:avLst/>
          </a:prstGeom>
          <a:noFill/>
          <a:ln/>
        </p:spPr>
        <p:txBody>
          <a:bodyPr wrap="none" rtlCol="0" anchor="t"/>
          <a:lstStyle/>
          <a:p>
            <a:pPr marL="0" indent="0" algn="ctr">
              <a:lnSpc>
                <a:spcPts val="2405"/>
              </a:lnSpc>
              <a:buNone/>
            </a:pPr>
            <a:r>
              <a:rPr lang="en-US" sz="1604" kern="0" spc="-48" dirty="0">
                <a:solidFill>
                  <a:srgbClr val="2B2E3C"/>
                </a:solidFill>
                <a:latin typeface="Bitter" pitchFamily="34" charset="0"/>
                <a:ea typeface="Bitter" pitchFamily="34" charset="-122"/>
                <a:cs typeface="Bitter" pitchFamily="34" charset="-120"/>
              </a:rPr>
              <a:t>2</a:t>
            </a:r>
            <a:endParaRPr lang="en-US" sz="1604" dirty="0"/>
          </a:p>
        </p:txBody>
      </p:sp>
      <p:sp>
        <p:nvSpPr>
          <p:cNvPr id="13" name="Text 11"/>
          <p:cNvSpPr/>
          <p:nvPr/>
        </p:nvSpPr>
        <p:spPr>
          <a:xfrm>
            <a:off x="5543312" y="3365778"/>
            <a:ext cx="2036445" cy="254437"/>
          </a:xfrm>
          <a:prstGeom prst="rect">
            <a:avLst/>
          </a:prstGeom>
          <a:noFill/>
          <a:ln/>
        </p:spPr>
        <p:txBody>
          <a:bodyPr wrap="none" rtlCol="0" anchor="t"/>
          <a:lstStyle/>
          <a:p>
            <a:pPr marL="0" indent="0" algn="l">
              <a:lnSpc>
                <a:spcPts val="2004"/>
              </a:lnSpc>
              <a:buNone/>
            </a:pPr>
            <a:r>
              <a:rPr lang="en-US" sz="1604" kern="0" spc="-48" dirty="0">
                <a:solidFill>
                  <a:srgbClr val="2B2E3C"/>
                </a:solidFill>
                <a:latin typeface="Bitter" pitchFamily="34" charset="0"/>
                <a:ea typeface="Bitter" pitchFamily="34" charset="-122"/>
                <a:cs typeface="Bitter" pitchFamily="34" charset="-120"/>
              </a:rPr>
              <a:t>Aprinderea</a:t>
            </a:r>
            <a:endParaRPr lang="en-US" sz="1604" dirty="0"/>
          </a:p>
        </p:txBody>
      </p:sp>
      <p:sp>
        <p:nvSpPr>
          <p:cNvPr id="14" name="Text 12"/>
          <p:cNvSpPr/>
          <p:nvPr/>
        </p:nvSpPr>
        <p:spPr>
          <a:xfrm>
            <a:off x="5543312" y="3717846"/>
            <a:ext cx="5478185" cy="488633"/>
          </a:xfrm>
          <a:prstGeom prst="rect">
            <a:avLst/>
          </a:prstGeom>
          <a:noFill/>
          <a:ln/>
        </p:spPr>
        <p:txBody>
          <a:bodyPr wrap="square" rtlCol="0" anchor="t"/>
          <a:lstStyle/>
          <a:p>
            <a:pPr marL="0" indent="0" algn="l">
              <a:lnSpc>
                <a:spcPts val="1924"/>
              </a:lnSpc>
              <a:buNone/>
            </a:pPr>
            <a:r>
              <a:rPr lang="en-US" sz="1283" kern="0" spc="-26" dirty="0">
                <a:solidFill>
                  <a:srgbClr val="2B2E3C"/>
                </a:solidFill>
                <a:latin typeface="Open Sans" pitchFamily="34" charset="0"/>
                <a:ea typeface="Open Sans" pitchFamily="34" charset="-122"/>
                <a:cs typeface="Open Sans" pitchFamily="34" charset="-120"/>
              </a:rPr>
              <a:t>Panglica de magneziu se aprinde cu o flacără de la o brichetă sau un chibrit, ținând-o cu o penseta.</a:t>
            </a:r>
            <a:endParaRPr lang="en-US" sz="1283" dirty="0"/>
          </a:p>
        </p:txBody>
      </p:sp>
      <p:sp>
        <p:nvSpPr>
          <p:cNvPr id="15" name="Shape 13"/>
          <p:cNvSpPr/>
          <p:nvPr/>
        </p:nvSpPr>
        <p:spPr>
          <a:xfrm>
            <a:off x="5461873" y="4352598"/>
            <a:ext cx="5641062" cy="16252"/>
          </a:xfrm>
          <a:prstGeom prst="roundRect">
            <a:avLst>
              <a:gd name="adj" fmla="val 451096"/>
            </a:avLst>
          </a:prstGeom>
          <a:solidFill>
            <a:srgbClr val="E2C8B5"/>
          </a:solidFill>
          <a:ln/>
        </p:spPr>
      </p:sp>
      <p:sp>
        <p:nvSpPr>
          <p:cNvPr id="16" name="Shape 14"/>
          <p:cNvSpPr/>
          <p:nvPr/>
        </p:nvSpPr>
        <p:spPr>
          <a:xfrm>
            <a:off x="3445907" y="4450794"/>
            <a:ext cx="2901910" cy="1166455"/>
          </a:xfrm>
          <a:prstGeom prst="roundRect">
            <a:avLst>
              <a:gd name="adj" fmla="val 6285"/>
            </a:avLst>
          </a:prstGeom>
          <a:solidFill>
            <a:srgbClr val="FCE2CF"/>
          </a:solidFill>
          <a:ln w="7620">
            <a:solidFill>
              <a:srgbClr val="E2C8B5"/>
            </a:solidFill>
            <a:prstDash val="solid"/>
          </a:ln>
        </p:spPr>
      </p:sp>
      <p:sp>
        <p:nvSpPr>
          <p:cNvPr id="17" name="Text 15"/>
          <p:cNvSpPr/>
          <p:nvPr/>
        </p:nvSpPr>
        <p:spPr>
          <a:xfrm>
            <a:off x="3616404" y="4881324"/>
            <a:ext cx="110371" cy="305395"/>
          </a:xfrm>
          <a:prstGeom prst="rect">
            <a:avLst/>
          </a:prstGeom>
          <a:noFill/>
          <a:ln/>
        </p:spPr>
        <p:txBody>
          <a:bodyPr wrap="none" rtlCol="0" anchor="t"/>
          <a:lstStyle/>
          <a:p>
            <a:pPr marL="0" indent="0" algn="ctr">
              <a:lnSpc>
                <a:spcPts val="2405"/>
              </a:lnSpc>
              <a:buNone/>
            </a:pPr>
            <a:r>
              <a:rPr lang="en-US" sz="1604" kern="0" spc="-48" dirty="0">
                <a:solidFill>
                  <a:srgbClr val="2B2E3C"/>
                </a:solidFill>
                <a:latin typeface="Bitter" pitchFamily="34" charset="0"/>
                <a:ea typeface="Bitter" pitchFamily="34" charset="-122"/>
                <a:cs typeface="Bitter" pitchFamily="34" charset="-120"/>
              </a:rPr>
              <a:t>3</a:t>
            </a:r>
            <a:endParaRPr lang="en-US" sz="1604" dirty="0"/>
          </a:p>
        </p:txBody>
      </p:sp>
      <p:sp>
        <p:nvSpPr>
          <p:cNvPr id="18" name="Text 16"/>
          <p:cNvSpPr/>
          <p:nvPr/>
        </p:nvSpPr>
        <p:spPr>
          <a:xfrm>
            <a:off x="6510695" y="4613672"/>
            <a:ext cx="2036445" cy="254437"/>
          </a:xfrm>
          <a:prstGeom prst="rect">
            <a:avLst/>
          </a:prstGeom>
          <a:noFill/>
          <a:ln/>
        </p:spPr>
        <p:txBody>
          <a:bodyPr wrap="none" rtlCol="0" anchor="t"/>
          <a:lstStyle/>
          <a:p>
            <a:pPr marL="0" indent="0" algn="l">
              <a:lnSpc>
                <a:spcPts val="2004"/>
              </a:lnSpc>
              <a:buNone/>
            </a:pPr>
            <a:r>
              <a:rPr lang="en-US" sz="1604" kern="0" spc="-48" dirty="0">
                <a:solidFill>
                  <a:srgbClr val="2B2E3C"/>
                </a:solidFill>
                <a:latin typeface="Bitter" pitchFamily="34" charset="0"/>
                <a:ea typeface="Bitter" pitchFamily="34" charset="-122"/>
                <a:cs typeface="Bitter" pitchFamily="34" charset="-120"/>
              </a:rPr>
              <a:t>Reacția</a:t>
            </a:r>
            <a:endParaRPr lang="en-US" sz="1604" dirty="0"/>
          </a:p>
        </p:txBody>
      </p:sp>
      <p:sp>
        <p:nvSpPr>
          <p:cNvPr id="19" name="Text 17"/>
          <p:cNvSpPr/>
          <p:nvPr/>
        </p:nvSpPr>
        <p:spPr>
          <a:xfrm>
            <a:off x="6510695" y="4965740"/>
            <a:ext cx="4510802" cy="488633"/>
          </a:xfrm>
          <a:prstGeom prst="rect">
            <a:avLst/>
          </a:prstGeom>
          <a:noFill/>
          <a:ln/>
        </p:spPr>
        <p:txBody>
          <a:bodyPr wrap="square" rtlCol="0" anchor="t"/>
          <a:lstStyle/>
          <a:p>
            <a:pPr marL="0" indent="0" algn="l">
              <a:lnSpc>
                <a:spcPts val="1924"/>
              </a:lnSpc>
              <a:buNone/>
            </a:pPr>
            <a:r>
              <a:rPr lang="en-US" sz="1283" kern="0" spc="-26" dirty="0">
                <a:solidFill>
                  <a:srgbClr val="2B2E3C"/>
                </a:solidFill>
                <a:latin typeface="Open Sans" pitchFamily="34" charset="0"/>
                <a:ea typeface="Open Sans" pitchFamily="34" charset="-122"/>
                <a:cs typeface="Open Sans" pitchFamily="34" charset="-120"/>
              </a:rPr>
              <a:t>Magneziul arde cu o flacără albă strălucitoare, eliberând o cantitate semnificativă de energie.</a:t>
            </a:r>
            <a:endParaRPr lang="en-US" sz="1283" dirty="0"/>
          </a:p>
        </p:txBody>
      </p:sp>
      <p:sp>
        <p:nvSpPr>
          <p:cNvPr id="20" name="Shape 18"/>
          <p:cNvSpPr/>
          <p:nvPr/>
        </p:nvSpPr>
        <p:spPr>
          <a:xfrm>
            <a:off x="6429256" y="5600492"/>
            <a:ext cx="4673679" cy="16252"/>
          </a:xfrm>
          <a:prstGeom prst="roundRect">
            <a:avLst>
              <a:gd name="adj" fmla="val 451096"/>
            </a:avLst>
          </a:prstGeom>
          <a:solidFill>
            <a:srgbClr val="E2C8B5"/>
          </a:solidFill>
          <a:ln/>
        </p:spPr>
      </p:sp>
      <p:sp>
        <p:nvSpPr>
          <p:cNvPr id="21" name="Shape 19"/>
          <p:cNvSpPr/>
          <p:nvPr/>
        </p:nvSpPr>
        <p:spPr>
          <a:xfrm>
            <a:off x="3445907" y="5698688"/>
            <a:ext cx="3869174" cy="1166455"/>
          </a:xfrm>
          <a:prstGeom prst="roundRect">
            <a:avLst>
              <a:gd name="adj" fmla="val 6285"/>
            </a:avLst>
          </a:prstGeom>
          <a:solidFill>
            <a:srgbClr val="FCE2CF"/>
          </a:solidFill>
          <a:ln w="7620">
            <a:solidFill>
              <a:srgbClr val="E2C8B5"/>
            </a:solidFill>
            <a:prstDash val="solid"/>
          </a:ln>
        </p:spPr>
      </p:sp>
      <p:sp>
        <p:nvSpPr>
          <p:cNvPr id="22" name="Text 20"/>
          <p:cNvSpPr/>
          <p:nvPr/>
        </p:nvSpPr>
        <p:spPr>
          <a:xfrm>
            <a:off x="3616404" y="6129218"/>
            <a:ext cx="114538" cy="305395"/>
          </a:xfrm>
          <a:prstGeom prst="rect">
            <a:avLst/>
          </a:prstGeom>
          <a:noFill/>
          <a:ln/>
        </p:spPr>
        <p:txBody>
          <a:bodyPr wrap="none" rtlCol="0" anchor="t"/>
          <a:lstStyle/>
          <a:p>
            <a:pPr marL="0" indent="0" algn="ctr">
              <a:lnSpc>
                <a:spcPts val="2405"/>
              </a:lnSpc>
              <a:buNone/>
            </a:pPr>
            <a:r>
              <a:rPr lang="en-US" sz="1604" kern="0" spc="-48" dirty="0">
                <a:solidFill>
                  <a:srgbClr val="2B2E3C"/>
                </a:solidFill>
                <a:latin typeface="Bitter" pitchFamily="34" charset="0"/>
                <a:ea typeface="Bitter" pitchFamily="34" charset="-122"/>
                <a:cs typeface="Bitter" pitchFamily="34" charset="-120"/>
              </a:rPr>
              <a:t>4</a:t>
            </a:r>
            <a:endParaRPr lang="en-US" sz="1604" dirty="0"/>
          </a:p>
        </p:txBody>
      </p:sp>
      <p:sp>
        <p:nvSpPr>
          <p:cNvPr id="23" name="Text 21"/>
          <p:cNvSpPr/>
          <p:nvPr/>
        </p:nvSpPr>
        <p:spPr>
          <a:xfrm>
            <a:off x="7477958" y="5861566"/>
            <a:ext cx="2036445" cy="254437"/>
          </a:xfrm>
          <a:prstGeom prst="rect">
            <a:avLst/>
          </a:prstGeom>
          <a:noFill/>
          <a:ln/>
        </p:spPr>
        <p:txBody>
          <a:bodyPr wrap="none" rtlCol="0" anchor="t"/>
          <a:lstStyle/>
          <a:p>
            <a:pPr marL="0" indent="0" algn="l">
              <a:lnSpc>
                <a:spcPts val="2004"/>
              </a:lnSpc>
              <a:buNone/>
            </a:pPr>
            <a:r>
              <a:rPr lang="en-US" sz="1604" kern="0" spc="-48" dirty="0">
                <a:solidFill>
                  <a:srgbClr val="2B2E3C"/>
                </a:solidFill>
                <a:latin typeface="Bitter" pitchFamily="34" charset="0"/>
                <a:ea typeface="Bitter" pitchFamily="34" charset="-122"/>
                <a:cs typeface="Bitter" pitchFamily="34" charset="-120"/>
              </a:rPr>
              <a:t>Produsul</a:t>
            </a:r>
            <a:endParaRPr lang="en-US" sz="1604" dirty="0"/>
          </a:p>
        </p:txBody>
      </p:sp>
      <p:sp>
        <p:nvSpPr>
          <p:cNvPr id="24" name="Text 22"/>
          <p:cNvSpPr/>
          <p:nvPr/>
        </p:nvSpPr>
        <p:spPr>
          <a:xfrm>
            <a:off x="7477958" y="6213634"/>
            <a:ext cx="3543538" cy="488633"/>
          </a:xfrm>
          <a:prstGeom prst="rect">
            <a:avLst/>
          </a:prstGeom>
          <a:noFill/>
          <a:ln/>
        </p:spPr>
        <p:txBody>
          <a:bodyPr wrap="square" rtlCol="0" anchor="t"/>
          <a:lstStyle/>
          <a:p>
            <a:pPr marL="0" indent="0" algn="l">
              <a:lnSpc>
                <a:spcPts val="1924"/>
              </a:lnSpc>
              <a:buNone/>
            </a:pPr>
            <a:r>
              <a:rPr lang="en-US" sz="1283" kern="0" spc="-26" dirty="0">
                <a:solidFill>
                  <a:srgbClr val="2B2E3C"/>
                </a:solidFill>
                <a:latin typeface="Open Sans" pitchFamily="34" charset="0"/>
                <a:ea typeface="Open Sans" pitchFamily="34" charset="-122"/>
                <a:cs typeface="Open Sans" pitchFamily="34" charset="-120"/>
              </a:rPr>
              <a:t>Produsul reacției este oxidul de magneziu, o pulbere albă.</a:t>
            </a:r>
            <a:endParaRPr lang="en-US" sz="1283" dirty="0"/>
          </a:p>
        </p:txBody>
      </p:sp>
      <p:sp>
        <p:nvSpPr>
          <p:cNvPr id="25" name="Text 23"/>
          <p:cNvSpPr/>
          <p:nvPr/>
        </p:nvSpPr>
        <p:spPr>
          <a:xfrm>
            <a:off x="3445907" y="7048381"/>
            <a:ext cx="7738467" cy="732949"/>
          </a:xfrm>
          <a:prstGeom prst="rect">
            <a:avLst/>
          </a:prstGeom>
          <a:noFill/>
          <a:ln/>
        </p:spPr>
        <p:txBody>
          <a:bodyPr wrap="square" rtlCol="0" anchor="t"/>
          <a:lstStyle/>
          <a:p>
            <a:pPr marL="0" indent="0">
              <a:lnSpc>
                <a:spcPts val="1924"/>
              </a:lnSpc>
              <a:buNone/>
            </a:pPr>
            <a:r>
              <a:rPr lang="en-US" sz="1283" kern="0" spc="-26" dirty="0">
                <a:solidFill>
                  <a:srgbClr val="2B2E3C"/>
                </a:solidFill>
                <a:latin typeface="Open Sans" pitchFamily="34" charset="0"/>
                <a:ea typeface="Open Sans" pitchFamily="34" charset="-122"/>
                <a:cs typeface="Open Sans" pitchFamily="34" charset="-120"/>
              </a:rPr>
              <a:t>Reacția dintre magneziu și oxigen este o reacție rapidă și violentă, care eliberează o cantitate semnificativă de căldură. Această reacție se folosește în diverse aplicații practice, cum ar fi în fabricarea lumânărilor, în pirotehnie și în producția de magneziu metalic.</a:t>
            </a:r>
            <a:endParaRPr lang="en-US" sz="128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08051" y="851654"/>
            <a:ext cx="6895148" cy="625435"/>
          </a:xfrm>
          <a:prstGeom prst="rect">
            <a:avLst/>
          </a:prstGeom>
          <a:noFill/>
          <a:ln/>
        </p:spPr>
        <p:txBody>
          <a:bodyPr wrap="none" rtlCol="0" anchor="t"/>
          <a:lstStyle/>
          <a:p>
            <a:pPr marL="0" indent="0" algn="r">
              <a:lnSpc>
                <a:spcPts val="4925"/>
              </a:lnSpc>
              <a:buNone/>
            </a:pPr>
            <a:r>
              <a:rPr lang="en-US" sz="3940" b="1" kern="0" spc="-118" dirty="0">
                <a:solidFill>
                  <a:schemeClr val="accent6">
                    <a:lumMod val="75000"/>
                  </a:schemeClr>
                </a:solidFill>
                <a:latin typeface="Bitter" pitchFamily="34" charset="0"/>
                <a:ea typeface="Bitter" pitchFamily="34" charset="-122"/>
                <a:cs typeface="Bitter" pitchFamily="34" charset="-120"/>
              </a:rPr>
              <a:t>Reacția aluminiului cu oxigenul</a:t>
            </a:r>
            <a:endParaRPr lang="en-US" sz="3940" b="1" dirty="0">
              <a:solidFill>
                <a:schemeClr val="accent6">
                  <a:lumMod val="75000"/>
                </a:schemeClr>
              </a:solidFill>
            </a:endParaRPr>
          </a:p>
        </p:txBody>
      </p:sp>
      <p:sp>
        <p:nvSpPr>
          <p:cNvPr id="6" name="Shape 3"/>
          <p:cNvSpPr/>
          <p:nvPr/>
        </p:nvSpPr>
        <p:spPr>
          <a:xfrm>
            <a:off x="4688205" y="1777246"/>
            <a:ext cx="40005" cy="5600581"/>
          </a:xfrm>
          <a:prstGeom prst="roundRect">
            <a:avLst>
              <a:gd name="adj" fmla="val 225136"/>
            </a:avLst>
          </a:prstGeom>
          <a:solidFill>
            <a:srgbClr val="E2C8B5"/>
          </a:solidFill>
          <a:ln/>
        </p:spPr>
      </p:sp>
      <p:sp>
        <p:nvSpPr>
          <p:cNvPr id="7" name="Shape 4"/>
          <p:cNvSpPr/>
          <p:nvPr/>
        </p:nvSpPr>
        <p:spPr>
          <a:xfrm>
            <a:off x="4933355" y="2207538"/>
            <a:ext cx="700445" cy="40005"/>
          </a:xfrm>
          <a:prstGeom prst="roundRect">
            <a:avLst>
              <a:gd name="adj" fmla="val 225136"/>
            </a:avLst>
          </a:prstGeom>
          <a:solidFill>
            <a:srgbClr val="E2C8B5"/>
          </a:solidFill>
          <a:ln/>
        </p:spPr>
      </p:sp>
      <p:sp>
        <p:nvSpPr>
          <p:cNvPr id="8" name="Shape 5"/>
          <p:cNvSpPr/>
          <p:nvPr/>
        </p:nvSpPr>
        <p:spPr>
          <a:xfrm>
            <a:off x="4483060" y="2002393"/>
            <a:ext cx="450294" cy="450294"/>
          </a:xfrm>
          <a:prstGeom prst="roundRect">
            <a:avLst>
              <a:gd name="adj" fmla="val 20002"/>
            </a:avLst>
          </a:prstGeom>
          <a:solidFill>
            <a:srgbClr val="FCE2CF"/>
          </a:solidFill>
          <a:ln w="7620">
            <a:solidFill>
              <a:srgbClr val="E2C8B5"/>
            </a:solidFill>
            <a:prstDash val="solid"/>
          </a:ln>
        </p:spPr>
      </p:sp>
      <p:sp>
        <p:nvSpPr>
          <p:cNvPr id="9" name="Text 6"/>
          <p:cNvSpPr/>
          <p:nvPr/>
        </p:nvSpPr>
        <p:spPr>
          <a:xfrm>
            <a:off x="4650343" y="2077403"/>
            <a:ext cx="115610" cy="300276"/>
          </a:xfrm>
          <a:prstGeom prst="rect">
            <a:avLst/>
          </a:prstGeom>
          <a:noFill/>
          <a:ln/>
        </p:spPr>
        <p:txBody>
          <a:bodyPr wrap="none" rtlCol="0" anchor="t"/>
          <a:lstStyle/>
          <a:p>
            <a:pPr marL="0" indent="0" algn="ctr">
              <a:lnSpc>
                <a:spcPts val="2364"/>
              </a:lnSpc>
              <a:buNone/>
            </a:pPr>
            <a:r>
              <a:rPr lang="en-US" sz="2364" kern="0" spc="-71" dirty="0">
                <a:solidFill>
                  <a:srgbClr val="2B2E3C"/>
                </a:solidFill>
                <a:latin typeface="Bitter" pitchFamily="34" charset="0"/>
                <a:ea typeface="Bitter" pitchFamily="34" charset="-122"/>
                <a:cs typeface="Bitter" pitchFamily="34" charset="-120"/>
              </a:rPr>
              <a:t>1</a:t>
            </a:r>
            <a:endParaRPr lang="en-US" sz="2364" dirty="0"/>
          </a:p>
        </p:txBody>
      </p:sp>
      <p:sp>
        <p:nvSpPr>
          <p:cNvPr id="10" name="Text 7"/>
          <p:cNvSpPr/>
          <p:nvPr/>
        </p:nvSpPr>
        <p:spPr>
          <a:xfrm>
            <a:off x="5808940" y="1977390"/>
            <a:ext cx="2501741" cy="312658"/>
          </a:xfrm>
          <a:prstGeom prst="rect">
            <a:avLst/>
          </a:prstGeom>
          <a:noFill/>
          <a:ln/>
        </p:spPr>
        <p:txBody>
          <a:bodyPr wrap="none" rtlCol="0" anchor="t"/>
          <a:lstStyle/>
          <a:p>
            <a:pPr marL="0" indent="0" algn="l">
              <a:lnSpc>
                <a:spcPts val="2462"/>
              </a:lnSpc>
              <a:buNone/>
            </a:pPr>
            <a:r>
              <a:rPr lang="en-US" sz="1970" kern="0" spc="-59" dirty="0">
                <a:solidFill>
                  <a:srgbClr val="2B2E3C"/>
                </a:solidFill>
                <a:latin typeface="Bitter" pitchFamily="34" charset="0"/>
                <a:ea typeface="Bitter" pitchFamily="34" charset="-122"/>
                <a:cs typeface="Bitter" pitchFamily="34" charset="-120"/>
              </a:rPr>
              <a:t>Pregătirea</a:t>
            </a:r>
            <a:endParaRPr lang="en-US" sz="1970" dirty="0"/>
          </a:p>
        </p:txBody>
      </p:sp>
      <p:sp>
        <p:nvSpPr>
          <p:cNvPr id="11" name="Text 8"/>
          <p:cNvSpPr/>
          <p:nvPr/>
        </p:nvSpPr>
        <p:spPr>
          <a:xfrm>
            <a:off x="5808940" y="2410063"/>
            <a:ext cx="8071009" cy="900470"/>
          </a:xfrm>
          <a:prstGeom prst="rect">
            <a:avLst/>
          </a:prstGeom>
          <a:noFill/>
          <a:ln/>
        </p:spPr>
        <p:txBody>
          <a:bodyPr wrap="square" rtlCol="0" anchor="t"/>
          <a:lstStyle/>
          <a:p>
            <a:pPr marL="0" indent="0" algn="l">
              <a:lnSpc>
                <a:spcPts val="2364"/>
              </a:lnSpc>
              <a:buNone/>
            </a:pPr>
            <a:r>
              <a:rPr lang="en-US" sz="1576" kern="0" spc="-32" dirty="0">
                <a:solidFill>
                  <a:srgbClr val="2B2E3C"/>
                </a:solidFill>
                <a:latin typeface="Open Sans" pitchFamily="34" charset="0"/>
                <a:ea typeface="Open Sans" pitchFamily="34" charset="-122"/>
                <a:cs typeface="Open Sans" pitchFamily="34" charset="-120"/>
              </a:rPr>
              <a:t>Pentru a iniția reacția, se ia o cantitate mică de pulbere de aluminiu și se așază pe o suprafață rezistentă la căldură. Se aprinde o brichetă sau un chibrit și se apropie flacăra de pulberea de aluminiu.</a:t>
            </a:r>
            <a:endParaRPr lang="en-US" sz="1576" dirty="0"/>
          </a:p>
        </p:txBody>
      </p:sp>
      <p:sp>
        <p:nvSpPr>
          <p:cNvPr id="12" name="Shape 9"/>
          <p:cNvSpPr/>
          <p:nvPr/>
        </p:nvSpPr>
        <p:spPr>
          <a:xfrm>
            <a:off x="4933355" y="4141113"/>
            <a:ext cx="700445" cy="40005"/>
          </a:xfrm>
          <a:prstGeom prst="roundRect">
            <a:avLst>
              <a:gd name="adj" fmla="val 225136"/>
            </a:avLst>
          </a:prstGeom>
          <a:solidFill>
            <a:srgbClr val="E2C8B5"/>
          </a:solidFill>
          <a:ln/>
        </p:spPr>
      </p:sp>
      <p:sp>
        <p:nvSpPr>
          <p:cNvPr id="13" name="Shape 10"/>
          <p:cNvSpPr/>
          <p:nvPr/>
        </p:nvSpPr>
        <p:spPr>
          <a:xfrm>
            <a:off x="4483060" y="3935968"/>
            <a:ext cx="450294" cy="450294"/>
          </a:xfrm>
          <a:prstGeom prst="roundRect">
            <a:avLst>
              <a:gd name="adj" fmla="val 20002"/>
            </a:avLst>
          </a:prstGeom>
          <a:solidFill>
            <a:srgbClr val="FCE2CF"/>
          </a:solidFill>
          <a:ln w="7620">
            <a:solidFill>
              <a:srgbClr val="E2C8B5"/>
            </a:solidFill>
            <a:prstDash val="solid"/>
          </a:ln>
        </p:spPr>
      </p:sp>
      <p:sp>
        <p:nvSpPr>
          <p:cNvPr id="14" name="Text 11"/>
          <p:cNvSpPr/>
          <p:nvPr/>
        </p:nvSpPr>
        <p:spPr>
          <a:xfrm>
            <a:off x="4630103" y="4010977"/>
            <a:ext cx="156091" cy="300276"/>
          </a:xfrm>
          <a:prstGeom prst="rect">
            <a:avLst/>
          </a:prstGeom>
          <a:noFill/>
          <a:ln/>
        </p:spPr>
        <p:txBody>
          <a:bodyPr wrap="none" rtlCol="0" anchor="t"/>
          <a:lstStyle/>
          <a:p>
            <a:pPr marL="0" indent="0" algn="ctr">
              <a:lnSpc>
                <a:spcPts val="2364"/>
              </a:lnSpc>
              <a:buNone/>
            </a:pPr>
            <a:r>
              <a:rPr lang="en-US" sz="2364" kern="0" spc="-71" dirty="0">
                <a:solidFill>
                  <a:srgbClr val="2B2E3C"/>
                </a:solidFill>
                <a:latin typeface="Bitter" pitchFamily="34" charset="0"/>
                <a:ea typeface="Bitter" pitchFamily="34" charset="-122"/>
                <a:cs typeface="Bitter" pitchFamily="34" charset="-120"/>
              </a:rPr>
              <a:t>2</a:t>
            </a:r>
            <a:endParaRPr lang="en-US" sz="2364" dirty="0"/>
          </a:p>
        </p:txBody>
      </p:sp>
      <p:sp>
        <p:nvSpPr>
          <p:cNvPr id="15" name="Text 12"/>
          <p:cNvSpPr/>
          <p:nvPr/>
        </p:nvSpPr>
        <p:spPr>
          <a:xfrm>
            <a:off x="5808940" y="3910965"/>
            <a:ext cx="2501741" cy="312658"/>
          </a:xfrm>
          <a:prstGeom prst="rect">
            <a:avLst/>
          </a:prstGeom>
          <a:noFill/>
          <a:ln/>
        </p:spPr>
        <p:txBody>
          <a:bodyPr wrap="none" rtlCol="0" anchor="t"/>
          <a:lstStyle/>
          <a:p>
            <a:pPr marL="0" indent="0" algn="l">
              <a:lnSpc>
                <a:spcPts val="2462"/>
              </a:lnSpc>
              <a:buNone/>
            </a:pPr>
            <a:r>
              <a:rPr lang="en-US" sz="1970" kern="0" spc="-59" dirty="0">
                <a:solidFill>
                  <a:srgbClr val="2B2E3C"/>
                </a:solidFill>
                <a:latin typeface="Bitter" pitchFamily="34" charset="0"/>
                <a:ea typeface="Bitter" pitchFamily="34" charset="-122"/>
                <a:cs typeface="Bitter" pitchFamily="34" charset="-120"/>
              </a:rPr>
              <a:t>Reacția</a:t>
            </a:r>
            <a:endParaRPr lang="en-US" sz="1970" dirty="0"/>
          </a:p>
        </p:txBody>
      </p:sp>
      <p:sp>
        <p:nvSpPr>
          <p:cNvPr id="16" name="Text 13"/>
          <p:cNvSpPr/>
          <p:nvPr/>
        </p:nvSpPr>
        <p:spPr>
          <a:xfrm>
            <a:off x="5808940" y="4343638"/>
            <a:ext cx="8071009" cy="900470"/>
          </a:xfrm>
          <a:prstGeom prst="rect">
            <a:avLst/>
          </a:prstGeom>
          <a:noFill/>
          <a:ln/>
        </p:spPr>
        <p:txBody>
          <a:bodyPr wrap="square" rtlCol="0" anchor="t"/>
          <a:lstStyle/>
          <a:p>
            <a:pPr marL="0" indent="0" algn="l">
              <a:lnSpc>
                <a:spcPts val="2364"/>
              </a:lnSpc>
              <a:buNone/>
            </a:pPr>
            <a:r>
              <a:rPr lang="en-US" sz="1576" kern="0" spc="-32" dirty="0">
                <a:solidFill>
                  <a:srgbClr val="2B2E3C"/>
                </a:solidFill>
                <a:latin typeface="Open Sans" pitchFamily="34" charset="0"/>
                <a:ea typeface="Open Sans" pitchFamily="34" charset="-122"/>
                <a:cs typeface="Open Sans" pitchFamily="34" charset="-120"/>
              </a:rPr>
              <a:t>Aluminiul reacționează cu oxigenul din aer, formând oxid de aluminiu. Reacția este exotermă, adică degajă căldură. Se observă o flacără strălucitoare, însoțită de o scânteiere intensă. Aluminiul arde rapid, transformându-se în oxid de aluminiu.</a:t>
            </a:r>
            <a:endParaRPr lang="en-US" sz="1576" dirty="0"/>
          </a:p>
        </p:txBody>
      </p:sp>
      <p:sp>
        <p:nvSpPr>
          <p:cNvPr id="17" name="Shape 14"/>
          <p:cNvSpPr/>
          <p:nvPr/>
        </p:nvSpPr>
        <p:spPr>
          <a:xfrm>
            <a:off x="4933355" y="6074688"/>
            <a:ext cx="700445" cy="40005"/>
          </a:xfrm>
          <a:prstGeom prst="roundRect">
            <a:avLst>
              <a:gd name="adj" fmla="val 225136"/>
            </a:avLst>
          </a:prstGeom>
          <a:solidFill>
            <a:srgbClr val="E2C8B5"/>
          </a:solidFill>
          <a:ln/>
        </p:spPr>
      </p:sp>
      <p:sp>
        <p:nvSpPr>
          <p:cNvPr id="18" name="Shape 15"/>
          <p:cNvSpPr/>
          <p:nvPr/>
        </p:nvSpPr>
        <p:spPr>
          <a:xfrm>
            <a:off x="4483060" y="5869543"/>
            <a:ext cx="450294" cy="450294"/>
          </a:xfrm>
          <a:prstGeom prst="roundRect">
            <a:avLst>
              <a:gd name="adj" fmla="val 20002"/>
            </a:avLst>
          </a:prstGeom>
          <a:solidFill>
            <a:srgbClr val="FCE2CF"/>
          </a:solidFill>
          <a:ln w="7620">
            <a:solidFill>
              <a:srgbClr val="E2C8B5"/>
            </a:solidFill>
            <a:prstDash val="solid"/>
          </a:ln>
        </p:spPr>
      </p:sp>
      <p:sp>
        <p:nvSpPr>
          <p:cNvPr id="19" name="Text 16"/>
          <p:cNvSpPr/>
          <p:nvPr/>
        </p:nvSpPr>
        <p:spPr>
          <a:xfrm>
            <a:off x="4626888" y="5944553"/>
            <a:ext cx="162639" cy="300276"/>
          </a:xfrm>
          <a:prstGeom prst="rect">
            <a:avLst/>
          </a:prstGeom>
          <a:noFill/>
          <a:ln/>
        </p:spPr>
        <p:txBody>
          <a:bodyPr wrap="none" rtlCol="0" anchor="t"/>
          <a:lstStyle/>
          <a:p>
            <a:pPr marL="0" indent="0" algn="ctr">
              <a:lnSpc>
                <a:spcPts val="2364"/>
              </a:lnSpc>
              <a:buNone/>
            </a:pPr>
            <a:r>
              <a:rPr lang="en-US" sz="2364" kern="0" spc="-71" dirty="0">
                <a:solidFill>
                  <a:srgbClr val="2B2E3C"/>
                </a:solidFill>
                <a:latin typeface="Bitter" pitchFamily="34" charset="0"/>
                <a:ea typeface="Bitter" pitchFamily="34" charset="-122"/>
                <a:cs typeface="Bitter" pitchFamily="34" charset="-120"/>
              </a:rPr>
              <a:t>3</a:t>
            </a:r>
            <a:endParaRPr lang="en-US" sz="2364" dirty="0"/>
          </a:p>
        </p:txBody>
      </p:sp>
      <p:sp>
        <p:nvSpPr>
          <p:cNvPr id="20" name="Text 17"/>
          <p:cNvSpPr/>
          <p:nvPr/>
        </p:nvSpPr>
        <p:spPr>
          <a:xfrm>
            <a:off x="5808940" y="5844540"/>
            <a:ext cx="2501741" cy="312658"/>
          </a:xfrm>
          <a:prstGeom prst="rect">
            <a:avLst/>
          </a:prstGeom>
          <a:noFill/>
          <a:ln/>
        </p:spPr>
        <p:txBody>
          <a:bodyPr wrap="none" rtlCol="0" anchor="t"/>
          <a:lstStyle/>
          <a:p>
            <a:pPr marL="0" indent="0" algn="l">
              <a:lnSpc>
                <a:spcPts val="2462"/>
              </a:lnSpc>
              <a:buNone/>
            </a:pPr>
            <a:r>
              <a:rPr lang="en-US" sz="1970" kern="0" spc="-59" dirty="0">
                <a:solidFill>
                  <a:srgbClr val="2B2E3C"/>
                </a:solidFill>
                <a:latin typeface="Bitter" pitchFamily="34" charset="0"/>
                <a:ea typeface="Bitter" pitchFamily="34" charset="-122"/>
                <a:cs typeface="Bitter" pitchFamily="34" charset="-120"/>
              </a:rPr>
              <a:t>Observații</a:t>
            </a:r>
            <a:endParaRPr lang="en-US" sz="1970" dirty="0"/>
          </a:p>
        </p:txBody>
      </p:sp>
      <p:sp>
        <p:nvSpPr>
          <p:cNvPr id="21" name="Text 18"/>
          <p:cNvSpPr/>
          <p:nvPr/>
        </p:nvSpPr>
        <p:spPr>
          <a:xfrm>
            <a:off x="5808940" y="6277213"/>
            <a:ext cx="8071009" cy="900470"/>
          </a:xfrm>
          <a:prstGeom prst="rect">
            <a:avLst/>
          </a:prstGeom>
          <a:noFill/>
          <a:ln/>
        </p:spPr>
        <p:txBody>
          <a:bodyPr wrap="square" rtlCol="0" anchor="t"/>
          <a:lstStyle/>
          <a:p>
            <a:pPr marL="0" indent="0" algn="l">
              <a:lnSpc>
                <a:spcPts val="2364"/>
              </a:lnSpc>
              <a:buNone/>
            </a:pPr>
            <a:r>
              <a:rPr lang="en-US" sz="1576" kern="0" spc="-32" dirty="0">
                <a:solidFill>
                  <a:srgbClr val="2B2E3C"/>
                </a:solidFill>
                <a:latin typeface="Open Sans" pitchFamily="34" charset="0"/>
                <a:ea typeface="Open Sans" pitchFamily="34" charset="-122"/>
                <a:cs typeface="Open Sans" pitchFamily="34" charset="-120"/>
              </a:rPr>
              <a:t>După ce reacția s-a încheiat, se observă o substanță albă, pulverulentă, care este oxidul de aluminiu. Această substanță este mai stabilă din punct de vedere chimic decât aluminiul inițial. Reacția este foarte rapidă, cu degajare de căldură și lumină.</a:t>
            </a:r>
            <a:endParaRPr lang="en-US" sz="157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2420660"/>
            <a:ext cx="6738937" cy="694373"/>
          </a:xfrm>
          <a:prstGeom prst="rect">
            <a:avLst/>
          </a:prstGeom>
          <a:noFill/>
          <a:ln/>
        </p:spPr>
        <p:txBody>
          <a:bodyPr wrap="none" rtlCol="0" anchor="t"/>
          <a:lstStyle/>
          <a:p>
            <a:pPr marL="0" indent="0" algn="r">
              <a:lnSpc>
                <a:spcPts val="5468"/>
              </a:lnSpc>
              <a:buNone/>
            </a:pPr>
            <a:r>
              <a:rPr lang="en-US" sz="4374" b="1" kern="0" spc="-131" dirty="0">
                <a:solidFill>
                  <a:schemeClr val="accent6">
                    <a:lumMod val="75000"/>
                  </a:schemeClr>
                </a:solidFill>
                <a:latin typeface="Bitter" pitchFamily="34" charset="0"/>
                <a:ea typeface="Bitter" pitchFamily="34" charset="-122"/>
                <a:cs typeface="Bitter" pitchFamily="34" charset="-120"/>
              </a:rPr>
              <a:t>Reacția zincului cu oxigenul</a:t>
            </a:r>
            <a:endParaRPr lang="en-US" sz="4374" b="1" dirty="0">
              <a:solidFill>
                <a:schemeClr val="accent6">
                  <a:lumMod val="75000"/>
                </a:schemeClr>
              </a:solidFill>
            </a:endParaRPr>
          </a:p>
        </p:txBody>
      </p:sp>
      <p:sp>
        <p:nvSpPr>
          <p:cNvPr id="5" name="Text 3"/>
          <p:cNvSpPr/>
          <p:nvPr/>
        </p:nvSpPr>
        <p:spPr>
          <a:xfrm>
            <a:off x="2037993" y="3559373"/>
            <a:ext cx="10554414" cy="999768"/>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În acest experiment, vom observa reacția zincului cu oxigenul. Vom folosi granule de zinc, deoarece acestea au o suprafață mai mare de contact cu oxigenul, ceea ce accelerează reacția. Granulele de zinc vor fi încălzite într-o spatulă, iar reacția va fi vizibilă prin apariția unei lumini vii și a unor vapori albi.</a:t>
            </a:r>
            <a:endParaRPr lang="en-US" sz="1750" dirty="0"/>
          </a:p>
        </p:txBody>
      </p:sp>
      <p:sp>
        <p:nvSpPr>
          <p:cNvPr id="6" name="Text 4"/>
          <p:cNvSpPr/>
          <p:nvPr/>
        </p:nvSpPr>
        <p:spPr>
          <a:xfrm>
            <a:off x="2037993" y="4809053"/>
            <a:ext cx="10554414" cy="999768"/>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Reacția zincului cu oxigenul este o reacție de oxidare, în care zincul pierde electroni și se oxidează, formând oxid de zinc. Oxigenul câștigă electroni și se reduce, formând anioni de oxid. Oxidul de zinc este o pulbere albă, insolubilă în apă, care se formează pe suprafața zincului.</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32815"/>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14630400" cy="8232815"/>
          </a:xfrm>
          <a:prstGeom prst="rect">
            <a:avLst/>
          </a:prstGeom>
        </p:spPr>
      </p:pic>
      <p:sp>
        <p:nvSpPr>
          <p:cNvPr id="5" name="Shape 2"/>
          <p:cNvSpPr/>
          <p:nvPr/>
        </p:nvSpPr>
        <p:spPr>
          <a:xfrm>
            <a:off x="0" y="0"/>
            <a:ext cx="14630400" cy="8232815"/>
          </a:xfrm>
          <a:prstGeom prst="roundRect">
            <a:avLst>
              <a:gd name="adj" fmla="val 2301"/>
            </a:avLst>
          </a:prstGeom>
          <a:solidFill>
            <a:srgbClr val="FFF8F0">
              <a:alpha val="85000"/>
            </a:srgbClr>
          </a:solidFill>
          <a:ln/>
        </p:spPr>
      </p:sp>
      <p:sp>
        <p:nvSpPr>
          <p:cNvPr id="6" name="Text 3"/>
          <p:cNvSpPr/>
          <p:nvPr/>
        </p:nvSpPr>
        <p:spPr>
          <a:xfrm>
            <a:off x="2315766" y="578882"/>
            <a:ext cx="6510337" cy="657820"/>
          </a:xfrm>
          <a:prstGeom prst="rect">
            <a:avLst/>
          </a:prstGeom>
          <a:noFill/>
          <a:ln/>
        </p:spPr>
        <p:txBody>
          <a:bodyPr wrap="none" rtlCol="0" anchor="t"/>
          <a:lstStyle/>
          <a:p>
            <a:pPr marL="0" indent="0" algn="r">
              <a:lnSpc>
                <a:spcPts val="5180"/>
              </a:lnSpc>
              <a:buNone/>
            </a:pPr>
            <a:r>
              <a:rPr lang="en-US" sz="4144" b="1" kern="0" spc="-124" dirty="0">
                <a:solidFill>
                  <a:schemeClr val="accent4">
                    <a:lumMod val="75000"/>
                  </a:schemeClr>
                </a:solidFill>
                <a:latin typeface="Bitter" pitchFamily="34" charset="0"/>
                <a:ea typeface="Bitter" pitchFamily="34" charset="-122"/>
                <a:cs typeface="Bitter" pitchFamily="34" charset="-120"/>
              </a:rPr>
              <a:t>Reacția cuprului cu oxigenul</a:t>
            </a:r>
            <a:endParaRPr lang="en-US" sz="4144" b="1" dirty="0">
              <a:solidFill>
                <a:schemeClr val="accent4">
                  <a:lumMod val="75000"/>
                </a:schemeClr>
              </a:solidFill>
            </a:endParaRPr>
          </a:p>
        </p:txBody>
      </p:sp>
      <p:pic>
        <p:nvPicPr>
          <p:cNvPr id="7" name="Image 1" descr="preencoded.png"/>
          <p:cNvPicPr>
            <a:picLocks noChangeAspect="1"/>
          </p:cNvPicPr>
          <p:nvPr/>
        </p:nvPicPr>
        <p:blipFill>
          <a:blip r:embed="rId4"/>
          <a:stretch>
            <a:fillRect/>
          </a:stretch>
        </p:blipFill>
        <p:spPr>
          <a:xfrm>
            <a:off x="2315766" y="1552456"/>
            <a:ext cx="1052513" cy="2139077"/>
          </a:xfrm>
          <a:prstGeom prst="rect">
            <a:avLst/>
          </a:prstGeom>
        </p:spPr>
      </p:pic>
      <p:sp>
        <p:nvSpPr>
          <p:cNvPr id="8" name="Text 4"/>
          <p:cNvSpPr/>
          <p:nvPr/>
        </p:nvSpPr>
        <p:spPr>
          <a:xfrm>
            <a:off x="3684032" y="1762958"/>
            <a:ext cx="2631281" cy="328851"/>
          </a:xfrm>
          <a:prstGeom prst="rect">
            <a:avLst/>
          </a:prstGeom>
          <a:noFill/>
          <a:ln/>
        </p:spPr>
        <p:txBody>
          <a:bodyPr wrap="none" rtlCol="0" anchor="t"/>
          <a:lstStyle/>
          <a:p>
            <a:pPr marL="0" indent="0" algn="l">
              <a:lnSpc>
                <a:spcPts val="2590"/>
              </a:lnSpc>
              <a:buNone/>
            </a:pPr>
            <a:r>
              <a:rPr lang="en-US" sz="2072" kern="0" spc="-62" dirty="0">
                <a:solidFill>
                  <a:srgbClr val="2B2E3C"/>
                </a:solidFill>
                <a:latin typeface="Bitter" pitchFamily="34" charset="0"/>
                <a:ea typeface="Bitter" pitchFamily="34" charset="-122"/>
                <a:cs typeface="Bitter" pitchFamily="34" charset="-120"/>
              </a:rPr>
              <a:t>Pregătirea</a:t>
            </a:r>
            <a:endParaRPr lang="en-US" sz="2072" dirty="0"/>
          </a:p>
        </p:txBody>
      </p:sp>
      <p:sp>
        <p:nvSpPr>
          <p:cNvPr id="9" name="Text 5"/>
          <p:cNvSpPr/>
          <p:nvPr/>
        </p:nvSpPr>
        <p:spPr>
          <a:xfrm>
            <a:off x="3684032" y="2218015"/>
            <a:ext cx="8630603" cy="1263015"/>
          </a:xfrm>
          <a:prstGeom prst="rect">
            <a:avLst/>
          </a:prstGeom>
          <a:noFill/>
          <a:ln/>
        </p:spPr>
        <p:txBody>
          <a:bodyPr wrap="square" rtlCol="0" anchor="t"/>
          <a:lstStyle/>
          <a:p>
            <a:pPr marL="0" indent="0" algn="l">
              <a:lnSpc>
                <a:spcPts val="2486"/>
              </a:lnSpc>
              <a:buNone/>
            </a:pPr>
            <a:r>
              <a:rPr lang="en-US" sz="1658" kern="0" spc="-33" dirty="0">
                <a:solidFill>
                  <a:srgbClr val="2B2E3C"/>
                </a:solidFill>
                <a:latin typeface="Open Sans" pitchFamily="34" charset="0"/>
                <a:ea typeface="Open Sans" pitchFamily="34" charset="-122"/>
                <a:cs typeface="Open Sans" pitchFamily="34" charset="-120"/>
              </a:rPr>
              <a:t>Înainte de a începe experimentul, curățați sârma de cupru cu o cârpă umedă pentru a elimina orice impurități. Apoi, încălziți sârma de cupru în flacăra unui bec Bunsen, asigurându-vă că flacăra este incoloră și cu o temperatură ridicată. Observați cu atenție schimbările care au loc pe suprafața sârmei de cupru pe măsură ce se încălzește.</a:t>
            </a:r>
            <a:endParaRPr lang="en-US" sz="1658" dirty="0"/>
          </a:p>
        </p:txBody>
      </p:sp>
      <p:pic>
        <p:nvPicPr>
          <p:cNvPr id="10" name="Image 2" descr="preencoded.png"/>
          <p:cNvPicPr>
            <a:picLocks noChangeAspect="1"/>
          </p:cNvPicPr>
          <p:nvPr/>
        </p:nvPicPr>
        <p:blipFill>
          <a:blip r:embed="rId5"/>
          <a:stretch>
            <a:fillRect/>
          </a:stretch>
        </p:blipFill>
        <p:spPr>
          <a:xfrm>
            <a:off x="2315766" y="3691533"/>
            <a:ext cx="1052513" cy="2139077"/>
          </a:xfrm>
          <a:prstGeom prst="rect">
            <a:avLst/>
          </a:prstGeom>
        </p:spPr>
      </p:pic>
      <p:sp>
        <p:nvSpPr>
          <p:cNvPr id="11" name="Text 6"/>
          <p:cNvSpPr/>
          <p:nvPr/>
        </p:nvSpPr>
        <p:spPr>
          <a:xfrm>
            <a:off x="3684032" y="3902035"/>
            <a:ext cx="2631281" cy="328851"/>
          </a:xfrm>
          <a:prstGeom prst="rect">
            <a:avLst/>
          </a:prstGeom>
          <a:noFill/>
          <a:ln/>
        </p:spPr>
        <p:txBody>
          <a:bodyPr wrap="none" rtlCol="0" anchor="t"/>
          <a:lstStyle/>
          <a:p>
            <a:pPr marL="0" indent="0" algn="l">
              <a:lnSpc>
                <a:spcPts val="2590"/>
              </a:lnSpc>
              <a:buNone/>
            </a:pPr>
            <a:r>
              <a:rPr lang="en-US" sz="2072" kern="0" spc="-62" dirty="0">
                <a:solidFill>
                  <a:srgbClr val="2B2E3C"/>
                </a:solidFill>
                <a:latin typeface="Bitter" pitchFamily="34" charset="0"/>
                <a:ea typeface="Bitter" pitchFamily="34" charset="-122"/>
                <a:cs typeface="Bitter" pitchFamily="34" charset="-120"/>
              </a:rPr>
              <a:t>Oxidarea</a:t>
            </a:r>
            <a:endParaRPr lang="en-US" sz="2072" dirty="0"/>
          </a:p>
        </p:txBody>
      </p:sp>
      <p:sp>
        <p:nvSpPr>
          <p:cNvPr id="12" name="Text 7"/>
          <p:cNvSpPr/>
          <p:nvPr/>
        </p:nvSpPr>
        <p:spPr>
          <a:xfrm>
            <a:off x="3684032" y="4357092"/>
            <a:ext cx="8630603" cy="1263015"/>
          </a:xfrm>
          <a:prstGeom prst="rect">
            <a:avLst/>
          </a:prstGeom>
          <a:noFill/>
          <a:ln/>
        </p:spPr>
        <p:txBody>
          <a:bodyPr wrap="square" rtlCol="0" anchor="t"/>
          <a:lstStyle/>
          <a:p>
            <a:pPr marL="0" indent="0" algn="l">
              <a:lnSpc>
                <a:spcPts val="2486"/>
              </a:lnSpc>
              <a:buNone/>
            </a:pPr>
            <a:r>
              <a:rPr lang="en-US" sz="1658" kern="0" spc="-33" dirty="0">
                <a:solidFill>
                  <a:srgbClr val="2B2E3C"/>
                </a:solidFill>
                <a:latin typeface="Open Sans" pitchFamily="34" charset="0"/>
                <a:ea typeface="Open Sans" pitchFamily="34" charset="-122"/>
                <a:cs typeface="Open Sans" pitchFamily="34" charset="-120"/>
              </a:rPr>
              <a:t>Pe măsură ce sârma de cupru se încălzește, va reacționa cu oxigenul din aer, formând oxid de cupru (CuO). Oxidul de cupru are o culoare neagră caracteristică, care va acoperi suprafața sârmei. Această reacție de oxidare este exotermă, ceea ce înseamnă că degajă căldură, accelerând procesul de oxidare.</a:t>
            </a:r>
            <a:endParaRPr lang="en-US" sz="1658" dirty="0"/>
          </a:p>
        </p:txBody>
      </p:sp>
      <p:pic>
        <p:nvPicPr>
          <p:cNvPr id="13" name="Image 3" descr="preencoded.png"/>
          <p:cNvPicPr>
            <a:picLocks noChangeAspect="1"/>
          </p:cNvPicPr>
          <p:nvPr/>
        </p:nvPicPr>
        <p:blipFill>
          <a:blip r:embed="rId6"/>
          <a:stretch>
            <a:fillRect/>
          </a:stretch>
        </p:blipFill>
        <p:spPr>
          <a:xfrm>
            <a:off x="2315766" y="5830610"/>
            <a:ext cx="1052513" cy="1823323"/>
          </a:xfrm>
          <a:prstGeom prst="rect">
            <a:avLst/>
          </a:prstGeom>
        </p:spPr>
      </p:pic>
      <p:sp>
        <p:nvSpPr>
          <p:cNvPr id="14" name="Text 8"/>
          <p:cNvSpPr/>
          <p:nvPr/>
        </p:nvSpPr>
        <p:spPr>
          <a:xfrm>
            <a:off x="3684032" y="6041112"/>
            <a:ext cx="2631281" cy="328851"/>
          </a:xfrm>
          <a:prstGeom prst="rect">
            <a:avLst/>
          </a:prstGeom>
          <a:noFill/>
          <a:ln/>
        </p:spPr>
        <p:txBody>
          <a:bodyPr wrap="none" rtlCol="0" anchor="t"/>
          <a:lstStyle/>
          <a:p>
            <a:pPr marL="0" indent="0" algn="l">
              <a:lnSpc>
                <a:spcPts val="2590"/>
              </a:lnSpc>
              <a:buNone/>
            </a:pPr>
            <a:r>
              <a:rPr lang="en-US" sz="2072" kern="0" spc="-62" dirty="0">
                <a:solidFill>
                  <a:srgbClr val="2B2E3C"/>
                </a:solidFill>
                <a:latin typeface="Bitter" pitchFamily="34" charset="0"/>
                <a:ea typeface="Bitter" pitchFamily="34" charset="-122"/>
                <a:cs typeface="Bitter" pitchFamily="34" charset="-120"/>
              </a:rPr>
              <a:t>Observații</a:t>
            </a:r>
            <a:endParaRPr lang="en-US" sz="2072" dirty="0"/>
          </a:p>
        </p:txBody>
      </p:sp>
      <p:sp>
        <p:nvSpPr>
          <p:cNvPr id="15" name="Text 9"/>
          <p:cNvSpPr/>
          <p:nvPr/>
        </p:nvSpPr>
        <p:spPr>
          <a:xfrm>
            <a:off x="3684032" y="6496169"/>
            <a:ext cx="8630603" cy="947261"/>
          </a:xfrm>
          <a:prstGeom prst="rect">
            <a:avLst/>
          </a:prstGeom>
          <a:noFill/>
          <a:ln/>
        </p:spPr>
        <p:txBody>
          <a:bodyPr wrap="square" rtlCol="0" anchor="t"/>
          <a:lstStyle/>
          <a:p>
            <a:pPr marL="0" indent="0" algn="l">
              <a:lnSpc>
                <a:spcPts val="2486"/>
              </a:lnSpc>
              <a:buNone/>
            </a:pPr>
            <a:r>
              <a:rPr lang="en-US" sz="1658" kern="0" spc="-33" dirty="0">
                <a:solidFill>
                  <a:srgbClr val="2B2E3C"/>
                </a:solidFill>
                <a:latin typeface="Open Sans" pitchFamily="34" charset="0"/>
                <a:ea typeface="Open Sans" pitchFamily="34" charset="-122"/>
                <a:cs typeface="Open Sans" pitchFamily="34" charset="-120"/>
              </a:rPr>
              <a:t>Observăm o modificare a culorii sârmei de cupru, de la roșu-brun la negru. De asemenea, putem simți o creștere a temperaturii sârmei, datorită reacției exoterme. Oxidul de cupru format este fragil și se poate desprinde cu ușurință de pe suprafața sârmei.</a:t>
            </a:r>
            <a:endParaRPr lang="en-US" sz="165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1970842"/>
            <a:ext cx="5554980" cy="694373"/>
          </a:xfrm>
          <a:prstGeom prst="rect">
            <a:avLst/>
          </a:prstGeom>
          <a:noFill/>
          <a:ln/>
        </p:spPr>
        <p:txBody>
          <a:bodyPr wrap="none" rtlCol="0" anchor="t"/>
          <a:lstStyle/>
          <a:p>
            <a:pPr marL="0" indent="0" algn="r">
              <a:lnSpc>
                <a:spcPts val="5468"/>
              </a:lnSpc>
              <a:buNone/>
            </a:pPr>
            <a:r>
              <a:rPr lang="en-US" sz="4374" b="1" kern="0" spc="-131" dirty="0">
                <a:solidFill>
                  <a:srgbClr val="C00000"/>
                </a:solidFill>
                <a:latin typeface="Bitter" pitchFamily="34" charset="0"/>
                <a:ea typeface="Bitter" pitchFamily="34" charset="-122"/>
                <a:cs typeface="Bitter" pitchFamily="34" charset="-120"/>
              </a:rPr>
              <a:t>Observații și concluzii</a:t>
            </a:r>
            <a:endParaRPr lang="en-US" sz="4374" b="1" dirty="0">
              <a:solidFill>
                <a:srgbClr val="C00000"/>
              </a:solidFill>
            </a:endParaRPr>
          </a:p>
        </p:txBody>
      </p:sp>
      <p:sp>
        <p:nvSpPr>
          <p:cNvPr id="5" name="Text 3"/>
          <p:cNvSpPr/>
          <p:nvPr/>
        </p:nvSpPr>
        <p:spPr>
          <a:xfrm>
            <a:off x="2393394" y="3109555"/>
            <a:ext cx="10199013" cy="333256"/>
          </a:xfrm>
          <a:prstGeom prst="rect">
            <a:avLst/>
          </a:prstGeom>
          <a:noFill/>
          <a:ln/>
        </p:spPr>
        <p:txBody>
          <a:bodyPr wrap="none" rtlCol="0" anchor="t"/>
          <a:lstStyle/>
          <a:p>
            <a:pPr marL="342900" indent="-342900" algn="l">
              <a:lnSpc>
                <a:spcPts val="2624"/>
              </a:lnSpc>
              <a:buSzPct val="100000"/>
              <a:buChar char="•"/>
            </a:pPr>
            <a:r>
              <a:rPr lang="en-US" sz="1750" kern="0" spc="-35" dirty="0">
                <a:solidFill>
                  <a:srgbClr val="2B2E3C"/>
                </a:solidFill>
                <a:latin typeface="Open Sans" pitchFamily="34" charset="0"/>
                <a:ea typeface="Open Sans" pitchFamily="34" charset="-122"/>
                <a:cs typeface="Open Sans" pitchFamily="34" charset="-120"/>
              </a:rPr>
              <a:t>În urma experimentelor, am observat că metalele reacționează cu oxigenul, formând oxizi metalici.</a:t>
            </a:r>
            <a:endParaRPr lang="en-US" sz="1750" dirty="0"/>
          </a:p>
        </p:txBody>
      </p:sp>
      <p:sp>
        <p:nvSpPr>
          <p:cNvPr id="6" name="Text 4"/>
          <p:cNvSpPr/>
          <p:nvPr/>
        </p:nvSpPr>
        <p:spPr>
          <a:xfrm>
            <a:off x="2393394" y="3520559"/>
            <a:ext cx="10199013" cy="333256"/>
          </a:xfrm>
          <a:prstGeom prst="rect">
            <a:avLst/>
          </a:prstGeom>
          <a:noFill/>
          <a:ln/>
        </p:spPr>
        <p:txBody>
          <a:bodyPr wrap="none" rtlCol="0" anchor="t"/>
          <a:lstStyle/>
          <a:p>
            <a:pPr marL="342900" indent="-342900" algn="l">
              <a:lnSpc>
                <a:spcPts val="2624"/>
              </a:lnSpc>
              <a:buSzPct val="100000"/>
              <a:buChar char="•"/>
            </a:pPr>
            <a:r>
              <a:rPr lang="en-US" sz="1750" kern="0" spc="-35" dirty="0">
                <a:solidFill>
                  <a:srgbClr val="2B2E3C"/>
                </a:solidFill>
                <a:latin typeface="Open Sans" pitchFamily="34" charset="0"/>
                <a:ea typeface="Open Sans" pitchFamily="34" charset="-122"/>
                <a:cs typeface="Open Sans" pitchFamily="34" charset="-120"/>
              </a:rPr>
              <a:t>Reacția este exotermă, degajând căldură, iar viteza de reacție variază în funcție de metal.</a:t>
            </a:r>
            <a:endParaRPr lang="en-US" sz="1750" dirty="0"/>
          </a:p>
        </p:txBody>
      </p:sp>
      <p:sp>
        <p:nvSpPr>
          <p:cNvPr id="7" name="Text 5"/>
          <p:cNvSpPr/>
          <p:nvPr/>
        </p:nvSpPr>
        <p:spPr>
          <a:xfrm>
            <a:off x="2393394" y="3931563"/>
            <a:ext cx="10199013"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B2E3C"/>
                </a:solidFill>
                <a:latin typeface="Open Sans" pitchFamily="34" charset="0"/>
                <a:ea typeface="Open Sans" pitchFamily="34" charset="-122"/>
                <a:cs typeface="Open Sans" pitchFamily="34" charset="-120"/>
              </a:rPr>
              <a:t>Magneziul arde cu o flacără albă strălucitoare, aluminiul cu o flacără albă-gălbuie, iar zincul cu o flacără albă-verzuie.</a:t>
            </a:r>
            <a:endParaRPr lang="en-US" sz="1750" dirty="0"/>
          </a:p>
        </p:txBody>
      </p:sp>
      <p:sp>
        <p:nvSpPr>
          <p:cNvPr id="8" name="Text 6"/>
          <p:cNvSpPr/>
          <p:nvPr/>
        </p:nvSpPr>
        <p:spPr>
          <a:xfrm>
            <a:off x="2393394" y="4675823"/>
            <a:ext cx="10199013" cy="333256"/>
          </a:xfrm>
          <a:prstGeom prst="rect">
            <a:avLst/>
          </a:prstGeom>
          <a:noFill/>
          <a:ln/>
        </p:spPr>
        <p:txBody>
          <a:bodyPr wrap="none" rtlCol="0" anchor="t"/>
          <a:lstStyle/>
          <a:p>
            <a:pPr marL="342900" indent="-342900" algn="l">
              <a:lnSpc>
                <a:spcPts val="2624"/>
              </a:lnSpc>
              <a:buSzPct val="100000"/>
              <a:buChar char="•"/>
            </a:pPr>
            <a:r>
              <a:rPr lang="en-US" sz="1750" kern="0" spc="-35" dirty="0">
                <a:solidFill>
                  <a:srgbClr val="2B2E3C"/>
                </a:solidFill>
                <a:latin typeface="Open Sans" pitchFamily="34" charset="0"/>
                <a:ea typeface="Open Sans" pitchFamily="34" charset="-122"/>
                <a:cs typeface="Open Sans" pitchFamily="34" charset="-120"/>
              </a:rPr>
              <a:t>Cuprul reacționează mai lent, formând un strat negru de oxid de cupru.</a:t>
            </a:r>
            <a:endParaRPr lang="en-US" sz="1750" dirty="0"/>
          </a:p>
        </p:txBody>
      </p:sp>
      <p:sp>
        <p:nvSpPr>
          <p:cNvPr id="9" name="Text 7"/>
          <p:cNvSpPr/>
          <p:nvPr/>
        </p:nvSpPr>
        <p:spPr>
          <a:xfrm>
            <a:off x="2037993" y="5258991"/>
            <a:ext cx="10554414" cy="999768"/>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Observăm că reacția metalelor cu oxigenul este o reacție chimică importantă, cu diverse aplicații practice. De exemplu, arderea magneziului este folosită în artificii, iar oxidul de aluminiu este un ingredient important în fabricarea aluminiului.</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4031575"/>
            <a:ext cx="6882765" cy="694373"/>
          </a:xfrm>
          <a:prstGeom prst="rect">
            <a:avLst/>
          </a:prstGeom>
          <a:noFill/>
          <a:ln/>
        </p:spPr>
        <p:txBody>
          <a:bodyPr wrap="none" rtlCol="0" anchor="t"/>
          <a:lstStyle/>
          <a:p>
            <a:pPr marL="0" indent="0" algn="r">
              <a:lnSpc>
                <a:spcPts val="5468"/>
              </a:lnSpc>
              <a:buNone/>
            </a:pPr>
            <a:r>
              <a:rPr lang="en-US" sz="4374" b="1" kern="0" spc="-131" dirty="0">
                <a:solidFill>
                  <a:srgbClr val="C00000"/>
                </a:solidFill>
                <a:latin typeface="Bitter" pitchFamily="34" charset="0"/>
                <a:ea typeface="Bitter" pitchFamily="34" charset="-122"/>
                <a:cs typeface="Bitter" pitchFamily="34" charset="-120"/>
              </a:rPr>
              <a:t>Ecuații chimice ale reacțiilor</a:t>
            </a:r>
            <a:endParaRPr lang="en-US" sz="4374" b="1" dirty="0">
              <a:solidFill>
                <a:srgbClr val="C00000"/>
              </a:solidFill>
            </a:endParaRPr>
          </a:p>
        </p:txBody>
      </p:sp>
      <p:sp>
        <p:nvSpPr>
          <p:cNvPr id="6" name="Text 3"/>
          <p:cNvSpPr/>
          <p:nvPr/>
        </p:nvSpPr>
        <p:spPr>
          <a:xfrm>
            <a:off x="2037993" y="5059204"/>
            <a:ext cx="10554414" cy="666512"/>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Reacțiile metalelor cu oxigenul sunt reacții de oxidare, care generează oxizi metalici. Ecuațiile chimice pentru aceste reacții ilustrează transformarea atomilor de metal și oxigen în molecule de oxid metalic.</a:t>
            </a:r>
            <a:endParaRPr lang="en-US" sz="1750" dirty="0"/>
          </a:p>
        </p:txBody>
      </p:sp>
      <p:sp>
        <p:nvSpPr>
          <p:cNvPr id="7" name="Text 4"/>
          <p:cNvSpPr/>
          <p:nvPr/>
        </p:nvSpPr>
        <p:spPr>
          <a:xfrm>
            <a:off x="2037993" y="5975628"/>
            <a:ext cx="10554414" cy="999768"/>
          </a:xfrm>
          <a:prstGeom prst="rect">
            <a:avLst/>
          </a:prstGeom>
          <a:noFill/>
          <a:ln/>
        </p:spPr>
        <p:txBody>
          <a:bodyPr wrap="square" rtlCol="0" anchor="t"/>
          <a:lstStyle/>
          <a:p>
            <a:pPr marL="0" indent="0">
              <a:lnSpc>
                <a:spcPts val="2624"/>
              </a:lnSpc>
              <a:buNone/>
            </a:pPr>
            <a:r>
              <a:rPr lang="en-US" sz="1750" kern="0" spc="-35" dirty="0">
                <a:solidFill>
                  <a:srgbClr val="2B2E3C"/>
                </a:solidFill>
                <a:latin typeface="Open Sans" pitchFamily="34" charset="0"/>
                <a:ea typeface="Open Sans" pitchFamily="34" charset="-122"/>
                <a:cs typeface="Open Sans" pitchFamily="34" charset="-120"/>
              </a:rPr>
              <a:t>Reacția magneziului cu oxigenul este reprezentată de ecuația: 2Mg + O2 → 2MgO. Reacția aluminiului cu oxigenul este: 4Al + 3O2 → 2Al2O3. Reacția zincului cu oxigenul este: 2Zn + O2 → 2ZnO. Reacția cuprului cu oxigenul este: 2Cu + O2 → 2CuO.</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30910"/>
          </a:xfrm>
          <a:prstGeom prst="rect">
            <a:avLst/>
          </a:prstGeom>
          <a:solidFill>
            <a:srgbClr val="FFF8F0"/>
          </a:solidFill>
          <a:ln/>
        </p:spPr>
      </p:sp>
      <p:sp>
        <p:nvSpPr>
          <p:cNvPr id="4" name="Text 2"/>
          <p:cNvSpPr/>
          <p:nvPr/>
        </p:nvSpPr>
        <p:spPr>
          <a:xfrm>
            <a:off x="3293031" y="465653"/>
            <a:ext cx="9884126" cy="1058466"/>
          </a:xfrm>
          <a:prstGeom prst="rect">
            <a:avLst/>
          </a:prstGeom>
          <a:noFill/>
          <a:ln/>
        </p:spPr>
        <p:txBody>
          <a:bodyPr wrap="square" rtlCol="0" anchor="t"/>
          <a:lstStyle/>
          <a:p>
            <a:pPr marL="0" indent="0" algn="ctr">
              <a:lnSpc>
                <a:spcPts val="4167"/>
              </a:lnSpc>
              <a:buNone/>
            </a:pPr>
            <a:r>
              <a:rPr lang="en-US" sz="3334" b="1" kern="0" spc="-100" dirty="0">
                <a:solidFill>
                  <a:srgbClr val="C00000"/>
                </a:solidFill>
                <a:latin typeface="Bitter" pitchFamily="34" charset="0"/>
                <a:ea typeface="Bitter" pitchFamily="34" charset="-122"/>
                <a:cs typeface="Bitter" pitchFamily="34" charset="-120"/>
              </a:rPr>
              <a:t>Aplicații practice ale reacțiilor metalelor cu oxigenul</a:t>
            </a:r>
            <a:endParaRPr lang="en-US" sz="3334" b="1" dirty="0">
              <a:solidFill>
                <a:srgbClr val="C00000"/>
              </a:solidFill>
            </a:endParaRPr>
          </a:p>
        </p:txBody>
      </p:sp>
      <p:sp>
        <p:nvSpPr>
          <p:cNvPr id="5" name="Text 3"/>
          <p:cNvSpPr/>
          <p:nvPr/>
        </p:nvSpPr>
        <p:spPr>
          <a:xfrm>
            <a:off x="3293031" y="1947386"/>
            <a:ext cx="2116812" cy="264557"/>
          </a:xfrm>
          <a:prstGeom prst="rect">
            <a:avLst/>
          </a:prstGeom>
          <a:noFill/>
          <a:ln/>
        </p:spPr>
        <p:txBody>
          <a:bodyPr wrap="none" rtlCol="0" anchor="t"/>
          <a:lstStyle/>
          <a:p>
            <a:pPr marL="0" indent="0">
              <a:lnSpc>
                <a:spcPts val="2084"/>
              </a:lnSpc>
              <a:buNone/>
            </a:pPr>
            <a:r>
              <a:rPr lang="en-US" sz="1667" kern="0" spc="-50" dirty="0">
                <a:solidFill>
                  <a:srgbClr val="2C3F42"/>
                </a:solidFill>
                <a:latin typeface="Bitter" pitchFamily="34" charset="0"/>
                <a:ea typeface="Bitter" pitchFamily="34" charset="-122"/>
                <a:cs typeface="Bitter" pitchFamily="34" charset="-120"/>
              </a:rPr>
              <a:t>Reacții de ardere</a:t>
            </a:r>
            <a:endParaRPr lang="en-US" sz="1667" dirty="0"/>
          </a:p>
        </p:txBody>
      </p:sp>
      <p:sp>
        <p:nvSpPr>
          <p:cNvPr id="6" name="Text 4"/>
          <p:cNvSpPr/>
          <p:nvPr/>
        </p:nvSpPr>
        <p:spPr>
          <a:xfrm>
            <a:off x="3293031" y="2381250"/>
            <a:ext cx="2405658" cy="2285643"/>
          </a:xfrm>
          <a:prstGeom prst="rect">
            <a:avLst/>
          </a:prstGeom>
          <a:noFill/>
          <a:ln/>
        </p:spPr>
        <p:txBody>
          <a:bodyPr wrap="square" rtlCol="0" anchor="t"/>
          <a:lstStyle/>
          <a:p>
            <a:pPr marL="0" indent="0">
              <a:lnSpc>
                <a:spcPts val="2000"/>
              </a:lnSpc>
              <a:buNone/>
            </a:pPr>
            <a:r>
              <a:rPr lang="en-US" sz="1334" kern="0" spc="-27" dirty="0">
                <a:solidFill>
                  <a:srgbClr val="2B2E3C"/>
                </a:solidFill>
                <a:latin typeface="Open Sans" pitchFamily="34" charset="0"/>
                <a:ea typeface="Open Sans" pitchFamily="34" charset="-122"/>
                <a:cs typeface="Open Sans" pitchFamily="34" charset="-120"/>
              </a:rPr>
              <a:t>Reacțiile metalelor cu oxigenul sunt esențiale pentru diverse aplicații practice. Un exemplu important îl reprezintă reacțiile de ardere, cum ar fi arderea combustibililor fosili, unde reacția metalelor cu oxigenul furnizează energie termică și lumină.</a:t>
            </a:r>
            <a:endParaRPr lang="en-US" sz="1334" dirty="0"/>
          </a:p>
        </p:txBody>
      </p:sp>
      <p:sp>
        <p:nvSpPr>
          <p:cNvPr id="7" name="Text 5"/>
          <p:cNvSpPr/>
          <p:nvPr/>
        </p:nvSpPr>
        <p:spPr>
          <a:xfrm>
            <a:off x="3293031" y="4819293"/>
            <a:ext cx="2405658" cy="2539603"/>
          </a:xfrm>
          <a:prstGeom prst="rect">
            <a:avLst/>
          </a:prstGeom>
          <a:noFill/>
          <a:ln/>
        </p:spPr>
        <p:txBody>
          <a:bodyPr wrap="square" rtlCol="0" anchor="t"/>
          <a:lstStyle/>
          <a:p>
            <a:pPr marL="0" indent="0">
              <a:lnSpc>
                <a:spcPts val="2000"/>
              </a:lnSpc>
              <a:buNone/>
            </a:pPr>
            <a:r>
              <a:rPr lang="en-US" sz="1334" kern="0" spc="-27" dirty="0">
                <a:solidFill>
                  <a:srgbClr val="2B2E3C"/>
                </a:solidFill>
                <a:latin typeface="Open Sans" pitchFamily="34" charset="0"/>
                <a:ea typeface="Open Sans" pitchFamily="34" charset="-122"/>
                <a:cs typeface="Open Sans" pitchFamily="34" charset="-120"/>
              </a:rPr>
              <a:t>În diverse motoare, reacția metalelor cu oxigenul este utilizată pentru a genera energie mecanică. Această energie mecanică este apoi transformată în energie electrică sau energie cinematică, putând fi folosită în diverse aplicații industriale și de transport.</a:t>
            </a:r>
            <a:endParaRPr lang="en-US" sz="1334" dirty="0"/>
          </a:p>
        </p:txBody>
      </p:sp>
      <p:sp>
        <p:nvSpPr>
          <p:cNvPr id="8" name="Text 6"/>
          <p:cNvSpPr/>
          <p:nvPr/>
        </p:nvSpPr>
        <p:spPr>
          <a:xfrm>
            <a:off x="6119455" y="1947386"/>
            <a:ext cx="2116812" cy="264557"/>
          </a:xfrm>
          <a:prstGeom prst="rect">
            <a:avLst/>
          </a:prstGeom>
          <a:noFill/>
          <a:ln/>
        </p:spPr>
        <p:txBody>
          <a:bodyPr wrap="none" rtlCol="0" anchor="t"/>
          <a:lstStyle/>
          <a:p>
            <a:pPr marL="0" indent="0">
              <a:lnSpc>
                <a:spcPts val="2084"/>
              </a:lnSpc>
              <a:buNone/>
            </a:pPr>
            <a:r>
              <a:rPr lang="en-US" sz="1667" kern="0" spc="-50" dirty="0">
                <a:solidFill>
                  <a:srgbClr val="2C3F42"/>
                </a:solidFill>
                <a:latin typeface="Bitter" pitchFamily="34" charset="0"/>
                <a:ea typeface="Bitter" pitchFamily="34" charset="-122"/>
                <a:cs typeface="Bitter" pitchFamily="34" charset="-120"/>
              </a:rPr>
              <a:t>Producerea de oxid</a:t>
            </a:r>
            <a:endParaRPr lang="en-US" sz="1667" dirty="0"/>
          </a:p>
        </p:txBody>
      </p:sp>
      <p:sp>
        <p:nvSpPr>
          <p:cNvPr id="9" name="Text 7"/>
          <p:cNvSpPr/>
          <p:nvPr/>
        </p:nvSpPr>
        <p:spPr>
          <a:xfrm>
            <a:off x="6119455" y="2381250"/>
            <a:ext cx="2405658" cy="2539603"/>
          </a:xfrm>
          <a:prstGeom prst="rect">
            <a:avLst/>
          </a:prstGeom>
          <a:noFill/>
          <a:ln/>
        </p:spPr>
        <p:txBody>
          <a:bodyPr wrap="square" rtlCol="0" anchor="t"/>
          <a:lstStyle/>
          <a:p>
            <a:pPr marL="0" indent="0">
              <a:lnSpc>
                <a:spcPts val="2000"/>
              </a:lnSpc>
              <a:buNone/>
            </a:pPr>
            <a:r>
              <a:rPr lang="en-US" sz="1334" kern="0" spc="-27" dirty="0">
                <a:solidFill>
                  <a:srgbClr val="2B2E3C"/>
                </a:solidFill>
                <a:latin typeface="Open Sans" pitchFamily="34" charset="0"/>
                <a:ea typeface="Open Sans" pitchFamily="34" charset="-122"/>
                <a:cs typeface="Open Sans" pitchFamily="34" charset="-120"/>
              </a:rPr>
              <a:t>Reacțiile metalelor cu oxigenul sunt utilizate pentru a produce oxizi metalici, substanțe cu diverse utilizări în industrie. De exemplu, oxidul de aluminiu este utilizat la producerea aluminiului metalic, iar oxidul de fier este utilizat în diverse aplicații, cum ar fi producerea de oțel.</a:t>
            </a:r>
            <a:endParaRPr lang="en-US" sz="1334" dirty="0"/>
          </a:p>
        </p:txBody>
      </p:sp>
      <p:sp>
        <p:nvSpPr>
          <p:cNvPr id="10" name="Text 8"/>
          <p:cNvSpPr/>
          <p:nvPr/>
        </p:nvSpPr>
        <p:spPr>
          <a:xfrm>
            <a:off x="6119455" y="5073253"/>
            <a:ext cx="2405658" cy="2539603"/>
          </a:xfrm>
          <a:prstGeom prst="rect">
            <a:avLst/>
          </a:prstGeom>
          <a:noFill/>
          <a:ln/>
        </p:spPr>
        <p:txBody>
          <a:bodyPr wrap="square" rtlCol="0" anchor="t"/>
          <a:lstStyle/>
          <a:p>
            <a:pPr marL="0" indent="0">
              <a:lnSpc>
                <a:spcPts val="2000"/>
              </a:lnSpc>
              <a:buNone/>
            </a:pPr>
            <a:r>
              <a:rPr lang="en-US" sz="1334" kern="0" spc="-27" dirty="0">
                <a:solidFill>
                  <a:srgbClr val="2B2E3C"/>
                </a:solidFill>
                <a:latin typeface="Open Sans" pitchFamily="34" charset="0"/>
                <a:ea typeface="Open Sans" pitchFamily="34" charset="-122"/>
                <a:cs typeface="Open Sans" pitchFamily="34" charset="-120"/>
              </a:rPr>
              <a:t>Oxizii metalici pot fi de asemenea utilizați ca pigmenți în vopsele și materiale plastice, oferind diverse culori și proprietăți. Reacțiile metalelor cu oxigenul sunt esențiale pentru diverse procese industriale, contribuind la fabricarea unei game largi de produse.</a:t>
            </a:r>
            <a:endParaRPr lang="en-US" sz="1334" dirty="0"/>
          </a:p>
        </p:txBody>
      </p:sp>
      <p:pic>
        <p:nvPicPr>
          <p:cNvPr id="11" name="Image 0" descr="preencoded.png"/>
          <p:cNvPicPr>
            <a:picLocks noChangeAspect="1"/>
          </p:cNvPicPr>
          <p:nvPr/>
        </p:nvPicPr>
        <p:blipFill>
          <a:blip r:embed="rId3"/>
          <a:stretch>
            <a:fillRect/>
          </a:stretch>
        </p:blipFill>
        <p:spPr>
          <a:xfrm>
            <a:off x="8815251" y="2550965"/>
            <a:ext cx="5332533" cy="36484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1312</Words>
  <Application>Microsoft Office PowerPoint</Application>
  <PresentationFormat>Довільний</PresentationFormat>
  <Paragraphs>77</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Bitter</vt:lpstr>
      <vt:lpstr>Open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RURAC</dc:creator>
  <cp:lastModifiedBy>Liliya Hovornyan</cp:lastModifiedBy>
  <cp:revision>2</cp:revision>
  <dcterms:created xsi:type="dcterms:W3CDTF">2024-06-17T11:19:13Z</dcterms:created>
  <dcterms:modified xsi:type="dcterms:W3CDTF">2024-06-17T11:23:38Z</dcterms:modified>
</cp:coreProperties>
</file>