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4630400" cy="8229600"/>
  <p:notesSz cx="8229600" cy="146304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70" d="100"/>
          <a:sy n="70" d="100"/>
        </p:scale>
        <p:origin x="605" y="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70580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pic>
        <p:nvPicPr>
          <p:cNvPr id="4" name="Image 1" descr="preencoded.png"/>
          <p:cNvPicPr>
            <a:picLocks noChangeAspect="1"/>
          </p:cNvPicPr>
          <p:nvPr/>
        </p:nvPicPr>
        <p:blipFill>
          <a:blip r:embed="rId4"/>
          <a:stretch>
            <a:fillRect/>
          </a:stretch>
        </p:blipFill>
        <p:spPr>
          <a:xfrm>
            <a:off x="9144000" y="0"/>
            <a:ext cx="5486400" cy="8229600"/>
          </a:xfrm>
          <a:prstGeom prst="rect">
            <a:avLst/>
          </a:prstGeom>
        </p:spPr>
      </p:pic>
      <p:sp>
        <p:nvSpPr>
          <p:cNvPr id="5" name="Text 1"/>
          <p:cNvSpPr/>
          <p:nvPr/>
        </p:nvSpPr>
        <p:spPr>
          <a:xfrm>
            <a:off x="833199" y="2060377"/>
            <a:ext cx="7477601" cy="1803797"/>
          </a:xfrm>
          <a:prstGeom prst="rect">
            <a:avLst/>
          </a:prstGeom>
          <a:noFill/>
          <a:ln/>
        </p:spPr>
        <p:txBody>
          <a:bodyPr wrap="square" rtlCol="0" anchor="t"/>
          <a:lstStyle/>
          <a:p>
            <a:pPr marL="0" indent="0">
              <a:lnSpc>
                <a:spcPts val="7101"/>
              </a:lnSpc>
              <a:buNone/>
            </a:pPr>
            <a:r>
              <a:rPr lang="en-US" sz="5681" b="1" kern="0" spc="-114" dirty="0">
                <a:solidFill>
                  <a:srgbClr val="000000"/>
                </a:solidFill>
                <a:latin typeface="adonis-web" pitchFamily="34" charset="0"/>
                <a:ea typeface="adonis-web" pitchFamily="34" charset="-122"/>
                <a:cs typeface="adonis-web" pitchFamily="34" charset="-120"/>
              </a:rPr>
              <a:t>Evoluția Europei în secolele XIV-XVI</a:t>
            </a:r>
            <a:endParaRPr lang="en-US" sz="5681" dirty="0"/>
          </a:p>
        </p:txBody>
      </p:sp>
      <p:sp>
        <p:nvSpPr>
          <p:cNvPr id="6" name="Text 2"/>
          <p:cNvSpPr/>
          <p:nvPr/>
        </p:nvSpPr>
        <p:spPr>
          <a:xfrm>
            <a:off x="833199" y="4197429"/>
            <a:ext cx="7477601" cy="1333024"/>
          </a:xfrm>
          <a:prstGeom prst="rect">
            <a:avLst/>
          </a:prstGeom>
          <a:noFill/>
          <a:ln/>
        </p:spPr>
        <p:txBody>
          <a:bodyPr wrap="square" rtlCol="0" anchor="t"/>
          <a:lstStyle/>
          <a:p>
            <a:pPr marL="0" indent="0">
              <a:lnSpc>
                <a:spcPts val="2624"/>
              </a:lnSpc>
              <a:buNone/>
            </a:pPr>
            <a:r>
              <a:rPr lang="en-US" sz="1750" kern="0" spc="-35" dirty="0">
                <a:solidFill>
                  <a:srgbClr val="272525"/>
                </a:solidFill>
                <a:latin typeface="Source Sans Pro" pitchFamily="34" charset="0"/>
                <a:ea typeface="Source Sans Pro" pitchFamily="34" charset="-122"/>
                <a:cs typeface="Source Sans Pro" pitchFamily="34" charset="-120"/>
              </a:rPr>
              <a:t>Această perioadă a marcat o transformare profundă a Europei, de la structurile medievale către o societate mai modernă. Asistăm la o efervescență culturală, la extinderea comerțului și a explorării lumii, dar și la conflicte religioase și politice majore.</a:t>
            </a:r>
            <a:endParaRPr lang="en-US" sz="1750" dirty="0"/>
          </a:p>
        </p:txBody>
      </p:sp>
      <p:sp>
        <p:nvSpPr>
          <p:cNvPr id="7" name="Shape 3"/>
          <p:cNvSpPr/>
          <p:nvPr/>
        </p:nvSpPr>
        <p:spPr>
          <a:xfrm>
            <a:off x="833199" y="5797034"/>
            <a:ext cx="355402" cy="355402"/>
          </a:xfrm>
          <a:prstGeom prst="roundRect">
            <a:avLst>
              <a:gd name="adj" fmla="val 25726039"/>
            </a:avLst>
          </a:prstGeom>
          <a:noFill/>
          <a:ln w="7620">
            <a:solidFill>
              <a:srgbClr val="FFFFFF"/>
            </a:solidFill>
            <a:prstDash val="solid"/>
          </a:ln>
        </p:spPr>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pic>
        <p:nvPicPr>
          <p:cNvPr id="4" name="Image 1" descr="preencoded.png"/>
          <p:cNvPicPr>
            <a:picLocks noChangeAspect="1"/>
          </p:cNvPicPr>
          <p:nvPr/>
        </p:nvPicPr>
        <p:blipFill>
          <a:blip r:embed="rId4"/>
          <a:stretch>
            <a:fillRect/>
          </a:stretch>
        </p:blipFill>
        <p:spPr>
          <a:xfrm>
            <a:off x="9144000" y="0"/>
            <a:ext cx="5486400" cy="8229600"/>
          </a:xfrm>
          <a:prstGeom prst="rect">
            <a:avLst/>
          </a:prstGeom>
        </p:spPr>
      </p:pic>
      <p:sp>
        <p:nvSpPr>
          <p:cNvPr id="5" name="Text 1"/>
          <p:cNvSpPr/>
          <p:nvPr/>
        </p:nvSpPr>
        <p:spPr>
          <a:xfrm>
            <a:off x="833199" y="2379702"/>
            <a:ext cx="7477601" cy="1803797"/>
          </a:xfrm>
          <a:prstGeom prst="rect">
            <a:avLst/>
          </a:prstGeom>
          <a:noFill/>
          <a:ln/>
        </p:spPr>
        <p:txBody>
          <a:bodyPr wrap="square" rtlCol="0" anchor="t"/>
          <a:lstStyle/>
          <a:p>
            <a:pPr marL="0" indent="0" algn="ctr">
              <a:lnSpc>
                <a:spcPts val="7101"/>
              </a:lnSpc>
              <a:buNone/>
            </a:pPr>
            <a:r>
              <a:rPr lang="ro-RO" sz="5681" b="1" kern="0" spc="-114" dirty="0">
                <a:solidFill>
                  <a:srgbClr val="000000"/>
                </a:solidFill>
                <a:latin typeface="adonis-web" pitchFamily="34" charset="0"/>
                <a:ea typeface="adonis-web" pitchFamily="34" charset="-122"/>
                <a:cs typeface="adonis-web" pitchFamily="34" charset="-120"/>
              </a:rPr>
              <a:t>D</a:t>
            </a:r>
            <a:r>
              <a:rPr lang="en-US" sz="5681" b="1" kern="0" spc="-114" dirty="0">
                <a:solidFill>
                  <a:srgbClr val="000000"/>
                </a:solidFill>
                <a:latin typeface="adonis-web" pitchFamily="34" charset="0"/>
                <a:ea typeface="adonis-web" pitchFamily="34" charset="-122"/>
                <a:cs typeface="adonis-web" pitchFamily="34" charset="-120"/>
              </a:rPr>
              <a:t>e la medieval la modern</a:t>
            </a:r>
            <a:endParaRPr lang="en-US" sz="5681" dirty="0"/>
          </a:p>
        </p:txBody>
      </p:sp>
      <p:sp>
        <p:nvSpPr>
          <p:cNvPr id="6" name="Text 2"/>
          <p:cNvSpPr/>
          <p:nvPr/>
        </p:nvSpPr>
        <p:spPr>
          <a:xfrm>
            <a:off x="833199" y="4516755"/>
            <a:ext cx="7477601" cy="1333024"/>
          </a:xfrm>
          <a:prstGeom prst="rect">
            <a:avLst/>
          </a:prstGeom>
          <a:noFill/>
          <a:ln/>
        </p:spPr>
        <p:txBody>
          <a:bodyPr wrap="square" rtlCol="0" anchor="t"/>
          <a:lstStyle/>
          <a:p>
            <a:pPr marL="0" indent="0">
              <a:lnSpc>
                <a:spcPts val="2624"/>
              </a:lnSpc>
              <a:buNone/>
            </a:pPr>
            <a:r>
              <a:rPr lang="en-US" sz="1750" kern="0" spc="-35" dirty="0">
                <a:solidFill>
                  <a:srgbClr val="272525"/>
                </a:solidFill>
                <a:latin typeface="Source Sans Pro" pitchFamily="34" charset="0"/>
                <a:ea typeface="Source Sans Pro" pitchFamily="34" charset="-122"/>
                <a:cs typeface="Source Sans Pro" pitchFamily="34" charset="-120"/>
              </a:rPr>
              <a:t>În ultimele secole ale Evului Mediu și în perioada de trecere către Epoca Modernă, Europa a trecut prin transformări profunde care au avut un impact semnificativ asupra dezvoltării sale ulterioare. Această perioadă a fost marcată de schimbări în toate domeniile - social, politic, economic, cultural și religios.</a:t>
            </a:r>
            <a:endParaRPr lang="en-US" sz="17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4" name="Text 1"/>
          <p:cNvSpPr/>
          <p:nvPr/>
        </p:nvSpPr>
        <p:spPr>
          <a:xfrm>
            <a:off x="2348389" y="1947862"/>
            <a:ext cx="9933503" cy="1306830"/>
          </a:xfrm>
          <a:prstGeom prst="rect">
            <a:avLst/>
          </a:prstGeom>
          <a:noFill/>
          <a:ln/>
        </p:spPr>
        <p:txBody>
          <a:bodyPr wrap="square" rtlCol="0" anchor="t"/>
          <a:lstStyle/>
          <a:p>
            <a:pPr marL="0" indent="0">
              <a:lnSpc>
                <a:spcPts val="5146"/>
              </a:lnSpc>
              <a:buNone/>
            </a:pPr>
            <a:r>
              <a:rPr lang="en-US" sz="4117" b="1" kern="0" spc="-82" dirty="0">
                <a:solidFill>
                  <a:srgbClr val="000000"/>
                </a:solidFill>
                <a:latin typeface="adonis-web" pitchFamily="34" charset="0"/>
                <a:ea typeface="adonis-web" pitchFamily="34" charset="-122"/>
                <a:cs typeface="adonis-web" pitchFamily="34" charset="-120"/>
              </a:rPr>
              <a:t>Contextul social și politic al Europei medievale târzii</a:t>
            </a:r>
            <a:endParaRPr lang="en-US" sz="4117" dirty="0"/>
          </a:p>
        </p:txBody>
      </p:sp>
      <p:sp>
        <p:nvSpPr>
          <p:cNvPr id="5" name="Text 2"/>
          <p:cNvSpPr/>
          <p:nvPr/>
        </p:nvSpPr>
        <p:spPr>
          <a:xfrm>
            <a:off x="2348389" y="3699034"/>
            <a:ext cx="9933503" cy="1333024"/>
          </a:xfrm>
          <a:prstGeom prst="rect">
            <a:avLst/>
          </a:prstGeom>
          <a:noFill/>
          <a:ln/>
        </p:spPr>
        <p:txBody>
          <a:bodyPr wrap="square" rtlCol="0" anchor="t"/>
          <a:lstStyle/>
          <a:p>
            <a:pPr marL="0" indent="0">
              <a:lnSpc>
                <a:spcPts val="2624"/>
              </a:lnSpc>
              <a:buNone/>
            </a:pPr>
            <a:r>
              <a:rPr lang="en-US" sz="1750" kern="0" spc="-35" dirty="0">
                <a:solidFill>
                  <a:srgbClr val="272525"/>
                </a:solidFill>
                <a:latin typeface="Source Sans Pro" pitchFamily="34" charset="0"/>
                <a:ea typeface="Source Sans Pro" pitchFamily="34" charset="-122"/>
                <a:cs typeface="Source Sans Pro" pitchFamily="34" charset="-120"/>
              </a:rPr>
              <a:t>În Europa medievală târzie, societatea era profund stratificată, cu o clasă nobilimii bogată și puternică, în timp ce majoritatea populației trăia în sărăcie ca șerbi sau țărani. Rolul Bisericii Catolice era central, exercitând o puternică influență politică și culturală. Monarhiile și statele naționale emergente încercau să-și consolideze puterea, în timp ce lupteau pentru supremație teritorială și control asupra resurselor.</a:t>
            </a:r>
            <a:endParaRPr lang="en-US" sz="1750" dirty="0"/>
          </a:p>
        </p:txBody>
      </p:sp>
      <p:sp>
        <p:nvSpPr>
          <p:cNvPr id="6" name="Text 3"/>
          <p:cNvSpPr/>
          <p:nvPr/>
        </p:nvSpPr>
        <p:spPr>
          <a:xfrm>
            <a:off x="2348389" y="5281970"/>
            <a:ext cx="9933503" cy="999768"/>
          </a:xfrm>
          <a:prstGeom prst="rect">
            <a:avLst/>
          </a:prstGeom>
          <a:noFill/>
          <a:ln/>
        </p:spPr>
        <p:txBody>
          <a:bodyPr wrap="square" rtlCol="0" anchor="t"/>
          <a:lstStyle/>
          <a:p>
            <a:pPr marL="0" indent="0">
              <a:lnSpc>
                <a:spcPts val="2624"/>
              </a:lnSpc>
              <a:buNone/>
            </a:pPr>
            <a:r>
              <a:rPr lang="en-US" sz="1750" kern="0" spc="-35" dirty="0">
                <a:solidFill>
                  <a:srgbClr val="272525"/>
                </a:solidFill>
                <a:latin typeface="Source Sans Pro" pitchFamily="34" charset="0"/>
                <a:ea typeface="Source Sans Pro" pitchFamily="34" charset="-122"/>
                <a:cs typeface="Source Sans Pro" pitchFamily="34" charset="-120"/>
              </a:rPr>
              <a:t>Conflictul dintre regalitate și nobilime, bătăliile pentru moștenire și teritorii, precum și războaiele religioase dintre catolici și protestanți au marcat viața politică a Europei. Balansul de putere precară dintre state, factiuni și interese rivale a creat o stare de instabilitate și nesiguranță generală în această perioadă de tranziție.</a:t>
            </a:r>
            <a:endParaRPr lang="en-US" sz="17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sp>
        <p:nvSpPr>
          <p:cNvPr id="4" name="Text 1"/>
          <p:cNvSpPr/>
          <p:nvPr/>
        </p:nvSpPr>
        <p:spPr>
          <a:xfrm>
            <a:off x="2348389" y="1161931"/>
            <a:ext cx="9933503" cy="1306830"/>
          </a:xfrm>
          <a:prstGeom prst="rect">
            <a:avLst/>
          </a:prstGeom>
          <a:noFill/>
          <a:ln/>
        </p:spPr>
        <p:txBody>
          <a:bodyPr wrap="square" rtlCol="0" anchor="t"/>
          <a:lstStyle/>
          <a:p>
            <a:pPr marL="0" indent="0">
              <a:lnSpc>
                <a:spcPts val="5146"/>
              </a:lnSpc>
              <a:buNone/>
            </a:pPr>
            <a:r>
              <a:rPr lang="en-US" sz="4117" b="1" kern="0" spc="-82" dirty="0">
                <a:solidFill>
                  <a:srgbClr val="000000"/>
                </a:solidFill>
                <a:latin typeface="adonis-web" pitchFamily="34" charset="0"/>
                <a:ea typeface="adonis-web" pitchFamily="34" charset="-122"/>
                <a:cs typeface="adonis-web" pitchFamily="34" charset="-120"/>
              </a:rPr>
              <a:t>Renașterea: o nouă eră intelectuală și artistică</a:t>
            </a:r>
            <a:endParaRPr lang="en-US" sz="4117" dirty="0"/>
          </a:p>
        </p:txBody>
      </p:sp>
      <p:sp>
        <p:nvSpPr>
          <p:cNvPr id="5" name="Text 2"/>
          <p:cNvSpPr/>
          <p:nvPr/>
        </p:nvSpPr>
        <p:spPr>
          <a:xfrm>
            <a:off x="2348389" y="3001923"/>
            <a:ext cx="4695706" cy="1999536"/>
          </a:xfrm>
          <a:prstGeom prst="rect">
            <a:avLst/>
          </a:prstGeom>
          <a:noFill/>
          <a:ln/>
        </p:spPr>
        <p:txBody>
          <a:bodyPr wrap="square" rtlCol="0" anchor="t"/>
          <a:lstStyle/>
          <a:p>
            <a:pPr marL="0" indent="0">
              <a:lnSpc>
                <a:spcPts val="2624"/>
              </a:lnSpc>
              <a:buNone/>
            </a:pPr>
            <a:r>
              <a:rPr lang="en-US" sz="1750" kern="0" spc="-35" dirty="0">
                <a:solidFill>
                  <a:srgbClr val="272525"/>
                </a:solidFill>
                <a:latin typeface="Source Sans Pro" pitchFamily="34" charset="0"/>
                <a:ea typeface="Source Sans Pro" pitchFamily="34" charset="-122"/>
                <a:cs typeface="Source Sans Pro" pitchFamily="34" charset="-120"/>
              </a:rPr>
              <a:t>Renașterea a marcat o perioadă de efervescență intelectuală și artistică fără precedent în Europa. Învățații și artiștii au redescoperit moștenirea culturală a antichității clasice, inspirându-se din operele marelui trecutul pentru a crea opere de o frumusețe și o complexitate nemaiîntâlnite.</a:t>
            </a:r>
            <a:endParaRPr lang="en-US" sz="1750" dirty="0"/>
          </a:p>
        </p:txBody>
      </p:sp>
      <p:sp>
        <p:nvSpPr>
          <p:cNvPr id="6" name="Text 3"/>
          <p:cNvSpPr/>
          <p:nvPr/>
        </p:nvSpPr>
        <p:spPr>
          <a:xfrm>
            <a:off x="2348389" y="5201364"/>
            <a:ext cx="4695706" cy="1666280"/>
          </a:xfrm>
          <a:prstGeom prst="rect">
            <a:avLst/>
          </a:prstGeom>
          <a:noFill/>
          <a:ln/>
        </p:spPr>
        <p:txBody>
          <a:bodyPr wrap="square" rtlCol="0" anchor="t"/>
          <a:lstStyle/>
          <a:p>
            <a:pPr marL="0" indent="0">
              <a:lnSpc>
                <a:spcPts val="2624"/>
              </a:lnSpc>
              <a:buNone/>
            </a:pPr>
            <a:r>
              <a:rPr lang="en-US" sz="1750" kern="0" spc="-35" dirty="0">
                <a:solidFill>
                  <a:srgbClr val="272525"/>
                </a:solidFill>
                <a:latin typeface="Source Sans Pro" pitchFamily="34" charset="0"/>
                <a:ea typeface="Source Sans Pro" pitchFamily="34" charset="-122"/>
                <a:cs typeface="Source Sans Pro" pitchFamily="34" charset="-120"/>
              </a:rPr>
              <a:t>Marile centre ale Renașterii, precum Florența, Veneția și Roma, au devenit epicentre ale unei noi mișcări artistice și culturale. Pictorii, sculptori și arhitecții au explorat noi tehnici și stiluri, conturând ceea ce astăzi numim Renașterea.</a:t>
            </a:r>
            <a:endParaRPr lang="en-US" sz="1750" dirty="0"/>
          </a:p>
        </p:txBody>
      </p:sp>
      <p:pic>
        <p:nvPicPr>
          <p:cNvPr id="7" name="Image 1" descr="preencoded.png"/>
          <p:cNvPicPr>
            <a:picLocks noChangeAspect="1"/>
          </p:cNvPicPr>
          <p:nvPr/>
        </p:nvPicPr>
        <p:blipFill>
          <a:blip r:embed="rId4"/>
          <a:stretch>
            <a:fillRect/>
          </a:stretch>
        </p:blipFill>
        <p:spPr>
          <a:xfrm>
            <a:off x="7593687" y="3051929"/>
            <a:ext cx="4695706" cy="3212783"/>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sp>
        <p:nvSpPr>
          <p:cNvPr id="4" name="Text 1"/>
          <p:cNvSpPr/>
          <p:nvPr/>
        </p:nvSpPr>
        <p:spPr>
          <a:xfrm>
            <a:off x="3088124" y="520184"/>
            <a:ext cx="8454033" cy="1112282"/>
          </a:xfrm>
          <a:prstGeom prst="rect">
            <a:avLst/>
          </a:prstGeom>
          <a:noFill/>
          <a:ln/>
        </p:spPr>
        <p:txBody>
          <a:bodyPr wrap="square" rtlCol="0" anchor="t"/>
          <a:lstStyle/>
          <a:p>
            <a:pPr marL="0" indent="0" algn="ctr">
              <a:lnSpc>
                <a:spcPts val="4379"/>
              </a:lnSpc>
              <a:buNone/>
            </a:pPr>
            <a:r>
              <a:rPr lang="en-US" sz="3504" b="1" kern="0" spc="-70" dirty="0">
                <a:solidFill>
                  <a:srgbClr val="7030A0"/>
                </a:solidFill>
                <a:latin typeface="adonis-web" pitchFamily="34" charset="0"/>
                <a:ea typeface="adonis-web" pitchFamily="34" charset="-122"/>
                <a:cs typeface="adonis-web" pitchFamily="34" charset="-120"/>
              </a:rPr>
              <a:t>Reforma </a:t>
            </a:r>
            <a:r>
              <a:rPr lang="en-US" sz="3504" b="1" kern="0" spc="-70" dirty="0" err="1">
                <a:solidFill>
                  <a:srgbClr val="7030A0"/>
                </a:solidFill>
                <a:latin typeface="adonis-web" pitchFamily="34" charset="0"/>
                <a:ea typeface="adonis-web" pitchFamily="34" charset="-122"/>
                <a:cs typeface="adonis-web" pitchFamily="34" charset="-120"/>
              </a:rPr>
              <a:t>și</a:t>
            </a:r>
            <a:r>
              <a:rPr lang="en-US" sz="3504" b="1" kern="0" spc="-70" dirty="0">
                <a:solidFill>
                  <a:srgbClr val="7030A0"/>
                </a:solidFill>
                <a:latin typeface="adonis-web" pitchFamily="34" charset="0"/>
                <a:ea typeface="adonis-web" pitchFamily="34" charset="-122"/>
                <a:cs typeface="adonis-web" pitchFamily="34" charset="-120"/>
              </a:rPr>
              <a:t> </a:t>
            </a:r>
            <a:r>
              <a:rPr lang="ro-RO" sz="3504" b="1" kern="0" spc="-70" dirty="0">
                <a:solidFill>
                  <a:srgbClr val="7030A0"/>
                </a:solidFill>
                <a:latin typeface="adonis-web" pitchFamily="34" charset="0"/>
                <a:ea typeface="adonis-web" pitchFamily="34" charset="-122"/>
                <a:cs typeface="adonis-web" pitchFamily="34" charset="-120"/>
              </a:rPr>
              <a:t>c</a:t>
            </a:r>
            <a:r>
              <a:rPr lang="en-US" sz="3504" b="1" kern="0" spc="-70" dirty="0" err="1">
                <a:solidFill>
                  <a:srgbClr val="7030A0"/>
                </a:solidFill>
                <a:latin typeface="adonis-web" pitchFamily="34" charset="0"/>
                <a:ea typeface="adonis-web" pitchFamily="34" charset="-122"/>
                <a:cs typeface="adonis-web" pitchFamily="34" charset="-120"/>
              </a:rPr>
              <a:t>ontrareforma</a:t>
            </a:r>
            <a:r>
              <a:rPr lang="en-US" sz="3504" b="1" kern="0" spc="-70" dirty="0">
                <a:solidFill>
                  <a:srgbClr val="7030A0"/>
                </a:solidFill>
                <a:latin typeface="adonis-web" pitchFamily="34" charset="0"/>
                <a:ea typeface="adonis-web" pitchFamily="34" charset="-122"/>
                <a:cs typeface="adonis-web" pitchFamily="34" charset="-120"/>
              </a:rPr>
              <a:t>: schimbări religioase profunde</a:t>
            </a:r>
            <a:endParaRPr lang="en-US" sz="3504" dirty="0">
              <a:solidFill>
                <a:srgbClr val="7030A0"/>
              </a:solidFill>
            </a:endParaRPr>
          </a:p>
        </p:txBody>
      </p:sp>
      <p:sp>
        <p:nvSpPr>
          <p:cNvPr id="5" name="Shape 2"/>
          <p:cNvSpPr/>
          <p:nvPr/>
        </p:nvSpPr>
        <p:spPr>
          <a:xfrm>
            <a:off x="7296269" y="2010608"/>
            <a:ext cx="37743" cy="5698808"/>
          </a:xfrm>
          <a:prstGeom prst="roundRect">
            <a:avLst>
              <a:gd name="adj" fmla="val 225466"/>
            </a:avLst>
          </a:prstGeom>
          <a:solidFill>
            <a:srgbClr val="D6BADD"/>
          </a:solidFill>
          <a:ln/>
        </p:spPr>
      </p:sp>
      <p:sp>
        <p:nvSpPr>
          <p:cNvPr id="6" name="Shape 3"/>
          <p:cNvSpPr/>
          <p:nvPr/>
        </p:nvSpPr>
        <p:spPr>
          <a:xfrm>
            <a:off x="6440507" y="2417028"/>
            <a:ext cx="661868" cy="37743"/>
          </a:xfrm>
          <a:prstGeom prst="roundRect">
            <a:avLst>
              <a:gd name="adj" fmla="val 225466"/>
            </a:avLst>
          </a:prstGeom>
          <a:solidFill>
            <a:srgbClr val="D6BADD"/>
          </a:solidFill>
          <a:ln/>
        </p:spPr>
      </p:sp>
      <p:sp>
        <p:nvSpPr>
          <p:cNvPr id="7" name="Shape 4"/>
          <p:cNvSpPr/>
          <p:nvPr/>
        </p:nvSpPr>
        <p:spPr>
          <a:xfrm>
            <a:off x="7102376" y="2223254"/>
            <a:ext cx="425410" cy="425410"/>
          </a:xfrm>
          <a:prstGeom prst="roundRect">
            <a:avLst>
              <a:gd name="adj" fmla="val 20004"/>
            </a:avLst>
          </a:prstGeom>
          <a:solidFill>
            <a:srgbClr val="F0D4F7"/>
          </a:solidFill>
          <a:ln w="7620">
            <a:solidFill>
              <a:srgbClr val="D6BADD"/>
            </a:solidFill>
            <a:prstDash val="solid"/>
          </a:ln>
        </p:spPr>
      </p:sp>
      <p:sp>
        <p:nvSpPr>
          <p:cNvPr id="8" name="Text 5"/>
          <p:cNvSpPr/>
          <p:nvPr/>
        </p:nvSpPr>
        <p:spPr>
          <a:xfrm>
            <a:off x="7241798" y="2302431"/>
            <a:ext cx="146566" cy="266938"/>
          </a:xfrm>
          <a:prstGeom prst="rect">
            <a:avLst/>
          </a:prstGeom>
          <a:noFill/>
          <a:ln/>
        </p:spPr>
        <p:txBody>
          <a:bodyPr wrap="none" rtlCol="0" anchor="t"/>
          <a:lstStyle/>
          <a:p>
            <a:pPr marL="0" indent="0" algn="ctr">
              <a:lnSpc>
                <a:spcPts val="2102"/>
              </a:lnSpc>
              <a:buNone/>
            </a:pPr>
            <a:r>
              <a:rPr lang="en-US" sz="2102" b="1" kern="0" spc="-42" dirty="0">
                <a:solidFill>
                  <a:srgbClr val="272525"/>
                </a:solidFill>
                <a:latin typeface="adonis-web" pitchFamily="34" charset="0"/>
                <a:ea typeface="adonis-web" pitchFamily="34" charset="-122"/>
                <a:cs typeface="adonis-web" pitchFamily="34" charset="-120"/>
              </a:rPr>
              <a:t>1</a:t>
            </a:r>
            <a:endParaRPr lang="en-US" sz="2102" dirty="0"/>
          </a:p>
        </p:txBody>
      </p:sp>
      <p:sp>
        <p:nvSpPr>
          <p:cNvPr id="9" name="Text 6"/>
          <p:cNvSpPr/>
          <p:nvPr/>
        </p:nvSpPr>
        <p:spPr>
          <a:xfrm>
            <a:off x="4050387" y="2199680"/>
            <a:ext cx="2224683" cy="278130"/>
          </a:xfrm>
          <a:prstGeom prst="rect">
            <a:avLst/>
          </a:prstGeom>
          <a:noFill/>
          <a:ln/>
        </p:spPr>
        <p:txBody>
          <a:bodyPr wrap="none" rtlCol="0" anchor="t"/>
          <a:lstStyle/>
          <a:p>
            <a:pPr marL="0" indent="0" algn="r">
              <a:lnSpc>
                <a:spcPts val="2190"/>
              </a:lnSpc>
              <a:buNone/>
            </a:pPr>
            <a:r>
              <a:rPr lang="en-US" sz="1752" b="1" kern="0" spc="-35" dirty="0">
                <a:solidFill>
                  <a:srgbClr val="272525"/>
                </a:solidFill>
                <a:latin typeface="adonis-web" pitchFamily="34" charset="0"/>
                <a:ea typeface="adonis-web" pitchFamily="34" charset="-122"/>
                <a:cs typeface="adonis-web" pitchFamily="34" charset="-120"/>
              </a:rPr>
              <a:t>Reforma Protestantă</a:t>
            </a:r>
            <a:endParaRPr lang="en-US" sz="1752" dirty="0"/>
          </a:p>
        </p:txBody>
      </p:sp>
      <p:sp>
        <p:nvSpPr>
          <p:cNvPr id="10" name="Text 7"/>
          <p:cNvSpPr/>
          <p:nvPr/>
        </p:nvSpPr>
        <p:spPr>
          <a:xfrm>
            <a:off x="3088124" y="2591157"/>
            <a:ext cx="3186946" cy="1985248"/>
          </a:xfrm>
          <a:prstGeom prst="rect">
            <a:avLst/>
          </a:prstGeom>
          <a:noFill/>
          <a:ln/>
        </p:spPr>
        <p:txBody>
          <a:bodyPr wrap="square" rtlCol="0" anchor="t"/>
          <a:lstStyle/>
          <a:p>
            <a:pPr marL="0" indent="0" algn="r">
              <a:lnSpc>
                <a:spcPts val="2234"/>
              </a:lnSpc>
              <a:buNone/>
            </a:pPr>
            <a:r>
              <a:rPr lang="en-US" sz="1489" kern="0" spc="-30" dirty="0">
                <a:solidFill>
                  <a:srgbClr val="272525"/>
                </a:solidFill>
                <a:latin typeface="Source Sans Pro" pitchFamily="34" charset="0"/>
                <a:ea typeface="Source Sans Pro" pitchFamily="34" charset="-122"/>
                <a:cs typeface="Source Sans Pro" pitchFamily="34" charset="-120"/>
              </a:rPr>
              <a:t>În secolul al XVI-lea, Reforma Protestantă, inițiată de Martin Luther, a zguduit puternic Biserica Catolică. Acesta a criticat sistemul de indulgențe și a propus revenirea la Scriptura ca singura autoritate religioasă, contribuind la o diversificare a expresiilor credinței creștine.</a:t>
            </a:r>
            <a:endParaRPr lang="en-US" sz="1489" dirty="0"/>
          </a:p>
        </p:txBody>
      </p:sp>
      <p:sp>
        <p:nvSpPr>
          <p:cNvPr id="11" name="Shape 8"/>
          <p:cNvSpPr/>
          <p:nvPr/>
        </p:nvSpPr>
        <p:spPr>
          <a:xfrm>
            <a:off x="7527786" y="3362504"/>
            <a:ext cx="661868" cy="37743"/>
          </a:xfrm>
          <a:prstGeom prst="roundRect">
            <a:avLst>
              <a:gd name="adj" fmla="val 225466"/>
            </a:avLst>
          </a:prstGeom>
          <a:solidFill>
            <a:srgbClr val="D6BADD"/>
          </a:solidFill>
          <a:ln/>
        </p:spPr>
      </p:sp>
      <p:sp>
        <p:nvSpPr>
          <p:cNvPr id="12" name="Shape 9"/>
          <p:cNvSpPr/>
          <p:nvPr/>
        </p:nvSpPr>
        <p:spPr>
          <a:xfrm>
            <a:off x="7102376" y="3168729"/>
            <a:ext cx="425410" cy="425410"/>
          </a:xfrm>
          <a:prstGeom prst="roundRect">
            <a:avLst>
              <a:gd name="adj" fmla="val 20004"/>
            </a:avLst>
          </a:prstGeom>
          <a:solidFill>
            <a:srgbClr val="F0D4F7"/>
          </a:solidFill>
          <a:ln w="7620">
            <a:solidFill>
              <a:srgbClr val="D6BADD"/>
            </a:solidFill>
            <a:prstDash val="solid"/>
          </a:ln>
        </p:spPr>
      </p:sp>
      <p:sp>
        <p:nvSpPr>
          <p:cNvPr id="13" name="Text 10"/>
          <p:cNvSpPr/>
          <p:nvPr/>
        </p:nvSpPr>
        <p:spPr>
          <a:xfrm>
            <a:off x="7241798" y="3247906"/>
            <a:ext cx="146566" cy="266938"/>
          </a:xfrm>
          <a:prstGeom prst="rect">
            <a:avLst/>
          </a:prstGeom>
          <a:noFill/>
          <a:ln/>
        </p:spPr>
        <p:txBody>
          <a:bodyPr wrap="none" rtlCol="0" anchor="t"/>
          <a:lstStyle/>
          <a:p>
            <a:pPr marL="0" indent="0" algn="ctr">
              <a:lnSpc>
                <a:spcPts val="2102"/>
              </a:lnSpc>
              <a:buNone/>
            </a:pPr>
            <a:r>
              <a:rPr lang="en-US" sz="2102" b="1" kern="0" spc="-42" dirty="0">
                <a:solidFill>
                  <a:srgbClr val="272525"/>
                </a:solidFill>
                <a:latin typeface="adonis-web" pitchFamily="34" charset="0"/>
                <a:ea typeface="adonis-web" pitchFamily="34" charset="-122"/>
                <a:cs typeface="adonis-web" pitchFamily="34" charset="-120"/>
              </a:rPr>
              <a:t>2</a:t>
            </a:r>
            <a:endParaRPr lang="en-US" sz="2102" dirty="0"/>
          </a:p>
        </p:txBody>
      </p:sp>
      <p:sp>
        <p:nvSpPr>
          <p:cNvPr id="14" name="Text 11"/>
          <p:cNvSpPr/>
          <p:nvPr/>
        </p:nvSpPr>
        <p:spPr>
          <a:xfrm>
            <a:off x="8355092" y="3145155"/>
            <a:ext cx="2224683" cy="278130"/>
          </a:xfrm>
          <a:prstGeom prst="rect">
            <a:avLst/>
          </a:prstGeom>
          <a:noFill/>
          <a:ln/>
        </p:spPr>
        <p:txBody>
          <a:bodyPr wrap="none" rtlCol="0" anchor="t"/>
          <a:lstStyle/>
          <a:p>
            <a:pPr marL="0" indent="0" algn="l">
              <a:lnSpc>
                <a:spcPts val="2190"/>
              </a:lnSpc>
              <a:buNone/>
            </a:pPr>
            <a:r>
              <a:rPr lang="en-US" sz="1752" b="1" kern="0" spc="-35" dirty="0">
                <a:solidFill>
                  <a:srgbClr val="272525"/>
                </a:solidFill>
                <a:latin typeface="adonis-web" pitchFamily="34" charset="0"/>
                <a:ea typeface="adonis-web" pitchFamily="34" charset="-122"/>
                <a:cs typeface="adonis-web" pitchFamily="34" charset="-120"/>
              </a:rPr>
              <a:t>Contrareforma Catolică</a:t>
            </a:r>
            <a:endParaRPr lang="en-US" sz="1752" dirty="0"/>
          </a:p>
        </p:txBody>
      </p:sp>
      <p:sp>
        <p:nvSpPr>
          <p:cNvPr id="15" name="Text 12"/>
          <p:cNvSpPr/>
          <p:nvPr/>
        </p:nvSpPr>
        <p:spPr>
          <a:xfrm>
            <a:off x="8355092" y="3536633"/>
            <a:ext cx="3187065" cy="1985248"/>
          </a:xfrm>
          <a:prstGeom prst="rect">
            <a:avLst/>
          </a:prstGeom>
          <a:noFill/>
          <a:ln/>
        </p:spPr>
        <p:txBody>
          <a:bodyPr wrap="square" rtlCol="0" anchor="t"/>
          <a:lstStyle/>
          <a:p>
            <a:pPr marL="0" indent="0" algn="l">
              <a:lnSpc>
                <a:spcPts val="2234"/>
              </a:lnSpc>
              <a:buNone/>
            </a:pPr>
            <a:r>
              <a:rPr lang="en-US" sz="1489" kern="0" spc="-30" dirty="0">
                <a:solidFill>
                  <a:srgbClr val="272525"/>
                </a:solidFill>
                <a:latin typeface="Source Sans Pro" pitchFamily="34" charset="0"/>
                <a:ea typeface="Source Sans Pro" pitchFamily="34" charset="-122"/>
                <a:cs typeface="Source Sans Pro" pitchFamily="34" charset="-120"/>
              </a:rPr>
              <a:t>Ca răspuns la reformele protestante, Biserica Catolică a demarat un proces de reînnoire prin Contrareformă. Principalele măsuri au inclus purificarea doctrinei, reforma internă a clerului și o mai bună educație teologică, precum și o renaștere a activității misionare.</a:t>
            </a:r>
            <a:endParaRPr lang="en-US" sz="1489" dirty="0"/>
          </a:p>
        </p:txBody>
      </p:sp>
      <p:sp>
        <p:nvSpPr>
          <p:cNvPr id="16" name="Shape 13"/>
          <p:cNvSpPr/>
          <p:nvPr/>
        </p:nvSpPr>
        <p:spPr>
          <a:xfrm>
            <a:off x="6440507" y="5360968"/>
            <a:ext cx="661868" cy="37743"/>
          </a:xfrm>
          <a:prstGeom prst="roundRect">
            <a:avLst>
              <a:gd name="adj" fmla="val 225466"/>
            </a:avLst>
          </a:prstGeom>
          <a:solidFill>
            <a:srgbClr val="D6BADD"/>
          </a:solidFill>
          <a:ln/>
        </p:spPr>
      </p:sp>
      <p:sp>
        <p:nvSpPr>
          <p:cNvPr id="17" name="Shape 14"/>
          <p:cNvSpPr/>
          <p:nvPr/>
        </p:nvSpPr>
        <p:spPr>
          <a:xfrm>
            <a:off x="7102376" y="5167193"/>
            <a:ext cx="425410" cy="425410"/>
          </a:xfrm>
          <a:prstGeom prst="roundRect">
            <a:avLst>
              <a:gd name="adj" fmla="val 20004"/>
            </a:avLst>
          </a:prstGeom>
          <a:solidFill>
            <a:srgbClr val="F0D4F7"/>
          </a:solidFill>
          <a:ln w="7620">
            <a:solidFill>
              <a:srgbClr val="D6BADD"/>
            </a:solidFill>
            <a:prstDash val="solid"/>
          </a:ln>
        </p:spPr>
      </p:sp>
      <p:sp>
        <p:nvSpPr>
          <p:cNvPr id="18" name="Text 15"/>
          <p:cNvSpPr/>
          <p:nvPr/>
        </p:nvSpPr>
        <p:spPr>
          <a:xfrm>
            <a:off x="7241798" y="5246370"/>
            <a:ext cx="146566" cy="266938"/>
          </a:xfrm>
          <a:prstGeom prst="rect">
            <a:avLst/>
          </a:prstGeom>
          <a:noFill/>
          <a:ln/>
        </p:spPr>
        <p:txBody>
          <a:bodyPr wrap="none" rtlCol="0" anchor="t"/>
          <a:lstStyle/>
          <a:p>
            <a:pPr marL="0" indent="0" algn="ctr">
              <a:lnSpc>
                <a:spcPts val="2102"/>
              </a:lnSpc>
              <a:buNone/>
            </a:pPr>
            <a:r>
              <a:rPr lang="en-US" sz="2102" b="1" kern="0" spc="-42" dirty="0">
                <a:solidFill>
                  <a:srgbClr val="272525"/>
                </a:solidFill>
                <a:latin typeface="adonis-web" pitchFamily="34" charset="0"/>
                <a:ea typeface="adonis-web" pitchFamily="34" charset="-122"/>
                <a:cs typeface="adonis-web" pitchFamily="34" charset="-120"/>
              </a:rPr>
              <a:t>3</a:t>
            </a:r>
            <a:endParaRPr lang="en-US" sz="2102" dirty="0"/>
          </a:p>
        </p:txBody>
      </p:sp>
      <p:sp>
        <p:nvSpPr>
          <p:cNvPr id="19" name="Text 16"/>
          <p:cNvSpPr/>
          <p:nvPr/>
        </p:nvSpPr>
        <p:spPr>
          <a:xfrm>
            <a:off x="4050387" y="5143619"/>
            <a:ext cx="2224683" cy="278130"/>
          </a:xfrm>
          <a:prstGeom prst="rect">
            <a:avLst/>
          </a:prstGeom>
          <a:noFill/>
          <a:ln/>
        </p:spPr>
        <p:txBody>
          <a:bodyPr wrap="none" rtlCol="0" anchor="t"/>
          <a:lstStyle/>
          <a:p>
            <a:pPr marL="0" indent="0" algn="r">
              <a:lnSpc>
                <a:spcPts val="2190"/>
              </a:lnSpc>
              <a:buNone/>
            </a:pPr>
            <a:r>
              <a:rPr lang="en-US" sz="1752" b="1" kern="0" spc="-35" dirty="0">
                <a:solidFill>
                  <a:srgbClr val="272525"/>
                </a:solidFill>
                <a:latin typeface="adonis-web" pitchFamily="34" charset="0"/>
                <a:ea typeface="adonis-web" pitchFamily="34" charset="-122"/>
                <a:cs typeface="adonis-web" pitchFamily="34" charset="-120"/>
              </a:rPr>
              <a:t>Războaiele de Religie</a:t>
            </a:r>
            <a:endParaRPr lang="en-US" sz="1752" dirty="0"/>
          </a:p>
        </p:txBody>
      </p:sp>
      <p:sp>
        <p:nvSpPr>
          <p:cNvPr id="20" name="Text 17"/>
          <p:cNvSpPr/>
          <p:nvPr/>
        </p:nvSpPr>
        <p:spPr>
          <a:xfrm>
            <a:off x="3088124" y="5535097"/>
            <a:ext cx="3186946" cy="1985248"/>
          </a:xfrm>
          <a:prstGeom prst="rect">
            <a:avLst/>
          </a:prstGeom>
          <a:noFill/>
          <a:ln/>
        </p:spPr>
        <p:txBody>
          <a:bodyPr wrap="square" rtlCol="0" anchor="t"/>
          <a:lstStyle/>
          <a:p>
            <a:pPr marL="0" indent="0" algn="r">
              <a:lnSpc>
                <a:spcPts val="2234"/>
              </a:lnSpc>
              <a:buNone/>
            </a:pPr>
            <a:r>
              <a:rPr lang="en-US" sz="1489" kern="0" spc="-30" dirty="0">
                <a:solidFill>
                  <a:srgbClr val="272525"/>
                </a:solidFill>
                <a:latin typeface="Source Sans Pro" pitchFamily="34" charset="0"/>
                <a:ea typeface="Source Sans Pro" pitchFamily="34" charset="-122"/>
                <a:cs typeface="Source Sans Pro" pitchFamily="34" charset="-120"/>
              </a:rPr>
              <a:t>Diferențele dintre protestantism și catolicism au condus la numeroase conflicte militare în Europa, cunoscute sub numele de Războaiele de Religie. Acestea au marcat o perioadă tulbure, dar și o consolidare a statelor naționale și a principiilor de toleranță religioasă.</a:t>
            </a:r>
            <a:endParaRPr lang="en-US" sz="1489"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33410"/>
          </a:xfrm>
          <a:prstGeom prst="rect">
            <a:avLst/>
          </a:prstGeom>
          <a:solidFill>
            <a:srgbClr val="FFFFFF">
              <a:alpha val="75000"/>
            </a:srgbClr>
          </a:solidFill>
          <a:ln/>
        </p:spPr>
      </p:sp>
      <p:pic>
        <p:nvPicPr>
          <p:cNvPr id="4" name="Image 1" descr="preencoded.png"/>
          <p:cNvPicPr>
            <a:picLocks noChangeAspect="1"/>
          </p:cNvPicPr>
          <p:nvPr/>
        </p:nvPicPr>
        <p:blipFill>
          <a:blip r:embed="rId4"/>
          <a:stretch>
            <a:fillRect/>
          </a:stretch>
        </p:blipFill>
        <p:spPr>
          <a:xfrm>
            <a:off x="0" y="0"/>
            <a:ext cx="14630400" cy="2474952"/>
          </a:xfrm>
          <a:prstGeom prst="rect">
            <a:avLst/>
          </a:prstGeom>
        </p:spPr>
      </p:pic>
      <p:sp>
        <p:nvSpPr>
          <p:cNvPr id="5" name="Text 1"/>
          <p:cNvSpPr/>
          <p:nvPr/>
        </p:nvSpPr>
        <p:spPr>
          <a:xfrm>
            <a:off x="2889290" y="3019425"/>
            <a:ext cx="7291745" cy="582335"/>
          </a:xfrm>
          <a:prstGeom prst="rect">
            <a:avLst/>
          </a:prstGeom>
          <a:noFill/>
          <a:ln/>
        </p:spPr>
        <p:txBody>
          <a:bodyPr wrap="none" rtlCol="0" anchor="t"/>
          <a:lstStyle/>
          <a:p>
            <a:pPr marL="0" indent="0">
              <a:lnSpc>
                <a:spcPts val="4585"/>
              </a:lnSpc>
              <a:buNone/>
            </a:pPr>
            <a:r>
              <a:rPr lang="en-US" sz="3668" b="1" kern="0" spc="-73" dirty="0">
                <a:solidFill>
                  <a:srgbClr val="000000"/>
                </a:solidFill>
                <a:latin typeface="adonis-web" pitchFamily="34" charset="0"/>
                <a:ea typeface="adonis-web" pitchFamily="34" charset="-122"/>
                <a:cs typeface="adonis-web" pitchFamily="34" charset="-120"/>
              </a:rPr>
              <a:t>Dezvoltarea comerțului și a navigației</a:t>
            </a:r>
            <a:endParaRPr lang="en-US" sz="3668" dirty="0"/>
          </a:p>
        </p:txBody>
      </p:sp>
      <p:sp>
        <p:nvSpPr>
          <p:cNvPr id="6" name="Shape 2"/>
          <p:cNvSpPr/>
          <p:nvPr/>
        </p:nvSpPr>
        <p:spPr>
          <a:xfrm>
            <a:off x="2889290" y="3898702"/>
            <a:ext cx="2818686" cy="3790236"/>
          </a:xfrm>
          <a:prstGeom prst="roundRect">
            <a:avLst>
              <a:gd name="adj" fmla="val 3161"/>
            </a:avLst>
          </a:prstGeom>
          <a:solidFill>
            <a:srgbClr val="F0D4F7"/>
          </a:solidFill>
          <a:ln w="7620">
            <a:solidFill>
              <a:srgbClr val="D6BADD"/>
            </a:solidFill>
            <a:prstDash val="solid"/>
          </a:ln>
        </p:spPr>
      </p:sp>
      <p:sp>
        <p:nvSpPr>
          <p:cNvPr id="7" name="Text 3"/>
          <p:cNvSpPr/>
          <p:nvPr/>
        </p:nvSpPr>
        <p:spPr>
          <a:xfrm>
            <a:off x="3094792" y="4104203"/>
            <a:ext cx="2334220" cy="291108"/>
          </a:xfrm>
          <a:prstGeom prst="rect">
            <a:avLst/>
          </a:prstGeom>
          <a:noFill/>
          <a:ln/>
        </p:spPr>
        <p:txBody>
          <a:bodyPr wrap="none" rtlCol="0" anchor="t"/>
          <a:lstStyle/>
          <a:p>
            <a:pPr marL="0" indent="0">
              <a:lnSpc>
                <a:spcPts val="2293"/>
              </a:lnSpc>
              <a:buNone/>
            </a:pPr>
            <a:r>
              <a:rPr lang="en-US" sz="1834" b="1" kern="0" spc="-37" dirty="0">
                <a:solidFill>
                  <a:srgbClr val="272525"/>
                </a:solidFill>
                <a:latin typeface="adonis-web" pitchFamily="34" charset="0"/>
                <a:ea typeface="adonis-web" pitchFamily="34" charset="-122"/>
                <a:cs typeface="adonis-web" pitchFamily="34" charset="-120"/>
              </a:rPr>
              <a:t>Expansiunea comercială</a:t>
            </a:r>
            <a:endParaRPr lang="en-US" sz="1834" dirty="0"/>
          </a:p>
        </p:txBody>
      </p:sp>
      <p:sp>
        <p:nvSpPr>
          <p:cNvPr id="8" name="Text 4"/>
          <p:cNvSpPr/>
          <p:nvPr/>
        </p:nvSpPr>
        <p:spPr>
          <a:xfrm>
            <a:off x="3094792" y="4514017"/>
            <a:ext cx="2407682" cy="2969419"/>
          </a:xfrm>
          <a:prstGeom prst="rect">
            <a:avLst/>
          </a:prstGeom>
          <a:noFill/>
          <a:ln/>
        </p:spPr>
        <p:txBody>
          <a:bodyPr wrap="square" rtlCol="0" anchor="t"/>
          <a:lstStyle/>
          <a:p>
            <a:pPr marL="0" indent="0">
              <a:lnSpc>
                <a:spcPts val="2339"/>
              </a:lnSpc>
              <a:buNone/>
            </a:pPr>
            <a:r>
              <a:rPr lang="en-US" sz="1559" kern="0" spc="-31" dirty="0">
                <a:solidFill>
                  <a:srgbClr val="272525"/>
                </a:solidFill>
                <a:latin typeface="Source Sans Pro" pitchFamily="34" charset="0"/>
                <a:ea typeface="Source Sans Pro" pitchFamily="34" charset="-122"/>
                <a:cs typeface="Source Sans Pro" pitchFamily="34" charset="-120"/>
              </a:rPr>
              <a:t>În secolele XIV-XVI, Europa a fost martora unei perioade de expansiune comercială fără precedent. Orașele portuare precum Veneția, Genova și Anvers au devenit centre comerciale prospere, facilitând schimbul de mărfuri între Orientul îndepărtat și Occidentul european.</a:t>
            </a:r>
            <a:endParaRPr lang="en-US" sz="1559" dirty="0"/>
          </a:p>
        </p:txBody>
      </p:sp>
      <p:sp>
        <p:nvSpPr>
          <p:cNvPr id="9" name="Shape 5"/>
          <p:cNvSpPr/>
          <p:nvPr/>
        </p:nvSpPr>
        <p:spPr>
          <a:xfrm>
            <a:off x="5905857" y="3898702"/>
            <a:ext cx="2818686" cy="3790236"/>
          </a:xfrm>
          <a:prstGeom prst="roundRect">
            <a:avLst>
              <a:gd name="adj" fmla="val 3161"/>
            </a:avLst>
          </a:prstGeom>
          <a:solidFill>
            <a:srgbClr val="F0D4F7"/>
          </a:solidFill>
          <a:ln w="7620">
            <a:solidFill>
              <a:srgbClr val="D6BADD"/>
            </a:solidFill>
            <a:prstDash val="solid"/>
          </a:ln>
        </p:spPr>
      </p:sp>
      <p:sp>
        <p:nvSpPr>
          <p:cNvPr id="10" name="Text 6"/>
          <p:cNvSpPr/>
          <p:nvPr/>
        </p:nvSpPr>
        <p:spPr>
          <a:xfrm>
            <a:off x="6111359" y="4104203"/>
            <a:ext cx="2329339" cy="291108"/>
          </a:xfrm>
          <a:prstGeom prst="rect">
            <a:avLst/>
          </a:prstGeom>
          <a:noFill/>
          <a:ln/>
        </p:spPr>
        <p:txBody>
          <a:bodyPr wrap="none" rtlCol="0" anchor="t"/>
          <a:lstStyle/>
          <a:p>
            <a:pPr marL="0" indent="0">
              <a:lnSpc>
                <a:spcPts val="2293"/>
              </a:lnSpc>
              <a:buNone/>
            </a:pPr>
            <a:r>
              <a:rPr lang="en-US" sz="1834" b="1" kern="0" spc="-37" dirty="0">
                <a:solidFill>
                  <a:srgbClr val="272525"/>
                </a:solidFill>
                <a:latin typeface="adonis-web" pitchFamily="34" charset="0"/>
                <a:ea typeface="adonis-web" pitchFamily="34" charset="-122"/>
                <a:cs typeface="adonis-web" pitchFamily="34" charset="-120"/>
              </a:rPr>
              <a:t>Călătorii și descoperiri</a:t>
            </a:r>
            <a:endParaRPr lang="en-US" sz="1834" dirty="0"/>
          </a:p>
        </p:txBody>
      </p:sp>
      <p:sp>
        <p:nvSpPr>
          <p:cNvPr id="11" name="Text 7"/>
          <p:cNvSpPr/>
          <p:nvPr/>
        </p:nvSpPr>
        <p:spPr>
          <a:xfrm>
            <a:off x="6111359" y="4514017"/>
            <a:ext cx="2407682" cy="2375535"/>
          </a:xfrm>
          <a:prstGeom prst="rect">
            <a:avLst/>
          </a:prstGeom>
          <a:noFill/>
          <a:ln/>
        </p:spPr>
        <p:txBody>
          <a:bodyPr wrap="square" rtlCol="0" anchor="t"/>
          <a:lstStyle/>
          <a:p>
            <a:pPr marL="0" indent="0">
              <a:lnSpc>
                <a:spcPts val="2339"/>
              </a:lnSpc>
              <a:buNone/>
            </a:pPr>
            <a:r>
              <a:rPr lang="en-US" sz="1559" kern="0" spc="-31" dirty="0">
                <a:solidFill>
                  <a:srgbClr val="272525"/>
                </a:solidFill>
                <a:latin typeface="Source Sans Pro" pitchFamily="34" charset="0"/>
                <a:ea typeface="Source Sans Pro" pitchFamily="34" charset="-122"/>
                <a:cs typeface="Source Sans Pro" pitchFamily="34" charset="-120"/>
              </a:rPr>
              <a:t>Explorările și descoperirile geografice, cum ar fi cele ale lui Cristofor Columb, Vasco da Gama și Ferdinand Magellan, au deschis noi orizonturi comerciale și au facilitat accesul la noi surse de materii prime și bunuri de schimb.</a:t>
            </a:r>
            <a:endParaRPr lang="en-US" sz="1559" dirty="0"/>
          </a:p>
        </p:txBody>
      </p:sp>
      <p:sp>
        <p:nvSpPr>
          <p:cNvPr id="12" name="Shape 8"/>
          <p:cNvSpPr/>
          <p:nvPr/>
        </p:nvSpPr>
        <p:spPr>
          <a:xfrm>
            <a:off x="8922425" y="3898702"/>
            <a:ext cx="2818686" cy="3790236"/>
          </a:xfrm>
          <a:prstGeom prst="roundRect">
            <a:avLst>
              <a:gd name="adj" fmla="val 3161"/>
            </a:avLst>
          </a:prstGeom>
          <a:solidFill>
            <a:srgbClr val="F0D4F7"/>
          </a:solidFill>
          <a:ln w="7620">
            <a:solidFill>
              <a:srgbClr val="D6BADD"/>
            </a:solidFill>
            <a:prstDash val="solid"/>
          </a:ln>
        </p:spPr>
      </p:sp>
      <p:sp>
        <p:nvSpPr>
          <p:cNvPr id="13" name="Text 9"/>
          <p:cNvSpPr/>
          <p:nvPr/>
        </p:nvSpPr>
        <p:spPr>
          <a:xfrm>
            <a:off x="9127927" y="4104203"/>
            <a:ext cx="2329339" cy="291108"/>
          </a:xfrm>
          <a:prstGeom prst="rect">
            <a:avLst/>
          </a:prstGeom>
          <a:noFill/>
          <a:ln/>
        </p:spPr>
        <p:txBody>
          <a:bodyPr wrap="none" rtlCol="0" anchor="t"/>
          <a:lstStyle/>
          <a:p>
            <a:pPr marL="0" indent="0">
              <a:lnSpc>
                <a:spcPts val="2293"/>
              </a:lnSpc>
              <a:buNone/>
            </a:pPr>
            <a:r>
              <a:rPr lang="en-US" sz="1834" b="1" kern="0" spc="-37" dirty="0">
                <a:solidFill>
                  <a:srgbClr val="272525"/>
                </a:solidFill>
                <a:latin typeface="adonis-web" pitchFamily="34" charset="0"/>
                <a:ea typeface="adonis-web" pitchFamily="34" charset="-122"/>
                <a:cs typeface="adonis-web" pitchFamily="34" charset="-120"/>
              </a:rPr>
              <a:t>Dezvoltarea navală</a:t>
            </a:r>
            <a:endParaRPr lang="en-US" sz="1834" dirty="0"/>
          </a:p>
        </p:txBody>
      </p:sp>
      <p:sp>
        <p:nvSpPr>
          <p:cNvPr id="14" name="Text 10"/>
          <p:cNvSpPr/>
          <p:nvPr/>
        </p:nvSpPr>
        <p:spPr>
          <a:xfrm>
            <a:off x="9127927" y="4514017"/>
            <a:ext cx="2407682" cy="2672477"/>
          </a:xfrm>
          <a:prstGeom prst="rect">
            <a:avLst/>
          </a:prstGeom>
          <a:noFill/>
          <a:ln/>
        </p:spPr>
        <p:txBody>
          <a:bodyPr wrap="square" rtlCol="0" anchor="t"/>
          <a:lstStyle/>
          <a:p>
            <a:pPr marL="0" indent="0">
              <a:lnSpc>
                <a:spcPts val="2339"/>
              </a:lnSpc>
              <a:buNone/>
            </a:pPr>
            <a:r>
              <a:rPr lang="en-US" sz="1559" kern="0" spc="-31" dirty="0">
                <a:solidFill>
                  <a:srgbClr val="272525"/>
                </a:solidFill>
                <a:latin typeface="Source Sans Pro" pitchFamily="34" charset="0"/>
                <a:ea typeface="Source Sans Pro" pitchFamily="34" charset="-122"/>
                <a:cs typeface="Source Sans Pro" pitchFamily="34" charset="-120"/>
              </a:rPr>
              <a:t>Progresele în construcția de nave, navigație și cartografie au permis traversarea oceanelor și stabilirea de rute comerciale intercontinentale. Această revoluție maritimă a transformat profund structura economică și politică a Europei.</a:t>
            </a:r>
            <a:endParaRPr lang="en-US" sz="1559"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pic>
        <p:nvPicPr>
          <p:cNvPr id="4" name="Image 1" descr="preencoded.png"/>
          <p:cNvPicPr>
            <a:picLocks noChangeAspect="1"/>
          </p:cNvPicPr>
          <p:nvPr/>
        </p:nvPicPr>
        <p:blipFill>
          <a:blip r:embed="rId4"/>
          <a:stretch>
            <a:fillRect/>
          </a:stretch>
        </p:blipFill>
        <p:spPr>
          <a:xfrm>
            <a:off x="9144000" y="0"/>
            <a:ext cx="5486400" cy="8229600"/>
          </a:xfrm>
          <a:prstGeom prst="rect">
            <a:avLst/>
          </a:prstGeom>
        </p:spPr>
      </p:pic>
      <p:sp>
        <p:nvSpPr>
          <p:cNvPr id="5" name="Text 1"/>
          <p:cNvSpPr/>
          <p:nvPr/>
        </p:nvSpPr>
        <p:spPr>
          <a:xfrm>
            <a:off x="833199" y="2163485"/>
            <a:ext cx="7276386" cy="653415"/>
          </a:xfrm>
          <a:prstGeom prst="rect">
            <a:avLst/>
          </a:prstGeom>
          <a:noFill/>
          <a:ln/>
        </p:spPr>
        <p:txBody>
          <a:bodyPr wrap="none" rtlCol="0" anchor="t"/>
          <a:lstStyle/>
          <a:p>
            <a:pPr marL="0" indent="0">
              <a:lnSpc>
                <a:spcPts val="5146"/>
              </a:lnSpc>
              <a:buNone/>
            </a:pPr>
            <a:r>
              <a:rPr lang="en-US" sz="4117" b="1" kern="0" spc="-82" dirty="0">
                <a:solidFill>
                  <a:srgbClr val="000000"/>
                </a:solidFill>
                <a:latin typeface="adonis-web" pitchFamily="34" charset="0"/>
                <a:ea typeface="adonis-web" pitchFamily="34" charset="-122"/>
                <a:cs typeface="adonis-web" pitchFamily="34" charset="-120"/>
              </a:rPr>
              <a:t>Expansiunea colonială europeană</a:t>
            </a:r>
            <a:endParaRPr lang="en-US" sz="4117" dirty="0"/>
          </a:p>
        </p:txBody>
      </p:sp>
      <p:sp>
        <p:nvSpPr>
          <p:cNvPr id="6" name="Text 2"/>
          <p:cNvSpPr/>
          <p:nvPr/>
        </p:nvSpPr>
        <p:spPr>
          <a:xfrm>
            <a:off x="833199" y="3150156"/>
            <a:ext cx="7477601" cy="1333024"/>
          </a:xfrm>
          <a:prstGeom prst="rect">
            <a:avLst/>
          </a:prstGeom>
          <a:noFill/>
          <a:ln/>
        </p:spPr>
        <p:txBody>
          <a:bodyPr wrap="square" rtlCol="0" anchor="t"/>
          <a:lstStyle/>
          <a:p>
            <a:pPr marL="0" indent="0">
              <a:lnSpc>
                <a:spcPts val="2624"/>
              </a:lnSpc>
              <a:buNone/>
            </a:pPr>
            <a:r>
              <a:rPr lang="en-US" sz="1750" kern="0" spc="-35" dirty="0">
                <a:solidFill>
                  <a:srgbClr val="272525"/>
                </a:solidFill>
                <a:latin typeface="Source Sans Pro" pitchFamily="34" charset="0"/>
                <a:ea typeface="Source Sans Pro" pitchFamily="34" charset="-122"/>
                <a:cs typeface="Source Sans Pro" pitchFamily="34" charset="-120"/>
              </a:rPr>
              <a:t>Pe parcursul secolelor XV-XVIII, puterile europene au efectuat o amplă expansiune colonială, cucerind și colonizând vaste teritorii în America, Africa și Asia. Aceasta a fost susținută de dezvoltarea navigației și a comerțului maritim, precum și de o superioritate tehnologică și militară față de populațiile autohtone.</a:t>
            </a:r>
            <a:endParaRPr lang="en-US" sz="1750" dirty="0"/>
          </a:p>
        </p:txBody>
      </p:sp>
      <p:sp>
        <p:nvSpPr>
          <p:cNvPr id="7" name="Text 3"/>
          <p:cNvSpPr/>
          <p:nvPr/>
        </p:nvSpPr>
        <p:spPr>
          <a:xfrm>
            <a:off x="833199" y="4733092"/>
            <a:ext cx="7477601" cy="1333024"/>
          </a:xfrm>
          <a:prstGeom prst="rect">
            <a:avLst/>
          </a:prstGeom>
          <a:noFill/>
          <a:ln/>
        </p:spPr>
        <p:txBody>
          <a:bodyPr wrap="square" rtlCol="0" anchor="t"/>
          <a:lstStyle/>
          <a:p>
            <a:pPr marL="0" indent="0">
              <a:lnSpc>
                <a:spcPts val="2624"/>
              </a:lnSpc>
              <a:buNone/>
            </a:pPr>
            <a:r>
              <a:rPr lang="en-US" sz="1750" kern="0" spc="-35" dirty="0">
                <a:solidFill>
                  <a:srgbClr val="272525"/>
                </a:solidFill>
                <a:latin typeface="Source Sans Pro" pitchFamily="34" charset="0"/>
                <a:ea typeface="Source Sans Pro" pitchFamily="34" charset="-122"/>
                <a:cs typeface="Source Sans Pro" pitchFamily="34" charset="-120"/>
              </a:rPr>
              <a:t>Explorările și cuceririle au fost marcate de contactul dintre civilizații diferite, de conflict, confruntare, dar și de schimburi culturale și transmitere a cunoștințelor. Colonizarea a avut un profund impact economic, social și demografic asupra regiunilor cucerite, precum și asupra Europei.</a:t>
            </a:r>
            <a:endParaRPr lang="en-US" sz="17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sp>
        <p:nvSpPr>
          <p:cNvPr id="4" name="Text 1"/>
          <p:cNvSpPr/>
          <p:nvPr/>
        </p:nvSpPr>
        <p:spPr>
          <a:xfrm>
            <a:off x="2348389" y="1450657"/>
            <a:ext cx="5714405" cy="653415"/>
          </a:xfrm>
          <a:prstGeom prst="rect">
            <a:avLst/>
          </a:prstGeom>
          <a:noFill/>
          <a:ln/>
        </p:spPr>
        <p:txBody>
          <a:bodyPr wrap="none" rtlCol="0" anchor="t"/>
          <a:lstStyle/>
          <a:p>
            <a:pPr marL="0" indent="0">
              <a:lnSpc>
                <a:spcPts val="5146"/>
              </a:lnSpc>
              <a:buNone/>
            </a:pPr>
            <a:r>
              <a:rPr lang="en-US" sz="4117" b="1" kern="0" spc="-82" dirty="0">
                <a:solidFill>
                  <a:srgbClr val="000000"/>
                </a:solidFill>
                <a:latin typeface="adonis-web" pitchFamily="34" charset="0"/>
                <a:ea typeface="adonis-web" pitchFamily="34" charset="-122"/>
                <a:cs typeface="adonis-web" pitchFamily="34" charset="-120"/>
              </a:rPr>
              <a:t>Evoluția statelor naționale</a:t>
            </a:r>
            <a:endParaRPr lang="en-US" sz="4117" dirty="0"/>
          </a:p>
        </p:txBody>
      </p:sp>
      <p:pic>
        <p:nvPicPr>
          <p:cNvPr id="5" name="Image 1" descr="preencoded.png"/>
          <p:cNvPicPr>
            <a:picLocks noChangeAspect="1"/>
          </p:cNvPicPr>
          <p:nvPr/>
        </p:nvPicPr>
        <p:blipFill>
          <a:blip r:embed="rId4"/>
          <a:stretch>
            <a:fillRect/>
          </a:stretch>
        </p:blipFill>
        <p:spPr>
          <a:xfrm>
            <a:off x="2348389" y="2548414"/>
            <a:ext cx="555427" cy="555427"/>
          </a:xfrm>
          <a:prstGeom prst="rect">
            <a:avLst/>
          </a:prstGeom>
        </p:spPr>
      </p:pic>
      <p:sp>
        <p:nvSpPr>
          <p:cNvPr id="6" name="Text 2"/>
          <p:cNvSpPr/>
          <p:nvPr/>
        </p:nvSpPr>
        <p:spPr>
          <a:xfrm>
            <a:off x="2348389" y="3326011"/>
            <a:ext cx="2720102" cy="326827"/>
          </a:xfrm>
          <a:prstGeom prst="rect">
            <a:avLst/>
          </a:prstGeom>
          <a:noFill/>
          <a:ln/>
        </p:spPr>
        <p:txBody>
          <a:bodyPr wrap="none" rtlCol="0" anchor="t"/>
          <a:lstStyle/>
          <a:p>
            <a:pPr marL="0" indent="0" algn="l">
              <a:lnSpc>
                <a:spcPts val="2573"/>
              </a:lnSpc>
              <a:buNone/>
            </a:pPr>
            <a:r>
              <a:rPr lang="en-US" sz="2058" b="1" kern="0" spc="-41" dirty="0">
                <a:solidFill>
                  <a:srgbClr val="272525"/>
                </a:solidFill>
                <a:latin typeface="adonis-web" pitchFamily="34" charset="0"/>
                <a:ea typeface="adonis-web" pitchFamily="34" charset="-122"/>
                <a:cs typeface="adonis-web" pitchFamily="34" charset="-120"/>
              </a:rPr>
              <a:t>Creșterea puterii statelor</a:t>
            </a:r>
            <a:endParaRPr lang="en-US" sz="2058" dirty="0"/>
          </a:p>
        </p:txBody>
      </p:sp>
      <p:sp>
        <p:nvSpPr>
          <p:cNvPr id="7" name="Text 3"/>
          <p:cNvSpPr/>
          <p:nvPr/>
        </p:nvSpPr>
        <p:spPr>
          <a:xfrm>
            <a:off x="2348389" y="3786068"/>
            <a:ext cx="3088958" cy="2332792"/>
          </a:xfrm>
          <a:prstGeom prst="rect">
            <a:avLst/>
          </a:prstGeom>
          <a:noFill/>
          <a:ln/>
        </p:spPr>
        <p:txBody>
          <a:bodyPr wrap="square" rtlCol="0" anchor="t"/>
          <a:lstStyle/>
          <a:p>
            <a:pPr marL="0" indent="0" algn="l">
              <a:lnSpc>
                <a:spcPts val="2624"/>
              </a:lnSpc>
              <a:buNone/>
            </a:pPr>
            <a:r>
              <a:rPr lang="en-US" sz="1750" kern="0" spc="-35" dirty="0">
                <a:solidFill>
                  <a:srgbClr val="272525"/>
                </a:solidFill>
                <a:latin typeface="Source Sans Pro" pitchFamily="34" charset="0"/>
                <a:ea typeface="Source Sans Pro" pitchFamily="34" charset="-122"/>
                <a:cs typeface="Source Sans Pro" pitchFamily="34" charset="-120"/>
              </a:rPr>
              <a:t>În secolele XIV-XVI, statele europene au devenit tot mai puternice și centralizate. Regii și principii au consolidat controlul asupra teritoriilor, reorganizând administrația și unificând legile și sistemul fiscal.</a:t>
            </a:r>
            <a:endParaRPr lang="en-US" sz="1750" dirty="0"/>
          </a:p>
        </p:txBody>
      </p:sp>
      <p:pic>
        <p:nvPicPr>
          <p:cNvPr id="8" name="Image 2" descr="preencoded.png"/>
          <p:cNvPicPr>
            <a:picLocks noChangeAspect="1"/>
          </p:cNvPicPr>
          <p:nvPr/>
        </p:nvPicPr>
        <p:blipFill>
          <a:blip r:embed="rId5"/>
          <a:stretch>
            <a:fillRect/>
          </a:stretch>
        </p:blipFill>
        <p:spPr>
          <a:xfrm>
            <a:off x="5770602" y="2548414"/>
            <a:ext cx="555427" cy="555427"/>
          </a:xfrm>
          <a:prstGeom prst="rect">
            <a:avLst/>
          </a:prstGeom>
        </p:spPr>
      </p:pic>
      <p:sp>
        <p:nvSpPr>
          <p:cNvPr id="9" name="Text 4"/>
          <p:cNvSpPr/>
          <p:nvPr/>
        </p:nvSpPr>
        <p:spPr>
          <a:xfrm>
            <a:off x="5770602" y="3326011"/>
            <a:ext cx="3088958" cy="653653"/>
          </a:xfrm>
          <a:prstGeom prst="rect">
            <a:avLst/>
          </a:prstGeom>
          <a:noFill/>
          <a:ln/>
        </p:spPr>
        <p:txBody>
          <a:bodyPr wrap="square" rtlCol="0" anchor="t"/>
          <a:lstStyle/>
          <a:p>
            <a:pPr marL="0" indent="0" algn="l">
              <a:lnSpc>
                <a:spcPts val="2573"/>
              </a:lnSpc>
              <a:buNone/>
            </a:pPr>
            <a:r>
              <a:rPr lang="en-US" sz="2058" b="1" kern="0" spc="-41" dirty="0">
                <a:solidFill>
                  <a:srgbClr val="272525"/>
                </a:solidFill>
                <a:latin typeface="adonis-web" pitchFamily="34" charset="0"/>
                <a:ea typeface="adonis-web" pitchFamily="34" charset="-122"/>
                <a:cs typeface="adonis-web" pitchFamily="34" charset="-120"/>
              </a:rPr>
              <a:t>Definirea granițelor naționale</a:t>
            </a:r>
            <a:endParaRPr lang="en-US" sz="2058" dirty="0"/>
          </a:p>
        </p:txBody>
      </p:sp>
      <p:sp>
        <p:nvSpPr>
          <p:cNvPr id="10" name="Text 5"/>
          <p:cNvSpPr/>
          <p:nvPr/>
        </p:nvSpPr>
        <p:spPr>
          <a:xfrm>
            <a:off x="5770602" y="4112895"/>
            <a:ext cx="3088958" cy="2666048"/>
          </a:xfrm>
          <a:prstGeom prst="rect">
            <a:avLst/>
          </a:prstGeom>
          <a:noFill/>
          <a:ln/>
        </p:spPr>
        <p:txBody>
          <a:bodyPr wrap="square" rtlCol="0" anchor="t"/>
          <a:lstStyle/>
          <a:p>
            <a:pPr marL="0" indent="0" algn="l">
              <a:lnSpc>
                <a:spcPts val="2624"/>
              </a:lnSpc>
              <a:buNone/>
            </a:pPr>
            <a:r>
              <a:rPr lang="en-US" sz="1750" kern="0" spc="-35" dirty="0">
                <a:solidFill>
                  <a:srgbClr val="272525"/>
                </a:solidFill>
                <a:latin typeface="Source Sans Pro" pitchFamily="34" charset="0"/>
                <a:ea typeface="Source Sans Pro" pitchFamily="34" charset="-122"/>
                <a:cs typeface="Source Sans Pro" pitchFamily="34" charset="-120"/>
              </a:rPr>
              <a:t>În această perioadă, frontierele statelor europene au fost mai bine delimitate și protejate. Apariția armelor de foc a contribuit la crearea armatelor naționale, ajutând la impunerea suveranității statale în interiorul și exteriorul granițelor.</a:t>
            </a:r>
            <a:endParaRPr lang="en-US" sz="1750" dirty="0"/>
          </a:p>
        </p:txBody>
      </p:sp>
      <p:pic>
        <p:nvPicPr>
          <p:cNvPr id="11" name="Image 3" descr="preencoded.png"/>
          <p:cNvPicPr>
            <a:picLocks noChangeAspect="1"/>
          </p:cNvPicPr>
          <p:nvPr/>
        </p:nvPicPr>
        <p:blipFill>
          <a:blip r:embed="rId6"/>
          <a:stretch>
            <a:fillRect/>
          </a:stretch>
        </p:blipFill>
        <p:spPr>
          <a:xfrm>
            <a:off x="9192816" y="2548414"/>
            <a:ext cx="555427" cy="555427"/>
          </a:xfrm>
          <a:prstGeom prst="rect">
            <a:avLst/>
          </a:prstGeom>
        </p:spPr>
      </p:pic>
      <p:sp>
        <p:nvSpPr>
          <p:cNvPr id="12" name="Text 6"/>
          <p:cNvSpPr/>
          <p:nvPr/>
        </p:nvSpPr>
        <p:spPr>
          <a:xfrm>
            <a:off x="9192816" y="3326011"/>
            <a:ext cx="2614017" cy="326827"/>
          </a:xfrm>
          <a:prstGeom prst="rect">
            <a:avLst/>
          </a:prstGeom>
          <a:noFill/>
          <a:ln/>
        </p:spPr>
        <p:txBody>
          <a:bodyPr wrap="none" rtlCol="0" anchor="t"/>
          <a:lstStyle/>
          <a:p>
            <a:pPr marL="0" indent="0" algn="l">
              <a:lnSpc>
                <a:spcPts val="2573"/>
              </a:lnSpc>
              <a:buNone/>
            </a:pPr>
            <a:r>
              <a:rPr lang="en-US" sz="2058" b="1" kern="0" spc="-41" dirty="0">
                <a:solidFill>
                  <a:srgbClr val="272525"/>
                </a:solidFill>
                <a:latin typeface="adonis-web" pitchFamily="34" charset="0"/>
                <a:ea typeface="adonis-web" pitchFamily="34" charset="-122"/>
                <a:cs typeface="adonis-web" pitchFamily="34" charset="-120"/>
              </a:rPr>
              <a:t>Întărirea monarhiei</a:t>
            </a:r>
            <a:endParaRPr lang="en-US" sz="2058" dirty="0"/>
          </a:p>
        </p:txBody>
      </p:sp>
      <p:sp>
        <p:nvSpPr>
          <p:cNvPr id="13" name="Text 7"/>
          <p:cNvSpPr/>
          <p:nvPr/>
        </p:nvSpPr>
        <p:spPr>
          <a:xfrm>
            <a:off x="9192816" y="3786068"/>
            <a:ext cx="3089077" cy="2332792"/>
          </a:xfrm>
          <a:prstGeom prst="rect">
            <a:avLst/>
          </a:prstGeom>
          <a:noFill/>
          <a:ln/>
        </p:spPr>
        <p:txBody>
          <a:bodyPr wrap="square" rtlCol="0" anchor="t"/>
          <a:lstStyle/>
          <a:p>
            <a:pPr marL="0" indent="0" algn="l">
              <a:lnSpc>
                <a:spcPts val="2624"/>
              </a:lnSpc>
              <a:buNone/>
            </a:pPr>
            <a:r>
              <a:rPr lang="en-US" sz="1750" kern="0" spc="-35" dirty="0">
                <a:solidFill>
                  <a:srgbClr val="272525"/>
                </a:solidFill>
                <a:latin typeface="Source Sans Pro" pitchFamily="34" charset="0"/>
                <a:ea typeface="Source Sans Pro" pitchFamily="34" charset="-122"/>
                <a:cs typeface="Source Sans Pro" pitchFamily="34" charset="-120"/>
              </a:rPr>
              <a:t>Odată cu consolidarea statelor, s-a observat o creștere a puterii și influenței monarhilor. Aceștia au limitat progresiv rolul nobilimii și au extins autoritatea centrală în domeniile economic, juridic și diplomatic.</a:t>
            </a:r>
            <a:endParaRPr lang="en-US" sz="17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30553"/>
          </a:xfrm>
          <a:prstGeom prst="rect">
            <a:avLst/>
          </a:prstGeom>
          <a:solidFill>
            <a:srgbClr val="FFFFFF">
              <a:alpha val="75000"/>
            </a:srgbClr>
          </a:solidFill>
          <a:ln/>
        </p:spPr>
      </p:sp>
      <p:sp>
        <p:nvSpPr>
          <p:cNvPr id="4" name="Text 1"/>
          <p:cNvSpPr/>
          <p:nvPr/>
        </p:nvSpPr>
        <p:spPr>
          <a:xfrm>
            <a:off x="2389465" y="605909"/>
            <a:ext cx="6536055" cy="648057"/>
          </a:xfrm>
          <a:prstGeom prst="rect">
            <a:avLst/>
          </a:prstGeom>
          <a:noFill/>
          <a:ln/>
        </p:spPr>
        <p:txBody>
          <a:bodyPr wrap="none" rtlCol="0" anchor="t"/>
          <a:lstStyle/>
          <a:p>
            <a:pPr marL="0" indent="0">
              <a:lnSpc>
                <a:spcPts val="5103"/>
              </a:lnSpc>
              <a:buNone/>
            </a:pPr>
            <a:r>
              <a:rPr lang="en-US" sz="4083" b="1" kern="0" spc="-82" dirty="0">
                <a:solidFill>
                  <a:srgbClr val="000000"/>
                </a:solidFill>
                <a:latin typeface="adonis-web" pitchFamily="34" charset="0"/>
                <a:ea typeface="adonis-web" pitchFamily="34" charset="-122"/>
                <a:cs typeface="adonis-web" pitchFamily="34" charset="-120"/>
              </a:rPr>
              <a:t>Impactul științei și tehnologiei</a:t>
            </a:r>
            <a:endParaRPr lang="en-US" sz="4083" dirty="0"/>
          </a:p>
        </p:txBody>
      </p:sp>
      <p:pic>
        <p:nvPicPr>
          <p:cNvPr id="5" name="Image 1" descr="preencoded.png"/>
          <p:cNvPicPr>
            <a:picLocks noChangeAspect="1"/>
          </p:cNvPicPr>
          <p:nvPr/>
        </p:nvPicPr>
        <p:blipFill>
          <a:blip r:embed="rId4"/>
          <a:stretch>
            <a:fillRect/>
          </a:stretch>
        </p:blipFill>
        <p:spPr>
          <a:xfrm>
            <a:off x="2389465" y="1694617"/>
            <a:ext cx="3063478" cy="1893332"/>
          </a:xfrm>
          <a:prstGeom prst="rect">
            <a:avLst/>
          </a:prstGeom>
        </p:spPr>
      </p:pic>
      <p:sp>
        <p:nvSpPr>
          <p:cNvPr id="6" name="Text 2"/>
          <p:cNvSpPr/>
          <p:nvPr/>
        </p:nvSpPr>
        <p:spPr>
          <a:xfrm>
            <a:off x="2389465" y="3863340"/>
            <a:ext cx="2592467" cy="323969"/>
          </a:xfrm>
          <a:prstGeom prst="rect">
            <a:avLst/>
          </a:prstGeom>
          <a:noFill/>
          <a:ln/>
        </p:spPr>
        <p:txBody>
          <a:bodyPr wrap="none" rtlCol="0" anchor="t"/>
          <a:lstStyle/>
          <a:p>
            <a:pPr marL="0" indent="0" algn="l">
              <a:lnSpc>
                <a:spcPts val="2552"/>
              </a:lnSpc>
              <a:buNone/>
            </a:pPr>
            <a:r>
              <a:rPr lang="en-US" sz="2041" b="1" kern="0" spc="-41" dirty="0">
                <a:solidFill>
                  <a:srgbClr val="272525"/>
                </a:solidFill>
                <a:latin typeface="adonis-web" pitchFamily="34" charset="0"/>
                <a:ea typeface="adonis-web" pitchFamily="34" charset="-122"/>
                <a:cs typeface="adonis-web" pitchFamily="34" charset="-120"/>
              </a:rPr>
              <a:t>Revoluția științifică</a:t>
            </a:r>
            <a:endParaRPr lang="en-US" sz="2041" dirty="0"/>
          </a:p>
        </p:txBody>
      </p:sp>
      <p:sp>
        <p:nvSpPr>
          <p:cNvPr id="7" name="Text 3"/>
          <p:cNvSpPr/>
          <p:nvPr/>
        </p:nvSpPr>
        <p:spPr>
          <a:xfrm>
            <a:off x="2389465" y="4319468"/>
            <a:ext cx="3063478" cy="3305175"/>
          </a:xfrm>
          <a:prstGeom prst="rect">
            <a:avLst/>
          </a:prstGeom>
          <a:noFill/>
          <a:ln/>
        </p:spPr>
        <p:txBody>
          <a:bodyPr wrap="square" rtlCol="0" anchor="t"/>
          <a:lstStyle/>
          <a:p>
            <a:pPr marL="0" indent="0" algn="l">
              <a:lnSpc>
                <a:spcPts val="2603"/>
              </a:lnSpc>
              <a:buNone/>
            </a:pPr>
            <a:r>
              <a:rPr lang="en-US" sz="1735" kern="0" spc="-35" dirty="0">
                <a:solidFill>
                  <a:srgbClr val="272525"/>
                </a:solidFill>
                <a:latin typeface="Source Sans Pro" pitchFamily="34" charset="0"/>
                <a:ea typeface="Source Sans Pro" pitchFamily="34" charset="-122"/>
                <a:cs typeface="Source Sans Pro" pitchFamily="34" charset="-120"/>
              </a:rPr>
              <a:t>Epoca Renașterii a fost marcată de o explozie a interesului pentru știință și cercetare, pe măsură ce gânditorii și învățații Europa se îndepărtau de dogmele medievale. Apariția noilor instrumente de investigație, precum telescoapele și microscoape, a permis noi descoperiri în domenii precum astronomia, medicina și fizica.</a:t>
            </a:r>
            <a:endParaRPr lang="en-US" sz="1735" dirty="0"/>
          </a:p>
        </p:txBody>
      </p:sp>
      <p:pic>
        <p:nvPicPr>
          <p:cNvPr id="8" name="Image 2" descr="preencoded.png"/>
          <p:cNvPicPr>
            <a:picLocks noChangeAspect="1"/>
          </p:cNvPicPr>
          <p:nvPr/>
        </p:nvPicPr>
        <p:blipFill>
          <a:blip r:embed="rId5"/>
          <a:stretch>
            <a:fillRect/>
          </a:stretch>
        </p:blipFill>
        <p:spPr>
          <a:xfrm>
            <a:off x="5783461" y="1694617"/>
            <a:ext cx="3063478" cy="1893332"/>
          </a:xfrm>
          <a:prstGeom prst="rect">
            <a:avLst/>
          </a:prstGeom>
        </p:spPr>
      </p:pic>
      <p:sp>
        <p:nvSpPr>
          <p:cNvPr id="9" name="Text 4"/>
          <p:cNvSpPr/>
          <p:nvPr/>
        </p:nvSpPr>
        <p:spPr>
          <a:xfrm>
            <a:off x="5783461" y="3863340"/>
            <a:ext cx="2592467" cy="323969"/>
          </a:xfrm>
          <a:prstGeom prst="rect">
            <a:avLst/>
          </a:prstGeom>
          <a:noFill/>
          <a:ln/>
        </p:spPr>
        <p:txBody>
          <a:bodyPr wrap="none" rtlCol="0" anchor="t"/>
          <a:lstStyle/>
          <a:p>
            <a:pPr marL="0" indent="0" algn="l">
              <a:lnSpc>
                <a:spcPts val="2552"/>
              </a:lnSpc>
              <a:buNone/>
            </a:pPr>
            <a:r>
              <a:rPr lang="en-US" sz="2041" b="1" kern="0" spc="-41" dirty="0">
                <a:solidFill>
                  <a:srgbClr val="272525"/>
                </a:solidFill>
                <a:latin typeface="adonis-web" pitchFamily="34" charset="0"/>
                <a:ea typeface="adonis-web" pitchFamily="34" charset="-122"/>
                <a:cs typeface="adonis-web" pitchFamily="34" charset="-120"/>
              </a:rPr>
              <a:t>Revoluția Gutenberg</a:t>
            </a:r>
            <a:endParaRPr lang="en-US" sz="2041" dirty="0"/>
          </a:p>
        </p:txBody>
      </p:sp>
      <p:sp>
        <p:nvSpPr>
          <p:cNvPr id="10" name="Text 5"/>
          <p:cNvSpPr/>
          <p:nvPr/>
        </p:nvSpPr>
        <p:spPr>
          <a:xfrm>
            <a:off x="5783461" y="4319468"/>
            <a:ext cx="3063478" cy="2644140"/>
          </a:xfrm>
          <a:prstGeom prst="rect">
            <a:avLst/>
          </a:prstGeom>
          <a:noFill/>
          <a:ln/>
        </p:spPr>
        <p:txBody>
          <a:bodyPr wrap="square" rtlCol="0" anchor="t"/>
          <a:lstStyle/>
          <a:p>
            <a:pPr marL="0" indent="0" algn="l">
              <a:lnSpc>
                <a:spcPts val="2603"/>
              </a:lnSpc>
              <a:buNone/>
            </a:pPr>
            <a:r>
              <a:rPr lang="en-US" sz="1735" kern="0" spc="-35" dirty="0">
                <a:solidFill>
                  <a:srgbClr val="272525"/>
                </a:solidFill>
                <a:latin typeface="Source Sans Pro" pitchFamily="34" charset="0"/>
                <a:ea typeface="Source Sans Pro" pitchFamily="34" charset="-122"/>
                <a:cs typeface="Source Sans Pro" pitchFamily="34" charset="-120"/>
              </a:rPr>
              <a:t>Una dintre cele mai importante inovații ale epocii a fost apariția tiparului mobil, dezvoltat de Johannes Gutenberg în jurul anului 1440. Această tehnologie a permis o răspândire fără precedent a ideilor și cunoștințelor, jucând un rol crucial în Renaștere și Reformă.</a:t>
            </a:r>
            <a:endParaRPr lang="en-US" sz="1735" dirty="0"/>
          </a:p>
        </p:txBody>
      </p:sp>
      <p:pic>
        <p:nvPicPr>
          <p:cNvPr id="11" name="Image 3" descr="preencoded.png"/>
          <p:cNvPicPr>
            <a:picLocks noChangeAspect="1"/>
          </p:cNvPicPr>
          <p:nvPr/>
        </p:nvPicPr>
        <p:blipFill>
          <a:blip r:embed="rId6"/>
          <a:stretch>
            <a:fillRect/>
          </a:stretch>
        </p:blipFill>
        <p:spPr>
          <a:xfrm>
            <a:off x="9177457" y="1694617"/>
            <a:ext cx="3063478" cy="1893332"/>
          </a:xfrm>
          <a:prstGeom prst="rect">
            <a:avLst/>
          </a:prstGeom>
        </p:spPr>
      </p:pic>
      <p:sp>
        <p:nvSpPr>
          <p:cNvPr id="12" name="Text 6"/>
          <p:cNvSpPr/>
          <p:nvPr/>
        </p:nvSpPr>
        <p:spPr>
          <a:xfrm>
            <a:off x="9177457" y="3863340"/>
            <a:ext cx="2592467" cy="323969"/>
          </a:xfrm>
          <a:prstGeom prst="rect">
            <a:avLst/>
          </a:prstGeom>
          <a:noFill/>
          <a:ln/>
        </p:spPr>
        <p:txBody>
          <a:bodyPr wrap="none" rtlCol="0" anchor="t"/>
          <a:lstStyle/>
          <a:p>
            <a:pPr marL="0" indent="0" algn="l">
              <a:lnSpc>
                <a:spcPts val="2552"/>
              </a:lnSpc>
              <a:buNone/>
            </a:pPr>
            <a:r>
              <a:rPr lang="en-US" sz="2041" b="1" kern="0" spc="-41" dirty="0">
                <a:solidFill>
                  <a:srgbClr val="272525"/>
                </a:solidFill>
                <a:latin typeface="adonis-web" pitchFamily="34" charset="0"/>
                <a:ea typeface="adonis-web" pitchFamily="34" charset="-122"/>
                <a:cs typeface="adonis-web" pitchFamily="34" charset="-120"/>
              </a:rPr>
              <a:t>Evoluția tehnologiei</a:t>
            </a:r>
            <a:endParaRPr lang="en-US" sz="2041" dirty="0"/>
          </a:p>
        </p:txBody>
      </p:sp>
      <p:sp>
        <p:nvSpPr>
          <p:cNvPr id="13" name="Text 7"/>
          <p:cNvSpPr/>
          <p:nvPr/>
        </p:nvSpPr>
        <p:spPr>
          <a:xfrm>
            <a:off x="9177457" y="4319468"/>
            <a:ext cx="3063478" cy="3305175"/>
          </a:xfrm>
          <a:prstGeom prst="rect">
            <a:avLst/>
          </a:prstGeom>
          <a:noFill/>
          <a:ln/>
        </p:spPr>
        <p:txBody>
          <a:bodyPr wrap="square" rtlCol="0" anchor="t"/>
          <a:lstStyle/>
          <a:p>
            <a:pPr marL="0" indent="0" algn="l">
              <a:lnSpc>
                <a:spcPts val="2603"/>
              </a:lnSpc>
              <a:buNone/>
            </a:pPr>
            <a:r>
              <a:rPr lang="en-US" sz="1735" kern="0" spc="-35" dirty="0">
                <a:solidFill>
                  <a:srgbClr val="272525"/>
                </a:solidFill>
                <a:latin typeface="Source Sans Pro" pitchFamily="34" charset="0"/>
                <a:ea typeface="Source Sans Pro" pitchFamily="34" charset="-122"/>
                <a:cs typeface="Source Sans Pro" pitchFamily="34" charset="-120"/>
              </a:rPr>
              <a:t>În paralel cu revoluția științifică, Europa a cunoscut și o serie de inovații tehnologice, precum dezvoltarea mașinilor cu abur, care au pus bazele Revoluției Industriale. Aceste avansuri au permis o creștere semnificativă a productivității și o transformare radicală a modului de viață al oamenilor.</a:t>
            </a:r>
            <a:endParaRPr lang="en-US" sz="1735"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pic>
        <p:nvPicPr>
          <p:cNvPr id="4" name="Image 1" descr="preencoded.png"/>
          <p:cNvPicPr>
            <a:picLocks noChangeAspect="1"/>
          </p:cNvPicPr>
          <p:nvPr/>
        </p:nvPicPr>
        <p:blipFill>
          <a:blip r:embed="rId4"/>
          <a:stretch>
            <a:fillRect/>
          </a:stretch>
        </p:blipFill>
        <p:spPr>
          <a:xfrm>
            <a:off x="0" y="0"/>
            <a:ext cx="5486400" cy="8229600"/>
          </a:xfrm>
          <a:prstGeom prst="rect">
            <a:avLst/>
          </a:prstGeom>
        </p:spPr>
      </p:pic>
      <p:sp>
        <p:nvSpPr>
          <p:cNvPr id="5" name="Text 1"/>
          <p:cNvSpPr/>
          <p:nvPr/>
        </p:nvSpPr>
        <p:spPr>
          <a:xfrm>
            <a:off x="6319599" y="1496973"/>
            <a:ext cx="7027664" cy="653415"/>
          </a:xfrm>
          <a:prstGeom prst="rect">
            <a:avLst/>
          </a:prstGeom>
          <a:noFill/>
          <a:ln/>
        </p:spPr>
        <p:txBody>
          <a:bodyPr wrap="none" rtlCol="0" anchor="t"/>
          <a:lstStyle/>
          <a:p>
            <a:pPr marL="0" indent="0">
              <a:lnSpc>
                <a:spcPts val="5146"/>
              </a:lnSpc>
              <a:buNone/>
            </a:pPr>
            <a:r>
              <a:rPr lang="en-US" sz="4117" b="1" kern="0" spc="-82" dirty="0">
                <a:solidFill>
                  <a:srgbClr val="000000"/>
                </a:solidFill>
                <a:latin typeface="adonis-web" pitchFamily="34" charset="0"/>
                <a:ea typeface="adonis-web" pitchFamily="34" charset="-122"/>
                <a:cs typeface="adonis-web" pitchFamily="34" charset="-120"/>
              </a:rPr>
              <a:t>Transformări sociale și culturale</a:t>
            </a:r>
            <a:endParaRPr lang="en-US" sz="4117" dirty="0"/>
          </a:p>
        </p:txBody>
      </p:sp>
      <p:sp>
        <p:nvSpPr>
          <p:cNvPr id="6" name="Text 2"/>
          <p:cNvSpPr/>
          <p:nvPr/>
        </p:nvSpPr>
        <p:spPr>
          <a:xfrm>
            <a:off x="6319599" y="2483644"/>
            <a:ext cx="7477601" cy="1999536"/>
          </a:xfrm>
          <a:prstGeom prst="rect">
            <a:avLst/>
          </a:prstGeom>
          <a:noFill/>
          <a:ln/>
        </p:spPr>
        <p:txBody>
          <a:bodyPr wrap="square" rtlCol="0" anchor="t"/>
          <a:lstStyle/>
          <a:p>
            <a:pPr marL="0" indent="0">
              <a:lnSpc>
                <a:spcPts val="2624"/>
              </a:lnSpc>
              <a:buNone/>
            </a:pPr>
            <a:r>
              <a:rPr lang="en-US" sz="1750" kern="0" spc="-35" dirty="0">
                <a:solidFill>
                  <a:srgbClr val="272525"/>
                </a:solidFill>
                <a:latin typeface="Source Sans Pro" pitchFamily="34" charset="0"/>
                <a:ea typeface="Source Sans Pro" pitchFamily="34" charset="-122"/>
                <a:cs typeface="Source Sans Pro" pitchFamily="34" charset="-120"/>
              </a:rPr>
              <a:t>În perioada trecerii de la medieval la modern, Europa a cunoscut o serie de transformări sociale și culturale profunde. Ascensiunea clasei de mijloc, urbanizarea accelerată și extinderea educației au condus la o îmbunătățire a nivelului de trai și la schimbări în mentalitatea populației. </a:t>
            </a:r>
            <a:r>
              <a:rPr lang="en-US" sz="1750" b="1" kern="0" spc="-35" dirty="0">
                <a:solidFill>
                  <a:srgbClr val="272525"/>
                </a:solidFill>
                <a:latin typeface="Source Sans Pro" pitchFamily="34" charset="0"/>
                <a:ea typeface="Source Sans Pro" pitchFamily="34" charset="-122"/>
                <a:cs typeface="Source Sans Pro" pitchFamily="34" charset="-120"/>
              </a:rPr>
              <a:t>Apariția stilurilor artistice ca Renașterea și Baroc</a:t>
            </a:r>
            <a:r>
              <a:rPr lang="en-US" sz="1750" kern="0" spc="-35" dirty="0">
                <a:solidFill>
                  <a:srgbClr val="272525"/>
                </a:solidFill>
                <a:latin typeface="Source Sans Pro" pitchFamily="34" charset="0"/>
                <a:ea typeface="Source Sans Pro" pitchFamily="34" charset="-122"/>
                <a:cs typeface="Source Sans Pro" pitchFamily="34" charset="-120"/>
              </a:rPr>
              <a:t> a promovat o viziune mai liberală și individualistă asupra vieții, în contrast cu trecutul feudal.</a:t>
            </a:r>
            <a:endParaRPr lang="en-US" sz="1750" dirty="0"/>
          </a:p>
        </p:txBody>
      </p:sp>
      <p:sp>
        <p:nvSpPr>
          <p:cNvPr id="7" name="Text 3"/>
          <p:cNvSpPr/>
          <p:nvPr/>
        </p:nvSpPr>
        <p:spPr>
          <a:xfrm>
            <a:off x="6319599" y="4733092"/>
            <a:ext cx="7477601" cy="1999536"/>
          </a:xfrm>
          <a:prstGeom prst="rect">
            <a:avLst/>
          </a:prstGeom>
          <a:noFill/>
          <a:ln/>
        </p:spPr>
        <p:txBody>
          <a:bodyPr wrap="square" rtlCol="0" anchor="t"/>
          <a:lstStyle/>
          <a:p>
            <a:pPr marL="0" indent="0">
              <a:lnSpc>
                <a:spcPts val="2624"/>
              </a:lnSpc>
              <a:buNone/>
            </a:pPr>
            <a:r>
              <a:rPr lang="en-US" sz="1750" kern="0" spc="-35" dirty="0">
                <a:solidFill>
                  <a:srgbClr val="272525"/>
                </a:solidFill>
                <a:latin typeface="Source Sans Pro" pitchFamily="34" charset="0"/>
                <a:ea typeface="Source Sans Pro" pitchFamily="34" charset="-122"/>
                <a:cs typeface="Source Sans Pro" pitchFamily="34" charset="-120"/>
              </a:rPr>
              <a:t>Totodată, </a:t>
            </a:r>
            <a:r>
              <a:rPr lang="en-US" sz="1750" i="1" kern="0" spc="-35" dirty="0">
                <a:solidFill>
                  <a:srgbClr val="272525"/>
                </a:solidFill>
                <a:latin typeface="Source Sans Pro" pitchFamily="34" charset="0"/>
                <a:ea typeface="Source Sans Pro" pitchFamily="34" charset="-122"/>
                <a:cs typeface="Source Sans Pro" pitchFamily="34" charset="-120"/>
              </a:rPr>
              <a:t>răspândirea ideilor Reformei și Contraformei</a:t>
            </a:r>
            <a:r>
              <a:rPr lang="en-US" sz="1750" kern="0" spc="-35" dirty="0">
                <a:solidFill>
                  <a:srgbClr val="272525"/>
                </a:solidFill>
                <a:latin typeface="Source Sans Pro" pitchFamily="34" charset="0"/>
                <a:ea typeface="Source Sans Pro" pitchFamily="34" charset="-122"/>
                <a:cs typeface="Source Sans Pro" pitchFamily="34" charset="-120"/>
              </a:rPr>
              <a:t> a generat conflicte religioase, dar a condus și la o mai mare libertate de gândire și exprimare. Noile descoperiri științifice și tehnice, precum și expansiunea colonială europeană, au contribuit la o reevaluare a conceptului de lume și la o atitudine mai pragmatică față de natură și societate. Aceste transformări au pregătit terenul pentru emergența treptată a statelor naționale moderne și a societății burgheze.</a:t>
            </a:r>
            <a:endParaRPr lang="en-US" sz="17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1136</Words>
  <Application>Microsoft Office PowerPoint</Application>
  <PresentationFormat>Довільний</PresentationFormat>
  <Paragraphs>57</Paragraphs>
  <Slides>10</Slides>
  <Notes>10</Notes>
  <HiddenSlides>0</HiddenSlides>
  <MMClips>0</MMClips>
  <ScaleCrop>false</ScaleCrop>
  <HeadingPairs>
    <vt:vector size="6" baseType="variant">
      <vt:variant>
        <vt:lpstr>Використані шрифти</vt:lpstr>
      </vt:variant>
      <vt:variant>
        <vt:i4>3</vt:i4>
      </vt:variant>
      <vt:variant>
        <vt:lpstr>Тема</vt:lpstr>
      </vt:variant>
      <vt:variant>
        <vt:i4>1</vt:i4>
      </vt:variant>
      <vt:variant>
        <vt:lpstr>Заголовки слайдів</vt:lpstr>
      </vt:variant>
      <vt:variant>
        <vt:i4>10</vt:i4>
      </vt:variant>
    </vt:vector>
  </HeadingPairs>
  <TitlesOfParts>
    <vt:vector size="14" baseType="lpstr">
      <vt:lpstr>adonis-web</vt:lpstr>
      <vt:lpstr>Arial</vt:lpstr>
      <vt:lpstr>Source Sans Pro</vt:lpstr>
      <vt:lpstr>Office Theme</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ANA</dc:creator>
  <cp:lastModifiedBy>Liliya Hovornyan</cp:lastModifiedBy>
  <cp:revision>2</cp:revision>
  <dcterms:created xsi:type="dcterms:W3CDTF">2024-06-18T21:21:21Z</dcterms:created>
  <dcterms:modified xsi:type="dcterms:W3CDTF">2024-06-18T21:25:37Z</dcterms:modified>
</cp:coreProperties>
</file>