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35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gamma.ap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358265"/>
            <a:ext cx="7477601" cy="2874645"/>
          </a:xfrm>
          <a:prstGeom prst="rect">
            <a:avLst/>
          </a:prstGeom>
          <a:noFill/>
          <a:ln/>
        </p:spPr>
        <p:txBody>
          <a:bodyPr wrap="square" rtlCol="0" anchor="t"/>
          <a:lstStyle/>
          <a:p>
            <a:pPr marL="0" indent="0" algn="ctr">
              <a:lnSpc>
                <a:spcPts val="7545"/>
              </a:lnSpc>
              <a:buNone/>
            </a:pPr>
            <a:r>
              <a:rPr lang="en-US" sz="6036" b="1" dirty="0" err="1">
                <a:solidFill>
                  <a:schemeClr val="accent2">
                    <a:lumMod val="75000"/>
                  </a:schemeClr>
                </a:solidFill>
                <a:latin typeface="Unbounded" pitchFamily="34" charset="0"/>
                <a:ea typeface="Unbounded" pitchFamily="34" charset="-122"/>
                <a:cs typeface="Unbounded" pitchFamily="34" charset="-120"/>
              </a:rPr>
              <a:t>Formarea</a:t>
            </a:r>
            <a:r>
              <a:rPr lang="en-US" sz="6036" b="1" dirty="0">
                <a:solidFill>
                  <a:schemeClr val="accent2">
                    <a:lumMod val="75000"/>
                  </a:schemeClr>
                </a:solidFill>
                <a:latin typeface="Unbounded" pitchFamily="34" charset="0"/>
                <a:ea typeface="Unbounded" pitchFamily="34" charset="-122"/>
                <a:cs typeface="Unbounded" pitchFamily="34" charset="-120"/>
              </a:rPr>
              <a:t> </a:t>
            </a:r>
            <a:r>
              <a:rPr lang="en-US" sz="6036" b="1" dirty="0" err="1">
                <a:solidFill>
                  <a:schemeClr val="accent2">
                    <a:lumMod val="75000"/>
                  </a:schemeClr>
                </a:solidFill>
                <a:latin typeface="Unbounded" pitchFamily="34" charset="0"/>
                <a:ea typeface="Unbounded" pitchFamily="34" charset="-122"/>
                <a:cs typeface="Unbounded" pitchFamily="34" charset="-120"/>
              </a:rPr>
              <a:t>popoarelor</a:t>
            </a:r>
            <a:r>
              <a:rPr lang="ro-RO" sz="6036" b="1" dirty="0">
                <a:solidFill>
                  <a:schemeClr val="accent2">
                    <a:lumMod val="75000"/>
                  </a:schemeClr>
                </a:solidFill>
                <a:latin typeface="Unbounded" pitchFamily="34" charset="0"/>
                <a:ea typeface="Unbounded" pitchFamily="34" charset="-122"/>
                <a:cs typeface="Unbounded" pitchFamily="34" charset="-120"/>
              </a:rPr>
              <a:t> </a:t>
            </a:r>
            <a:r>
              <a:rPr lang="ro-RO" sz="6036" b="1">
                <a:solidFill>
                  <a:schemeClr val="accent2">
                    <a:lumMod val="75000"/>
                  </a:schemeClr>
                </a:solidFill>
                <a:latin typeface="Unbounded" pitchFamily="34" charset="0"/>
                <a:ea typeface="Unbounded" pitchFamily="34" charset="-122"/>
                <a:cs typeface="Unbounded" pitchFamily="34" charset="-120"/>
              </a:rPr>
              <a:t>și statelor</a:t>
            </a:r>
            <a:r>
              <a:rPr lang="en-US" sz="6036" b="1">
                <a:solidFill>
                  <a:schemeClr val="accent2">
                    <a:lumMod val="75000"/>
                  </a:schemeClr>
                </a:solidFill>
                <a:latin typeface="Unbounded" pitchFamily="34" charset="0"/>
                <a:ea typeface="Unbounded" pitchFamily="34" charset="-122"/>
                <a:cs typeface="Unbounded" pitchFamily="34" charset="-120"/>
              </a:rPr>
              <a:t> </a:t>
            </a:r>
            <a:r>
              <a:rPr lang="en-US" sz="6036" b="1" dirty="0">
                <a:solidFill>
                  <a:schemeClr val="accent2">
                    <a:lumMod val="75000"/>
                  </a:schemeClr>
                </a:solidFill>
                <a:latin typeface="Unbounded" pitchFamily="34" charset="0"/>
                <a:ea typeface="Unbounded" pitchFamily="34" charset="-122"/>
                <a:cs typeface="Unbounded" pitchFamily="34" charset="-120"/>
              </a:rPr>
              <a:t>medievale</a:t>
            </a:r>
            <a:endParaRPr lang="en-US" sz="6036" dirty="0">
              <a:solidFill>
                <a:schemeClr val="accent2">
                  <a:lumMod val="75000"/>
                </a:schemeClr>
              </a:solidFill>
            </a:endParaRPr>
          </a:p>
        </p:txBody>
      </p:sp>
      <p:sp>
        <p:nvSpPr>
          <p:cNvPr id="6" name="Text 3"/>
          <p:cNvSpPr/>
          <p:nvPr/>
        </p:nvSpPr>
        <p:spPr>
          <a:xfrm>
            <a:off x="833199" y="4566166"/>
            <a:ext cx="7477601" cy="1666280"/>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Perioada medievală a fost o etapă crucială în dezvoltarea popoarelor europene, marcată de apariția și consolidarea statelor naționale. Prin migrațiile popoarelor, influențe culturale și religioase, precum și prin procesul de feudalizare, s-au cristalizat identitățile etnice distinctive care vor sta la baza formării națiunilor moderne.</a:t>
            </a:r>
            <a:endParaRPr lang="en-US" sz="1750" dirty="0"/>
          </a:p>
        </p:txBody>
      </p:sp>
      <p:sp>
        <p:nvSpPr>
          <p:cNvPr id="7" name="Shape 4"/>
          <p:cNvSpPr/>
          <p:nvPr/>
        </p:nvSpPr>
        <p:spPr>
          <a:xfrm>
            <a:off x="833199" y="6499027"/>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323386"/>
            <a:ext cx="7477601" cy="1916430"/>
          </a:xfrm>
          <a:prstGeom prst="rect">
            <a:avLst/>
          </a:prstGeom>
          <a:noFill/>
          <a:ln/>
        </p:spPr>
        <p:txBody>
          <a:bodyPr wrap="square" rtlCol="0" anchor="t"/>
          <a:lstStyle/>
          <a:p>
            <a:pPr marL="0" indent="0" algn="ctr">
              <a:lnSpc>
                <a:spcPts val="7545"/>
              </a:lnSpc>
              <a:buNone/>
            </a:pPr>
            <a:r>
              <a:rPr lang="en-US" sz="6036" b="1" dirty="0" err="1">
                <a:solidFill>
                  <a:schemeClr val="accent2">
                    <a:lumMod val="75000"/>
                  </a:schemeClr>
                </a:solidFill>
                <a:latin typeface="Unbounded" pitchFamily="34" charset="0"/>
                <a:ea typeface="Unbounded" pitchFamily="34" charset="-122"/>
                <a:cs typeface="Unbounded" pitchFamily="34" charset="-120"/>
              </a:rPr>
              <a:t>Evul</a:t>
            </a:r>
            <a:r>
              <a:rPr lang="en-US" sz="6036" b="1" dirty="0">
                <a:solidFill>
                  <a:schemeClr val="accent2">
                    <a:lumMod val="75000"/>
                  </a:schemeClr>
                </a:solidFill>
                <a:latin typeface="Unbounded" pitchFamily="34" charset="0"/>
                <a:ea typeface="Unbounded" pitchFamily="34" charset="-122"/>
                <a:cs typeface="Unbounded" pitchFamily="34" charset="-120"/>
              </a:rPr>
              <a:t> </a:t>
            </a:r>
            <a:r>
              <a:rPr lang="en-US" sz="6036" b="1" dirty="0" err="1">
                <a:solidFill>
                  <a:schemeClr val="accent2">
                    <a:lumMod val="75000"/>
                  </a:schemeClr>
                </a:solidFill>
                <a:latin typeface="Unbounded" pitchFamily="34" charset="0"/>
                <a:ea typeface="Unbounded" pitchFamily="34" charset="-122"/>
                <a:cs typeface="Unbounded" pitchFamily="34" charset="-120"/>
              </a:rPr>
              <a:t>Mediu</a:t>
            </a:r>
            <a:r>
              <a:rPr lang="en-US" sz="6036" b="1" dirty="0">
                <a:solidFill>
                  <a:schemeClr val="accent2">
                    <a:lumMod val="75000"/>
                  </a:schemeClr>
                </a:solidFill>
                <a:latin typeface="Unbounded" pitchFamily="34" charset="0"/>
                <a:ea typeface="Unbounded" pitchFamily="34" charset="-122"/>
                <a:cs typeface="Unbounded" pitchFamily="34" charset="-120"/>
              </a:rPr>
              <a:t> </a:t>
            </a:r>
            <a:r>
              <a:rPr lang="en-US" sz="6036" b="1" dirty="0" err="1">
                <a:solidFill>
                  <a:schemeClr val="accent2">
                    <a:lumMod val="75000"/>
                  </a:schemeClr>
                </a:solidFill>
                <a:latin typeface="Unbounded" pitchFamily="34" charset="0"/>
                <a:ea typeface="Unbounded" pitchFamily="34" charset="-122"/>
                <a:cs typeface="Unbounded" pitchFamily="34" charset="-120"/>
              </a:rPr>
              <a:t>timpuriu</a:t>
            </a:r>
            <a:endParaRPr lang="en-US" sz="6036" dirty="0">
              <a:solidFill>
                <a:schemeClr val="accent2">
                  <a:lumMod val="75000"/>
                </a:schemeClr>
              </a:solidFill>
            </a:endParaRPr>
          </a:p>
        </p:txBody>
      </p:sp>
      <p:sp>
        <p:nvSpPr>
          <p:cNvPr id="6" name="Text 3"/>
          <p:cNvSpPr/>
          <p:nvPr/>
        </p:nvSpPr>
        <p:spPr>
          <a:xfrm>
            <a:off x="833199" y="4573072"/>
            <a:ext cx="7477601" cy="1333024"/>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Perioada Evului Mediu timpuriu, cuprinsă între secolele V-X, a fost marcată de transformări politice, sociale și economice semnificative în Europa. Această etapă a fost caracterizată de înfloritoarea creștere a Bisericii Catolice și consolidarea regiunilor sub conducere feudală.</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30791"/>
          </a:xfrm>
          <a:prstGeom prst="rect">
            <a:avLst/>
          </a:prstGeom>
          <a:solidFill>
            <a:srgbClr val="FFFFFF"/>
          </a:solidFill>
          <a:ln/>
        </p:spPr>
      </p:sp>
      <p:sp>
        <p:nvSpPr>
          <p:cNvPr id="4" name="Text 2"/>
          <p:cNvSpPr/>
          <p:nvPr/>
        </p:nvSpPr>
        <p:spPr>
          <a:xfrm>
            <a:off x="2741057" y="529590"/>
            <a:ext cx="6371987" cy="601861"/>
          </a:xfrm>
          <a:prstGeom prst="rect">
            <a:avLst/>
          </a:prstGeom>
          <a:noFill/>
          <a:ln/>
        </p:spPr>
        <p:txBody>
          <a:bodyPr wrap="none" rtlCol="0" anchor="t"/>
          <a:lstStyle/>
          <a:p>
            <a:pPr marL="0" indent="0">
              <a:lnSpc>
                <a:spcPts val="4739"/>
              </a:lnSpc>
              <a:buNone/>
            </a:pPr>
            <a:r>
              <a:rPr lang="en-US" sz="3791" b="1" dirty="0">
                <a:solidFill>
                  <a:schemeClr val="accent2">
                    <a:lumMod val="75000"/>
                  </a:schemeClr>
                </a:solidFill>
                <a:latin typeface="Unbounded" pitchFamily="34" charset="0"/>
                <a:ea typeface="Unbounded" pitchFamily="34" charset="-122"/>
                <a:cs typeface="Unbounded" pitchFamily="34" charset="-120"/>
              </a:rPr>
              <a:t>Migrațiile popoarelor</a:t>
            </a:r>
            <a:endParaRPr lang="en-US" sz="3791" dirty="0">
              <a:solidFill>
                <a:schemeClr val="accent2">
                  <a:lumMod val="75000"/>
                </a:schemeClr>
              </a:solidFill>
            </a:endParaRPr>
          </a:p>
        </p:txBody>
      </p:sp>
      <p:pic>
        <p:nvPicPr>
          <p:cNvPr id="5" name="Image 0" descr="preencoded.png"/>
          <p:cNvPicPr>
            <a:picLocks noChangeAspect="1"/>
          </p:cNvPicPr>
          <p:nvPr/>
        </p:nvPicPr>
        <p:blipFill>
          <a:blip r:embed="rId3"/>
          <a:stretch>
            <a:fillRect/>
          </a:stretch>
        </p:blipFill>
        <p:spPr>
          <a:xfrm>
            <a:off x="4273391" y="1516618"/>
            <a:ext cx="1509355" cy="1668304"/>
          </a:xfrm>
          <a:prstGeom prst="rect">
            <a:avLst/>
          </a:prstGeom>
        </p:spPr>
      </p:pic>
      <p:sp>
        <p:nvSpPr>
          <p:cNvPr id="6" name="Text 3"/>
          <p:cNvSpPr/>
          <p:nvPr/>
        </p:nvSpPr>
        <p:spPr>
          <a:xfrm>
            <a:off x="4965383" y="2391489"/>
            <a:ext cx="125135" cy="361117"/>
          </a:xfrm>
          <a:prstGeom prst="rect">
            <a:avLst/>
          </a:prstGeom>
          <a:noFill/>
          <a:ln/>
        </p:spPr>
        <p:txBody>
          <a:bodyPr wrap="none" rtlCol="0" anchor="t"/>
          <a:lstStyle/>
          <a:p>
            <a:pPr marL="0" indent="0" algn="ctr">
              <a:lnSpc>
                <a:spcPts val="2843"/>
              </a:lnSpc>
              <a:buNone/>
            </a:pPr>
            <a:r>
              <a:rPr lang="en-US" sz="1896" b="1" dirty="0">
                <a:solidFill>
                  <a:srgbClr val="333F70"/>
                </a:solidFill>
                <a:latin typeface="Unbounded" pitchFamily="34" charset="0"/>
                <a:ea typeface="Unbounded" pitchFamily="34" charset="-122"/>
                <a:cs typeface="Unbounded" pitchFamily="34" charset="-120"/>
              </a:rPr>
              <a:t>1</a:t>
            </a:r>
            <a:endParaRPr lang="en-US" sz="1896" dirty="0"/>
          </a:p>
        </p:txBody>
      </p:sp>
      <p:sp>
        <p:nvSpPr>
          <p:cNvPr id="7" name="Text 4"/>
          <p:cNvSpPr/>
          <p:nvPr/>
        </p:nvSpPr>
        <p:spPr>
          <a:xfrm>
            <a:off x="5975271" y="1709142"/>
            <a:ext cx="4391263" cy="300871"/>
          </a:xfrm>
          <a:prstGeom prst="rect">
            <a:avLst/>
          </a:prstGeom>
          <a:noFill/>
          <a:ln/>
        </p:spPr>
        <p:txBody>
          <a:bodyPr wrap="none" rtlCol="0" anchor="t"/>
          <a:lstStyle/>
          <a:p>
            <a:pPr marL="0" indent="0" algn="l">
              <a:lnSpc>
                <a:spcPts val="2370"/>
              </a:lnSpc>
              <a:buNone/>
            </a:pPr>
            <a:r>
              <a:rPr lang="en-US" sz="1896" b="1" dirty="0">
                <a:solidFill>
                  <a:srgbClr val="333F70"/>
                </a:solidFill>
                <a:latin typeface="Unbounded" pitchFamily="34" charset="0"/>
                <a:ea typeface="Unbounded" pitchFamily="34" charset="-122"/>
                <a:cs typeface="Unbounded" pitchFamily="34" charset="-120"/>
              </a:rPr>
              <a:t>Migrația triburilor germanice</a:t>
            </a:r>
            <a:endParaRPr lang="en-US" sz="1896" dirty="0"/>
          </a:p>
        </p:txBody>
      </p:sp>
      <p:sp>
        <p:nvSpPr>
          <p:cNvPr id="8" name="Text 5"/>
          <p:cNvSpPr/>
          <p:nvPr/>
        </p:nvSpPr>
        <p:spPr>
          <a:xfrm>
            <a:off x="5975271" y="2125504"/>
            <a:ext cx="5721548" cy="866894"/>
          </a:xfrm>
          <a:prstGeom prst="rect">
            <a:avLst/>
          </a:prstGeom>
          <a:noFill/>
          <a:ln/>
        </p:spPr>
        <p:txBody>
          <a:bodyPr wrap="square" rtlCol="0" anchor="t"/>
          <a:lstStyle/>
          <a:p>
            <a:pPr marL="0" indent="0" algn="l">
              <a:lnSpc>
                <a:spcPts val="2275"/>
              </a:lnSpc>
              <a:buNone/>
            </a:pPr>
            <a:r>
              <a:rPr lang="en-US" sz="1517" dirty="0">
                <a:solidFill>
                  <a:srgbClr val="333F70"/>
                </a:solidFill>
                <a:latin typeface="Open Sans" pitchFamily="34" charset="0"/>
                <a:ea typeface="Open Sans" pitchFamily="34" charset="-122"/>
                <a:cs typeface="Open Sans" pitchFamily="34" charset="-120"/>
              </a:rPr>
              <a:t>Triburile germanice precum goții, vandalizii și longobarzii s-au deplasat din nordul Europei către sud și vest în căutarea de noi teritorii și resurse.</a:t>
            </a:r>
            <a:endParaRPr lang="en-US" sz="1517" dirty="0"/>
          </a:p>
        </p:txBody>
      </p:sp>
      <p:sp>
        <p:nvSpPr>
          <p:cNvPr id="9" name="Shape 6"/>
          <p:cNvSpPr/>
          <p:nvPr/>
        </p:nvSpPr>
        <p:spPr>
          <a:xfrm>
            <a:off x="5830848" y="3187750"/>
            <a:ext cx="6010394" cy="19229"/>
          </a:xfrm>
          <a:prstGeom prst="roundRect">
            <a:avLst>
              <a:gd name="adj" fmla="val 450717"/>
            </a:avLst>
          </a:prstGeom>
          <a:solidFill>
            <a:srgbClr val="BCDBD4"/>
          </a:solidFill>
          <a:ln/>
        </p:spPr>
      </p:sp>
      <p:pic>
        <p:nvPicPr>
          <p:cNvPr id="10" name="Image 1" descr="preencoded.png"/>
          <p:cNvPicPr>
            <a:picLocks noChangeAspect="1"/>
          </p:cNvPicPr>
          <p:nvPr/>
        </p:nvPicPr>
        <p:blipFill>
          <a:blip r:embed="rId4"/>
          <a:stretch>
            <a:fillRect/>
          </a:stretch>
        </p:blipFill>
        <p:spPr>
          <a:xfrm>
            <a:off x="3518654" y="3233023"/>
            <a:ext cx="3018830" cy="1668304"/>
          </a:xfrm>
          <a:prstGeom prst="rect">
            <a:avLst/>
          </a:prstGeom>
        </p:spPr>
      </p:pic>
      <p:sp>
        <p:nvSpPr>
          <p:cNvPr id="11" name="Text 7"/>
          <p:cNvSpPr/>
          <p:nvPr/>
        </p:nvSpPr>
        <p:spPr>
          <a:xfrm>
            <a:off x="4927521" y="3886557"/>
            <a:ext cx="200978" cy="361117"/>
          </a:xfrm>
          <a:prstGeom prst="rect">
            <a:avLst/>
          </a:prstGeom>
          <a:noFill/>
          <a:ln/>
        </p:spPr>
        <p:txBody>
          <a:bodyPr wrap="none" rtlCol="0" anchor="t"/>
          <a:lstStyle/>
          <a:p>
            <a:pPr marL="0" indent="0" algn="ctr">
              <a:lnSpc>
                <a:spcPts val="2843"/>
              </a:lnSpc>
              <a:buNone/>
            </a:pPr>
            <a:r>
              <a:rPr lang="en-US" sz="1896" b="1" dirty="0">
                <a:solidFill>
                  <a:srgbClr val="333F70"/>
                </a:solidFill>
                <a:latin typeface="Unbounded" pitchFamily="34" charset="0"/>
                <a:ea typeface="Unbounded" pitchFamily="34" charset="-122"/>
                <a:cs typeface="Unbounded" pitchFamily="34" charset="-120"/>
              </a:rPr>
              <a:t>2</a:t>
            </a:r>
            <a:endParaRPr lang="en-US" sz="1896" dirty="0"/>
          </a:p>
        </p:txBody>
      </p:sp>
      <p:sp>
        <p:nvSpPr>
          <p:cNvPr id="12" name="Text 8"/>
          <p:cNvSpPr/>
          <p:nvPr/>
        </p:nvSpPr>
        <p:spPr>
          <a:xfrm>
            <a:off x="6730008" y="3425547"/>
            <a:ext cx="2407444" cy="300871"/>
          </a:xfrm>
          <a:prstGeom prst="rect">
            <a:avLst/>
          </a:prstGeom>
          <a:noFill/>
          <a:ln/>
        </p:spPr>
        <p:txBody>
          <a:bodyPr wrap="none" rtlCol="0" anchor="t"/>
          <a:lstStyle/>
          <a:p>
            <a:pPr marL="0" indent="0" algn="l">
              <a:lnSpc>
                <a:spcPts val="2370"/>
              </a:lnSpc>
              <a:buNone/>
            </a:pPr>
            <a:r>
              <a:rPr lang="en-US" sz="1896" b="1" dirty="0">
                <a:solidFill>
                  <a:srgbClr val="333F70"/>
                </a:solidFill>
                <a:latin typeface="Unbounded" pitchFamily="34" charset="0"/>
                <a:ea typeface="Unbounded" pitchFamily="34" charset="-122"/>
                <a:cs typeface="Unbounded" pitchFamily="34" charset="-120"/>
              </a:rPr>
              <a:t>Invazia hunilor</a:t>
            </a:r>
            <a:endParaRPr lang="en-US" sz="1896" dirty="0"/>
          </a:p>
        </p:txBody>
      </p:sp>
      <p:sp>
        <p:nvSpPr>
          <p:cNvPr id="13" name="Text 9"/>
          <p:cNvSpPr/>
          <p:nvPr/>
        </p:nvSpPr>
        <p:spPr>
          <a:xfrm>
            <a:off x="6730008" y="3841909"/>
            <a:ext cx="4966811" cy="866894"/>
          </a:xfrm>
          <a:prstGeom prst="rect">
            <a:avLst/>
          </a:prstGeom>
          <a:noFill/>
          <a:ln/>
        </p:spPr>
        <p:txBody>
          <a:bodyPr wrap="square" rtlCol="0" anchor="t"/>
          <a:lstStyle/>
          <a:p>
            <a:pPr marL="0" indent="0" algn="l">
              <a:lnSpc>
                <a:spcPts val="2275"/>
              </a:lnSpc>
              <a:buNone/>
            </a:pPr>
            <a:r>
              <a:rPr lang="en-US" sz="1517" dirty="0">
                <a:solidFill>
                  <a:srgbClr val="333F70"/>
                </a:solidFill>
                <a:latin typeface="Open Sans" pitchFamily="34" charset="0"/>
                <a:ea typeface="Open Sans" pitchFamily="34" charset="-122"/>
                <a:cs typeface="Open Sans" pitchFamily="34" charset="-120"/>
              </a:rPr>
              <a:t>Triburile nomade ale hunilor au forțat numeroase popoare să își părăsească regiunea de baștină și să se refugieze în alte zone ale Europei.</a:t>
            </a:r>
            <a:endParaRPr lang="en-US" sz="1517" dirty="0"/>
          </a:p>
        </p:txBody>
      </p:sp>
      <p:sp>
        <p:nvSpPr>
          <p:cNvPr id="14" name="Shape 10"/>
          <p:cNvSpPr/>
          <p:nvPr/>
        </p:nvSpPr>
        <p:spPr>
          <a:xfrm>
            <a:off x="6585585" y="4904155"/>
            <a:ext cx="5255657" cy="19229"/>
          </a:xfrm>
          <a:prstGeom prst="roundRect">
            <a:avLst>
              <a:gd name="adj" fmla="val 450717"/>
            </a:avLst>
          </a:prstGeom>
          <a:solidFill>
            <a:srgbClr val="BCDBD4"/>
          </a:solidFill>
          <a:ln/>
        </p:spPr>
      </p:sp>
      <p:pic>
        <p:nvPicPr>
          <p:cNvPr id="15" name="Image 2" descr="preencoded.png"/>
          <p:cNvPicPr>
            <a:picLocks noChangeAspect="1"/>
          </p:cNvPicPr>
          <p:nvPr/>
        </p:nvPicPr>
        <p:blipFill>
          <a:blip r:embed="rId5"/>
          <a:stretch>
            <a:fillRect/>
          </a:stretch>
        </p:blipFill>
        <p:spPr>
          <a:xfrm>
            <a:off x="2763917" y="4949428"/>
            <a:ext cx="4528304" cy="1668304"/>
          </a:xfrm>
          <a:prstGeom prst="rect">
            <a:avLst/>
          </a:prstGeom>
        </p:spPr>
      </p:pic>
      <p:sp>
        <p:nvSpPr>
          <p:cNvPr id="16" name="Text 11"/>
          <p:cNvSpPr/>
          <p:nvPr/>
        </p:nvSpPr>
        <p:spPr>
          <a:xfrm>
            <a:off x="4927044" y="5602962"/>
            <a:ext cx="201930" cy="361117"/>
          </a:xfrm>
          <a:prstGeom prst="rect">
            <a:avLst/>
          </a:prstGeom>
          <a:noFill/>
          <a:ln/>
        </p:spPr>
        <p:txBody>
          <a:bodyPr wrap="none" rtlCol="0" anchor="t"/>
          <a:lstStyle/>
          <a:p>
            <a:pPr marL="0" indent="0" algn="ctr">
              <a:lnSpc>
                <a:spcPts val="2843"/>
              </a:lnSpc>
              <a:buNone/>
            </a:pPr>
            <a:r>
              <a:rPr lang="en-US" sz="1896" b="1" dirty="0">
                <a:solidFill>
                  <a:srgbClr val="333F70"/>
                </a:solidFill>
                <a:latin typeface="Unbounded" pitchFamily="34" charset="0"/>
                <a:ea typeface="Unbounded" pitchFamily="34" charset="-122"/>
                <a:cs typeface="Unbounded" pitchFamily="34" charset="-120"/>
              </a:rPr>
              <a:t>3</a:t>
            </a:r>
            <a:endParaRPr lang="en-US" sz="1896" dirty="0"/>
          </a:p>
        </p:txBody>
      </p:sp>
      <p:sp>
        <p:nvSpPr>
          <p:cNvPr id="17" name="Text 12"/>
          <p:cNvSpPr/>
          <p:nvPr/>
        </p:nvSpPr>
        <p:spPr>
          <a:xfrm>
            <a:off x="7484745" y="5141952"/>
            <a:ext cx="2492931" cy="300871"/>
          </a:xfrm>
          <a:prstGeom prst="rect">
            <a:avLst/>
          </a:prstGeom>
          <a:noFill/>
          <a:ln/>
        </p:spPr>
        <p:txBody>
          <a:bodyPr wrap="none" rtlCol="0" anchor="t"/>
          <a:lstStyle/>
          <a:p>
            <a:pPr marL="0" indent="0" algn="l">
              <a:lnSpc>
                <a:spcPts val="2370"/>
              </a:lnSpc>
              <a:buNone/>
            </a:pPr>
            <a:r>
              <a:rPr lang="en-US" sz="1896" b="1" dirty="0">
                <a:solidFill>
                  <a:srgbClr val="333F70"/>
                </a:solidFill>
                <a:latin typeface="Unbounded" pitchFamily="34" charset="0"/>
                <a:ea typeface="Unbounded" pitchFamily="34" charset="-122"/>
                <a:cs typeface="Unbounded" pitchFamily="34" charset="-120"/>
              </a:rPr>
              <a:t>Migrația slavilor</a:t>
            </a:r>
            <a:endParaRPr lang="en-US" sz="1896" dirty="0"/>
          </a:p>
        </p:txBody>
      </p:sp>
      <p:sp>
        <p:nvSpPr>
          <p:cNvPr id="18" name="Text 13"/>
          <p:cNvSpPr/>
          <p:nvPr/>
        </p:nvSpPr>
        <p:spPr>
          <a:xfrm>
            <a:off x="7484745" y="5558314"/>
            <a:ext cx="4212074" cy="866894"/>
          </a:xfrm>
          <a:prstGeom prst="rect">
            <a:avLst/>
          </a:prstGeom>
          <a:noFill/>
          <a:ln/>
        </p:spPr>
        <p:txBody>
          <a:bodyPr wrap="square" rtlCol="0" anchor="t"/>
          <a:lstStyle/>
          <a:p>
            <a:pPr marL="0" indent="0" algn="l">
              <a:lnSpc>
                <a:spcPts val="2275"/>
              </a:lnSpc>
              <a:buNone/>
            </a:pPr>
            <a:r>
              <a:rPr lang="en-US" sz="1517" dirty="0">
                <a:solidFill>
                  <a:srgbClr val="333F70"/>
                </a:solidFill>
                <a:latin typeface="Open Sans" pitchFamily="34" charset="0"/>
                <a:ea typeface="Open Sans" pitchFamily="34" charset="-122"/>
                <a:cs typeface="Open Sans" pitchFamily="34" charset="-120"/>
              </a:rPr>
              <a:t>Slavii s-au răspândit în Europa Centrală și de Est, stabilindu-se în regiuni precum Balcanii și Europa de Nord-Est.</a:t>
            </a:r>
            <a:endParaRPr lang="en-US" sz="1517" dirty="0"/>
          </a:p>
        </p:txBody>
      </p:sp>
      <p:sp>
        <p:nvSpPr>
          <p:cNvPr id="19" name="Text 14"/>
          <p:cNvSpPr/>
          <p:nvPr/>
        </p:nvSpPr>
        <p:spPr>
          <a:xfrm>
            <a:off x="2741057" y="6834307"/>
            <a:ext cx="9148286" cy="866894"/>
          </a:xfrm>
          <a:prstGeom prst="rect">
            <a:avLst/>
          </a:prstGeom>
          <a:noFill/>
          <a:ln/>
        </p:spPr>
        <p:txBody>
          <a:bodyPr wrap="square" rtlCol="0" anchor="t"/>
          <a:lstStyle/>
          <a:p>
            <a:pPr marL="0" indent="0">
              <a:lnSpc>
                <a:spcPts val="2275"/>
              </a:lnSpc>
              <a:buNone/>
            </a:pPr>
            <a:r>
              <a:rPr lang="en-US" sz="1517" dirty="0">
                <a:solidFill>
                  <a:srgbClr val="333F70"/>
                </a:solidFill>
                <a:latin typeface="Open Sans" pitchFamily="34" charset="0"/>
                <a:ea typeface="Open Sans" pitchFamily="34" charset="-122"/>
                <a:cs typeface="Open Sans" pitchFamily="34" charset="-120"/>
              </a:rPr>
              <a:t>Migrațiile popoarelor în Evul Mediu au fost un fenomen complex, determinat de factori precum conflictele între triburi, schimbările climatice și epuizarea resurselor. Aceste mișcări de populație au dus la transformări majore în structura etnică și politică a Europei.</a:t>
            </a:r>
            <a:endParaRPr lang="en-US" sz="151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oundRect">
            <a:avLst>
              <a:gd name="adj" fmla="val 2403"/>
            </a:avLst>
          </a:prstGeom>
          <a:solidFill>
            <a:srgbClr val="FFFFFF">
              <a:alpha val="85000"/>
            </a:srgbClr>
          </a:solidFill>
          <a:ln/>
        </p:spPr>
      </p:sp>
      <p:sp>
        <p:nvSpPr>
          <p:cNvPr id="6" name="Text 3"/>
          <p:cNvSpPr/>
          <p:nvPr/>
        </p:nvSpPr>
        <p:spPr>
          <a:xfrm>
            <a:off x="2095976" y="604361"/>
            <a:ext cx="5709404" cy="686633"/>
          </a:xfrm>
          <a:prstGeom prst="rect">
            <a:avLst/>
          </a:prstGeom>
          <a:noFill/>
          <a:ln/>
        </p:spPr>
        <p:txBody>
          <a:bodyPr wrap="none" rtlCol="0" anchor="t"/>
          <a:lstStyle/>
          <a:p>
            <a:pPr marL="0" indent="0">
              <a:lnSpc>
                <a:spcPts val="5407"/>
              </a:lnSpc>
              <a:buNone/>
            </a:pPr>
            <a:r>
              <a:rPr lang="en-US" sz="4326" b="1" dirty="0">
                <a:solidFill>
                  <a:schemeClr val="accent2">
                    <a:lumMod val="75000"/>
                  </a:schemeClr>
                </a:solidFill>
                <a:latin typeface="Unbounded" pitchFamily="34" charset="0"/>
                <a:ea typeface="Unbounded" pitchFamily="34" charset="-122"/>
                <a:cs typeface="Unbounded" pitchFamily="34" charset="-120"/>
              </a:rPr>
              <a:t>Invaziile barbare</a:t>
            </a:r>
            <a:endParaRPr lang="en-US" sz="4326" dirty="0">
              <a:solidFill>
                <a:schemeClr val="accent2">
                  <a:lumMod val="75000"/>
                </a:schemeClr>
              </a:solidFill>
            </a:endParaRPr>
          </a:p>
        </p:txBody>
      </p:sp>
      <p:sp>
        <p:nvSpPr>
          <p:cNvPr id="7" name="Shape 4"/>
          <p:cNvSpPr/>
          <p:nvPr/>
        </p:nvSpPr>
        <p:spPr>
          <a:xfrm>
            <a:off x="7293293" y="1620560"/>
            <a:ext cx="43934" cy="6004679"/>
          </a:xfrm>
          <a:prstGeom prst="roundRect">
            <a:avLst>
              <a:gd name="adj" fmla="val 225089"/>
            </a:avLst>
          </a:prstGeom>
          <a:solidFill>
            <a:srgbClr val="BCDBD4"/>
          </a:solidFill>
          <a:ln/>
        </p:spPr>
      </p:sp>
      <p:sp>
        <p:nvSpPr>
          <p:cNvPr id="8" name="Shape 5"/>
          <p:cNvSpPr/>
          <p:nvPr/>
        </p:nvSpPr>
        <p:spPr>
          <a:xfrm>
            <a:off x="6298882" y="2092940"/>
            <a:ext cx="769144" cy="43934"/>
          </a:xfrm>
          <a:prstGeom prst="roundRect">
            <a:avLst>
              <a:gd name="adj" fmla="val 225089"/>
            </a:avLst>
          </a:prstGeom>
          <a:solidFill>
            <a:srgbClr val="BCDBD4"/>
          </a:solidFill>
          <a:ln/>
        </p:spPr>
      </p:sp>
      <p:sp>
        <p:nvSpPr>
          <p:cNvPr id="9" name="Shape 6"/>
          <p:cNvSpPr/>
          <p:nvPr/>
        </p:nvSpPr>
        <p:spPr>
          <a:xfrm>
            <a:off x="7068026" y="1867733"/>
            <a:ext cx="494348" cy="494348"/>
          </a:xfrm>
          <a:prstGeom prst="roundRect">
            <a:avLst>
              <a:gd name="adj" fmla="val 20004"/>
            </a:avLst>
          </a:prstGeom>
          <a:solidFill>
            <a:srgbClr val="D6F5EE"/>
          </a:solidFill>
          <a:ln w="7620">
            <a:solidFill>
              <a:srgbClr val="BCDBD4"/>
            </a:solidFill>
            <a:prstDash val="solid"/>
          </a:ln>
        </p:spPr>
      </p:sp>
      <p:sp>
        <p:nvSpPr>
          <p:cNvPr id="10" name="Text 7"/>
          <p:cNvSpPr/>
          <p:nvPr/>
        </p:nvSpPr>
        <p:spPr>
          <a:xfrm>
            <a:off x="7229475" y="1950006"/>
            <a:ext cx="171450" cy="329684"/>
          </a:xfrm>
          <a:prstGeom prst="rect">
            <a:avLst/>
          </a:prstGeom>
          <a:noFill/>
          <a:ln/>
        </p:spPr>
        <p:txBody>
          <a:bodyPr wrap="none" rtlCol="0" anchor="t"/>
          <a:lstStyle/>
          <a:p>
            <a:pPr marL="0" indent="0" algn="ctr">
              <a:lnSpc>
                <a:spcPts val="2596"/>
              </a:lnSpc>
              <a:buNone/>
            </a:pPr>
            <a:r>
              <a:rPr lang="en-US" sz="2596" b="1" dirty="0">
                <a:solidFill>
                  <a:srgbClr val="333F70"/>
                </a:solidFill>
                <a:latin typeface="Unbounded" pitchFamily="34" charset="0"/>
                <a:ea typeface="Unbounded" pitchFamily="34" charset="-122"/>
                <a:cs typeface="Unbounded" pitchFamily="34" charset="-120"/>
              </a:rPr>
              <a:t>1</a:t>
            </a:r>
            <a:endParaRPr lang="en-US" sz="2596" dirty="0"/>
          </a:p>
        </p:txBody>
      </p:sp>
      <p:sp>
        <p:nvSpPr>
          <p:cNvPr id="11" name="Text 8"/>
          <p:cNvSpPr/>
          <p:nvPr/>
        </p:nvSpPr>
        <p:spPr>
          <a:xfrm>
            <a:off x="2621042" y="1840230"/>
            <a:ext cx="3485555" cy="343257"/>
          </a:xfrm>
          <a:prstGeom prst="rect">
            <a:avLst/>
          </a:prstGeom>
          <a:noFill/>
          <a:ln/>
        </p:spPr>
        <p:txBody>
          <a:bodyPr wrap="none" rtlCol="0" anchor="t"/>
          <a:lstStyle/>
          <a:p>
            <a:pPr marL="0" indent="0" algn="r">
              <a:lnSpc>
                <a:spcPts val="2704"/>
              </a:lnSpc>
              <a:buNone/>
            </a:pPr>
            <a:r>
              <a:rPr lang="en-US" sz="2163" b="1" dirty="0">
                <a:solidFill>
                  <a:srgbClr val="333F70"/>
                </a:solidFill>
                <a:latin typeface="Unbounded" pitchFamily="34" charset="0"/>
                <a:ea typeface="Unbounded" pitchFamily="34" charset="-122"/>
                <a:cs typeface="Unbounded" pitchFamily="34" charset="-120"/>
              </a:rPr>
              <a:t>Migrația popoarelor</a:t>
            </a:r>
            <a:endParaRPr lang="en-US" sz="2163" dirty="0"/>
          </a:p>
        </p:txBody>
      </p:sp>
      <p:sp>
        <p:nvSpPr>
          <p:cNvPr id="12" name="Text 9"/>
          <p:cNvSpPr/>
          <p:nvPr/>
        </p:nvSpPr>
        <p:spPr>
          <a:xfrm>
            <a:off x="2095976" y="2315289"/>
            <a:ext cx="4010620" cy="1978104"/>
          </a:xfrm>
          <a:prstGeom prst="rect">
            <a:avLst/>
          </a:prstGeom>
          <a:noFill/>
          <a:ln/>
        </p:spPr>
        <p:txBody>
          <a:bodyPr wrap="square" rtlCol="0" anchor="t"/>
          <a:lstStyle/>
          <a:p>
            <a:pPr marL="0" indent="0" algn="r">
              <a:lnSpc>
                <a:spcPts val="2596"/>
              </a:lnSpc>
              <a:buNone/>
            </a:pPr>
            <a:r>
              <a:rPr lang="en-US" sz="1730" dirty="0">
                <a:solidFill>
                  <a:srgbClr val="333F70"/>
                </a:solidFill>
                <a:latin typeface="Open Sans" pitchFamily="34" charset="0"/>
                <a:ea typeface="Open Sans" pitchFamily="34" charset="-122"/>
                <a:cs typeface="Open Sans" pitchFamily="34" charset="-120"/>
              </a:rPr>
              <a:t>În perioada Antichității târzii și a Evului Mediu timpuriu, numeroase grupuri etnice din Asia Centrală și de Nord au migrat spre Europa, cauzând destabilizarea imperiilor existente și formarea noilor state.</a:t>
            </a:r>
            <a:endParaRPr lang="en-US" sz="1730" dirty="0"/>
          </a:p>
        </p:txBody>
      </p:sp>
      <p:sp>
        <p:nvSpPr>
          <p:cNvPr id="13" name="Shape 10"/>
          <p:cNvSpPr/>
          <p:nvPr/>
        </p:nvSpPr>
        <p:spPr>
          <a:xfrm>
            <a:off x="7562374" y="3191530"/>
            <a:ext cx="769144" cy="43934"/>
          </a:xfrm>
          <a:prstGeom prst="roundRect">
            <a:avLst>
              <a:gd name="adj" fmla="val 225089"/>
            </a:avLst>
          </a:prstGeom>
          <a:solidFill>
            <a:srgbClr val="BCDBD4"/>
          </a:solidFill>
          <a:ln/>
        </p:spPr>
      </p:sp>
      <p:sp>
        <p:nvSpPr>
          <p:cNvPr id="14" name="Shape 11"/>
          <p:cNvSpPr/>
          <p:nvPr/>
        </p:nvSpPr>
        <p:spPr>
          <a:xfrm>
            <a:off x="7068026" y="2966323"/>
            <a:ext cx="494348" cy="494348"/>
          </a:xfrm>
          <a:prstGeom prst="roundRect">
            <a:avLst>
              <a:gd name="adj" fmla="val 20004"/>
            </a:avLst>
          </a:prstGeom>
          <a:solidFill>
            <a:srgbClr val="D6F5EE"/>
          </a:solidFill>
          <a:ln w="7620">
            <a:solidFill>
              <a:srgbClr val="BCDBD4"/>
            </a:solidFill>
            <a:prstDash val="solid"/>
          </a:ln>
        </p:spPr>
      </p:sp>
      <p:sp>
        <p:nvSpPr>
          <p:cNvPr id="15" name="Text 12"/>
          <p:cNvSpPr/>
          <p:nvPr/>
        </p:nvSpPr>
        <p:spPr>
          <a:xfrm>
            <a:off x="7177564" y="3048595"/>
            <a:ext cx="275273" cy="329684"/>
          </a:xfrm>
          <a:prstGeom prst="rect">
            <a:avLst/>
          </a:prstGeom>
          <a:noFill/>
          <a:ln/>
        </p:spPr>
        <p:txBody>
          <a:bodyPr wrap="none" rtlCol="0" anchor="t"/>
          <a:lstStyle/>
          <a:p>
            <a:pPr marL="0" indent="0" algn="ctr">
              <a:lnSpc>
                <a:spcPts val="2596"/>
              </a:lnSpc>
              <a:buNone/>
            </a:pPr>
            <a:r>
              <a:rPr lang="en-US" sz="2596" b="1" dirty="0">
                <a:solidFill>
                  <a:srgbClr val="333F70"/>
                </a:solidFill>
                <a:latin typeface="Unbounded" pitchFamily="34" charset="0"/>
                <a:ea typeface="Unbounded" pitchFamily="34" charset="-122"/>
                <a:cs typeface="Unbounded" pitchFamily="34" charset="-120"/>
              </a:rPr>
              <a:t>2</a:t>
            </a:r>
            <a:endParaRPr lang="en-US" sz="2596" dirty="0"/>
          </a:p>
        </p:txBody>
      </p:sp>
      <p:sp>
        <p:nvSpPr>
          <p:cNvPr id="16" name="Text 13"/>
          <p:cNvSpPr/>
          <p:nvPr/>
        </p:nvSpPr>
        <p:spPr>
          <a:xfrm>
            <a:off x="8523803" y="2938820"/>
            <a:ext cx="2795826" cy="343257"/>
          </a:xfrm>
          <a:prstGeom prst="rect">
            <a:avLst/>
          </a:prstGeom>
          <a:noFill/>
          <a:ln/>
        </p:spPr>
        <p:txBody>
          <a:bodyPr wrap="none" rtlCol="0" anchor="t"/>
          <a:lstStyle/>
          <a:p>
            <a:pPr marL="0" indent="0" algn="l">
              <a:lnSpc>
                <a:spcPts val="2704"/>
              </a:lnSpc>
              <a:buNone/>
            </a:pPr>
            <a:r>
              <a:rPr lang="en-US" sz="2163" b="1" dirty="0">
                <a:solidFill>
                  <a:srgbClr val="333F70"/>
                </a:solidFill>
                <a:latin typeface="Unbounded" pitchFamily="34" charset="0"/>
                <a:ea typeface="Unbounded" pitchFamily="34" charset="-122"/>
                <a:cs typeface="Unbounded" pitchFamily="34" charset="-120"/>
              </a:rPr>
              <a:t>Atacurile goților</a:t>
            </a:r>
            <a:endParaRPr lang="en-US" sz="2163" dirty="0"/>
          </a:p>
        </p:txBody>
      </p:sp>
      <p:sp>
        <p:nvSpPr>
          <p:cNvPr id="17" name="Text 14"/>
          <p:cNvSpPr/>
          <p:nvPr/>
        </p:nvSpPr>
        <p:spPr>
          <a:xfrm>
            <a:off x="8523803" y="3413879"/>
            <a:ext cx="4010620" cy="1648420"/>
          </a:xfrm>
          <a:prstGeom prst="rect">
            <a:avLst/>
          </a:prstGeom>
          <a:noFill/>
          <a:ln/>
        </p:spPr>
        <p:txBody>
          <a:bodyPr wrap="square" rtlCol="0" anchor="t"/>
          <a:lstStyle/>
          <a:p>
            <a:pPr marL="0" indent="0" algn="l">
              <a:lnSpc>
                <a:spcPts val="2596"/>
              </a:lnSpc>
              <a:buNone/>
            </a:pPr>
            <a:r>
              <a:rPr lang="en-US" sz="1730" dirty="0">
                <a:solidFill>
                  <a:srgbClr val="333F70"/>
                </a:solidFill>
                <a:latin typeface="Open Sans" pitchFamily="34" charset="0"/>
                <a:ea typeface="Open Sans" pitchFamily="34" charset="-122"/>
                <a:cs typeface="Open Sans" pitchFamily="34" charset="-120"/>
              </a:rPr>
              <a:t>Unii dintre cei mai notabili invadatori au fost goții, care au traversat Dunărea și au atacat Imperiul Roman de Răsărit, provocând căderea Imperiului Roman de Apus în secolul al V-lea.</a:t>
            </a:r>
            <a:endParaRPr lang="en-US" sz="1730" dirty="0"/>
          </a:p>
        </p:txBody>
      </p:sp>
      <p:sp>
        <p:nvSpPr>
          <p:cNvPr id="18" name="Shape 15"/>
          <p:cNvSpPr/>
          <p:nvPr/>
        </p:nvSpPr>
        <p:spPr>
          <a:xfrm>
            <a:off x="6298882" y="5205115"/>
            <a:ext cx="769144" cy="43934"/>
          </a:xfrm>
          <a:prstGeom prst="roundRect">
            <a:avLst>
              <a:gd name="adj" fmla="val 225089"/>
            </a:avLst>
          </a:prstGeom>
          <a:solidFill>
            <a:srgbClr val="BCDBD4"/>
          </a:solidFill>
          <a:ln/>
        </p:spPr>
      </p:sp>
      <p:sp>
        <p:nvSpPr>
          <p:cNvPr id="19" name="Shape 16"/>
          <p:cNvSpPr/>
          <p:nvPr/>
        </p:nvSpPr>
        <p:spPr>
          <a:xfrm>
            <a:off x="7068026" y="4979908"/>
            <a:ext cx="494348" cy="494348"/>
          </a:xfrm>
          <a:prstGeom prst="roundRect">
            <a:avLst>
              <a:gd name="adj" fmla="val 20004"/>
            </a:avLst>
          </a:prstGeom>
          <a:solidFill>
            <a:srgbClr val="D6F5EE"/>
          </a:solidFill>
          <a:ln w="7620">
            <a:solidFill>
              <a:srgbClr val="BCDBD4"/>
            </a:solidFill>
            <a:prstDash val="solid"/>
          </a:ln>
        </p:spPr>
      </p:sp>
      <p:sp>
        <p:nvSpPr>
          <p:cNvPr id="20" name="Text 17"/>
          <p:cNvSpPr/>
          <p:nvPr/>
        </p:nvSpPr>
        <p:spPr>
          <a:xfrm>
            <a:off x="7176849" y="5062180"/>
            <a:ext cx="276582" cy="329684"/>
          </a:xfrm>
          <a:prstGeom prst="rect">
            <a:avLst/>
          </a:prstGeom>
          <a:noFill/>
          <a:ln/>
        </p:spPr>
        <p:txBody>
          <a:bodyPr wrap="none" rtlCol="0" anchor="t"/>
          <a:lstStyle/>
          <a:p>
            <a:pPr marL="0" indent="0" algn="ctr">
              <a:lnSpc>
                <a:spcPts val="2596"/>
              </a:lnSpc>
              <a:buNone/>
            </a:pPr>
            <a:r>
              <a:rPr lang="en-US" sz="2596" b="1" dirty="0">
                <a:solidFill>
                  <a:srgbClr val="333F70"/>
                </a:solidFill>
                <a:latin typeface="Unbounded" pitchFamily="34" charset="0"/>
                <a:ea typeface="Unbounded" pitchFamily="34" charset="-122"/>
                <a:cs typeface="Unbounded" pitchFamily="34" charset="-120"/>
              </a:rPr>
              <a:t>3</a:t>
            </a:r>
            <a:endParaRPr lang="en-US" sz="2596" dirty="0"/>
          </a:p>
        </p:txBody>
      </p:sp>
      <p:sp>
        <p:nvSpPr>
          <p:cNvPr id="21" name="Text 18"/>
          <p:cNvSpPr/>
          <p:nvPr/>
        </p:nvSpPr>
        <p:spPr>
          <a:xfrm>
            <a:off x="3359706" y="4952405"/>
            <a:ext cx="2746891" cy="343257"/>
          </a:xfrm>
          <a:prstGeom prst="rect">
            <a:avLst/>
          </a:prstGeom>
          <a:noFill/>
          <a:ln/>
        </p:spPr>
        <p:txBody>
          <a:bodyPr wrap="none" rtlCol="0" anchor="t"/>
          <a:lstStyle/>
          <a:p>
            <a:pPr marL="0" indent="0" algn="r">
              <a:lnSpc>
                <a:spcPts val="2704"/>
              </a:lnSpc>
              <a:buNone/>
            </a:pPr>
            <a:r>
              <a:rPr lang="en-US" sz="2163" b="1" dirty="0">
                <a:solidFill>
                  <a:srgbClr val="333F70"/>
                </a:solidFill>
                <a:latin typeface="Unbounded" pitchFamily="34" charset="0"/>
                <a:ea typeface="Unbounded" pitchFamily="34" charset="-122"/>
                <a:cs typeface="Unbounded" pitchFamily="34" charset="-120"/>
              </a:rPr>
              <a:t>Imperiul Hun</a:t>
            </a:r>
            <a:endParaRPr lang="en-US" sz="2163" dirty="0"/>
          </a:p>
        </p:txBody>
      </p:sp>
      <p:sp>
        <p:nvSpPr>
          <p:cNvPr id="22" name="Text 19"/>
          <p:cNvSpPr/>
          <p:nvPr/>
        </p:nvSpPr>
        <p:spPr>
          <a:xfrm>
            <a:off x="2095976" y="5427464"/>
            <a:ext cx="4010620" cy="1978104"/>
          </a:xfrm>
          <a:prstGeom prst="rect">
            <a:avLst/>
          </a:prstGeom>
          <a:noFill/>
          <a:ln/>
        </p:spPr>
        <p:txBody>
          <a:bodyPr wrap="square" rtlCol="0" anchor="t"/>
          <a:lstStyle/>
          <a:p>
            <a:pPr marL="0" indent="0" algn="r">
              <a:lnSpc>
                <a:spcPts val="2596"/>
              </a:lnSpc>
              <a:buNone/>
            </a:pPr>
            <a:r>
              <a:rPr lang="en-US" sz="1730" dirty="0">
                <a:solidFill>
                  <a:srgbClr val="333F70"/>
                </a:solidFill>
                <a:latin typeface="Open Sans" pitchFamily="34" charset="0"/>
                <a:ea typeface="Open Sans" pitchFamily="34" charset="-122"/>
                <a:cs typeface="Open Sans" pitchFamily="34" charset="-120"/>
              </a:rPr>
              <a:t>Sub conducerea lui Attila, hunii au creat un imperiu care s-a extins din China până în Europa Centrală, amenințând Imperiul Roman de Răsărit și Occidental, până la moartea lui Attila în 453 d.Hr.</a:t>
            </a:r>
            <a:endParaRPr lang="en-US" sz="173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4" name="Text 2"/>
          <p:cNvSpPr/>
          <p:nvPr/>
        </p:nvSpPr>
        <p:spPr>
          <a:xfrm>
            <a:off x="2401967" y="569833"/>
            <a:ext cx="7785854" cy="646509"/>
          </a:xfrm>
          <a:prstGeom prst="rect">
            <a:avLst/>
          </a:prstGeom>
          <a:noFill/>
          <a:ln/>
        </p:spPr>
        <p:txBody>
          <a:bodyPr wrap="none" rtlCol="0" anchor="t"/>
          <a:lstStyle/>
          <a:p>
            <a:pPr marL="0" indent="0" algn="ctr">
              <a:lnSpc>
                <a:spcPts val="5090"/>
              </a:lnSpc>
              <a:buNone/>
            </a:pPr>
            <a:r>
              <a:rPr lang="en-US" sz="4072" b="1" dirty="0">
                <a:solidFill>
                  <a:schemeClr val="accent2">
                    <a:lumMod val="75000"/>
                  </a:schemeClr>
                </a:solidFill>
                <a:latin typeface="Unbounded" pitchFamily="34" charset="0"/>
                <a:ea typeface="Unbounded" pitchFamily="34" charset="-122"/>
                <a:cs typeface="Unbounded" pitchFamily="34" charset="-120"/>
              </a:rPr>
              <a:t>Imperiul Roman de Apus</a:t>
            </a:r>
            <a:endParaRPr lang="en-US" sz="4072" dirty="0">
              <a:solidFill>
                <a:schemeClr val="accent2">
                  <a:lumMod val="75000"/>
                </a:schemeClr>
              </a:solidFill>
            </a:endParaRPr>
          </a:p>
        </p:txBody>
      </p:sp>
      <p:pic>
        <p:nvPicPr>
          <p:cNvPr id="5" name="Image 0" descr="preencoded.png"/>
          <p:cNvPicPr>
            <a:picLocks noChangeAspect="1"/>
          </p:cNvPicPr>
          <p:nvPr/>
        </p:nvPicPr>
        <p:blipFill>
          <a:blip r:embed="rId3"/>
          <a:stretch>
            <a:fillRect/>
          </a:stretch>
        </p:blipFill>
        <p:spPr>
          <a:xfrm>
            <a:off x="2401967" y="1630085"/>
            <a:ext cx="3068598" cy="1896428"/>
          </a:xfrm>
          <a:prstGeom prst="rect">
            <a:avLst/>
          </a:prstGeom>
        </p:spPr>
      </p:pic>
      <p:sp>
        <p:nvSpPr>
          <p:cNvPr id="6" name="Text 3"/>
          <p:cNvSpPr/>
          <p:nvPr/>
        </p:nvSpPr>
        <p:spPr>
          <a:xfrm>
            <a:off x="2401967" y="3784997"/>
            <a:ext cx="3068598" cy="646509"/>
          </a:xfrm>
          <a:prstGeom prst="rect">
            <a:avLst/>
          </a:prstGeom>
          <a:noFill/>
          <a:ln/>
        </p:spPr>
        <p:txBody>
          <a:bodyPr wrap="square" rtlCol="0" anchor="t"/>
          <a:lstStyle/>
          <a:p>
            <a:pPr marL="0" indent="0" algn="l">
              <a:lnSpc>
                <a:spcPts val="2545"/>
              </a:lnSpc>
              <a:buNone/>
            </a:pPr>
            <a:r>
              <a:rPr lang="en-US" sz="2036" b="1" dirty="0" err="1">
                <a:solidFill>
                  <a:srgbClr val="333F70"/>
                </a:solidFill>
                <a:latin typeface="Unbounded" pitchFamily="34" charset="0"/>
                <a:ea typeface="Unbounded" pitchFamily="34" charset="-122"/>
                <a:cs typeface="Unbounded" pitchFamily="34" charset="-120"/>
              </a:rPr>
              <a:t>Grandoarea</a:t>
            </a:r>
            <a:r>
              <a:rPr lang="en-US" sz="2036" b="1" dirty="0">
                <a:solidFill>
                  <a:srgbClr val="333F70"/>
                </a:solidFill>
                <a:latin typeface="Unbounded" pitchFamily="34" charset="0"/>
                <a:ea typeface="Unbounded" pitchFamily="34" charset="-122"/>
                <a:cs typeface="Unbounded" pitchFamily="34" charset="-120"/>
              </a:rPr>
              <a:t> </a:t>
            </a:r>
            <a:r>
              <a:rPr lang="ro-RO" sz="2036" b="1" dirty="0">
                <a:solidFill>
                  <a:srgbClr val="333F70"/>
                </a:solidFill>
                <a:latin typeface="Unbounded" pitchFamily="34" charset="0"/>
                <a:ea typeface="Unbounded" pitchFamily="34" charset="-122"/>
                <a:cs typeface="Unbounded" pitchFamily="34" charset="-120"/>
              </a:rPr>
              <a:t>a</a:t>
            </a:r>
            <a:r>
              <a:rPr lang="en-US" sz="2036" b="1" dirty="0" err="1">
                <a:solidFill>
                  <a:srgbClr val="333F70"/>
                </a:solidFill>
                <a:latin typeface="Unbounded" pitchFamily="34" charset="0"/>
                <a:ea typeface="Unbounded" pitchFamily="34" charset="-122"/>
                <a:cs typeface="Unbounded" pitchFamily="34" charset="-120"/>
              </a:rPr>
              <a:t>rmatei</a:t>
            </a:r>
            <a:r>
              <a:rPr lang="en-US" sz="2036" b="1" dirty="0">
                <a:solidFill>
                  <a:srgbClr val="333F70"/>
                </a:solidFill>
                <a:latin typeface="Unbounded" pitchFamily="34" charset="0"/>
                <a:ea typeface="Unbounded" pitchFamily="34" charset="-122"/>
                <a:cs typeface="Unbounded" pitchFamily="34" charset="-120"/>
              </a:rPr>
              <a:t> </a:t>
            </a:r>
            <a:r>
              <a:rPr lang="en-US" sz="2036" b="1" dirty="0" err="1">
                <a:solidFill>
                  <a:srgbClr val="333F70"/>
                </a:solidFill>
                <a:latin typeface="Unbounded" pitchFamily="34" charset="0"/>
                <a:ea typeface="Unbounded" pitchFamily="34" charset="-122"/>
                <a:cs typeface="Unbounded" pitchFamily="34" charset="-120"/>
              </a:rPr>
              <a:t>omane</a:t>
            </a:r>
            <a:endParaRPr lang="en-US" sz="2036" dirty="0"/>
          </a:p>
        </p:txBody>
      </p:sp>
      <p:sp>
        <p:nvSpPr>
          <p:cNvPr id="7" name="Text 4"/>
          <p:cNvSpPr/>
          <p:nvPr/>
        </p:nvSpPr>
        <p:spPr>
          <a:xfrm>
            <a:off x="2401967" y="4555569"/>
            <a:ext cx="3068598" cy="3103959"/>
          </a:xfrm>
          <a:prstGeom prst="rect">
            <a:avLst/>
          </a:prstGeom>
          <a:noFill/>
          <a:ln/>
        </p:spPr>
        <p:txBody>
          <a:bodyPr wrap="square" rtlCol="0" anchor="t"/>
          <a:lstStyle/>
          <a:p>
            <a:pPr marL="0" indent="0" algn="l">
              <a:lnSpc>
                <a:spcPts val="2443"/>
              </a:lnSpc>
              <a:buNone/>
            </a:pPr>
            <a:r>
              <a:rPr lang="en-US" sz="1629" dirty="0">
                <a:solidFill>
                  <a:srgbClr val="333F70"/>
                </a:solidFill>
                <a:latin typeface="Open Sans" pitchFamily="34" charset="0"/>
                <a:ea typeface="Open Sans" pitchFamily="34" charset="-122"/>
                <a:cs typeface="Open Sans" pitchFamily="34" charset="-120"/>
              </a:rPr>
              <a:t>Armata Romană a fost una dintre cele mai temute și bine organizate forțe militare din istorie. Legiunile romane, îmbrăcate în armură strălucitoare și purtând steagurile emblematice, reprezentau puterea și dominația Imperiului Roman asupra teritoriilor cucerite.</a:t>
            </a:r>
            <a:endParaRPr lang="en-US" sz="1629" dirty="0"/>
          </a:p>
        </p:txBody>
      </p:sp>
      <p:pic>
        <p:nvPicPr>
          <p:cNvPr id="8" name="Image 1" descr="preencoded.png"/>
          <p:cNvPicPr>
            <a:picLocks noChangeAspect="1"/>
          </p:cNvPicPr>
          <p:nvPr/>
        </p:nvPicPr>
        <p:blipFill>
          <a:blip r:embed="rId4"/>
          <a:stretch>
            <a:fillRect/>
          </a:stretch>
        </p:blipFill>
        <p:spPr>
          <a:xfrm>
            <a:off x="5780842" y="1630085"/>
            <a:ext cx="3068598" cy="1896428"/>
          </a:xfrm>
          <a:prstGeom prst="rect">
            <a:avLst/>
          </a:prstGeom>
        </p:spPr>
      </p:pic>
      <p:sp>
        <p:nvSpPr>
          <p:cNvPr id="9" name="Text 5"/>
          <p:cNvSpPr/>
          <p:nvPr/>
        </p:nvSpPr>
        <p:spPr>
          <a:xfrm>
            <a:off x="5780842" y="3784997"/>
            <a:ext cx="3068598" cy="646509"/>
          </a:xfrm>
          <a:prstGeom prst="rect">
            <a:avLst/>
          </a:prstGeom>
          <a:noFill/>
          <a:ln/>
        </p:spPr>
        <p:txBody>
          <a:bodyPr wrap="square" rtlCol="0" anchor="t"/>
          <a:lstStyle/>
          <a:p>
            <a:pPr marL="0" indent="0" algn="l">
              <a:lnSpc>
                <a:spcPts val="2545"/>
              </a:lnSpc>
              <a:buNone/>
            </a:pPr>
            <a:r>
              <a:rPr lang="en-US" sz="2036" b="1" dirty="0" err="1">
                <a:solidFill>
                  <a:srgbClr val="333F70"/>
                </a:solidFill>
                <a:latin typeface="Unbounded" pitchFamily="34" charset="0"/>
                <a:ea typeface="Unbounded" pitchFamily="34" charset="-122"/>
                <a:cs typeface="Unbounded" pitchFamily="34" charset="-120"/>
              </a:rPr>
              <a:t>Conducerea</a:t>
            </a:r>
            <a:r>
              <a:rPr lang="en-US" sz="2036" b="1" dirty="0">
                <a:solidFill>
                  <a:srgbClr val="333F70"/>
                </a:solidFill>
                <a:latin typeface="Unbounded" pitchFamily="34" charset="0"/>
                <a:ea typeface="Unbounded" pitchFamily="34" charset="-122"/>
                <a:cs typeface="Unbounded" pitchFamily="34" charset="-120"/>
              </a:rPr>
              <a:t> </a:t>
            </a:r>
            <a:r>
              <a:rPr lang="ro-RO" sz="2036" b="1" dirty="0">
                <a:solidFill>
                  <a:srgbClr val="333F70"/>
                </a:solidFill>
                <a:latin typeface="Unbounded" pitchFamily="34" charset="0"/>
                <a:ea typeface="Unbounded" pitchFamily="34" charset="-122"/>
                <a:cs typeface="Unbounded" pitchFamily="34" charset="-120"/>
              </a:rPr>
              <a:t>i</a:t>
            </a:r>
            <a:r>
              <a:rPr lang="en-US" sz="2036" b="1" dirty="0" err="1">
                <a:solidFill>
                  <a:srgbClr val="333F70"/>
                </a:solidFill>
                <a:latin typeface="Unbounded" pitchFamily="34" charset="0"/>
                <a:ea typeface="Unbounded" pitchFamily="34" charset="-122"/>
                <a:cs typeface="Unbounded" pitchFamily="34" charset="-120"/>
              </a:rPr>
              <a:t>mperială</a:t>
            </a:r>
            <a:endParaRPr lang="en-US" sz="2036" dirty="0"/>
          </a:p>
        </p:txBody>
      </p:sp>
      <p:sp>
        <p:nvSpPr>
          <p:cNvPr id="10" name="Text 6"/>
          <p:cNvSpPr/>
          <p:nvPr/>
        </p:nvSpPr>
        <p:spPr>
          <a:xfrm>
            <a:off x="5780842" y="4555569"/>
            <a:ext cx="3068598" cy="3103959"/>
          </a:xfrm>
          <a:prstGeom prst="rect">
            <a:avLst/>
          </a:prstGeom>
          <a:noFill/>
          <a:ln/>
        </p:spPr>
        <p:txBody>
          <a:bodyPr wrap="square" rtlCol="0" anchor="t"/>
          <a:lstStyle/>
          <a:p>
            <a:pPr marL="0" indent="0" algn="l">
              <a:lnSpc>
                <a:spcPts val="2443"/>
              </a:lnSpc>
              <a:buNone/>
            </a:pPr>
            <a:r>
              <a:rPr lang="en-US" sz="1629" dirty="0">
                <a:solidFill>
                  <a:srgbClr val="333F70"/>
                </a:solidFill>
                <a:latin typeface="Open Sans" pitchFamily="34" charset="0"/>
                <a:ea typeface="Open Sans" pitchFamily="34" charset="-122"/>
                <a:cs typeface="Open Sans" pitchFamily="34" charset="-120"/>
              </a:rPr>
              <a:t>Împărații Romei Antice erau figuri puternice și influente, care dețineau autoritatea supremă asupra vastului imperiu. Ei erau considerați divinități pe pământ, răspunzând doar în fața zeilor și exercitându-și puterea cu o mână de fier asupra tuturor supușilor.</a:t>
            </a:r>
            <a:endParaRPr lang="en-US" sz="1629" dirty="0"/>
          </a:p>
        </p:txBody>
      </p:sp>
      <p:pic>
        <p:nvPicPr>
          <p:cNvPr id="11" name="Image 2" descr="preencoded.png"/>
          <p:cNvPicPr>
            <a:picLocks noChangeAspect="1"/>
          </p:cNvPicPr>
          <p:nvPr/>
        </p:nvPicPr>
        <p:blipFill>
          <a:blip r:embed="rId5"/>
          <a:stretch>
            <a:fillRect/>
          </a:stretch>
        </p:blipFill>
        <p:spPr>
          <a:xfrm>
            <a:off x="9159716" y="1630085"/>
            <a:ext cx="3068717" cy="1896547"/>
          </a:xfrm>
          <a:prstGeom prst="rect">
            <a:avLst/>
          </a:prstGeom>
        </p:spPr>
      </p:pic>
      <p:sp>
        <p:nvSpPr>
          <p:cNvPr id="12" name="Text 7"/>
          <p:cNvSpPr/>
          <p:nvPr/>
        </p:nvSpPr>
        <p:spPr>
          <a:xfrm>
            <a:off x="9159716" y="3785116"/>
            <a:ext cx="3068717" cy="646509"/>
          </a:xfrm>
          <a:prstGeom prst="rect">
            <a:avLst/>
          </a:prstGeom>
          <a:noFill/>
          <a:ln/>
        </p:spPr>
        <p:txBody>
          <a:bodyPr wrap="square" rtlCol="0" anchor="t"/>
          <a:lstStyle/>
          <a:p>
            <a:pPr marL="0" indent="0" algn="l">
              <a:lnSpc>
                <a:spcPts val="2545"/>
              </a:lnSpc>
              <a:buNone/>
            </a:pPr>
            <a:r>
              <a:rPr lang="en-US" sz="2036" b="1" dirty="0" err="1">
                <a:solidFill>
                  <a:srgbClr val="333F70"/>
                </a:solidFill>
                <a:latin typeface="Unbounded" pitchFamily="34" charset="0"/>
                <a:ea typeface="Unbounded" pitchFamily="34" charset="-122"/>
                <a:cs typeface="Unbounded" pitchFamily="34" charset="-120"/>
              </a:rPr>
              <a:t>Realizări</a:t>
            </a:r>
            <a:r>
              <a:rPr lang="en-US" sz="2036" b="1" dirty="0">
                <a:solidFill>
                  <a:srgbClr val="333F70"/>
                </a:solidFill>
                <a:latin typeface="Unbounded" pitchFamily="34" charset="0"/>
                <a:ea typeface="Unbounded" pitchFamily="34" charset="-122"/>
                <a:cs typeface="Unbounded" pitchFamily="34" charset="-120"/>
              </a:rPr>
              <a:t> </a:t>
            </a:r>
            <a:r>
              <a:rPr lang="ro-RO" sz="2036" b="1" dirty="0">
                <a:solidFill>
                  <a:srgbClr val="333F70"/>
                </a:solidFill>
                <a:latin typeface="Unbounded" pitchFamily="34" charset="0"/>
                <a:ea typeface="Unbounded" pitchFamily="34" charset="-122"/>
                <a:cs typeface="Unbounded" pitchFamily="34" charset="-120"/>
              </a:rPr>
              <a:t>a</a:t>
            </a:r>
            <a:r>
              <a:rPr lang="en-US" sz="2036" b="1" dirty="0" err="1">
                <a:solidFill>
                  <a:srgbClr val="333F70"/>
                </a:solidFill>
                <a:latin typeface="Unbounded" pitchFamily="34" charset="0"/>
                <a:ea typeface="Unbounded" pitchFamily="34" charset="-122"/>
                <a:cs typeface="Unbounded" pitchFamily="34" charset="-120"/>
              </a:rPr>
              <a:t>rhitecturale</a:t>
            </a:r>
            <a:endParaRPr lang="en-US" sz="2036" dirty="0"/>
          </a:p>
        </p:txBody>
      </p:sp>
      <p:sp>
        <p:nvSpPr>
          <p:cNvPr id="13" name="Text 8"/>
          <p:cNvSpPr/>
          <p:nvPr/>
        </p:nvSpPr>
        <p:spPr>
          <a:xfrm>
            <a:off x="9159716" y="4555688"/>
            <a:ext cx="3068717" cy="3103959"/>
          </a:xfrm>
          <a:prstGeom prst="rect">
            <a:avLst/>
          </a:prstGeom>
          <a:noFill/>
          <a:ln/>
        </p:spPr>
        <p:txBody>
          <a:bodyPr wrap="square" rtlCol="0" anchor="t"/>
          <a:lstStyle/>
          <a:p>
            <a:pPr marL="0" indent="0" algn="l">
              <a:lnSpc>
                <a:spcPts val="2443"/>
              </a:lnSpc>
              <a:buNone/>
            </a:pPr>
            <a:r>
              <a:rPr lang="en-US" sz="1629" dirty="0">
                <a:solidFill>
                  <a:srgbClr val="333F70"/>
                </a:solidFill>
                <a:latin typeface="Open Sans" pitchFamily="34" charset="0"/>
                <a:ea typeface="Open Sans" pitchFamily="34" charset="-122"/>
                <a:cs typeface="Open Sans" pitchFamily="34" charset="-120"/>
              </a:rPr>
              <a:t>Epoca Romană a fost marcată de o arhitectură impunătoare, ce a lăsat o moștenire durabilă. Monumente precum Colosseumul, Forumul Roman și băile publice demonstrează ingeniozitatea și măiestria constructorilor romani, care au creat structuri grandioase și funcționale.</a:t>
            </a:r>
            <a:endParaRPr lang="en-US" sz="162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77107" y="601266"/>
            <a:ext cx="6853952" cy="682943"/>
          </a:xfrm>
          <a:prstGeom prst="rect">
            <a:avLst/>
          </a:prstGeom>
          <a:noFill/>
          <a:ln/>
        </p:spPr>
        <p:txBody>
          <a:bodyPr wrap="none" rtlCol="0" anchor="t"/>
          <a:lstStyle/>
          <a:p>
            <a:pPr marL="0" indent="0">
              <a:lnSpc>
                <a:spcPts val="5378"/>
              </a:lnSpc>
              <a:buNone/>
            </a:pPr>
            <a:r>
              <a:rPr lang="en-US" sz="4302" b="1" dirty="0">
                <a:solidFill>
                  <a:srgbClr val="333F70"/>
                </a:solidFill>
                <a:latin typeface="Unbounded" pitchFamily="34" charset="0"/>
                <a:ea typeface="Unbounded" pitchFamily="34" charset="-122"/>
                <a:cs typeface="Unbounded" pitchFamily="34" charset="-120"/>
              </a:rPr>
              <a:t>Regatele germanice</a:t>
            </a:r>
            <a:endParaRPr lang="en-US" sz="4302" dirty="0"/>
          </a:p>
        </p:txBody>
      </p:sp>
      <p:sp>
        <p:nvSpPr>
          <p:cNvPr id="6" name="Shape 3"/>
          <p:cNvSpPr/>
          <p:nvPr/>
        </p:nvSpPr>
        <p:spPr>
          <a:xfrm>
            <a:off x="4477107" y="1611987"/>
            <a:ext cx="4557713" cy="3561517"/>
          </a:xfrm>
          <a:prstGeom prst="roundRect">
            <a:avLst>
              <a:gd name="adj" fmla="val 2761"/>
            </a:avLst>
          </a:prstGeom>
          <a:solidFill>
            <a:srgbClr val="D6F5EE"/>
          </a:solidFill>
          <a:ln w="7620">
            <a:solidFill>
              <a:srgbClr val="BCDBD4"/>
            </a:solidFill>
            <a:prstDash val="solid"/>
          </a:ln>
        </p:spPr>
      </p:sp>
      <p:sp>
        <p:nvSpPr>
          <p:cNvPr id="7" name="Text 4"/>
          <p:cNvSpPr/>
          <p:nvPr/>
        </p:nvSpPr>
        <p:spPr>
          <a:xfrm>
            <a:off x="4703207" y="1838087"/>
            <a:ext cx="3377565" cy="341471"/>
          </a:xfrm>
          <a:prstGeom prst="rect">
            <a:avLst/>
          </a:prstGeom>
          <a:noFill/>
          <a:ln/>
        </p:spPr>
        <p:txBody>
          <a:bodyPr wrap="none" rtlCol="0" anchor="t"/>
          <a:lstStyle/>
          <a:p>
            <a:pPr marL="0" indent="0">
              <a:lnSpc>
                <a:spcPts val="2689"/>
              </a:lnSpc>
              <a:buNone/>
            </a:pPr>
            <a:r>
              <a:rPr lang="en-US" sz="2151" b="1" dirty="0">
                <a:solidFill>
                  <a:srgbClr val="333F70"/>
                </a:solidFill>
                <a:latin typeface="Unbounded" pitchFamily="34" charset="0"/>
                <a:ea typeface="Unbounded" pitchFamily="34" charset="-122"/>
                <a:cs typeface="Unbounded" pitchFamily="34" charset="-120"/>
              </a:rPr>
              <a:t>Formarea regatelor</a:t>
            </a:r>
            <a:endParaRPr lang="en-US" sz="2151" dirty="0"/>
          </a:p>
        </p:txBody>
      </p:sp>
      <p:sp>
        <p:nvSpPr>
          <p:cNvPr id="8" name="Text 5"/>
          <p:cNvSpPr/>
          <p:nvPr/>
        </p:nvSpPr>
        <p:spPr>
          <a:xfrm>
            <a:off x="4703207" y="2310646"/>
            <a:ext cx="4105513" cy="2295287"/>
          </a:xfrm>
          <a:prstGeom prst="rect">
            <a:avLst/>
          </a:prstGeom>
          <a:noFill/>
          <a:ln/>
        </p:spPr>
        <p:txBody>
          <a:bodyPr wrap="square" rtlCol="0" anchor="t"/>
          <a:lstStyle/>
          <a:p>
            <a:pPr marL="0" indent="0">
              <a:lnSpc>
                <a:spcPts val="2581"/>
              </a:lnSpc>
              <a:buNone/>
            </a:pPr>
            <a:r>
              <a:rPr lang="en-US" sz="1721" dirty="0">
                <a:solidFill>
                  <a:srgbClr val="333F70"/>
                </a:solidFill>
                <a:latin typeface="Open Sans" pitchFamily="34" charset="0"/>
                <a:ea typeface="Open Sans" pitchFamily="34" charset="-122"/>
                <a:cs typeface="Open Sans" pitchFamily="34" charset="-120"/>
              </a:rPr>
              <a:t>După prăbușirea Imperiului Roman de Apus, diverse triburi germanice au format propria lor organizare statală, creând o serie de regate. Aceste regate s-au dezvoltat treptat, consolidându-și puterea și influența în Europa occidentală.</a:t>
            </a:r>
            <a:endParaRPr lang="en-US" sz="1721" dirty="0"/>
          </a:p>
        </p:txBody>
      </p:sp>
      <p:sp>
        <p:nvSpPr>
          <p:cNvPr id="9" name="Shape 6"/>
          <p:cNvSpPr/>
          <p:nvPr/>
        </p:nvSpPr>
        <p:spPr>
          <a:xfrm>
            <a:off x="9253299" y="1611987"/>
            <a:ext cx="4557713" cy="3561517"/>
          </a:xfrm>
          <a:prstGeom prst="roundRect">
            <a:avLst>
              <a:gd name="adj" fmla="val 2761"/>
            </a:avLst>
          </a:prstGeom>
          <a:solidFill>
            <a:srgbClr val="D6F5EE"/>
          </a:solidFill>
          <a:ln w="7620">
            <a:solidFill>
              <a:srgbClr val="BCDBD4"/>
            </a:solidFill>
            <a:prstDash val="solid"/>
          </a:ln>
        </p:spPr>
      </p:sp>
      <p:sp>
        <p:nvSpPr>
          <p:cNvPr id="10" name="Text 7"/>
          <p:cNvSpPr/>
          <p:nvPr/>
        </p:nvSpPr>
        <p:spPr>
          <a:xfrm>
            <a:off x="9479399" y="1838087"/>
            <a:ext cx="4105513" cy="682943"/>
          </a:xfrm>
          <a:prstGeom prst="rect">
            <a:avLst/>
          </a:prstGeom>
          <a:noFill/>
          <a:ln/>
        </p:spPr>
        <p:txBody>
          <a:bodyPr wrap="square" rtlCol="0" anchor="t"/>
          <a:lstStyle/>
          <a:p>
            <a:pPr marL="0" indent="0">
              <a:lnSpc>
                <a:spcPts val="2689"/>
              </a:lnSpc>
              <a:buNone/>
            </a:pPr>
            <a:r>
              <a:rPr lang="en-US" sz="2151" b="1" dirty="0">
                <a:solidFill>
                  <a:srgbClr val="333F70"/>
                </a:solidFill>
                <a:latin typeface="Unbounded" pitchFamily="34" charset="0"/>
                <a:ea typeface="Unbounded" pitchFamily="34" charset="-122"/>
                <a:cs typeface="Unbounded" pitchFamily="34" charset="-120"/>
              </a:rPr>
              <a:t>Expansiunea și rivalitatea</a:t>
            </a:r>
            <a:endParaRPr lang="en-US" sz="2151" dirty="0"/>
          </a:p>
        </p:txBody>
      </p:sp>
      <p:sp>
        <p:nvSpPr>
          <p:cNvPr id="11" name="Text 8"/>
          <p:cNvSpPr/>
          <p:nvPr/>
        </p:nvSpPr>
        <p:spPr>
          <a:xfrm>
            <a:off x="9479399" y="2652117"/>
            <a:ext cx="4105513" cy="2295287"/>
          </a:xfrm>
          <a:prstGeom prst="rect">
            <a:avLst/>
          </a:prstGeom>
          <a:noFill/>
          <a:ln/>
        </p:spPr>
        <p:txBody>
          <a:bodyPr wrap="square" rtlCol="0" anchor="t"/>
          <a:lstStyle/>
          <a:p>
            <a:pPr marL="0" indent="0">
              <a:lnSpc>
                <a:spcPts val="2581"/>
              </a:lnSpc>
              <a:buNone/>
            </a:pPr>
            <a:r>
              <a:rPr lang="en-US" sz="1721" dirty="0">
                <a:solidFill>
                  <a:srgbClr val="333F70"/>
                </a:solidFill>
                <a:latin typeface="Open Sans" pitchFamily="34" charset="0"/>
                <a:ea typeface="Open Sans" pitchFamily="34" charset="-122"/>
                <a:cs typeface="Open Sans" pitchFamily="34" charset="-120"/>
              </a:rPr>
              <a:t>Regatele germanice, precum Regatul Franc, Regatul Vizigot și Regatul Ostrogot, s-au extins treptat, intrând adesea în conflict între ele. Această rivalitate a dus la o serie de războaie și alianțe complexe, care au modelat harta politică a Europei medievale.</a:t>
            </a:r>
            <a:endParaRPr lang="en-US" sz="1721" dirty="0"/>
          </a:p>
        </p:txBody>
      </p:sp>
      <p:sp>
        <p:nvSpPr>
          <p:cNvPr id="12" name="Shape 9"/>
          <p:cNvSpPr/>
          <p:nvPr/>
        </p:nvSpPr>
        <p:spPr>
          <a:xfrm>
            <a:off x="4477107" y="5391983"/>
            <a:ext cx="9333786" cy="2236351"/>
          </a:xfrm>
          <a:prstGeom prst="roundRect">
            <a:avLst>
              <a:gd name="adj" fmla="val 4398"/>
            </a:avLst>
          </a:prstGeom>
          <a:solidFill>
            <a:srgbClr val="D6F5EE"/>
          </a:solidFill>
          <a:ln w="7620">
            <a:solidFill>
              <a:srgbClr val="BCDBD4"/>
            </a:solidFill>
            <a:prstDash val="solid"/>
          </a:ln>
        </p:spPr>
      </p:sp>
      <p:sp>
        <p:nvSpPr>
          <p:cNvPr id="13" name="Text 10"/>
          <p:cNvSpPr/>
          <p:nvPr/>
        </p:nvSpPr>
        <p:spPr>
          <a:xfrm>
            <a:off x="4703207" y="5618083"/>
            <a:ext cx="4552593" cy="341471"/>
          </a:xfrm>
          <a:prstGeom prst="rect">
            <a:avLst/>
          </a:prstGeom>
          <a:noFill/>
          <a:ln/>
        </p:spPr>
        <p:txBody>
          <a:bodyPr wrap="none" rtlCol="0" anchor="t"/>
          <a:lstStyle/>
          <a:p>
            <a:pPr marL="0" indent="0">
              <a:lnSpc>
                <a:spcPts val="2689"/>
              </a:lnSpc>
              <a:buNone/>
            </a:pPr>
            <a:r>
              <a:rPr lang="en-US" sz="2151" b="1" dirty="0">
                <a:solidFill>
                  <a:srgbClr val="333F70"/>
                </a:solidFill>
                <a:latin typeface="Unbounded" pitchFamily="34" charset="0"/>
                <a:ea typeface="Unbounded" pitchFamily="34" charset="-122"/>
                <a:cs typeface="Unbounded" pitchFamily="34" charset="-120"/>
              </a:rPr>
              <a:t>Romanizare și creștinizare</a:t>
            </a:r>
            <a:endParaRPr lang="en-US" sz="2151" dirty="0"/>
          </a:p>
        </p:txBody>
      </p:sp>
      <p:sp>
        <p:nvSpPr>
          <p:cNvPr id="14" name="Text 11"/>
          <p:cNvSpPr/>
          <p:nvPr/>
        </p:nvSpPr>
        <p:spPr>
          <a:xfrm>
            <a:off x="4703207" y="6090642"/>
            <a:ext cx="8881586" cy="1311593"/>
          </a:xfrm>
          <a:prstGeom prst="rect">
            <a:avLst/>
          </a:prstGeom>
          <a:noFill/>
          <a:ln/>
        </p:spPr>
        <p:txBody>
          <a:bodyPr wrap="square" rtlCol="0" anchor="t"/>
          <a:lstStyle/>
          <a:p>
            <a:pPr marL="0" indent="0">
              <a:lnSpc>
                <a:spcPts val="2581"/>
              </a:lnSpc>
              <a:buNone/>
            </a:pPr>
            <a:r>
              <a:rPr lang="en-US" sz="1721" dirty="0">
                <a:solidFill>
                  <a:srgbClr val="333F70"/>
                </a:solidFill>
                <a:latin typeface="Open Sans" pitchFamily="34" charset="0"/>
                <a:ea typeface="Open Sans" pitchFamily="34" charset="-122"/>
                <a:cs typeface="Open Sans" pitchFamily="34" charset="-120"/>
              </a:rPr>
              <a:t>Pe lângă formarea propriilor structuri de putere, regatele germanice au fost expuse și influențelor romane și creștine. Procesul de romanizare și creștinizare a avut un impact semnificativ asupra dezvoltării culturale, juridice și instituționale a acestor entități politice.</a:t>
            </a:r>
            <a:endParaRPr lang="en-US" sz="1721" dirty="0"/>
          </a:p>
        </p:txBody>
      </p:sp>
      <p:pic>
        <p:nvPicPr>
          <p:cNvPr id="15"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951202" y="505301"/>
            <a:ext cx="8371642" cy="574119"/>
          </a:xfrm>
          <a:prstGeom prst="rect">
            <a:avLst/>
          </a:prstGeom>
          <a:noFill/>
          <a:ln/>
        </p:spPr>
        <p:txBody>
          <a:bodyPr wrap="none" rtlCol="0" anchor="t"/>
          <a:lstStyle/>
          <a:p>
            <a:pPr marL="0" indent="0" algn="ctr">
              <a:lnSpc>
                <a:spcPts val="4521"/>
              </a:lnSpc>
              <a:buNone/>
            </a:pPr>
            <a:r>
              <a:rPr lang="en-US" sz="3617" b="1" dirty="0">
                <a:solidFill>
                  <a:schemeClr val="accent2">
                    <a:lumMod val="75000"/>
                  </a:schemeClr>
                </a:solidFill>
                <a:latin typeface="Unbounded" pitchFamily="34" charset="0"/>
                <a:ea typeface="Unbounded" pitchFamily="34" charset="-122"/>
                <a:cs typeface="Unbounded" pitchFamily="34" charset="-120"/>
              </a:rPr>
              <a:t>Formarea statelor medievale</a:t>
            </a:r>
            <a:endParaRPr lang="en-US" sz="3617" dirty="0">
              <a:solidFill>
                <a:schemeClr val="accent2">
                  <a:lumMod val="75000"/>
                </a:schemeClr>
              </a:solidFill>
            </a:endParaRPr>
          </a:p>
        </p:txBody>
      </p:sp>
      <p:sp>
        <p:nvSpPr>
          <p:cNvPr id="5" name="Shape 3"/>
          <p:cNvSpPr/>
          <p:nvPr/>
        </p:nvSpPr>
        <p:spPr>
          <a:xfrm>
            <a:off x="2951202" y="1446848"/>
            <a:ext cx="1454587" cy="1315641"/>
          </a:xfrm>
          <a:prstGeom prst="roundRect">
            <a:avLst>
              <a:gd name="adj" fmla="val 6285"/>
            </a:avLst>
          </a:prstGeom>
          <a:solidFill>
            <a:srgbClr val="D6F5EE"/>
          </a:solidFill>
          <a:ln w="7620">
            <a:solidFill>
              <a:srgbClr val="BCDBD4"/>
            </a:solidFill>
            <a:prstDash val="solid"/>
          </a:ln>
        </p:spPr>
      </p:sp>
      <p:sp>
        <p:nvSpPr>
          <p:cNvPr id="6" name="Text 4"/>
          <p:cNvSpPr/>
          <p:nvPr/>
        </p:nvSpPr>
        <p:spPr>
          <a:xfrm>
            <a:off x="3142536" y="1932384"/>
            <a:ext cx="119420" cy="344448"/>
          </a:xfrm>
          <a:prstGeom prst="rect">
            <a:avLst/>
          </a:prstGeom>
          <a:noFill/>
          <a:ln/>
        </p:spPr>
        <p:txBody>
          <a:bodyPr wrap="none" rtlCol="0" anchor="t"/>
          <a:lstStyle/>
          <a:p>
            <a:pPr marL="0" indent="0" algn="ctr">
              <a:lnSpc>
                <a:spcPts val="2713"/>
              </a:lnSpc>
              <a:buNone/>
            </a:pPr>
            <a:r>
              <a:rPr lang="en-US" sz="1809" b="1" dirty="0">
                <a:solidFill>
                  <a:srgbClr val="333F70"/>
                </a:solidFill>
                <a:latin typeface="Unbounded" pitchFamily="34" charset="0"/>
                <a:ea typeface="Unbounded" pitchFamily="34" charset="-122"/>
                <a:cs typeface="Unbounded" pitchFamily="34" charset="-120"/>
              </a:rPr>
              <a:t>1</a:t>
            </a:r>
            <a:endParaRPr lang="en-US" sz="1809" dirty="0"/>
          </a:p>
        </p:txBody>
      </p:sp>
      <p:sp>
        <p:nvSpPr>
          <p:cNvPr id="7" name="Text 5"/>
          <p:cNvSpPr/>
          <p:nvPr/>
        </p:nvSpPr>
        <p:spPr>
          <a:xfrm>
            <a:off x="4589502" y="1630561"/>
            <a:ext cx="4648914" cy="287060"/>
          </a:xfrm>
          <a:prstGeom prst="rect">
            <a:avLst/>
          </a:prstGeom>
          <a:noFill/>
          <a:ln/>
        </p:spPr>
        <p:txBody>
          <a:bodyPr wrap="none" rtlCol="0" anchor="t"/>
          <a:lstStyle/>
          <a:p>
            <a:pPr marL="0" indent="0" algn="l">
              <a:lnSpc>
                <a:spcPts val="2261"/>
              </a:lnSpc>
              <a:buNone/>
            </a:pPr>
            <a:r>
              <a:rPr lang="en-US" sz="1809" b="1" dirty="0">
                <a:solidFill>
                  <a:srgbClr val="333F70"/>
                </a:solidFill>
                <a:latin typeface="Unbounded" pitchFamily="34" charset="0"/>
                <a:ea typeface="Unbounded" pitchFamily="34" charset="-122"/>
                <a:cs typeface="Unbounded" pitchFamily="34" charset="-120"/>
              </a:rPr>
              <a:t>Fragmentarea Imperiului Roman</a:t>
            </a:r>
            <a:endParaRPr lang="en-US" sz="1809" dirty="0"/>
          </a:p>
        </p:txBody>
      </p:sp>
      <p:sp>
        <p:nvSpPr>
          <p:cNvPr id="8" name="Text 6"/>
          <p:cNvSpPr/>
          <p:nvPr/>
        </p:nvSpPr>
        <p:spPr>
          <a:xfrm>
            <a:off x="4589502" y="2027753"/>
            <a:ext cx="6905982" cy="551021"/>
          </a:xfrm>
          <a:prstGeom prst="rect">
            <a:avLst/>
          </a:prstGeom>
          <a:noFill/>
          <a:ln/>
        </p:spPr>
        <p:txBody>
          <a:bodyPr wrap="square" rtlCol="0" anchor="t"/>
          <a:lstStyle/>
          <a:p>
            <a:pPr marL="0" indent="0" algn="l">
              <a:lnSpc>
                <a:spcPts val="2170"/>
              </a:lnSpc>
              <a:buNone/>
            </a:pPr>
            <a:r>
              <a:rPr lang="en-US" sz="1447" dirty="0">
                <a:solidFill>
                  <a:srgbClr val="333F70"/>
                </a:solidFill>
                <a:latin typeface="Open Sans" pitchFamily="34" charset="0"/>
                <a:ea typeface="Open Sans" pitchFamily="34" charset="-122"/>
                <a:cs typeface="Open Sans" pitchFamily="34" charset="-120"/>
              </a:rPr>
              <a:t>Dezintegrarea Imperiului Roman în Occident duce la formarea mai multor regate locale.</a:t>
            </a:r>
            <a:endParaRPr lang="en-US" sz="1447" dirty="0"/>
          </a:p>
        </p:txBody>
      </p:sp>
      <p:sp>
        <p:nvSpPr>
          <p:cNvPr id="9" name="Shape 7"/>
          <p:cNvSpPr/>
          <p:nvPr/>
        </p:nvSpPr>
        <p:spPr>
          <a:xfrm>
            <a:off x="4497586" y="2742605"/>
            <a:ext cx="7089815" cy="18336"/>
          </a:xfrm>
          <a:prstGeom prst="roundRect">
            <a:avLst>
              <a:gd name="adj" fmla="val 450953"/>
            </a:avLst>
          </a:prstGeom>
          <a:solidFill>
            <a:srgbClr val="BCDBD4"/>
          </a:solidFill>
          <a:ln/>
        </p:spPr>
      </p:sp>
      <p:sp>
        <p:nvSpPr>
          <p:cNvPr id="10" name="Shape 8"/>
          <p:cNvSpPr/>
          <p:nvPr/>
        </p:nvSpPr>
        <p:spPr>
          <a:xfrm>
            <a:off x="2951202" y="2854285"/>
            <a:ext cx="2909292" cy="1315641"/>
          </a:xfrm>
          <a:prstGeom prst="roundRect">
            <a:avLst>
              <a:gd name="adj" fmla="val 6285"/>
            </a:avLst>
          </a:prstGeom>
          <a:solidFill>
            <a:srgbClr val="D6F5EE"/>
          </a:solidFill>
          <a:ln w="7620">
            <a:solidFill>
              <a:srgbClr val="BCDBD4"/>
            </a:solidFill>
            <a:prstDash val="solid"/>
          </a:ln>
        </p:spPr>
      </p:sp>
      <p:sp>
        <p:nvSpPr>
          <p:cNvPr id="11" name="Text 9"/>
          <p:cNvSpPr/>
          <p:nvPr/>
        </p:nvSpPr>
        <p:spPr>
          <a:xfrm>
            <a:off x="3142536" y="3339822"/>
            <a:ext cx="191691" cy="344448"/>
          </a:xfrm>
          <a:prstGeom prst="rect">
            <a:avLst/>
          </a:prstGeom>
          <a:noFill/>
          <a:ln/>
        </p:spPr>
        <p:txBody>
          <a:bodyPr wrap="none" rtlCol="0" anchor="t"/>
          <a:lstStyle/>
          <a:p>
            <a:pPr marL="0" indent="0" algn="ctr">
              <a:lnSpc>
                <a:spcPts val="2713"/>
              </a:lnSpc>
              <a:buNone/>
            </a:pPr>
            <a:r>
              <a:rPr lang="en-US" sz="1809" b="1" dirty="0">
                <a:solidFill>
                  <a:srgbClr val="333F70"/>
                </a:solidFill>
                <a:latin typeface="Unbounded" pitchFamily="34" charset="0"/>
                <a:ea typeface="Unbounded" pitchFamily="34" charset="-122"/>
                <a:cs typeface="Unbounded" pitchFamily="34" charset="-120"/>
              </a:rPr>
              <a:t>2</a:t>
            </a:r>
            <a:endParaRPr lang="en-US" sz="1809" dirty="0"/>
          </a:p>
        </p:txBody>
      </p:sp>
      <p:sp>
        <p:nvSpPr>
          <p:cNvPr id="12" name="Text 10"/>
          <p:cNvSpPr/>
          <p:nvPr/>
        </p:nvSpPr>
        <p:spPr>
          <a:xfrm>
            <a:off x="6044208" y="3037999"/>
            <a:ext cx="4635341" cy="287060"/>
          </a:xfrm>
          <a:prstGeom prst="rect">
            <a:avLst/>
          </a:prstGeom>
          <a:noFill/>
          <a:ln/>
        </p:spPr>
        <p:txBody>
          <a:bodyPr wrap="none" rtlCol="0" anchor="t"/>
          <a:lstStyle/>
          <a:p>
            <a:pPr marL="0" indent="0" algn="l">
              <a:lnSpc>
                <a:spcPts val="2261"/>
              </a:lnSpc>
              <a:buNone/>
            </a:pPr>
            <a:r>
              <a:rPr lang="en-US" sz="1809" b="1" dirty="0">
                <a:solidFill>
                  <a:srgbClr val="333F70"/>
                </a:solidFill>
                <a:latin typeface="Unbounded" pitchFamily="34" charset="0"/>
                <a:ea typeface="Unbounded" pitchFamily="34" charset="-122"/>
                <a:cs typeface="Unbounded" pitchFamily="34" charset="-120"/>
              </a:rPr>
              <a:t>Migrațiile popoarelor germanice</a:t>
            </a:r>
            <a:endParaRPr lang="en-US" sz="1809" dirty="0"/>
          </a:p>
        </p:txBody>
      </p:sp>
      <p:sp>
        <p:nvSpPr>
          <p:cNvPr id="13" name="Text 11"/>
          <p:cNvSpPr/>
          <p:nvPr/>
        </p:nvSpPr>
        <p:spPr>
          <a:xfrm>
            <a:off x="6044208" y="3435191"/>
            <a:ext cx="5451277" cy="551021"/>
          </a:xfrm>
          <a:prstGeom prst="rect">
            <a:avLst/>
          </a:prstGeom>
          <a:noFill/>
          <a:ln/>
        </p:spPr>
        <p:txBody>
          <a:bodyPr wrap="square" rtlCol="0" anchor="t"/>
          <a:lstStyle/>
          <a:p>
            <a:pPr marL="0" indent="0" algn="l">
              <a:lnSpc>
                <a:spcPts val="2170"/>
              </a:lnSpc>
              <a:buNone/>
            </a:pPr>
            <a:r>
              <a:rPr lang="en-US" sz="1447" dirty="0">
                <a:solidFill>
                  <a:srgbClr val="333F70"/>
                </a:solidFill>
                <a:latin typeface="Open Sans" pitchFamily="34" charset="0"/>
                <a:ea typeface="Open Sans" pitchFamily="34" charset="-122"/>
                <a:cs typeface="Open Sans" pitchFamily="34" charset="-120"/>
              </a:rPr>
              <a:t>Triburile germanice se stabilesc pe teritoriile fostului Imperiu Roman și fondează noi structuri statale.</a:t>
            </a:r>
            <a:endParaRPr lang="en-US" sz="1447" dirty="0"/>
          </a:p>
        </p:txBody>
      </p:sp>
      <p:sp>
        <p:nvSpPr>
          <p:cNvPr id="14" name="Shape 12"/>
          <p:cNvSpPr/>
          <p:nvPr/>
        </p:nvSpPr>
        <p:spPr>
          <a:xfrm>
            <a:off x="5952292" y="4150042"/>
            <a:ext cx="5635109" cy="18336"/>
          </a:xfrm>
          <a:prstGeom prst="roundRect">
            <a:avLst>
              <a:gd name="adj" fmla="val 450953"/>
            </a:avLst>
          </a:prstGeom>
          <a:solidFill>
            <a:srgbClr val="BCDBD4"/>
          </a:solidFill>
          <a:ln/>
        </p:spPr>
      </p:sp>
      <p:sp>
        <p:nvSpPr>
          <p:cNvPr id="15" name="Shape 13"/>
          <p:cNvSpPr/>
          <p:nvPr/>
        </p:nvSpPr>
        <p:spPr>
          <a:xfrm>
            <a:off x="2951202" y="4261723"/>
            <a:ext cx="4363998" cy="1878211"/>
          </a:xfrm>
          <a:prstGeom prst="roundRect">
            <a:avLst>
              <a:gd name="adj" fmla="val 4402"/>
            </a:avLst>
          </a:prstGeom>
          <a:solidFill>
            <a:srgbClr val="D6F5EE"/>
          </a:solidFill>
          <a:ln w="7620">
            <a:solidFill>
              <a:srgbClr val="BCDBD4"/>
            </a:solidFill>
            <a:prstDash val="solid"/>
          </a:ln>
        </p:spPr>
      </p:sp>
      <p:sp>
        <p:nvSpPr>
          <p:cNvPr id="16" name="Text 14"/>
          <p:cNvSpPr/>
          <p:nvPr/>
        </p:nvSpPr>
        <p:spPr>
          <a:xfrm>
            <a:off x="3142536" y="5028605"/>
            <a:ext cx="192643" cy="344448"/>
          </a:xfrm>
          <a:prstGeom prst="rect">
            <a:avLst/>
          </a:prstGeom>
          <a:noFill/>
          <a:ln/>
        </p:spPr>
        <p:txBody>
          <a:bodyPr wrap="none" rtlCol="0" anchor="t"/>
          <a:lstStyle/>
          <a:p>
            <a:pPr marL="0" indent="0" algn="ctr">
              <a:lnSpc>
                <a:spcPts val="2713"/>
              </a:lnSpc>
              <a:buNone/>
            </a:pPr>
            <a:r>
              <a:rPr lang="en-US" sz="1809" b="1" dirty="0">
                <a:solidFill>
                  <a:srgbClr val="333F70"/>
                </a:solidFill>
                <a:latin typeface="Unbounded" pitchFamily="34" charset="0"/>
                <a:ea typeface="Unbounded" pitchFamily="34" charset="-122"/>
                <a:cs typeface="Unbounded" pitchFamily="34" charset="-120"/>
              </a:rPr>
              <a:t>3</a:t>
            </a:r>
            <a:endParaRPr lang="en-US" sz="1809" dirty="0"/>
          </a:p>
        </p:txBody>
      </p:sp>
      <p:sp>
        <p:nvSpPr>
          <p:cNvPr id="17" name="Text 15"/>
          <p:cNvSpPr/>
          <p:nvPr/>
        </p:nvSpPr>
        <p:spPr>
          <a:xfrm>
            <a:off x="7498913" y="4445437"/>
            <a:ext cx="3996571" cy="574119"/>
          </a:xfrm>
          <a:prstGeom prst="rect">
            <a:avLst/>
          </a:prstGeom>
          <a:noFill/>
          <a:ln/>
        </p:spPr>
        <p:txBody>
          <a:bodyPr wrap="square" rtlCol="0" anchor="t"/>
          <a:lstStyle/>
          <a:p>
            <a:pPr marL="0" indent="0" algn="l">
              <a:lnSpc>
                <a:spcPts val="2261"/>
              </a:lnSpc>
              <a:buNone/>
            </a:pPr>
            <a:r>
              <a:rPr lang="en-US" sz="1809" b="1" dirty="0">
                <a:solidFill>
                  <a:srgbClr val="333F70"/>
                </a:solidFill>
                <a:latin typeface="Unbounded" pitchFamily="34" charset="0"/>
                <a:ea typeface="Unbounded" pitchFamily="34" charset="-122"/>
                <a:cs typeface="Unbounded" pitchFamily="34" charset="-120"/>
              </a:rPr>
              <a:t>Apariția monarhiilor medieval</a:t>
            </a:r>
            <a:endParaRPr lang="en-US" sz="1809" dirty="0"/>
          </a:p>
        </p:txBody>
      </p:sp>
      <p:sp>
        <p:nvSpPr>
          <p:cNvPr id="18" name="Text 16"/>
          <p:cNvSpPr/>
          <p:nvPr/>
        </p:nvSpPr>
        <p:spPr>
          <a:xfrm>
            <a:off x="7498913" y="5129689"/>
            <a:ext cx="3996571" cy="826532"/>
          </a:xfrm>
          <a:prstGeom prst="rect">
            <a:avLst/>
          </a:prstGeom>
          <a:noFill/>
          <a:ln/>
        </p:spPr>
        <p:txBody>
          <a:bodyPr wrap="square" rtlCol="0" anchor="t"/>
          <a:lstStyle/>
          <a:p>
            <a:pPr marL="0" indent="0" algn="l">
              <a:lnSpc>
                <a:spcPts val="2170"/>
              </a:lnSpc>
              <a:buNone/>
            </a:pPr>
            <a:r>
              <a:rPr lang="en-US" sz="1447" dirty="0">
                <a:solidFill>
                  <a:srgbClr val="333F70"/>
                </a:solidFill>
                <a:latin typeface="Open Sans" pitchFamily="34" charset="0"/>
                <a:ea typeface="Open Sans" pitchFamily="34" charset="-122"/>
                <a:cs typeface="Open Sans" pitchFamily="34" charset="-120"/>
              </a:rPr>
              <a:t>Odată cu consolidarea puterii regale, aceste regate se transformă în state medievale centralizate.</a:t>
            </a:r>
            <a:endParaRPr lang="en-US" sz="1447" dirty="0"/>
          </a:p>
        </p:txBody>
      </p:sp>
      <p:sp>
        <p:nvSpPr>
          <p:cNvPr id="19" name="Text 17"/>
          <p:cNvSpPr/>
          <p:nvPr/>
        </p:nvSpPr>
        <p:spPr>
          <a:xfrm>
            <a:off x="2951202" y="6346627"/>
            <a:ext cx="8727996" cy="1377553"/>
          </a:xfrm>
          <a:prstGeom prst="rect">
            <a:avLst/>
          </a:prstGeom>
          <a:noFill/>
          <a:ln/>
        </p:spPr>
        <p:txBody>
          <a:bodyPr wrap="square" rtlCol="0" anchor="t"/>
          <a:lstStyle/>
          <a:p>
            <a:pPr marL="0" indent="0">
              <a:lnSpc>
                <a:spcPts val="2170"/>
              </a:lnSpc>
              <a:buNone/>
            </a:pPr>
            <a:r>
              <a:rPr lang="en-US" sz="1447" dirty="0">
                <a:solidFill>
                  <a:srgbClr val="333F70"/>
                </a:solidFill>
                <a:latin typeface="Open Sans" pitchFamily="34" charset="0"/>
                <a:ea typeface="Open Sans" pitchFamily="34" charset="-122"/>
                <a:cs typeface="Open Sans" pitchFamily="34" charset="-120"/>
              </a:rPr>
              <a:t>După căderea Imperiului Roman de Apus, teritoriile fostei provincii s-au fragmentat în mai multe regate conduse de lideri locali și triburi germanice. Cuceririle și migrațiile popoarelor barbare au dus la întemeierea unor noi state medievale în secolul al V-lea, care au început să se consolideze în secolele următoare. Odată cu întărirea autorității regale, aceste regate au evoluat către structuri statale centralizate, marcând apariția monarhiilor medievale în Europa.</a:t>
            </a:r>
            <a:endParaRPr lang="en-US" sz="144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502825" y="831413"/>
            <a:ext cx="4885373" cy="610553"/>
          </a:xfrm>
          <a:prstGeom prst="rect">
            <a:avLst/>
          </a:prstGeom>
          <a:noFill/>
          <a:ln/>
        </p:spPr>
        <p:txBody>
          <a:bodyPr wrap="none" rtlCol="0" anchor="t"/>
          <a:lstStyle/>
          <a:p>
            <a:pPr marL="0" indent="0">
              <a:lnSpc>
                <a:spcPts val="4809"/>
              </a:lnSpc>
              <a:buNone/>
            </a:pPr>
            <a:r>
              <a:rPr lang="en-US" sz="3847" b="1" dirty="0" err="1">
                <a:solidFill>
                  <a:schemeClr val="accent2">
                    <a:lumMod val="75000"/>
                  </a:schemeClr>
                </a:solidFill>
                <a:latin typeface="Unbounded" pitchFamily="34" charset="0"/>
                <a:ea typeface="Unbounded" pitchFamily="34" charset="-122"/>
                <a:cs typeface="Unbounded" pitchFamily="34" charset="-120"/>
              </a:rPr>
              <a:t>Sistemul</a:t>
            </a:r>
            <a:r>
              <a:rPr lang="en-US" sz="3847" b="1" dirty="0">
                <a:solidFill>
                  <a:schemeClr val="accent2">
                    <a:lumMod val="75000"/>
                  </a:schemeClr>
                </a:solidFill>
                <a:latin typeface="Unbounded" pitchFamily="34" charset="0"/>
                <a:ea typeface="Unbounded" pitchFamily="34" charset="-122"/>
                <a:cs typeface="Unbounded" pitchFamily="34" charset="-120"/>
              </a:rPr>
              <a:t> </a:t>
            </a:r>
            <a:r>
              <a:rPr lang="ro-RO" sz="3847" b="1" dirty="0">
                <a:solidFill>
                  <a:schemeClr val="accent2">
                    <a:lumMod val="75000"/>
                  </a:schemeClr>
                </a:solidFill>
                <a:latin typeface="Unbounded" pitchFamily="34" charset="0"/>
                <a:ea typeface="Unbounded" pitchFamily="34" charset="-122"/>
                <a:cs typeface="Unbounded" pitchFamily="34" charset="-120"/>
              </a:rPr>
              <a:t>f</a:t>
            </a:r>
            <a:r>
              <a:rPr lang="en-US" sz="3847" b="1" dirty="0" err="1">
                <a:solidFill>
                  <a:schemeClr val="accent2">
                    <a:lumMod val="75000"/>
                  </a:schemeClr>
                </a:solidFill>
                <a:latin typeface="Unbounded" pitchFamily="34" charset="0"/>
                <a:ea typeface="Unbounded" pitchFamily="34" charset="-122"/>
                <a:cs typeface="Unbounded" pitchFamily="34" charset="-120"/>
              </a:rPr>
              <a:t>eudal</a:t>
            </a:r>
            <a:endParaRPr lang="en-US" sz="3847" dirty="0">
              <a:solidFill>
                <a:schemeClr val="accent2">
                  <a:lumMod val="75000"/>
                </a:schemeClr>
              </a:solidFill>
            </a:endParaRPr>
          </a:p>
        </p:txBody>
      </p:sp>
      <p:pic>
        <p:nvPicPr>
          <p:cNvPr id="6" name="Image 1" descr="preencoded.png"/>
          <p:cNvPicPr>
            <a:picLocks noChangeAspect="1"/>
          </p:cNvPicPr>
          <p:nvPr/>
        </p:nvPicPr>
        <p:blipFill>
          <a:blip r:embed="rId4"/>
          <a:stretch>
            <a:fillRect/>
          </a:stretch>
        </p:blipFill>
        <p:spPr>
          <a:xfrm>
            <a:off x="4502825" y="1734979"/>
            <a:ext cx="977027" cy="1985367"/>
          </a:xfrm>
          <a:prstGeom prst="rect">
            <a:avLst/>
          </a:prstGeom>
        </p:spPr>
      </p:pic>
      <p:sp>
        <p:nvSpPr>
          <p:cNvPr id="7" name="Text 3"/>
          <p:cNvSpPr/>
          <p:nvPr/>
        </p:nvSpPr>
        <p:spPr>
          <a:xfrm>
            <a:off x="5772864" y="1930360"/>
            <a:ext cx="2442686" cy="305395"/>
          </a:xfrm>
          <a:prstGeom prst="rect">
            <a:avLst/>
          </a:prstGeom>
          <a:noFill/>
          <a:ln/>
        </p:spPr>
        <p:txBody>
          <a:bodyPr wrap="none" rtlCol="0" anchor="t"/>
          <a:lstStyle/>
          <a:p>
            <a:pPr marL="0" indent="0" algn="l">
              <a:lnSpc>
                <a:spcPts val="2404"/>
              </a:lnSpc>
              <a:buNone/>
            </a:pPr>
            <a:r>
              <a:rPr lang="en-US" sz="1923" b="1" dirty="0">
                <a:solidFill>
                  <a:srgbClr val="333F70"/>
                </a:solidFill>
                <a:latin typeface="Unbounded" pitchFamily="34" charset="0"/>
                <a:ea typeface="Unbounded" pitchFamily="34" charset="-122"/>
                <a:cs typeface="Unbounded" pitchFamily="34" charset="-120"/>
              </a:rPr>
              <a:t>Moșii și Iobagi</a:t>
            </a:r>
            <a:endParaRPr lang="en-US" sz="1923" dirty="0"/>
          </a:p>
        </p:txBody>
      </p:sp>
      <p:sp>
        <p:nvSpPr>
          <p:cNvPr id="8" name="Text 4"/>
          <p:cNvSpPr/>
          <p:nvPr/>
        </p:nvSpPr>
        <p:spPr>
          <a:xfrm>
            <a:off x="5772864" y="2352913"/>
            <a:ext cx="8012311" cy="1172051"/>
          </a:xfrm>
          <a:prstGeom prst="rect">
            <a:avLst/>
          </a:prstGeom>
          <a:noFill/>
          <a:ln/>
        </p:spPr>
        <p:txBody>
          <a:bodyPr wrap="square" rtlCol="0" anchor="t"/>
          <a:lstStyle/>
          <a:p>
            <a:pPr marL="0" indent="0" algn="l">
              <a:lnSpc>
                <a:spcPts val="2308"/>
              </a:lnSpc>
              <a:buNone/>
            </a:pPr>
            <a:r>
              <a:rPr lang="en-US" sz="1539" dirty="0">
                <a:solidFill>
                  <a:srgbClr val="333F70"/>
                </a:solidFill>
                <a:latin typeface="Open Sans" pitchFamily="34" charset="0"/>
                <a:ea typeface="Open Sans" pitchFamily="34" charset="-122"/>
                <a:cs typeface="Open Sans" pitchFamily="34" charset="-120"/>
              </a:rPr>
              <a:t>Sistemul feudal se baza pe o ierarhie clară, cu nobili proprietari de pământ (moșieri) la vârf și iobagi, țărani obligați să lucreze pământul stăpânilor lor, la bază. Iobagii aveau anumite drepturi, dar erau legați de pământul pe care îl cultivau și nu aveau libertate de mișcare.</a:t>
            </a:r>
            <a:endParaRPr lang="en-US" sz="1539" dirty="0"/>
          </a:p>
        </p:txBody>
      </p:sp>
      <p:pic>
        <p:nvPicPr>
          <p:cNvPr id="9" name="Image 2" descr="preencoded.png"/>
          <p:cNvPicPr>
            <a:picLocks noChangeAspect="1"/>
          </p:cNvPicPr>
          <p:nvPr/>
        </p:nvPicPr>
        <p:blipFill>
          <a:blip r:embed="rId5"/>
          <a:stretch>
            <a:fillRect/>
          </a:stretch>
        </p:blipFill>
        <p:spPr>
          <a:xfrm>
            <a:off x="4502825" y="3720346"/>
            <a:ext cx="977027" cy="1692354"/>
          </a:xfrm>
          <a:prstGeom prst="rect">
            <a:avLst/>
          </a:prstGeom>
        </p:spPr>
      </p:pic>
      <p:sp>
        <p:nvSpPr>
          <p:cNvPr id="10" name="Text 5"/>
          <p:cNvSpPr/>
          <p:nvPr/>
        </p:nvSpPr>
        <p:spPr>
          <a:xfrm>
            <a:off x="5772864" y="3915728"/>
            <a:ext cx="3158014" cy="305395"/>
          </a:xfrm>
          <a:prstGeom prst="rect">
            <a:avLst/>
          </a:prstGeom>
          <a:noFill/>
          <a:ln/>
        </p:spPr>
        <p:txBody>
          <a:bodyPr wrap="none" rtlCol="0" anchor="t"/>
          <a:lstStyle/>
          <a:p>
            <a:pPr marL="0" indent="0" algn="l">
              <a:lnSpc>
                <a:spcPts val="2404"/>
              </a:lnSpc>
              <a:buNone/>
            </a:pPr>
            <a:r>
              <a:rPr lang="en-US" sz="1923" b="1" dirty="0">
                <a:solidFill>
                  <a:srgbClr val="333F70"/>
                </a:solidFill>
                <a:latin typeface="Unbounded" pitchFamily="34" charset="0"/>
                <a:ea typeface="Unbounded" pitchFamily="34" charset="-122"/>
                <a:cs typeface="Unbounded" pitchFamily="34" charset="-120"/>
              </a:rPr>
              <a:t>Îndatoriri și Prestații</a:t>
            </a:r>
            <a:endParaRPr lang="en-US" sz="1923" dirty="0"/>
          </a:p>
        </p:txBody>
      </p:sp>
      <p:sp>
        <p:nvSpPr>
          <p:cNvPr id="11" name="Text 6"/>
          <p:cNvSpPr/>
          <p:nvPr/>
        </p:nvSpPr>
        <p:spPr>
          <a:xfrm>
            <a:off x="5772864" y="4338280"/>
            <a:ext cx="8012311" cy="879038"/>
          </a:xfrm>
          <a:prstGeom prst="rect">
            <a:avLst/>
          </a:prstGeom>
          <a:noFill/>
          <a:ln/>
        </p:spPr>
        <p:txBody>
          <a:bodyPr wrap="square" rtlCol="0" anchor="t"/>
          <a:lstStyle/>
          <a:p>
            <a:pPr marL="0" indent="0" algn="l">
              <a:lnSpc>
                <a:spcPts val="2308"/>
              </a:lnSpc>
              <a:buNone/>
            </a:pPr>
            <a:r>
              <a:rPr lang="en-US" sz="1539" dirty="0">
                <a:solidFill>
                  <a:srgbClr val="333F70"/>
                </a:solidFill>
                <a:latin typeface="Open Sans" pitchFamily="34" charset="0"/>
                <a:ea typeface="Open Sans" pitchFamily="34" charset="-122"/>
                <a:cs typeface="Open Sans" pitchFamily="34" charset="-120"/>
              </a:rPr>
              <a:t>Iobagii erau obligați să presteze zile de muncă gratuită pe domeniile moșierilor, să plătească impozite și să îndeplinească diverse alte sarcini. În schimb, moșierii aveau obligația de a-i proteja și de a le asigura condiții de trai.</a:t>
            </a:r>
            <a:endParaRPr lang="en-US" sz="1539" dirty="0"/>
          </a:p>
        </p:txBody>
      </p:sp>
      <p:pic>
        <p:nvPicPr>
          <p:cNvPr id="12" name="Image 3" descr="preencoded.png"/>
          <p:cNvPicPr>
            <a:picLocks noChangeAspect="1"/>
          </p:cNvPicPr>
          <p:nvPr/>
        </p:nvPicPr>
        <p:blipFill>
          <a:blip r:embed="rId6"/>
          <a:stretch>
            <a:fillRect/>
          </a:stretch>
        </p:blipFill>
        <p:spPr>
          <a:xfrm>
            <a:off x="4502825" y="5412700"/>
            <a:ext cx="977027" cy="1985367"/>
          </a:xfrm>
          <a:prstGeom prst="rect">
            <a:avLst/>
          </a:prstGeom>
        </p:spPr>
      </p:pic>
      <p:sp>
        <p:nvSpPr>
          <p:cNvPr id="13" name="Text 7"/>
          <p:cNvSpPr/>
          <p:nvPr/>
        </p:nvSpPr>
        <p:spPr>
          <a:xfrm>
            <a:off x="5772864" y="5608082"/>
            <a:ext cx="4037886" cy="305395"/>
          </a:xfrm>
          <a:prstGeom prst="rect">
            <a:avLst/>
          </a:prstGeom>
          <a:noFill/>
          <a:ln/>
        </p:spPr>
        <p:txBody>
          <a:bodyPr wrap="none" rtlCol="0" anchor="t"/>
          <a:lstStyle/>
          <a:p>
            <a:pPr marL="0" indent="0" algn="l">
              <a:lnSpc>
                <a:spcPts val="2404"/>
              </a:lnSpc>
              <a:buNone/>
            </a:pPr>
            <a:r>
              <a:rPr lang="en-US" sz="1923" b="1" dirty="0">
                <a:solidFill>
                  <a:srgbClr val="333F70"/>
                </a:solidFill>
                <a:latin typeface="Unbounded" pitchFamily="34" charset="0"/>
                <a:ea typeface="Unbounded" pitchFamily="34" charset="-122"/>
                <a:cs typeface="Unbounded" pitchFamily="34" charset="-120"/>
              </a:rPr>
              <a:t>Autarhie și Autosuficiență</a:t>
            </a:r>
            <a:endParaRPr lang="en-US" sz="1923" dirty="0"/>
          </a:p>
        </p:txBody>
      </p:sp>
      <p:sp>
        <p:nvSpPr>
          <p:cNvPr id="14" name="Text 8"/>
          <p:cNvSpPr/>
          <p:nvPr/>
        </p:nvSpPr>
        <p:spPr>
          <a:xfrm>
            <a:off x="5772864" y="6030635"/>
            <a:ext cx="8012311" cy="1172051"/>
          </a:xfrm>
          <a:prstGeom prst="rect">
            <a:avLst/>
          </a:prstGeom>
          <a:noFill/>
          <a:ln/>
        </p:spPr>
        <p:txBody>
          <a:bodyPr wrap="square" rtlCol="0" anchor="t"/>
          <a:lstStyle/>
          <a:p>
            <a:pPr marL="0" indent="0" algn="l">
              <a:lnSpc>
                <a:spcPts val="2308"/>
              </a:lnSpc>
              <a:buNone/>
            </a:pPr>
            <a:r>
              <a:rPr lang="en-US" sz="1539" dirty="0">
                <a:solidFill>
                  <a:srgbClr val="333F70"/>
                </a:solidFill>
                <a:latin typeface="Open Sans" pitchFamily="34" charset="0"/>
                <a:ea typeface="Open Sans" pitchFamily="34" charset="-122"/>
                <a:cs typeface="Open Sans" pitchFamily="34" charset="-120"/>
              </a:rPr>
              <a:t>Gospodăriile feudale erau în mare măsură autarhice și autosuficiente, producând majoritatea bunurilor necesare în cadrul domeniului. Schimburile comerciale se limitau la unele bunuri de lux și materii prime. Această izolare a dus la un nivel redus de dezvoltare a orașelor și a comerțului.</a:t>
            </a:r>
            <a:endParaRPr lang="en-US" sz="1539"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1643063"/>
            <a:ext cx="5963722" cy="694373"/>
          </a:xfrm>
          <a:prstGeom prst="rect">
            <a:avLst/>
          </a:prstGeom>
          <a:noFill/>
          <a:ln/>
        </p:spPr>
        <p:txBody>
          <a:bodyPr wrap="none" rtlCol="0" anchor="t"/>
          <a:lstStyle/>
          <a:p>
            <a:pPr marL="0" indent="0" algn="ctr">
              <a:lnSpc>
                <a:spcPts val="5468"/>
              </a:lnSpc>
              <a:buNone/>
            </a:pPr>
            <a:r>
              <a:rPr lang="en-US" sz="4374" b="1" dirty="0" err="1">
                <a:solidFill>
                  <a:schemeClr val="accent2">
                    <a:lumMod val="75000"/>
                  </a:schemeClr>
                </a:solidFill>
                <a:latin typeface="Unbounded" pitchFamily="34" charset="0"/>
                <a:ea typeface="Unbounded" pitchFamily="34" charset="-122"/>
                <a:cs typeface="Unbounded" pitchFamily="34" charset="-120"/>
              </a:rPr>
              <a:t>Biserica</a:t>
            </a:r>
            <a:r>
              <a:rPr lang="en-US" sz="4374" b="1" dirty="0">
                <a:solidFill>
                  <a:schemeClr val="accent2">
                    <a:lumMod val="75000"/>
                  </a:schemeClr>
                </a:solidFill>
                <a:latin typeface="Unbounded" pitchFamily="34" charset="0"/>
                <a:ea typeface="Unbounded" pitchFamily="34" charset="-122"/>
                <a:cs typeface="Unbounded" pitchFamily="34" charset="-120"/>
              </a:rPr>
              <a:t> </a:t>
            </a:r>
            <a:r>
              <a:rPr lang="ro-RO" sz="4374" b="1" dirty="0">
                <a:solidFill>
                  <a:schemeClr val="accent2">
                    <a:lumMod val="75000"/>
                  </a:schemeClr>
                </a:solidFill>
                <a:latin typeface="Unbounded" pitchFamily="34" charset="0"/>
                <a:ea typeface="Unbounded" pitchFamily="34" charset="-122"/>
                <a:cs typeface="Unbounded" pitchFamily="34" charset="-120"/>
              </a:rPr>
              <a:t>c</a:t>
            </a:r>
            <a:r>
              <a:rPr lang="en-US" sz="4374" b="1" dirty="0" err="1">
                <a:solidFill>
                  <a:schemeClr val="accent2">
                    <a:lumMod val="75000"/>
                  </a:schemeClr>
                </a:solidFill>
                <a:latin typeface="Unbounded" pitchFamily="34" charset="0"/>
                <a:ea typeface="Unbounded" pitchFamily="34" charset="-122"/>
                <a:cs typeface="Unbounded" pitchFamily="34" charset="-120"/>
              </a:rPr>
              <a:t>atolică</a:t>
            </a:r>
            <a:endParaRPr lang="en-US" sz="4374" dirty="0">
              <a:solidFill>
                <a:schemeClr val="accent2">
                  <a:lumMod val="75000"/>
                </a:schemeClr>
              </a:solidFill>
            </a:endParaRPr>
          </a:p>
        </p:txBody>
      </p:sp>
      <p:sp>
        <p:nvSpPr>
          <p:cNvPr id="6" name="Text 3"/>
          <p:cNvSpPr/>
          <p:nvPr/>
        </p:nvSpPr>
        <p:spPr>
          <a:xfrm>
            <a:off x="833199" y="2670691"/>
            <a:ext cx="7477601" cy="1999536"/>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Biserica Catolică a jucat un rol central în dezvoltarea și organizarea societății medievale. Centrul puterii religioase și spirituale, aceasta a exercitat o influență puternică asupra vieții politice, sociale și culturale a Evului Mediu. Catedrala gotică, cu impunătoarele ei turnuri și vitralii colorate, a devenit simbolul omniprezent al credinței catolice în rândul populației.</a:t>
            </a:r>
            <a:endParaRPr lang="en-US" sz="1750" dirty="0"/>
          </a:p>
        </p:txBody>
      </p:sp>
      <p:sp>
        <p:nvSpPr>
          <p:cNvPr id="7" name="Text 4"/>
          <p:cNvSpPr/>
          <p:nvPr/>
        </p:nvSpPr>
        <p:spPr>
          <a:xfrm>
            <a:off x="833199" y="4920139"/>
            <a:ext cx="7477601" cy="1666280"/>
          </a:xfrm>
          <a:prstGeom prst="rect">
            <a:avLst/>
          </a:prstGeom>
          <a:noFill/>
          <a:ln/>
        </p:spPr>
        <p:txBody>
          <a:bodyPr wrap="square" rtlCol="0" anchor="t"/>
          <a:lstStyle/>
          <a:p>
            <a:pPr marL="0" indent="0">
              <a:lnSpc>
                <a:spcPts val="2624"/>
              </a:lnSpc>
              <a:buNone/>
            </a:pPr>
            <a:r>
              <a:rPr lang="en-US" sz="1750" dirty="0">
                <a:solidFill>
                  <a:srgbClr val="333F70"/>
                </a:solidFill>
                <a:latin typeface="Open Sans" pitchFamily="34" charset="0"/>
                <a:ea typeface="Open Sans" pitchFamily="34" charset="-122"/>
                <a:cs typeface="Open Sans" pitchFamily="34" charset="-120"/>
              </a:rPr>
              <a:t>Papalitatea a câștigat tot mai multă autoritate și a condus Bisericii în încercări de reformă și centralizare a puterii. Ordinele monahale precum benedictinii și franciscanii au propagat învățăturile creștine și modelat viața spirituală a credincioșilor. Teologia scolastică și filosofia medievală s-au dezvoltat în cadrul instituțiilor bisericești.</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2067163" y="608767"/>
            <a:ext cx="8643461" cy="690563"/>
          </a:xfrm>
          <a:prstGeom prst="rect">
            <a:avLst/>
          </a:prstGeom>
          <a:noFill/>
          <a:ln/>
        </p:spPr>
        <p:txBody>
          <a:bodyPr wrap="none" rtlCol="0" anchor="t"/>
          <a:lstStyle/>
          <a:p>
            <a:pPr marL="0" indent="0">
              <a:lnSpc>
                <a:spcPts val="5437"/>
              </a:lnSpc>
              <a:buNone/>
            </a:pPr>
            <a:r>
              <a:rPr lang="en-US" sz="4350" b="1" dirty="0" err="1">
                <a:solidFill>
                  <a:schemeClr val="accent2">
                    <a:lumMod val="75000"/>
                  </a:schemeClr>
                </a:solidFill>
                <a:latin typeface="Unbounded" pitchFamily="34" charset="0"/>
                <a:ea typeface="Unbounded" pitchFamily="34" charset="-122"/>
                <a:cs typeface="Unbounded" pitchFamily="34" charset="-120"/>
              </a:rPr>
              <a:t>Renașterea</a:t>
            </a:r>
            <a:r>
              <a:rPr lang="en-US" sz="4350" b="1" dirty="0">
                <a:solidFill>
                  <a:schemeClr val="accent2">
                    <a:lumMod val="75000"/>
                  </a:schemeClr>
                </a:solidFill>
                <a:latin typeface="Unbounded" pitchFamily="34" charset="0"/>
                <a:ea typeface="Unbounded" pitchFamily="34" charset="-122"/>
                <a:cs typeface="Unbounded" pitchFamily="34" charset="-120"/>
              </a:rPr>
              <a:t> </a:t>
            </a:r>
            <a:r>
              <a:rPr lang="ro-RO" sz="4350" b="1" dirty="0">
                <a:solidFill>
                  <a:schemeClr val="accent2">
                    <a:lumMod val="75000"/>
                  </a:schemeClr>
                </a:solidFill>
                <a:latin typeface="Unbounded" pitchFamily="34" charset="0"/>
                <a:ea typeface="Unbounded" pitchFamily="34" charset="-122"/>
                <a:cs typeface="Unbounded" pitchFamily="34" charset="-120"/>
              </a:rPr>
              <a:t>c</a:t>
            </a:r>
            <a:r>
              <a:rPr lang="en-US" sz="4350" b="1" dirty="0" err="1">
                <a:solidFill>
                  <a:schemeClr val="accent2">
                    <a:lumMod val="75000"/>
                  </a:schemeClr>
                </a:solidFill>
                <a:latin typeface="Unbounded" pitchFamily="34" charset="0"/>
                <a:ea typeface="Unbounded" pitchFamily="34" charset="-122"/>
                <a:cs typeface="Unbounded" pitchFamily="34" charset="-120"/>
              </a:rPr>
              <a:t>arolingiană</a:t>
            </a:r>
            <a:endParaRPr lang="en-US" sz="4350" dirty="0">
              <a:solidFill>
                <a:schemeClr val="accent2">
                  <a:lumMod val="75000"/>
                </a:schemeClr>
              </a:solidFill>
            </a:endParaRPr>
          </a:p>
        </p:txBody>
      </p:sp>
      <p:sp>
        <p:nvSpPr>
          <p:cNvPr id="5" name="Shape 3"/>
          <p:cNvSpPr/>
          <p:nvPr/>
        </p:nvSpPr>
        <p:spPr>
          <a:xfrm>
            <a:off x="2067163" y="1741170"/>
            <a:ext cx="1749266" cy="1250990"/>
          </a:xfrm>
          <a:prstGeom prst="roundRect">
            <a:avLst>
              <a:gd name="adj" fmla="val 7949"/>
            </a:avLst>
          </a:prstGeom>
          <a:solidFill>
            <a:srgbClr val="D6F5EE"/>
          </a:solidFill>
          <a:ln w="7620">
            <a:solidFill>
              <a:srgbClr val="BCDBD4"/>
            </a:solidFill>
            <a:prstDash val="solid"/>
          </a:ln>
        </p:spPr>
      </p:sp>
      <p:sp>
        <p:nvSpPr>
          <p:cNvPr id="6" name="Text 4"/>
          <p:cNvSpPr/>
          <p:nvPr/>
        </p:nvSpPr>
        <p:spPr>
          <a:xfrm>
            <a:off x="2295644" y="2159437"/>
            <a:ext cx="143589" cy="414338"/>
          </a:xfrm>
          <a:prstGeom prst="rect">
            <a:avLst/>
          </a:prstGeom>
          <a:noFill/>
          <a:ln/>
        </p:spPr>
        <p:txBody>
          <a:bodyPr wrap="none" rtlCol="0" anchor="t"/>
          <a:lstStyle/>
          <a:p>
            <a:pPr marL="0" indent="0" algn="ctr">
              <a:lnSpc>
                <a:spcPts val="3262"/>
              </a:lnSpc>
              <a:buNone/>
            </a:pPr>
            <a:r>
              <a:rPr lang="en-US" sz="2175" b="1" dirty="0">
                <a:solidFill>
                  <a:srgbClr val="333F70"/>
                </a:solidFill>
                <a:latin typeface="Unbounded" pitchFamily="34" charset="0"/>
                <a:ea typeface="Unbounded" pitchFamily="34" charset="-122"/>
                <a:cs typeface="Unbounded" pitchFamily="34" charset="-120"/>
              </a:rPr>
              <a:t>1</a:t>
            </a:r>
            <a:endParaRPr lang="en-US" sz="2175" dirty="0"/>
          </a:p>
        </p:txBody>
      </p:sp>
      <p:sp>
        <p:nvSpPr>
          <p:cNvPr id="7" name="Text 5"/>
          <p:cNvSpPr/>
          <p:nvPr/>
        </p:nvSpPr>
        <p:spPr>
          <a:xfrm>
            <a:off x="4037290" y="1962031"/>
            <a:ext cx="2762131"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Învățământul</a:t>
            </a:r>
            <a:endParaRPr lang="en-US" sz="2175" dirty="0"/>
          </a:p>
        </p:txBody>
      </p:sp>
      <p:sp>
        <p:nvSpPr>
          <p:cNvPr id="8" name="Text 6"/>
          <p:cNvSpPr/>
          <p:nvPr/>
        </p:nvSpPr>
        <p:spPr>
          <a:xfrm>
            <a:off x="4037290" y="2439829"/>
            <a:ext cx="4968359" cy="331470"/>
          </a:xfrm>
          <a:prstGeom prst="rect">
            <a:avLst/>
          </a:prstGeom>
          <a:noFill/>
          <a:ln/>
        </p:spPr>
        <p:txBody>
          <a:bodyPr wrap="none" rtlCol="0" anchor="t"/>
          <a:lstStyle/>
          <a:p>
            <a:pPr marL="0" indent="0" algn="l">
              <a:lnSpc>
                <a:spcPts val="2610"/>
              </a:lnSpc>
              <a:buNone/>
            </a:pPr>
            <a:r>
              <a:rPr lang="en-US" sz="1740" dirty="0">
                <a:solidFill>
                  <a:srgbClr val="333F70"/>
                </a:solidFill>
                <a:latin typeface="Open Sans" pitchFamily="34" charset="0"/>
                <a:ea typeface="Open Sans" pitchFamily="34" charset="-122"/>
                <a:cs typeface="Open Sans" pitchFamily="34" charset="-120"/>
              </a:rPr>
              <a:t>Centrele de învățământ episcopal și mănăstiresc</a:t>
            </a:r>
            <a:endParaRPr lang="en-US" sz="1740" dirty="0"/>
          </a:p>
        </p:txBody>
      </p:sp>
      <p:sp>
        <p:nvSpPr>
          <p:cNvPr id="9" name="Shape 7"/>
          <p:cNvSpPr/>
          <p:nvPr/>
        </p:nvSpPr>
        <p:spPr>
          <a:xfrm>
            <a:off x="3926800" y="2966651"/>
            <a:ext cx="8526066" cy="22086"/>
          </a:xfrm>
          <a:prstGeom prst="roundRect">
            <a:avLst>
              <a:gd name="adj" fmla="val 450228"/>
            </a:avLst>
          </a:prstGeom>
          <a:solidFill>
            <a:srgbClr val="BCDBD4"/>
          </a:solidFill>
          <a:ln/>
        </p:spPr>
      </p:sp>
      <p:sp>
        <p:nvSpPr>
          <p:cNvPr id="10" name="Shape 8"/>
          <p:cNvSpPr/>
          <p:nvPr/>
        </p:nvSpPr>
        <p:spPr>
          <a:xfrm>
            <a:off x="2067163" y="3102531"/>
            <a:ext cx="3498652" cy="1250990"/>
          </a:xfrm>
          <a:prstGeom prst="roundRect">
            <a:avLst>
              <a:gd name="adj" fmla="val 7949"/>
            </a:avLst>
          </a:prstGeom>
          <a:solidFill>
            <a:srgbClr val="D6F5EE"/>
          </a:solidFill>
          <a:ln w="7620">
            <a:solidFill>
              <a:srgbClr val="BCDBD4"/>
            </a:solidFill>
            <a:prstDash val="solid"/>
          </a:ln>
        </p:spPr>
      </p:sp>
      <p:sp>
        <p:nvSpPr>
          <p:cNvPr id="11" name="Text 9"/>
          <p:cNvSpPr/>
          <p:nvPr/>
        </p:nvSpPr>
        <p:spPr>
          <a:xfrm>
            <a:off x="2295644" y="3520797"/>
            <a:ext cx="230624" cy="414338"/>
          </a:xfrm>
          <a:prstGeom prst="rect">
            <a:avLst/>
          </a:prstGeom>
          <a:noFill/>
          <a:ln/>
        </p:spPr>
        <p:txBody>
          <a:bodyPr wrap="none" rtlCol="0" anchor="t"/>
          <a:lstStyle/>
          <a:p>
            <a:pPr marL="0" indent="0" algn="ctr">
              <a:lnSpc>
                <a:spcPts val="3262"/>
              </a:lnSpc>
              <a:buNone/>
            </a:pPr>
            <a:r>
              <a:rPr lang="en-US" sz="2175" b="1" dirty="0">
                <a:solidFill>
                  <a:srgbClr val="333F70"/>
                </a:solidFill>
                <a:latin typeface="Unbounded" pitchFamily="34" charset="0"/>
                <a:ea typeface="Unbounded" pitchFamily="34" charset="-122"/>
                <a:cs typeface="Unbounded" pitchFamily="34" charset="-120"/>
              </a:rPr>
              <a:t>2</a:t>
            </a:r>
            <a:endParaRPr lang="en-US" sz="2175" dirty="0"/>
          </a:p>
        </p:txBody>
      </p:sp>
      <p:sp>
        <p:nvSpPr>
          <p:cNvPr id="12" name="Text 10"/>
          <p:cNvSpPr/>
          <p:nvPr/>
        </p:nvSpPr>
        <p:spPr>
          <a:xfrm>
            <a:off x="5786676" y="3323392"/>
            <a:ext cx="2762131"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Artele</a:t>
            </a:r>
            <a:endParaRPr lang="en-US" sz="2175" dirty="0"/>
          </a:p>
        </p:txBody>
      </p:sp>
      <p:sp>
        <p:nvSpPr>
          <p:cNvPr id="13" name="Text 11"/>
          <p:cNvSpPr/>
          <p:nvPr/>
        </p:nvSpPr>
        <p:spPr>
          <a:xfrm>
            <a:off x="5786676" y="3801189"/>
            <a:ext cx="3848576" cy="331470"/>
          </a:xfrm>
          <a:prstGeom prst="rect">
            <a:avLst/>
          </a:prstGeom>
          <a:noFill/>
          <a:ln/>
        </p:spPr>
        <p:txBody>
          <a:bodyPr wrap="none" rtlCol="0" anchor="t"/>
          <a:lstStyle/>
          <a:p>
            <a:pPr marL="0" indent="0" algn="l">
              <a:lnSpc>
                <a:spcPts val="2610"/>
              </a:lnSpc>
              <a:buNone/>
            </a:pPr>
            <a:r>
              <a:rPr lang="en-US" sz="1740" dirty="0">
                <a:solidFill>
                  <a:srgbClr val="333F70"/>
                </a:solidFill>
                <a:latin typeface="Open Sans" pitchFamily="34" charset="0"/>
                <a:ea typeface="Open Sans" pitchFamily="34" charset="-122"/>
                <a:cs typeface="Open Sans" pitchFamily="34" charset="-120"/>
              </a:rPr>
              <a:t>Promovarea artelor și meșteșugurilor</a:t>
            </a:r>
            <a:endParaRPr lang="en-US" sz="1740" dirty="0"/>
          </a:p>
        </p:txBody>
      </p:sp>
      <p:sp>
        <p:nvSpPr>
          <p:cNvPr id="14" name="Shape 12"/>
          <p:cNvSpPr/>
          <p:nvPr/>
        </p:nvSpPr>
        <p:spPr>
          <a:xfrm>
            <a:off x="5676186" y="4328011"/>
            <a:ext cx="6776680" cy="22086"/>
          </a:xfrm>
          <a:prstGeom prst="roundRect">
            <a:avLst>
              <a:gd name="adj" fmla="val 450228"/>
            </a:avLst>
          </a:prstGeom>
          <a:solidFill>
            <a:srgbClr val="BCDBD4"/>
          </a:solidFill>
          <a:ln/>
        </p:spPr>
      </p:sp>
      <p:sp>
        <p:nvSpPr>
          <p:cNvPr id="15" name="Shape 13"/>
          <p:cNvSpPr/>
          <p:nvPr/>
        </p:nvSpPr>
        <p:spPr>
          <a:xfrm>
            <a:off x="2067163" y="4463891"/>
            <a:ext cx="5248037" cy="1582460"/>
          </a:xfrm>
          <a:prstGeom prst="roundRect">
            <a:avLst>
              <a:gd name="adj" fmla="val 6284"/>
            </a:avLst>
          </a:prstGeom>
          <a:solidFill>
            <a:srgbClr val="D6F5EE"/>
          </a:solidFill>
          <a:ln w="7620">
            <a:solidFill>
              <a:srgbClr val="BCDBD4"/>
            </a:solidFill>
            <a:prstDash val="solid"/>
          </a:ln>
        </p:spPr>
      </p:sp>
      <p:sp>
        <p:nvSpPr>
          <p:cNvPr id="16" name="Text 14"/>
          <p:cNvSpPr/>
          <p:nvPr/>
        </p:nvSpPr>
        <p:spPr>
          <a:xfrm>
            <a:off x="2295644" y="5047893"/>
            <a:ext cx="231696" cy="414338"/>
          </a:xfrm>
          <a:prstGeom prst="rect">
            <a:avLst/>
          </a:prstGeom>
          <a:noFill/>
          <a:ln/>
        </p:spPr>
        <p:txBody>
          <a:bodyPr wrap="none" rtlCol="0" anchor="t"/>
          <a:lstStyle/>
          <a:p>
            <a:pPr marL="0" indent="0" algn="ctr">
              <a:lnSpc>
                <a:spcPts val="3262"/>
              </a:lnSpc>
              <a:buNone/>
            </a:pPr>
            <a:r>
              <a:rPr lang="en-US" sz="2175" b="1" dirty="0">
                <a:solidFill>
                  <a:srgbClr val="333F70"/>
                </a:solidFill>
                <a:latin typeface="Unbounded" pitchFamily="34" charset="0"/>
                <a:ea typeface="Unbounded" pitchFamily="34" charset="-122"/>
                <a:cs typeface="Unbounded" pitchFamily="34" charset="-120"/>
              </a:rPr>
              <a:t>3</a:t>
            </a:r>
            <a:endParaRPr lang="en-US" sz="2175" dirty="0"/>
          </a:p>
        </p:txBody>
      </p:sp>
      <p:sp>
        <p:nvSpPr>
          <p:cNvPr id="17" name="Text 15"/>
          <p:cNvSpPr/>
          <p:nvPr/>
        </p:nvSpPr>
        <p:spPr>
          <a:xfrm>
            <a:off x="7536061" y="4684752"/>
            <a:ext cx="2762131" cy="345281"/>
          </a:xfrm>
          <a:prstGeom prst="rect">
            <a:avLst/>
          </a:prstGeom>
          <a:noFill/>
          <a:ln/>
        </p:spPr>
        <p:txBody>
          <a:bodyPr wrap="none" rtlCol="0" anchor="t"/>
          <a:lstStyle/>
          <a:p>
            <a:pPr marL="0" indent="0" algn="l">
              <a:lnSpc>
                <a:spcPts val="2719"/>
              </a:lnSpc>
              <a:buNone/>
            </a:pPr>
            <a:r>
              <a:rPr lang="en-US" sz="2175" b="1" dirty="0">
                <a:solidFill>
                  <a:srgbClr val="333F70"/>
                </a:solidFill>
                <a:latin typeface="Unbounded" pitchFamily="34" charset="0"/>
                <a:ea typeface="Unbounded" pitchFamily="34" charset="-122"/>
                <a:cs typeface="Unbounded" pitchFamily="34" charset="-120"/>
              </a:rPr>
              <a:t>Arhitectura</a:t>
            </a:r>
            <a:endParaRPr lang="en-US" sz="2175" dirty="0"/>
          </a:p>
        </p:txBody>
      </p:sp>
      <p:sp>
        <p:nvSpPr>
          <p:cNvPr id="18" name="Text 16"/>
          <p:cNvSpPr/>
          <p:nvPr/>
        </p:nvSpPr>
        <p:spPr>
          <a:xfrm>
            <a:off x="7536061" y="5162550"/>
            <a:ext cx="4806315" cy="662940"/>
          </a:xfrm>
          <a:prstGeom prst="rect">
            <a:avLst/>
          </a:prstGeom>
          <a:noFill/>
          <a:ln/>
        </p:spPr>
        <p:txBody>
          <a:bodyPr wrap="square" rtlCol="0" anchor="t"/>
          <a:lstStyle/>
          <a:p>
            <a:pPr marL="0" indent="0" algn="l">
              <a:lnSpc>
                <a:spcPts val="2610"/>
              </a:lnSpc>
              <a:buNone/>
            </a:pPr>
            <a:r>
              <a:rPr lang="en-US" sz="1740" dirty="0">
                <a:solidFill>
                  <a:srgbClr val="333F70"/>
                </a:solidFill>
                <a:latin typeface="Open Sans" pitchFamily="34" charset="0"/>
                <a:ea typeface="Open Sans" pitchFamily="34" charset="-122"/>
                <a:cs typeface="Open Sans" pitchFamily="34" charset="-120"/>
              </a:rPr>
              <a:t>Construcția de catedrale și palate impunătoare</a:t>
            </a:r>
            <a:endParaRPr lang="en-US" sz="1740" dirty="0"/>
          </a:p>
        </p:txBody>
      </p:sp>
      <p:sp>
        <p:nvSpPr>
          <p:cNvPr id="19" name="Text 17"/>
          <p:cNvSpPr/>
          <p:nvPr/>
        </p:nvSpPr>
        <p:spPr>
          <a:xfrm>
            <a:off x="2067163" y="6294834"/>
            <a:ext cx="10496074" cy="1325880"/>
          </a:xfrm>
          <a:prstGeom prst="rect">
            <a:avLst/>
          </a:prstGeom>
          <a:noFill/>
          <a:ln/>
        </p:spPr>
        <p:txBody>
          <a:bodyPr wrap="square" rtlCol="0" anchor="t"/>
          <a:lstStyle/>
          <a:p>
            <a:pPr marL="0" indent="0">
              <a:lnSpc>
                <a:spcPts val="2610"/>
              </a:lnSpc>
              <a:buNone/>
            </a:pPr>
            <a:r>
              <a:rPr lang="en-US" sz="1740" dirty="0">
                <a:solidFill>
                  <a:srgbClr val="333F70"/>
                </a:solidFill>
                <a:latin typeface="Open Sans" pitchFamily="34" charset="0"/>
                <a:ea typeface="Open Sans" pitchFamily="34" charset="-122"/>
                <a:cs typeface="Open Sans" pitchFamily="34" charset="-120"/>
              </a:rPr>
              <a:t>Renașterea Carolingiană a reprezentat o perioadă de înflorire culturală în timpul domniei lui Carol cel Mare, la începutul Evului Mediu. Acesta a promovat dezvoltarea învățământului în centrele episcopale și mănăstirești, încurajând studierea științelor și artelor. De asemenea, arhitectura a cunoscut o evoluție remarcabilă, cu construirea de catedrale și palate grandioase în stilul roman.</a:t>
            </a:r>
            <a:endParaRPr lang="en-US" sz="174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1100</Words>
  <Application>Microsoft Office PowerPoint</Application>
  <PresentationFormat>Довільний</PresentationFormat>
  <Paragraphs>81</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GHENADII</dc:creator>
  <cp:lastModifiedBy>Liliya Hovornyan</cp:lastModifiedBy>
  <cp:revision>2</cp:revision>
  <dcterms:created xsi:type="dcterms:W3CDTF">2024-06-18T20:57:52Z</dcterms:created>
  <dcterms:modified xsi:type="dcterms:W3CDTF">2024-06-18T21:02:11Z</dcterms:modified>
</cp:coreProperties>
</file>