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9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844278"/>
            <a:ext cx="7477601" cy="2874645"/>
          </a:xfrm>
          <a:prstGeom prst="rect">
            <a:avLst/>
          </a:prstGeom>
          <a:noFill/>
          <a:ln/>
        </p:spPr>
        <p:txBody>
          <a:bodyPr wrap="square" rtlCol="0" anchor="t"/>
          <a:lstStyle/>
          <a:p>
            <a:pPr marL="0" indent="0" algn="ctr">
              <a:lnSpc>
                <a:spcPts val="7545"/>
              </a:lnSpc>
              <a:buNone/>
            </a:pPr>
            <a:r>
              <a:rPr lang="en-US" sz="6036" b="1" kern="0" spc="-181" dirty="0">
                <a:solidFill>
                  <a:schemeClr val="accent1">
                    <a:lumMod val="75000"/>
                  </a:schemeClr>
                </a:solidFill>
                <a:latin typeface="Inter" pitchFamily="34" charset="0"/>
                <a:ea typeface="Inter" pitchFamily="34" charset="-122"/>
                <a:cs typeface="Inter" pitchFamily="34" charset="-120"/>
              </a:rPr>
              <a:t>Forme de organizare politico-statală în Antichitate</a:t>
            </a:r>
            <a:endParaRPr lang="en-US" sz="6036" dirty="0">
              <a:solidFill>
                <a:schemeClr val="accent1">
                  <a:lumMod val="75000"/>
                </a:schemeClr>
              </a:solidFill>
            </a:endParaRPr>
          </a:p>
        </p:txBody>
      </p:sp>
      <p:sp>
        <p:nvSpPr>
          <p:cNvPr id="6" name="Text 3"/>
          <p:cNvSpPr/>
          <p:nvPr/>
        </p:nvSpPr>
        <p:spPr>
          <a:xfrm>
            <a:off x="833199" y="5052179"/>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În Antichitate, societățile umane s-au organizat în diverse forme politice și statale, reflectând diferitele niveluri de dezvoltare și complexitate socială. Aceste structuri politice au evoluat de la comunități tribale simple la entități politice mai sofisticate, cum ar fi regatul, polis-ul și imperiul.</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469237"/>
            <a:ext cx="7477601" cy="958215"/>
          </a:xfrm>
          <a:prstGeom prst="rect">
            <a:avLst/>
          </a:prstGeom>
          <a:noFill/>
          <a:ln/>
        </p:spPr>
        <p:txBody>
          <a:bodyPr wrap="none" rtlCol="0" anchor="t"/>
          <a:lstStyle/>
          <a:p>
            <a:pPr marL="0" indent="0" algn="ctr">
              <a:lnSpc>
                <a:spcPts val="7545"/>
              </a:lnSpc>
              <a:buNone/>
            </a:pPr>
            <a:r>
              <a:rPr lang="en-US" sz="6036" b="1" kern="0" spc="-181" dirty="0">
                <a:solidFill>
                  <a:schemeClr val="accent1">
                    <a:lumMod val="75000"/>
                  </a:schemeClr>
                </a:solidFill>
                <a:latin typeface="Inter" pitchFamily="34" charset="0"/>
                <a:ea typeface="Inter" pitchFamily="34" charset="-122"/>
                <a:cs typeface="Inter" pitchFamily="34" charset="-120"/>
              </a:rPr>
              <a:t>Concluzii</a:t>
            </a:r>
            <a:endParaRPr lang="en-US" sz="6036" dirty="0">
              <a:solidFill>
                <a:schemeClr val="accent1">
                  <a:lumMod val="75000"/>
                </a:schemeClr>
              </a:solidFill>
            </a:endParaRPr>
          </a:p>
        </p:txBody>
      </p:sp>
      <p:sp>
        <p:nvSpPr>
          <p:cNvPr id="6" name="Text 3"/>
          <p:cNvSpPr/>
          <p:nvPr/>
        </p:nvSpPr>
        <p:spPr>
          <a:xfrm>
            <a:off x="833199" y="3760708"/>
            <a:ext cx="7477601" cy="1999536"/>
          </a:xfrm>
          <a:prstGeom prst="rect">
            <a:avLst/>
          </a:prstGeom>
          <a:noFill/>
          <a:ln/>
        </p:spPr>
        <p:txBody>
          <a:bodyPr wrap="square" rtlCol="0" anchor="t"/>
          <a:lstStyle/>
          <a:p>
            <a:pPr marL="0" indent="0" algn="just">
              <a:lnSpc>
                <a:spcPts val="2624"/>
              </a:lnSpc>
              <a:buNone/>
            </a:pPr>
            <a:r>
              <a:rPr lang="en-US" sz="1750" kern="0" spc="-35" dirty="0">
                <a:solidFill>
                  <a:srgbClr val="272525"/>
                </a:solidFill>
                <a:latin typeface="Inter" pitchFamily="34" charset="0"/>
                <a:ea typeface="Inter" pitchFamily="34" charset="-122"/>
                <a:cs typeface="Inter" pitchFamily="34" charset="-120"/>
              </a:rPr>
              <a:t>În concluzie, evoluția formelor de organizare politico-statală în Antichitate a demonstrat o diversitate și complexitate remarcabile. De la structurile tribale și organizațiile statale primitive ale civilizațiilor sumeriene și mesopotamiene, până la sofisticatele sisteme politice ale Greciei și Romei antice, istoria ne relevă o dezvoltare treptată a guvernării și a instituțiilor publice.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631996" y="542568"/>
            <a:ext cx="4929545" cy="616148"/>
          </a:xfrm>
          <a:prstGeom prst="rect">
            <a:avLst/>
          </a:prstGeom>
          <a:noFill/>
          <a:ln/>
        </p:spPr>
        <p:txBody>
          <a:bodyPr wrap="none" rtlCol="0" anchor="t"/>
          <a:lstStyle/>
          <a:p>
            <a:pPr marL="0" indent="0" algn="ctr">
              <a:lnSpc>
                <a:spcPts val="4852"/>
              </a:lnSpc>
              <a:buNone/>
            </a:pPr>
            <a:r>
              <a:rPr lang="en-US" sz="3882" b="1" kern="0" spc="-116" dirty="0">
                <a:solidFill>
                  <a:schemeClr val="accent1">
                    <a:lumMod val="75000"/>
                  </a:schemeClr>
                </a:solidFill>
                <a:latin typeface="Inter" pitchFamily="34" charset="0"/>
                <a:ea typeface="Inter" pitchFamily="34" charset="-122"/>
                <a:cs typeface="Inter" pitchFamily="34" charset="-120"/>
              </a:rPr>
              <a:t>Civilizația sumeriană</a:t>
            </a:r>
            <a:endParaRPr lang="en-US" sz="3882" dirty="0">
              <a:solidFill>
                <a:schemeClr val="accent1">
                  <a:lumMod val="75000"/>
                </a:schemeClr>
              </a:solidFill>
            </a:endParaRPr>
          </a:p>
        </p:txBody>
      </p:sp>
      <p:sp>
        <p:nvSpPr>
          <p:cNvPr id="5" name="Shape 3"/>
          <p:cNvSpPr/>
          <p:nvPr/>
        </p:nvSpPr>
        <p:spPr>
          <a:xfrm>
            <a:off x="2631996" y="1553051"/>
            <a:ext cx="1561028" cy="1412081"/>
          </a:xfrm>
          <a:prstGeom prst="roundRect">
            <a:avLst>
              <a:gd name="adj" fmla="val 6284"/>
            </a:avLst>
          </a:prstGeom>
          <a:solidFill>
            <a:srgbClr val="DADBF1"/>
          </a:solidFill>
          <a:ln w="7620">
            <a:solidFill>
              <a:srgbClr val="C0C1D7"/>
            </a:solidFill>
            <a:prstDash val="solid"/>
          </a:ln>
        </p:spPr>
      </p:sp>
      <p:sp>
        <p:nvSpPr>
          <p:cNvPr id="6" name="Text 4"/>
          <p:cNvSpPr/>
          <p:nvPr/>
        </p:nvSpPr>
        <p:spPr>
          <a:xfrm>
            <a:off x="2836783" y="2074188"/>
            <a:ext cx="113228" cy="369689"/>
          </a:xfrm>
          <a:prstGeom prst="rect">
            <a:avLst/>
          </a:prstGeom>
          <a:noFill/>
          <a:ln/>
        </p:spPr>
        <p:txBody>
          <a:bodyPr wrap="none" rtlCol="0" anchor="t"/>
          <a:lstStyle/>
          <a:p>
            <a:pPr marL="0" indent="0" algn="ctr">
              <a:lnSpc>
                <a:spcPts val="2911"/>
              </a:lnSpc>
              <a:buNone/>
            </a:pPr>
            <a:r>
              <a:rPr lang="en-US" sz="1941" b="1" kern="0" spc="-58" dirty="0">
                <a:solidFill>
                  <a:srgbClr val="272525"/>
                </a:solidFill>
                <a:latin typeface="Inter" pitchFamily="34" charset="0"/>
                <a:ea typeface="Inter" pitchFamily="34" charset="-122"/>
                <a:cs typeface="Inter" pitchFamily="34" charset="-120"/>
              </a:rPr>
              <a:t>1</a:t>
            </a:r>
            <a:endParaRPr lang="en-US" sz="1941" dirty="0"/>
          </a:p>
        </p:txBody>
      </p:sp>
      <p:sp>
        <p:nvSpPr>
          <p:cNvPr id="7" name="Text 5"/>
          <p:cNvSpPr/>
          <p:nvPr/>
        </p:nvSpPr>
        <p:spPr>
          <a:xfrm>
            <a:off x="4390192" y="1750219"/>
            <a:ext cx="2464713" cy="308015"/>
          </a:xfrm>
          <a:prstGeom prst="rect">
            <a:avLst/>
          </a:prstGeom>
          <a:noFill/>
          <a:ln/>
        </p:spPr>
        <p:txBody>
          <a:bodyPr wrap="none" rtlCol="0" anchor="t"/>
          <a:lstStyle/>
          <a:p>
            <a:pPr marL="0" indent="0" algn="l">
              <a:lnSpc>
                <a:spcPts val="2426"/>
              </a:lnSpc>
              <a:buNone/>
            </a:pPr>
            <a:r>
              <a:rPr lang="en-US" sz="1941" b="1" kern="0" spc="-58" dirty="0">
                <a:solidFill>
                  <a:srgbClr val="272525"/>
                </a:solidFill>
                <a:latin typeface="Inter" pitchFamily="34" charset="0"/>
                <a:ea typeface="Inter" pitchFamily="34" charset="-122"/>
                <a:cs typeface="Inter" pitchFamily="34" charset="-120"/>
              </a:rPr>
              <a:t>Apariția</a:t>
            </a:r>
            <a:endParaRPr lang="en-US" sz="1941" dirty="0"/>
          </a:p>
        </p:txBody>
      </p:sp>
      <p:sp>
        <p:nvSpPr>
          <p:cNvPr id="8" name="Text 6"/>
          <p:cNvSpPr/>
          <p:nvPr/>
        </p:nvSpPr>
        <p:spPr>
          <a:xfrm>
            <a:off x="4390192" y="2176463"/>
            <a:ext cx="7410926" cy="591503"/>
          </a:xfrm>
          <a:prstGeom prst="rect">
            <a:avLst/>
          </a:prstGeom>
          <a:noFill/>
          <a:ln/>
        </p:spPr>
        <p:txBody>
          <a:bodyPr wrap="square" rtlCol="0" anchor="t"/>
          <a:lstStyle/>
          <a:p>
            <a:pPr marL="0" indent="0" algn="l">
              <a:lnSpc>
                <a:spcPts val="2329"/>
              </a:lnSpc>
              <a:buNone/>
            </a:pPr>
            <a:r>
              <a:rPr lang="en-US" sz="1553" kern="0" spc="-31" dirty="0">
                <a:solidFill>
                  <a:srgbClr val="272525"/>
                </a:solidFill>
                <a:latin typeface="Inter" pitchFamily="34" charset="0"/>
                <a:ea typeface="Inter" pitchFamily="34" charset="-122"/>
                <a:cs typeface="Inter" pitchFamily="34" charset="-120"/>
              </a:rPr>
              <a:t>Civilizația sumeriană a apărut în Mesopotamia, în regiunea dintre Tigru și Eufrat, în mileniul al IV-lea î.Hr.</a:t>
            </a:r>
            <a:endParaRPr lang="en-US" sz="1553" dirty="0"/>
          </a:p>
        </p:txBody>
      </p:sp>
      <p:sp>
        <p:nvSpPr>
          <p:cNvPr id="9" name="Shape 7"/>
          <p:cNvSpPr/>
          <p:nvPr/>
        </p:nvSpPr>
        <p:spPr>
          <a:xfrm>
            <a:off x="4291608" y="2943195"/>
            <a:ext cx="7608094" cy="19705"/>
          </a:xfrm>
          <a:prstGeom prst="roundRect">
            <a:avLst>
              <a:gd name="adj" fmla="val 450310"/>
            </a:avLst>
          </a:prstGeom>
          <a:solidFill>
            <a:srgbClr val="C0C1D7"/>
          </a:solidFill>
          <a:ln/>
        </p:spPr>
      </p:sp>
      <p:sp>
        <p:nvSpPr>
          <p:cNvPr id="10" name="Shape 8"/>
          <p:cNvSpPr/>
          <p:nvPr/>
        </p:nvSpPr>
        <p:spPr>
          <a:xfrm>
            <a:off x="2631996" y="3063716"/>
            <a:ext cx="3122057" cy="1412081"/>
          </a:xfrm>
          <a:prstGeom prst="roundRect">
            <a:avLst>
              <a:gd name="adj" fmla="val 6284"/>
            </a:avLst>
          </a:prstGeom>
          <a:solidFill>
            <a:srgbClr val="DADBF1"/>
          </a:solidFill>
          <a:ln w="7620">
            <a:solidFill>
              <a:srgbClr val="C0C1D7"/>
            </a:solidFill>
            <a:prstDash val="solid"/>
          </a:ln>
        </p:spPr>
      </p:sp>
      <p:sp>
        <p:nvSpPr>
          <p:cNvPr id="11" name="Text 9"/>
          <p:cNvSpPr/>
          <p:nvPr/>
        </p:nvSpPr>
        <p:spPr>
          <a:xfrm>
            <a:off x="2836783" y="3584853"/>
            <a:ext cx="147876" cy="369689"/>
          </a:xfrm>
          <a:prstGeom prst="rect">
            <a:avLst/>
          </a:prstGeom>
          <a:noFill/>
          <a:ln/>
        </p:spPr>
        <p:txBody>
          <a:bodyPr wrap="none" rtlCol="0" anchor="t"/>
          <a:lstStyle/>
          <a:p>
            <a:pPr marL="0" indent="0" algn="ctr">
              <a:lnSpc>
                <a:spcPts val="2911"/>
              </a:lnSpc>
              <a:buNone/>
            </a:pPr>
            <a:r>
              <a:rPr lang="en-US" sz="1941" b="1" kern="0" spc="-58" dirty="0">
                <a:solidFill>
                  <a:srgbClr val="272525"/>
                </a:solidFill>
                <a:latin typeface="Inter" pitchFamily="34" charset="0"/>
                <a:ea typeface="Inter" pitchFamily="34" charset="-122"/>
                <a:cs typeface="Inter" pitchFamily="34" charset="-120"/>
              </a:rPr>
              <a:t>2</a:t>
            </a:r>
            <a:endParaRPr lang="en-US" sz="1941" dirty="0"/>
          </a:p>
        </p:txBody>
      </p:sp>
      <p:sp>
        <p:nvSpPr>
          <p:cNvPr id="12" name="Text 10"/>
          <p:cNvSpPr/>
          <p:nvPr/>
        </p:nvSpPr>
        <p:spPr>
          <a:xfrm>
            <a:off x="5951220" y="3260884"/>
            <a:ext cx="2464713" cy="308015"/>
          </a:xfrm>
          <a:prstGeom prst="rect">
            <a:avLst/>
          </a:prstGeom>
          <a:noFill/>
          <a:ln/>
        </p:spPr>
        <p:txBody>
          <a:bodyPr wrap="none" rtlCol="0" anchor="t"/>
          <a:lstStyle/>
          <a:p>
            <a:pPr marL="0" indent="0" algn="l">
              <a:lnSpc>
                <a:spcPts val="2426"/>
              </a:lnSpc>
              <a:buNone/>
            </a:pPr>
            <a:r>
              <a:rPr lang="en-US" sz="1941" b="1" kern="0" spc="-58" dirty="0">
                <a:solidFill>
                  <a:srgbClr val="272525"/>
                </a:solidFill>
                <a:latin typeface="Inter" pitchFamily="34" charset="0"/>
                <a:ea typeface="Inter" pitchFamily="34" charset="-122"/>
                <a:cs typeface="Inter" pitchFamily="34" charset="-120"/>
              </a:rPr>
              <a:t>Organizare politică</a:t>
            </a:r>
            <a:endParaRPr lang="en-US" sz="1941" dirty="0"/>
          </a:p>
        </p:txBody>
      </p:sp>
      <p:sp>
        <p:nvSpPr>
          <p:cNvPr id="13" name="Text 11"/>
          <p:cNvSpPr/>
          <p:nvPr/>
        </p:nvSpPr>
        <p:spPr>
          <a:xfrm>
            <a:off x="5951220" y="3687128"/>
            <a:ext cx="5849898" cy="591503"/>
          </a:xfrm>
          <a:prstGeom prst="rect">
            <a:avLst/>
          </a:prstGeom>
          <a:noFill/>
          <a:ln/>
        </p:spPr>
        <p:txBody>
          <a:bodyPr wrap="square" rtlCol="0" anchor="t"/>
          <a:lstStyle/>
          <a:p>
            <a:pPr marL="0" indent="0" algn="l">
              <a:lnSpc>
                <a:spcPts val="2329"/>
              </a:lnSpc>
              <a:buNone/>
            </a:pPr>
            <a:r>
              <a:rPr lang="en-US" sz="1553" kern="0" spc="-31" dirty="0">
                <a:solidFill>
                  <a:srgbClr val="272525"/>
                </a:solidFill>
                <a:latin typeface="Inter" pitchFamily="34" charset="0"/>
                <a:ea typeface="Inter" pitchFamily="34" charset="-122"/>
                <a:cs typeface="Inter" pitchFamily="34" charset="-120"/>
              </a:rPr>
              <a:t>Sumerieni au fost primii care au dezvoltat o formă de organizare politică complexă, prin crearea orașului-stat.</a:t>
            </a:r>
            <a:endParaRPr lang="en-US" sz="1553" dirty="0"/>
          </a:p>
        </p:txBody>
      </p:sp>
      <p:sp>
        <p:nvSpPr>
          <p:cNvPr id="14" name="Shape 12"/>
          <p:cNvSpPr/>
          <p:nvPr/>
        </p:nvSpPr>
        <p:spPr>
          <a:xfrm>
            <a:off x="5852636" y="4453860"/>
            <a:ext cx="6047065" cy="19705"/>
          </a:xfrm>
          <a:prstGeom prst="roundRect">
            <a:avLst>
              <a:gd name="adj" fmla="val 450310"/>
            </a:avLst>
          </a:prstGeom>
          <a:solidFill>
            <a:srgbClr val="C0C1D7"/>
          </a:solidFill>
          <a:ln/>
        </p:spPr>
      </p:sp>
      <p:sp>
        <p:nvSpPr>
          <p:cNvPr id="15" name="Shape 13"/>
          <p:cNvSpPr/>
          <p:nvPr/>
        </p:nvSpPr>
        <p:spPr>
          <a:xfrm>
            <a:off x="2631996" y="4574381"/>
            <a:ext cx="4683085" cy="1707832"/>
          </a:xfrm>
          <a:prstGeom prst="roundRect">
            <a:avLst>
              <a:gd name="adj" fmla="val 5196"/>
            </a:avLst>
          </a:prstGeom>
          <a:solidFill>
            <a:srgbClr val="DADBF1"/>
          </a:solidFill>
          <a:ln w="7620">
            <a:solidFill>
              <a:srgbClr val="C0C1D7"/>
            </a:solidFill>
            <a:prstDash val="solid"/>
          </a:ln>
        </p:spPr>
      </p:sp>
      <p:sp>
        <p:nvSpPr>
          <p:cNvPr id="16" name="Text 14"/>
          <p:cNvSpPr/>
          <p:nvPr/>
        </p:nvSpPr>
        <p:spPr>
          <a:xfrm>
            <a:off x="2836783" y="5243393"/>
            <a:ext cx="155138" cy="369689"/>
          </a:xfrm>
          <a:prstGeom prst="rect">
            <a:avLst/>
          </a:prstGeom>
          <a:noFill/>
          <a:ln/>
        </p:spPr>
        <p:txBody>
          <a:bodyPr wrap="none" rtlCol="0" anchor="t"/>
          <a:lstStyle/>
          <a:p>
            <a:pPr marL="0" indent="0" algn="ctr">
              <a:lnSpc>
                <a:spcPts val="2911"/>
              </a:lnSpc>
              <a:buNone/>
            </a:pPr>
            <a:r>
              <a:rPr lang="en-US" sz="1941" b="1" kern="0" spc="-58" dirty="0">
                <a:solidFill>
                  <a:srgbClr val="272525"/>
                </a:solidFill>
                <a:latin typeface="Inter" pitchFamily="34" charset="0"/>
                <a:ea typeface="Inter" pitchFamily="34" charset="-122"/>
                <a:cs typeface="Inter" pitchFamily="34" charset="-120"/>
              </a:rPr>
              <a:t>3</a:t>
            </a:r>
            <a:endParaRPr lang="en-US" sz="1941" dirty="0"/>
          </a:p>
        </p:txBody>
      </p:sp>
      <p:sp>
        <p:nvSpPr>
          <p:cNvPr id="17" name="Text 15"/>
          <p:cNvSpPr/>
          <p:nvPr/>
        </p:nvSpPr>
        <p:spPr>
          <a:xfrm>
            <a:off x="7512248" y="4771549"/>
            <a:ext cx="2464713" cy="308015"/>
          </a:xfrm>
          <a:prstGeom prst="rect">
            <a:avLst/>
          </a:prstGeom>
          <a:noFill/>
          <a:ln/>
        </p:spPr>
        <p:txBody>
          <a:bodyPr wrap="none" rtlCol="0" anchor="t"/>
          <a:lstStyle/>
          <a:p>
            <a:pPr marL="0" indent="0" algn="l">
              <a:lnSpc>
                <a:spcPts val="2426"/>
              </a:lnSpc>
              <a:buNone/>
            </a:pPr>
            <a:r>
              <a:rPr lang="en-US" sz="1941" b="1" kern="0" spc="-58" dirty="0">
                <a:solidFill>
                  <a:srgbClr val="272525"/>
                </a:solidFill>
                <a:latin typeface="Inter" pitchFamily="34" charset="0"/>
                <a:ea typeface="Inter" pitchFamily="34" charset="-122"/>
                <a:cs typeface="Inter" pitchFamily="34" charset="-120"/>
              </a:rPr>
              <a:t>Tehnologie</a:t>
            </a:r>
            <a:endParaRPr lang="en-US" sz="1941" dirty="0"/>
          </a:p>
        </p:txBody>
      </p:sp>
      <p:sp>
        <p:nvSpPr>
          <p:cNvPr id="18" name="Text 16"/>
          <p:cNvSpPr/>
          <p:nvPr/>
        </p:nvSpPr>
        <p:spPr>
          <a:xfrm>
            <a:off x="7512248" y="5197793"/>
            <a:ext cx="4288869" cy="887254"/>
          </a:xfrm>
          <a:prstGeom prst="rect">
            <a:avLst/>
          </a:prstGeom>
          <a:noFill/>
          <a:ln/>
        </p:spPr>
        <p:txBody>
          <a:bodyPr wrap="square" rtlCol="0" anchor="t"/>
          <a:lstStyle/>
          <a:p>
            <a:pPr marL="0" indent="0" algn="l">
              <a:lnSpc>
                <a:spcPts val="2329"/>
              </a:lnSpc>
              <a:buNone/>
            </a:pPr>
            <a:r>
              <a:rPr lang="en-US" sz="1553" kern="0" spc="-31" dirty="0">
                <a:solidFill>
                  <a:srgbClr val="272525"/>
                </a:solidFill>
                <a:latin typeface="Inter" pitchFamily="34" charset="0"/>
                <a:ea typeface="Inter" pitchFamily="34" charset="-122"/>
                <a:cs typeface="Inter" pitchFamily="34" charset="-120"/>
              </a:rPr>
              <a:t>Sumerieni au fost inovatori în domenii precum astronomia, matematica, arhitectura și scrierea cuneiformă.</a:t>
            </a:r>
            <a:endParaRPr lang="en-US" sz="1553" dirty="0"/>
          </a:p>
        </p:txBody>
      </p:sp>
      <p:sp>
        <p:nvSpPr>
          <p:cNvPr id="19" name="Text 17"/>
          <p:cNvSpPr/>
          <p:nvPr/>
        </p:nvSpPr>
        <p:spPr>
          <a:xfrm>
            <a:off x="2631996" y="6504027"/>
            <a:ext cx="9366290" cy="1183005"/>
          </a:xfrm>
          <a:prstGeom prst="rect">
            <a:avLst/>
          </a:prstGeom>
          <a:noFill/>
          <a:ln/>
        </p:spPr>
        <p:txBody>
          <a:bodyPr wrap="square" rtlCol="0" anchor="t"/>
          <a:lstStyle/>
          <a:p>
            <a:pPr marL="0" indent="0">
              <a:lnSpc>
                <a:spcPts val="2329"/>
              </a:lnSpc>
              <a:buNone/>
            </a:pPr>
            <a:r>
              <a:rPr lang="en-US" sz="1553" kern="0" spc="-31" dirty="0">
                <a:solidFill>
                  <a:srgbClr val="272525"/>
                </a:solidFill>
                <a:latin typeface="Inter" pitchFamily="34" charset="0"/>
                <a:ea typeface="Inter" pitchFamily="34" charset="-122"/>
                <a:cs typeface="Inter" pitchFamily="34" charset="-120"/>
              </a:rPr>
              <a:t>Civilizația sumeriană a fost una dintre primele civilizații ale lumii antice, iar moștenirea lor culturală și tehnologică a influențat puternic dezvoltarea altor culturi din Orientul Apropiat. Ei au fost primii care au dezvoltat o organizare politică centralizată, prin crearea orașelor-state, și au fost pionierii în domenii precum astronomia, matematica și scrierea cuneiformă.</a:t>
            </a:r>
            <a:endParaRPr lang="en-US" sz="155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114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31148"/>
          </a:xfrm>
          <a:prstGeom prst="rect">
            <a:avLst/>
          </a:prstGeom>
        </p:spPr>
      </p:pic>
      <p:sp>
        <p:nvSpPr>
          <p:cNvPr id="6" name="Text 3"/>
          <p:cNvSpPr/>
          <p:nvPr/>
        </p:nvSpPr>
        <p:spPr>
          <a:xfrm>
            <a:off x="2654975" y="539591"/>
            <a:ext cx="4905375" cy="613172"/>
          </a:xfrm>
          <a:prstGeom prst="rect">
            <a:avLst/>
          </a:prstGeom>
          <a:noFill/>
          <a:ln/>
        </p:spPr>
        <p:txBody>
          <a:bodyPr wrap="none" rtlCol="0" anchor="t"/>
          <a:lstStyle/>
          <a:p>
            <a:pPr marL="0" indent="0" algn="ctr">
              <a:lnSpc>
                <a:spcPts val="4828"/>
              </a:lnSpc>
              <a:buNone/>
            </a:pPr>
            <a:r>
              <a:rPr lang="en-US" sz="3863" b="1" kern="0" spc="-116" dirty="0">
                <a:solidFill>
                  <a:schemeClr val="accent1">
                    <a:lumMod val="75000"/>
                  </a:schemeClr>
                </a:solidFill>
                <a:latin typeface="Inter" pitchFamily="34" charset="0"/>
                <a:ea typeface="Inter" pitchFamily="34" charset="-122"/>
                <a:cs typeface="Inter" pitchFamily="34" charset="-120"/>
              </a:rPr>
              <a:t>Civilizația egipteană</a:t>
            </a:r>
            <a:endParaRPr lang="en-US" sz="3863" dirty="0">
              <a:solidFill>
                <a:schemeClr val="accent1">
                  <a:lumMod val="75000"/>
                </a:schemeClr>
              </a:solidFill>
            </a:endParaRPr>
          </a:p>
        </p:txBody>
      </p:sp>
      <p:sp>
        <p:nvSpPr>
          <p:cNvPr id="7" name="Shape 4"/>
          <p:cNvSpPr/>
          <p:nvPr/>
        </p:nvSpPr>
        <p:spPr>
          <a:xfrm>
            <a:off x="7295555" y="1447086"/>
            <a:ext cx="39172" cy="6244471"/>
          </a:xfrm>
          <a:prstGeom prst="roundRect">
            <a:avLst>
              <a:gd name="adj" fmla="val 225412"/>
            </a:avLst>
          </a:prstGeom>
          <a:solidFill>
            <a:srgbClr val="C0C1D7"/>
          </a:solidFill>
          <a:ln/>
        </p:spPr>
      </p:sp>
      <p:sp>
        <p:nvSpPr>
          <p:cNvPr id="8" name="Shape 5"/>
          <p:cNvSpPr/>
          <p:nvPr/>
        </p:nvSpPr>
        <p:spPr>
          <a:xfrm>
            <a:off x="6407587" y="1868984"/>
            <a:ext cx="686753" cy="39172"/>
          </a:xfrm>
          <a:prstGeom prst="roundRect">
            <a:avLst>
              <a:gd name="adj" fmla="val 225412"/>
            </a:avLst>
          </a:prstGeom>
          <a:solidFill>
            <a:srgbClr val="C0C1D7"/>
          </a:solidFill>
          <a:ln/>
        </p:spPr>
      </p:sp>
      <p:sp>
        <p:nvSpPr>
          <p:cNvPr id="9" name="Shape 6"/>
          <p:cNvSpPr/>
          <p:nvPr/>
        </p:nvSpPr>
        <p:spPr>
          <a:xfrm>
            <a:off x="7094339" y="1667828"/>
            <a:ext cx="441484" cy="441484"/>
          </a:xfrm>
          <a:prstGeom prst="roundRect">
            <a:avLst>
              <a:gd name="adj" fmla="val 20000"/>
            </a:avLst>
          </a:prstGeom>
          <a:solidFill>
            <a:srgbClr val="DADBF1"/>
          </a:solidFill>
          <a:ln w="7620">
            <a:solidFill>
              <a:srgbClr val="C0C1D7"/>
            </a:solidFill>
            <a:prstDash val="solid"/>
          </a:ln>
        </p:spPr>
      </p:sp>
      <p:sp>
        <p:nvSpPr>
          <p:cNvPr id="10" name="Text 7"/>
          <p:cNvSpPr/>
          <p:nvPr/>
        </p:nvSpPr>
        <p:spPr>
          <a:xfrm>
            <a:off x="7247453" y="1741408"/>
            <a:ext cx="135255" cy="294323"/>
          </a:xfrm>
          <a:prstGeom prst="rect">
            <a:avLst/>
          </a:prstGeom>
          <a:noFill/>
          <a:ln/>
        </p:spPr>
        <p:txBody>
          <a:bodyPr wrap="none" rtlCol="0" anchor="t"/>
          <a:lstStyle/>
          <a:p>
            <a:pPr marL="0" indent="0" algn="ctr">
              <a:lnSpc>
                <a:spcPts val="2318"/>
              </a:lnSpc>
              <a:buNone/>
            </a:pPr>
            <a:r>
              <a:rPr lang="en-US" sz="2318" b="1" kern="0" spc="-70" dirty="0">
                <a:solidFill>
                  <a:srgbClr val="272525"/>
                </a:solidFill>
                <a:latin typeface="Inter" pitchFamily="34" charset="0"/>
                <a:ea typeface="Inter" pitchFamily="34" charset="-122"/>
                <a:cs typeface="Inter" pitchFamily="34" charset="-120"/>
              </a:rPr>
              <a:t>1</a:t>
            </a:r>
            <a:endParaRPr lang="en-US" sz="2318" dirty="0"/>
          </a:p>
        </p:txBody>
      </p:sp>
      <p:sp>
        <p:nvSpPr>
          <p:cNvPr id="11" name="Text 8"/>
          <p:cNvSpPr/>
          <p:nvPr/>
        </p:nvSpPr>
        <p:spPr>
          <a:xfrm>
            <a:off x="3226832" y="1643301"/>
            <a:ext cx="3009067" cy="306586"/>
          </a:xfrm>
          <a:prstGeom prst="rect">
            <a:avLst/>
          </a:prstGeom>
          <a:noFill/>
          <a:ln/>
        </p:spPr>
        <p:txBody>
          <a:bodyPr wrap="none" rtlCol="0" anchor="t"/>
          <a:lstStyle/>
          <a:p>
            <a:pPr marL="0" indent="0" algn="r">
              <a:lnSpc>
                <a:spcPts val="2414"/>
              </a:lnSpc>
              <a:buNone/>
            </a:pPr>
            <a:r>
              <a:rPr lang="en-US" sz="1931" b="1" kern="0" spc="-58" dirty="0">
                <a:solidFill>
                  <a:srgbClr val="272525"/>
                </a:solidFill>
                <a:latin typeface="Inter" pitchFamily="34" charset="0"/>
                <a:ea typeface="Inter" pitchFamily="34" charset="-122"/>
                <a:cs typeface="Inter" pitchFamily="34" charset="-120"/>
              </a:rPr>
              <a:t>Putere politică și religioasă</a:t>
            </a:r>
            <a:endParaRPr lang="en-US" sz="1931" dirty="0"/>
          </a:p>
        </p:txBody>
      </p:sp>
      <p:sp>
        <p:nvSpPr>
          <p:cNvPr id="12" name="Text 9"/>
          <p:cNvSpPr/>
          <p:nvPr/>
        </p:nvSpPr>
        <p:spPr>
          <a:xfrm>
            <a:off x="2654975" y="2067520"/>
            <a:ext cx="3580924" cy="2060258"/>
          </a:xfrm>
          <a:prstGeom prst="rect">
            <a:avLst/>
          </a:prstGeom>
          <a:noFill/>
          <a:ln/>
        </p:spPr>
        <p:txBody>
          <a:bodyPr wrap="square" rtlCol="0" anchor="t"/>
          <a:lstStyle/>
          <a:p>
            <a:pPr marL="0" indent="0" algn="r">
              <a:lnSpc>
                <a:spcPts val="2318"/>
              </a:lnSpc>
              <a:buNone/>
            </a:pPr>
            <a:r>
              <a:rPr lang="en-US" sz="1545" kern="0" spc="-31" dirty="0">
                <a:solidFill>
                  <a:srgbClr val="272525"/>
                </a:solidFill>
                <a:latin typeface="Inter" pitchFamily="34" charset="0"/>
                <a:ea typeface="Inter" pitchFamily="34" charset="-122"/>
                <a:cs typeface="Inter" pitchFamily="34" charset="-120"/>
              </a:rPr>
              <a:t>Civilizația egipteană a fost una dintre cele mai avansate și puternice din Antichitate. Regii egipteni, numiți faraoni, dețineau o autoritate absolută, fiind considerați conducători divini care controlau atât sfera politică, cât și domeniul religios.</a:t>
            </a:r>
            <a:endParaRPr lang="en-US" sz="1545" dirty="0"/>
          </a:p>
        </p:txBody>
      </p:sp>
      <p:sp>
        <p:nvSpPr>
          <p:cNvPr id="13" name="Shape 10"/>
          <p:cNvSpPr/>
          <p:nvPr/>
        </p:nvSpPr>
        <p:spPr>
          <a:xfrm>
            <a:off x="7535823" y="2850059"/>
            <a:ext cx="686753" cy="39172"/>
          </a:xfrm>
          <a:prstGeom prst="roundRect">
            <a:avLst>
              <a:gd name="adj" fmla="val 225412"/>
            </a:avLst>
          </a:prstGeom>
          <a:solidFill>
            <a:srgbClr val="C0C1D7"/>
          </a:solidFill>
          <a:ln/>
        </p:spPr>
      </p:sp>
      <p:sp>
        <p:nvSpPr>
          <p:cNvPr id="14" name="Shape 11"/>
          <p:cNvSpPr/>
          <p:nvPr/>
        </p:nvSpPr>
        <p:spPr>
          <a:xfrm>
            <a:off x="7094339" y="2648903"/>
            <a:ext cx="441484" cy="441484"/>
          </a:xfrm>
          <a:prstGeom prst="roundRect">
            <a:avLst>
              <a:gd name="adj" fmla="val 20000"/>
            </a:avLst>
          </a:prstGeom>
          <a:solidFill>
            <a:srgbClr val="DADBF1"/>
          </a:solidFill>
          <a:ln w="7620">
            <a:solidFill>
              <a:srgbClr val="C0C1D7"/>
            </a:solidFill>
            <a:prstDash val="solid"/>
          </a:ln>
        </p:spPr>
      </p:sp>
      <p:sp>
        <p:nvSpPr>
          <p:cNvPr id="15" name="Text 12"/>
          <p:cNvSpPr/>
          <p:nvPr/>
        </p:nvSpPr>
        <p:spPr>
          <a:xfrm>
            <a:off x="7226737" y="2722483"/>
            <a:ext cx="176570" cy="294323"/>
          </a:xfrm>
          <a:prstGeom prst="rect">
            <a:avLst/>
          </a:prstGeom>
          <a:noFill/>
          <a:ln/>
        </p:spPr>
        <p:txBody>
          <a:bodyPr wrap="none" rtlCol="0" anchor="t"/>
          <a:lstStyle/>
          <a:p>
            <a:pPr marL="0" indent="0" algn="ctr">
              <a:lnSpc>
                <a:spcPts val="2318"/>
              </a:lnSpc>
              <a:buNone/>
            </a:pPr>
            <a:r>
              <a:rPr lang="en-US" sz="2318" b="1" kern="0" spc="-70" dirty="0">
                <a:solidFill>
                  <a:srgbClr val="272525"/>
                </a:solidFill>
                <a:latin typeface="Inter" pitchFamily="34" charset="0"/>
                <a:ea typeface="Inter" pitchFamily="34" charset="-122"/>
                <a:cs typeface="Inter" pitchFamily="34" charset="-120"/>
              </a:rPr>
              <a:t>2</a:t>
            </a:r>
            <a:endParaRPr lang="en-US" sz="2318" dirty="0"/>
          </a:p>
        </p:txBody>
      </p:sp>
      <p:sp>
        <p:nvSpPr>
          <p:cNvPr id="16" name="Text 13"/>
          <p:cNvSpPr/>
          <p:nvPr/>
        </p:nvSpPr>
        <p:spPr>
          <a:xfrm>
            <a:off x="8394263" y="2624376"/>
            <a:ext cx="2452688" cy="306586"/>
          </a:xfrm>
          <a:prstGeom prst="rect">
            <a:avLst/>
          </a:prstGeom>
          <a:noFill/>
          <a:ln/>
        </p:spPr>
        <p:txBody>
          <a:bodyPr wrap="none" rtlCol="0" anchor="t"/>
          <a:lstStyle/>
          <a:p>
            <a:pPr marL="0" indent="0" algn="l">
              <a:lnSpc>
                <a:spcPts val="2414"/>
              </a:lnSpc>
              <a:buNone/>
            </a:pPr>
            <a:r>
              <a:rPr lang="en-US" sz="1931" b="1" kern="0" spc="-58" dirty="0">
                <a:solidFill>
                  <a:srgbClr val="272525"/>
                </a:solidFill>
                <a:latin typeface="Inter" pitchFamily="34" charset="0"/>
                <a:ea typeface="Inter" pitchFamily="34" charset="-122"/>
                <a:cs typeface="Inter" pitchFamily="34" charset="-120"/>
              </a:rPr>
              <a:t>Cultură și scriere</a:t>
            </a:r>
            <a:endParaRPr lang="en-US" sz="1931" dirty="0"/>
          </a:p>
        </p:txBody>
      </p:sp>
      <p:sp>
        <p:nvSpPr>
          <p:cNvPr id="17" name="Text 14"/>
          <p:cNvSpPr/>
          <p:nvPr/>
        </p:nvSpPr>
        <p:spPr>
          <a:xfrm>
            <a:off x="8394263" y="3048595"/>
            <a:ext cx="3581043" cy="2354580"/>
          </a:xfrm>
          <a:prstGeom prst="rect">
            <a:avLst/>
          </a:prstGeom>
          <a:noFill/>
          <a:ln/>
        </p:spPr>
        <p:txBody>
          <a:bodyPr wrap="square" rtlCol="0" anchor="t"/>
          <a:lstStyle/>
          <a:p>
            <a:pPr marL="0" indent="0" algn="l">
              <a:lnSpc>
                <a:spcPts val="2318"/>
              </a:lnSpc>
              <a:buNone/>
            </a:pPr>
            <a:r>
              <a:rPr lang="en-US" sz="1545" kern="0" spc="-31" dirty="0">
                <a:solidFill>
                  <a:srgbClr val="272525"/>
                </a:solidFill>
                <a:latin typeface="Inter" pitchFamily="34" charset="0"/>
                <a:ea typeface="Inter" pitchFamily="34" charset="-122"/>
                <a:cs typeface="Inter" pitchFamily="34" charset="-120"/>
              </a:rPr>
              <a:t>Egiptenii au dezvoltat un sistem de scriere extrem de avansat, hieroglifele, care permiteau consemnarea înregistrărilor istorice, literare și religioase. Arta și arhitectura egipteană au fost de o remarcabilă rafinețe, ilustrând grandoarea și puterea acestei civilizații.</a:t>
            </a:r>
            <a:endParaRPr lang="en-US" sz="1545" dirty="0"/>
          </a:p>
        </p:txBody>
      </p:sp>
      <p:sp>
        <p:nvSpPr>
          <p:cNvPr id="18" name="Shape 15"/>
          <p:cNvSpPr/>
          <p:nvPr/>
        </p:nvSpPr>
        <p:spPr>
          <a:xfrm>
            <a:off x="6407587" y="4942106"/>
            <a:ext cx="686753" cy="39172"/>
          </a:xfrm>
          <a:prstGeom prst="roundRect">
            <a:avLst>
              <a:gd name="adj" fmla="val 225412"/>
            </a:avLst>
          </a:prstGeom>
          <a:solidFill>
            <a:srgbClr val="C0C1D7"/>
          </a:solidFill>
          <a:ln/>
        </p:spPr>
      </p:sp>
      <p:sp>
        <p:nvSpPr>
          <p:cNvPr id="19" name="Shape 16"/>
          <p:cNvSpPr/>
          <p:nvPr/>
        </p:nvSpPr>
        <p:spPr>
          <a:xfrm>
            <a:off x="7094339" y="4740950"/>
            <a:ext cx="441484" cy="441484"/>
          </a:xfrm>
          <a:prstGeom prst="roundRect">
            <a:avLst>
              <a:gd name="adj" fmla="val 20000"/>
            </a:avLst>
          </a:prstGeom>
          <a:solidFill>
            <a:srgbClr val="DADBF1"/>
          </a:solidFill>
          <a:ln w="7620">
            <a:solidFill>
              <a:srgbClr val="C0C1D7"/>
            </a:solidFill>
            <a:prstDash val="solid"/>
          </a:ln>
        </p:spPr>
      </p:sp>
      <p:sp>
        <p:nvSpPr>
          <p:cNvPr id="20" name="Text 17"/>
          <p:cNvSpPr/>
          <p:nvPr/>
        </p:nvSpPr>
        <p:spPr>
          <a:xfrm>
            <a:off x="7222450" y="4814530"/>
            <a:ext cx="185261" cy="294323"/>
          </a:xfrm>
          <a:prstGeom prst="rect">
            <a:avLst/>
          </a:prstGeom>
          <a:noFill/>
          <a:ln/>
        </p:spPr>
        <p:txBody>
          <a:bodyPr wrap="none" rtlCol="0" anchor="t"/>
          <a:lstStyle/>
          <a:p>
            <a:pPr marL="0" indent="0" algn="ctr">
              <a:lnSpc>
                <a:spcPts val="2318"/>
              </a:lnSpc>
              <a:buNone/>
            </a:pPr>
            <a:r>
              <a:rPr lang="en-US" sz="2318" b="1" kern="0" spc="-70" dirty="0">
                <a:solidFill>
                  <a:srgbClr val="272525"/>
                </a:solidFill>
                <a:latin typeface="Inter" pitchFamily="34" charset="0"/>
                <a:ea typeface="Inter" pitchFamily="34" charset="-122"/>
                <a:cs typeface="Inter" pitchFamily="34" charset="-120"/>
              </a:rPr>
              <a:t>3</a:t>
            </a:r>
            <a:endParaRPr lang="en-US" sz="2318" dirty="0"/>
          </a:p>
        </p:txBody>
      </p:sp>
      <p:sp>
        <p:nvSpPr>
          <p:cNvPr id="21" name="Text 18"/>
          <p:cNvSpPr/>
          <p:nvPr/>
        </p:nvSpPr>
        <p:spPr>
          <a:xfrm>
            <a:off x="3745706" y="4716423"/>
            <a:ext cx="2490192" cy="306586"/>
          </a:xfrm>
          <a:prstGeom prst="rect">
            <a:avLst/>
          </a:prstGeom>
          <a:noFill/>
          <a:ln/>
        </p:spPr>
        <p:txBody>
          <a:bodyPr wrap="none" rtlCol="0" anchor="t"/>
          <a:lstStyle/>
          <a:p>
            <a:pPr marL="0" indent="0" algn="r">
              <a:lnSpc>
                <a:spcPts val="2414"/>
              </a:lnSpc>
              <a:buNone/>
            </a:pPr>
            <a:r>
              <a:rPr lang="en-US" sz="1931" b="1" kern="0" spc="-58" dirty="0">
                <a:solidFill>
                  <a:srgbClr val="272525"/>
                </a:solidFill>
                <a:latin typeface="Inter" pitchFamily="34" charset="0"/>
                <a:ea typeface="Inter" pitchFamily="34" charset="-122"/>
                <a:cs typeface="Inter" pitchFamily="34" charset="-120"/>
              </a:rPr>
              <a:t>Societate și economie</a:t>
            </a:r>
            <a:endParaRPr lang="en-US" sz="1931" dirty="0"/>
          </a:p>
        </p:txBody>
      </p:sp>
      <p:sp>
        <p:nvSpPr>
          <p:cNvPr id="22" name="Text 19"/>
          <p:cNvSpPr/>
          <p:nvPr/>
        </p:nvSpPr>
        <p:spPr>
          <a:xfrm>
            <a:off x="2654975" y="5140643"/>
            <a:ext cx="3580924" cy="2354580"/>
          </a:xfrm>
          <a:prstGeom prst="rect">
            <a:avLst/>
          </a:prstGeom>
          <a:noFill/>
          <a:ln/>
        </p:spPr>
        <p:txBody>
          <a:bodyPr wrap="square" rtlCol="0" anchor="t"/>
          <a:lstStyle/>
          <a:p>
            <a:pPr marL="0" indent="0" algn="r">
              <a:lnSpc>
                <a:spcPts val="2318"/>
              </a:lnSpc>
              <a:buNone/>
            </a:pPr>
            <a:r>
              <a:rPr lang="en-US" sz="1545" kern="0" spc="-31" dirty="0">
                <a:solidFill>
                  <a:srgbClr val="272525"/>
                </a:solidFill>
                <a:latin typeface="Inter" pitchFamily="34" charset="0"/>
                <a:ea typeface="Inter" pitchFamily="34" charset="-122"/>
                <a:cs typeface="Inter" pitchFamily="34" charset="-120"/>
              </a:rPr>
              <a:t>Societatea egipteană era structurată ierarhic, cu faraonul și clasele superioare la vârf, urmați de preoți, funcționari și muncitori. Economia se baza pe agricultura intensivă, comerțul și dezvoltarea tehnologică, contribuind la prosperitatea și stabilitatea statului egiptean.</a:t>
            </a:r>
            <a:endParaRPr lang="en-US" sz="154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644843"/>
            <a:ext cx="6757868"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Civilizația mesopotamiană</a:t>
            </a:r>
            <a:endParaRPr lang="en-US" sz="4374" dirty="0"/>
          </a:p>
        </p:txBody>
      </p:sp>
      <p:pic>
        <p:nvPicPr>
          <p:cNvPr id="5" name="Image 0" descr="preencoded.png"/>
          <p:cNvPicPr>
            <a:picLocks noChangeAspect="1"/>
          </p:cNvPicPr>
          <p:nvPr/>
        </p:nvPicPr>
        <p:blipFill>
          <a:blip r:embed="rId3"/>
          <a:stretch>
            <a:fillRect/>
          </a:stretch>
        </p:blipFill>
        <p:spPr>
          <a:xfrm>
            <a:off x="3805833" y="1783556"/>
            <a:ext cx="1741408" cy="1258014"/>
          </a:xfrm>
          <a:prstGeom prst="rect">
            <a:avLst/>
          </a:prstGeom>
        </p:spPr>
      </p:pic>
      <p:sp>
        <p:nvSpPr>
          <p:cNvPr id="6" name="Text 3"/>
          <p:cNvSpPr/>
          <p:nvPr/>
        </p:nvSpPr>
        <p:spPr>
          <a:xfrm>
            <a:off x="4612600" y="2359581"/>
            <a:ext cx="127635"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1</a:t>
            </a:r>
            <a:endParaRPr lang="en-US" sz="2187" dirty="0"/>
          </a:p>
        </p:txBody>
      </p:sp>
      <p:sp>
        <p:nvSpPr>
          <p:cNvPr id="7" name="Text 4"/>
          <p:cNvSpPr/>
          <p:nvPr/>
        </p:nvSpPr>
        <p:spPr>
          <a:xfrm>
            <a:off x="5769412" y="2005727"/>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Monarhie absolută</a:t>
            </a:r>
            <a:endParaRPr lang="en-US" sz="2187" dirty="0"/>
          </a:p>
        </p:txBody>
      </p:sp>
      <p:sp>
        <p:nvSpPr>
          <p:cNvPr id="8" name="Text 5"/>
          <p:cNvSpPr/>
          <p:nvPr/>
        </p:nvSpPr>
        <p:spPr>
          <a:xfrm>
            <a:off x="5769412" y="2486144"/>
            <a:ext cx="3664029"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Putere concentrată în mâinile regelui</a:t>
            </a:r>
            <a:endParaRPr lang="en-US" sz="1750" dirty="0"/>
          </a:p>
        </p:txBody>
      </p:sp>
      <p:sp>
        <p:nvSpPr>
          <p:cNvPr id="9" name="Shape 6"/>
          <p:cNvSpPr/>
          <p:nvPr/>
        </p:nvSpPr>
        <p:spPr>
          <a:xfrm>
            <a:off x="5602724" y="3043624"/>
            <a:ext cx="6934200" cy="22205"/>
          </a:xfrm>
          <a:prstGeom prst="roundRect">
            <a:avLst>
              <a:gd name="adj" fmla="val 450302"/>
            </a:avLst>
          </a:prstGeom>
          <a:solidFill>
            <a:srgbClr val="C0C1D7"/>
          </a:solidFill>
          <a:ln/>
        </p:spPr>
      </p:sp>
      <p:pic>
        <p:nvPicPr>
          <p:cNvPr id="10" name="Image 1" descr="preencoded.png"/>
          <p:cNvPicPr>
            <a:picLocks noChangeAspect="1"/>
          </p:cNvPicPr>
          <p:nvPr/>
        </p:nvPicPr>
        <p:blipFill>
          <a:blip r:embed="rId4"/>
          <a:stretch>
            <a:fillRect/>
          </a:stretch>
        </p:blipFill>
        <p:spPr>
          <a:xfrm>
            <a:off x="2935010" y="3097054"/>
            <a:ext cx="3482935" cy="1258014"/>
          </a:xfrm>
          <a:prstGeom prst="rect">
            <a:avLst/>
          </a:prstGeom>
        </p:spPr>
      </p:pic>
      <p:sp>
        <p:nvSpPr>
          <p:cNvPr id="11" name="Text 7"/>
          <p:cNvSpPr/>
          <p:nvPr/>
        </p:nvSpPr>
        <p:spPr>
          <a:xfrm>
            <a:off x="4593074" y="3517702"/>
            <a:ext cx="166688"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2</a:t>
            </a:r>
            <a:endParaRPr lang="en-US" sz="2187" dirty="0"/>
          </a:p>
        </p:txBody>
      </p:sp>
      <p:sp>
        <p:nvSpPr>
          <p:cNvPr id="12" name="Text 8"/>
          <p:cNvSpPr/>
          <p:nvPr/>
        </p:nvSpPr>
        <p:spPr>
          <a:xfrm>
            <a:off x="6640116" y="331922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Orașe-state</a:t>
            </a:r>
            <a:endParaRPr lang="en-US" sz="2187" dirty="0"/>
          </a:p>
        </p:txBody>
      </p:sp>
      <p:sp>
        <p:nvSpPr>
          <p:cNvPr id="13" name="Text 9"/>
          <p:cNvSpPr/>
          <p:nvPr/>
        </p:nvSpPr>
        <p:spPr>
          <a:xfrm>
            <a:off x="6640116" y="3799642"/>
            <a:ext cx="2990731"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Conducere locală centralizată</a:t>
            </a:r>
            <a:endParaRPr lang="en-US" sz="1750" dirty="0"/>
          </a:p>
        </p:txBody>
      </p:sp>
      <p:sp>
        <p:nvSpPr>
          <p:cNvPr id="14" name="Shape 10"/>
          <p:cNvSpPr/>
          <p:nvPr/>
        </p:nvSpPr>
        <p:spPr>
          <a:xfrm>
            <a:off x="6473428" y="4357122"/>
            <a:ext cx="6063496" cy="22205"/>
          </a:xfrm>
          <a:prstGeom prst="roundRect">
            <a:avLst>
              <a:gd name="adj" fmla="val 450302"/>
            </a:avLst>
          </a:prstGeom>
          <a:solidFill>
            <a:srgbClr val="C0C1D7"/>
          </a:solidFill>
          <a:ln/>
        </p:spPr>
      </p:sp>
      <p:pic>
        <p:nvPicPr>
          <p:cNvPr id="15" name="Image 2" descr="preencoded.png"/>
          <p:cNvPicPr>
            <a:picLocks noChangeAspect="1"/>
          </p:cNvPicPr>
          <p:nvPr/>
        </p:nvPicPr>
        <p:blipFill>
          <a:blip r:embed="rId5"/>
          <a:stretch>
            <a:fillRect/>
          </a:stretch>
        </p:blipFill>
        <p:spPr>
          <a:xfrm>
            <a:off x="2064306" y="4410551"/>
            <a:ext cx="5224343" cy="1258014"/>
          </a:xfrm>
          <a:prstGeom prst="rect">
            <a:avLst/>
          </a:prstGeom>
        </p:spPr>
      </p:pic>
      <p:sp>
        <p:nvSpPr>
          <p:cNvPr id="16" name="Text 11"/>
          <p:cNvSpPr/>
          <p:nvPr/>
        </p:nvSpPr>
        <p:spPr>
          <a:xfrm>
            <a:off x="4589026" y="4831199"/>
            <a:ext cx="174784"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3</a:t>
            </a:r>
            <a:endParaRPr lang="en-US" sz="2187" dirty="0"/>
          </a:p>
        </p:txBody>
      </p:sp>
      <p:sp>
        <p:nvSpPr>
          <p:cNvPr id="17" name="Text 12"/>
          <p:cNvSpPr/>
          <p:nvPr/>
        </p:nvSpPr>
        <p:spPr>
          <a:xfrm>
            <a:off x="7510820" y="4632722"/>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Religie politeistă</a:t>
            </a:r>
            <a:endParaRPr lang="en-US" sz="2187" dirty="0"/>
          </a:p>
        </p:txBody>
      </p:sp>
      <p:sp>
        <p:nvSpPr>
          <p:cNvPr id="18" name="Text 13"/>
          <p:cNvSpPr/>
          <p:nvPr/>
        </p:nvSpPr>
        <p:spPr>
          <a:xfrm>
            <a:off x="7510820" y="5113139"/>
            <a:ext cx="3421618"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Influențe puternice în viața socială</a:t>
            </a:r>
            <a:endParaRPr lang="en-US" sz="1750" dirty="0"/>
          </a:p>
        </p:txBody>
      </p:sp>
      <p:sp>
        <p:nvSpPr>
          <p:cNvPr id="19" name="Text 14"/>
          <p:cNvSpPr/>
          <p:nvPr/>
        </p:nvSpPr>
        <p:spPr>
          <a:xfrm>
            <a:off x="2037993" y="5918478"/>
            <a:ext cx="10554414"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Civilizația mesopotamiană, care s-a dezvoltat în zona dintre Tigru și Eufrat, a fost una dintre primele civilizații antice, cunoscută pentru sistemul său politic bazat pe monarhia absolută. Conducătorii, numiți regi, dețineau puterea supremă și controlau întreaga viață a poporului. De asemenea, organizarea politică era descentralizată, cu orașe-state autonome, fiecare având propriul sistem de guvernare. Religia politeistă a jucat un rol esențial în această civilizație, influențând profund structura socială și politică.</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658654"/>
            <a:ext cx="5554980" cy="694373"/>
          </a:xfrm>
          <a:prstGeom prst="rect">
            <a:avLst/>
          </a:prstGeom>
          <a:noFill/>
          <a:ln/>
        </p:spPr>
        <p:txBody>
          <a:bodyPr wrap="none" rtlCol="0" anchor="t"/>
          <a:lstStyle/>
          <a:p>
            <a:pPr marL="0" indent="0">
              <a:lnSpc>
                <a:spcPts val="5468"/>
              </a:lnSpc>
              <a:buNone/>
            </a:pPr>
            <a:r>
              <a:rPr lang="en-US" sz="4374" b="1" kern="0" spc="-131" dirty="0">
                <a:solidFill>
                  <a:schemeClr val="accent1">
                    <a:lumMod val="75000"/>
                  </a:schemeClr>
                </a:solidFill>
                <a:latin typeface="Inter" pitchFamily="34" charset="0"/>
                <a:ea typeface="Inter" pitchFamily="34" charset="-122"/>
                <a:cs typeface="Inter" pitchFamily="34" charset="-120"/>
              </a:rPr>
              <a:t>Civilizația greacă</a:t>
            </a:r>
            <a:endParaRPr lang="en-US" sz="4374" dirty="0">
              <a:solidFill>
                <a:schemeClr val="accent1">
                  <a:lumMod val="75000"/>
                </a:schemeClr>
              </a:solidFill>
            </a:endParaRPr>
          </a:p>
        </p:txBody>
      </p:sp>
      <p:pic>
        <p:nvPicPr>
          <p:cNvPr id="5" name="Image 0" descr="preencoded.png"/>
          <p:cNvPicPr>
            <a:picLocks noChangeAspect="1"/>
          </p:cNvPicPr>
          <p:nvPr/>
        </p:nvPicPr>
        <p:blipFill>
          <a:blip r:embed="rId3"/>
          <a:stretch>
            <a:fillRect/>
          </a:stretch>
        </p:blipFill>
        <p:spPr>
          <a:xfrm>
            <a:off x="2037993" y="1797368"/>
            <a:ext cx="1110972" cy="1924526"/>
          </a:xfrm>
          <a:prstGeom prst="rect">
            <a:avLst/>
          </a:prstGeom>
        </p:spPr>
      </p:pic>
      <p:sp>
        <p:nvSpPr>
          <p:cNvPr id="6" name="Text 3"/>
          <p:cNvSpPr/>
          <p:nvPr/>
        </p:nvSpPr>
        <p:spPr>
          <a:xfrm>
            <a:off x="3482221" y="2019538"/>
            <a:ext cx="5367457"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Originea și dezvoltarea civilizației grecești</a:t>
            </a:r>
            <a:endParaRPr lang="en-US" sz="2187" dirty="0"/>
          </a:p>
        </p:txBody>
      </p:sp>
      <p:sp>
        <p:nvSpPr>
          <p:cNvPr id="7" name="Text 4"/>
          <p:cNvSpPr/>
          <p:nvPr/>
        </p:nvSpPr>
        <p:spPr>
          <a:xfrm>
            <a:off x="3482221" y="2499955"/>
            <a:ext cx="9110186" cy="99976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Civilizația greacă a apărut în Peninsula Balcanică și a înflorit în perioada antichității clasice, între secolele VIII-V î.Hr. Grecii au dezvoltat o cultură fascinantă, marcată de progrese remarcabile în filosofie, artă, arhitectură, teatru și științe.</a:t>
            </a:r>
            <a:endParaRPr lang="en-US" sz="1750" dirty="0"/>
          </a:p>
        </p:txBody>
      </p:sp>
      <p:pic>
        <p:nvPicPr>
          <p:cNvPr id="8" name="Image 1" descr="preencoded.png"/>
          <p:cNvPicPr>
            <a:picLocks noChangeAspect="1"/>
          </p:cNvPicPr>
          <p:nvPr/>
        </p:nvPicPr>
        <p:blipFill>
          <a:blip r:embed="rId4"/>
          <a:stretch>
            <a:fillRect/>
          </a:stretch>
        </p:blipFill>
        <p:spPr>
          <a:xfrm>
            <a:off x="2037993" y="3721894"/>
            <a:ext cx="1110972" cy="1924526"/>
          </a:xfrm>
          <a:prstGeom prst="rect">
            <a:avLst/>
          </a:prstGeom>
        </p:spPr>
      </p:pic>
      <p:sp>
        <p:nvSpPr>
          <p:cNvPr id="9" name="Text 5"/>
          <p:cNvSpPr/>
          <p:nvPr/>
        </p:nvSpPr>
        <p:spPr>
          <a:xfrm>
            <a:off x="3482221" y="3944064"/>
            <a:ext cx="6213038"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Forma de organizare politică: cetatea-stat (polis)</a:t>
            </a:r>
            <a:endParaRPr lang="en-US" sz="2187" dirty="0"/>
          </a:p>
        </p:txBody>
      </p:sp>
      <p:sp>
        <p:nvSpPr>
          <p:cNvPr id="10" name="Text 6"/>
          <p:cNvSpPr/>
          <p:nvPr/>
        </p:nvSpPr>
        <p:spPr>
          <a:xfrm>
            <a:off x="3482221" y="4424482"/>
            <a:ext cx="9110186" cy="99976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Caracteristica cea mai distinctivă a civilizației grecești a fost apariția cetății-stat (polis), un centru urban autonom cu o guvernare proprie. Aceste polisuri, precum Atena, Sparta sau Corint, au fost nucleele vieții sociale, economice și politice din Grecia antică.</a:t>
            </a:r>
            <a:endParaRPr lang="en-US" sz="1750" dirty="0"/>
          </a:p>
        </p:txBody>
      </p:sp>
      <p:pic>
        <p:nvPicPr>
          <p:cNvPr id="11" name="Image 2" descr="preencoded.png"/>
          <p:cNvPicPr>
            <a:picLocks noChangeAspect="1"/>
          </p:cNvPicPr>
          <p:nvPr/>
        </p:nvPicPr>
        <p:blipFill>
          <a:blip r:embed="rId5"/>
          <a:stretch>
            <a:fillRect/>
          </a:stretch>
        </p:blipFill>
        <p:spPr>
          <a:xfrm>
            <a:off x="2037993" y="5646420"/>
            <a:ext cx="1110972" cy="1924526"/>
          </a:xfrm>
          <a:prstGeom prst="rect">
            <a:avLst/>
          </a:prstGeom>
        </p:spPr>
      </p:pic>
      <p:sp>
        <p:nvSpPr>
          <p:cNvPr id="12" name="Text 7"/>
          <p:cNvSpPr/>
          <p:nvPr/>
        </p:nvSpPr>
        <p:spPr>
          <a:xfrm>
            <a:off x="3482221" y="5868591"/>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Democrația ateniană</a:t>
            </a:r>
            <a:endParaRPr lang="en-US" sz="2187" dirty="0"/>
          </a:p>
        </p:txBody>
      </p:sp>
      <p:sp>
        <p:nvSpPr>
          <p:cNvPr id="13" name="Text 8"/>
          <p:cNvSpPr/>
          <p:nvPr/>
        </p:nvSpPr>
        <p:spPr>
          <a:xfrm>
            <a:off x="3482221" y="6349008"/>
            <a:ext cx="9110186" cy="99976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Cel mai cunoscut exemplu de polis a fost Atena, care a dezvoltat o formă de guvernare democratică unică pentru acea epocă. Cetățenii participau activ la luarea deciziilor politice și la administrarea afacerilor publice în Adunarea Poporului.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644843"/>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Civilizația romană</a:t>
            </a:r>
            <a:endParaRPr lang="en-US" sz="4374" dirty="0"/>
          </a:p>
        </p:txBody>
      </p:sp>
      <p:pic>
        <p:nvPicPr>
          <p:cNvPr id="5" name="Image 0" descr="preencoded.png"/>
          <p:cNvPicPr>
            <a:picLocks noChangeAspect="1"/>
          </p:cNvPicPr>
          <p:nvPr/>
        </p:nvPicPr>
        <p:blipFill>
          <a:blip r:embed="rId3"/>
          <a:stretch>
            <a:fillRect/>
          </a:stretch>
        </p:blipFill>
        <p:spPr>
          <a:xfrm>
            <a:off x="3805833" y="1783556"/>
            <a:ext cx="1741408" cy="1258014"/>
          </a:xfrm>
          <a:prstGeom prst="rect">
            <a:avLst/>
          </a:prstGeom>
        </p:spPr>
      </p:pic>
      <p:sp>
        <p:nvSpPr>
          <p:cNvPr id="6" name="Text 3"/>
          <p:cNvSpPr/>
          <p:nvPr/>
        </p:nvSpPr>
        <p:spPr>
          <a:xfrm>
            <a:off x="4612600" y="2359581"/>
            <a:ext cx="127635"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1</a:t>
            </a:r>
            <a:endParaRPr lang="en-US" sz="2187" dirty="0"/>
          </a:p>
        </p:txBody>
      </p:sp>
      <p:sp>
        <p:nvSpPr>
          <p:cNvPr id="7" name="Text 4"/>
          <p:cNvSpPr/>
          <p:nvPr/>
        </p:nvSpPr>
        <p:spPr>
          <a:xfrm>
            <a:off x="5769412" y="2005727"/>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Imperium Romanum</a:t>
            </a:r>
            <a:endParaRPr lang="en-US" sz="2187" dirty="0"/>
          </a:p>
        </p:txBody>
      </p:sp>
      <p:sp>
        <p:nvSpPr>
          <p:cNvPr id="8" name="Text 5"/>
          <p:cNvSpPr/>
          <p:nvPr/>
        </p:nvSpPr>
        <p:spPr>
          <a:xfrm>
            <a:off x="5769412" y="2486144"/>
            <a:ext cx="3516987"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Cel mai vast imperiu din antichitate</a:t>
            </a:r>
            <a:endParaRPr lang="en-US" sz="1750" dirty="0"/>
          </a:p>
        </p:txBody>
      </p:sp>
      <p:sp>
        <p:nvSpPr>
          <p:cNvPr id="9" name="Shape 6"/>
          <p:cNvSpPr/>
          <p:nvPr/>
        </p:nvSpPr>
        <p:spPr>
          <a:xfrm>
            <a:off x="5602724" y="3043624"/>
            <a:ext cx="6934200" cy="22205"/>
          </a:xfrm>
          <a:prstGeom prst="roundRect">
            <a:avLst>
              <a:gd name="adj" fmla="val 450302"/>
            </a:avLst>
          </a:prstGeom>
          <a:solidFill>
            <a:srgbClr val="C0C1D7"/>
          </a:solidFill>
          <a:ln/>
        </p:spPr>
      </p:sp>
      <p:pic>
        <p:nvPicPr>
          <p:cNvPr id="10" name="Image 1" descr="preencoded.png"/>
          <p:cNvPicPr>
            <a:picLocks noChangeAspect="1"/>
          </p:cNvPicPr>
          <p:nvPr/>
        </p:nvPicPr>
        <p:blipFill>
          <a:blip r:embed="rId4"/>
          <a:stretch>
            <a:fillRect/>
          </a:stretch>
        </p:blipFill>
        <p:spPr>
          <a:xfrm>
            <a:off x="2935010" y="3097054"/>
            <a:ext cx="3482935" cy="1258014"/>
          </a:xfrm>
          <a:prstGeom prst="rect">
            <a:avLst/>
          </a:prstGeom>
        </p:spPr>
      </p:pic>
      <p:sp>
        <p:nvSpPr>
          <p:cNvPr id="11" name="Text 7"/>
          <p:cNvSpPr/>
          <p:nvPr/>
        </p:nvSpPr>
        <p:spPr>
          <a:xfrm>
            <a:off x="4593074" y="3517702"/>
            <a:ext cx="166688"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2</a:t>
            </a:r>
            <a:endParaRPr lang="en-US" sz="2187" dirty="0"/>
          </a:p>
        </p:txBody>
      </p:sp>
      <p:sp>
        <p:nvSpPr>
          <p:cNvPr id="12" name="Text 8"/>
          <p:cNvSpPr/>
          <p:nvPr/>
        </p:nvSpPr>
        <p:spPr>
          <a:xfrm>
            <a:off x="6640116" y="331922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Forma de guvernare</a:t>
            </a:r>
            <a:endParaRPr lang="en-US" sz="2187" dirty="0"/>
          </a:p>
        </p:txBody>
      </p:sp>
      <p:sp>
        <p:nvSpPr>
          <p:cNvPr id="13" name="Text 9"/>
          <p:cNvSpPr/>
          <p:nvPr/>
        </p:nvSpPr>
        <p:spPr>
          <a:xfrm>
            <a:off x="6640116" y="3799642"/>
            <a:ext cx="3918942"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Monarhie, republică, principat, dominat</a:t>
            </a:r>
            <a:endParaRPr lang="en-US" sz="1750" dirty="0"/>
          </a:p>
        </p:txBody>
      </p:sp>
      <p:sp>
        <p:nvSpPr>
          <p:cNvPr id="14" name="Shape 10"/>
          <p:cNvSpPr/>
          <p:nvPr/>
        </p:nvSpPr>
        <p:spPr>
          <a:xfrm>
            <a:off x="6473428" y="4357122"/>
            <a:ext cx="6063496" cy="22205"/>
          </a:xfrm>
          <a:prstGeom prst="roundRect">
            <a:avLst>
              <a:gd name="adj" fmla="val 450302"/>
            </a:avLst>
          </a:prstGeom>
          <a:solidFill>
            <a:srgbClr val="C0C1D7"/>
          </a:solidFill>
          <a:ln/>
        </p:spPr>
      </p:sp>
      <p:pic>
        <p:nvPicPr>
          <p:cNvPr id="15" name="Image 2" descr="preencoded.png"/>
          <p:cNvPicPr>
            <a:picLocks noChangeAspect="1"/>
          </p:cNvPicPr>
          <p:nvPr/>
        </p:nvPicPr>
        <p:blipFill>
          <a:blip r:embed="rId5"/>
          <a:stretch>
            <a:fillRect/>
          </a:stretch>
        </p:blipFill>
        <p:spPr>
          <a:xfrm>
            <a:off x="2064306" y="4410551"/>
            <a:ext cx="5224343" cy="1258014"/>
          </a:xfrm>
          <a:prstGeom prst="rect">
            <a:avLst/>
          </a:prstGeom>
        </p:spPr>
      </p:pic>
      <p:sp>
        <p:nvSpPr>
          <p:cNvPr id="16" name="Text 11"/>
          <p:cNvSpPr/>
          <p:nvPr/>
        </p:nvSpPr>
        <p:spPr>
          <a:xfrm>
            <a:off x="4589026" y="4831199"/>
            <a:ext cx="174784" cy="416600"/>
          </a:xfrm>
          <a:prstGeom prst="rect">
            <a:avLst/>
          </a:prstGeom>
          <a:noFill/>
          <a:ln/>
        </p:spPr>
        <p:txBody>
          <a:bodyPr wrap="none" rtlCol="0" anchor="t"/>
          <a:lstStyle/>
          <a:p>
            <a:pPr marL="0" indent="0" algn="ctr">
              <a:lnSpc>
                <a:spcPts val="3281"/>
              </a:lnSpc>
              <a:buNone/>
            </a:pPr>
            <a:r>
              <a:rPr lang="en-US" sz="2187" b="1" kern="0" spc="-66" dirty="0">
                <a:solidFill>
                  <a:srgbClr val="272525"/>
                </a:solidFill>
                <a:latin typeface="Inter" pitchFamily="34" charset="0"/>
                <a:ea typeface="Inter" pitchFamily="34" charset="-122"/>
                <a:cs typeface="Inter" pitchFamily="34" charset="-120"/>
              </a:rPr>
              <a:t>3</a:t>
            </a:r>
            <a:endParaRPr lang="en-US" sz="2187" dirty="0"/>
          </a:p>
        </p:txBody>
      </p:sp>
      <p:sp>
        <p:nvSpPr>
          <p:cNvPr id="17" name="Text 12"/>
          <p:cNvSpPr/>
          <p:nvPr/>
        </p:nvSpPr>
        <p:spPr>
          <a:xfrm>
            <a:off x="7510820" y="4632722"/>
            <a:ext cx="3114199"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Structură administrativă</a:t>
            </a:r>
            <a:endParaRPr lang="en-US" sz="2187" dirty="0"/>
          </a:p>
        </p:txBody>
      </p:sp>
      <p:sp>
        <p:nvSpPr>
          <p:cNvPr id="18" name="Text 13"/>
          <p:cNvSpPr/>
          <p:nvPr/>
        </p:nvSpPr>
        <p:spPr>
          <a:xfrm>
            <a:off x="7510820" y="5113139"/>
            <a:ext cx="3370778" cy="333256"/>
          </a:xfrm>
          <a:prstGeom prst="rect">
            <a:avLst/>
          </a:prstGeom>
          <a:noFill/>
          <a:ln/>
        </p:spPr>
        <p:txBody>
          <a:bodyPr wrap="non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Provincii, municipii, colonii, legiuni</a:t>
            </a:r>
            <a:endParaRPr lang="en-US" sz="1750" dirty="0"/>
          </a:p>
        </p:txBody>
      </p:sp>
      <p:sp>
        <p:nvSpPr>
          <p:cNvPr id="19" name="Text 14"/>
          <p:cNvSpPr/>
          <p:nvPr/>
        </p:nvSpPr>
        <p:spPr>
          <a:xfrm>
            <a:off x="2037993" y="5918478"/>
            <a:ext cx="10554414"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Civilizația romană a reprezentat una dintre cele mai importante și influente culturi ale lumii antice. Începând ca un mic oraș-stat pe malul Tibrului, Imperiul Roman a crescut și s-a extins în cele mai îndepărtate colțuri ale Mediteranei, transformându-se într-o superputere politică, militară și culturală. Organizarea sa politică și administrativă a fost o împletire complexă de monarhie, republică și forme imperiale, care au asigurat stabilitatea și eficiența conducerii unui teritoriu atât de vast.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4" name="Text 2"/>
          <p:cNvSpPr/>
          <p:nvPr/>
        </p:nvSpPr>
        <p:spPr>
          <a:xfrm>
            <a:off x="2266950" y="584478"/>
            <a:ext cx="5313878" cy="664131"/>
          </a:xfrm>
          <a:prstGeom prst="rect">
            <a:avLst/>
          </a:prstGeom>
          <a:noFill/>
          <a:ln/>
        </p:spPr>
        <p:txBody>
          <a:bodyPr wrap="none" rtlCol="0" anchor="t"/>
          <a:lstStyle/>
          <a:p>
            <a:pPr marL="0" indent="0">
              <a:lnSpc>
                <a:spcPts val="5230"/>
              </a:lnSpc>
              <a:buNone/>
            </a:pPr>
            <a:r>
              <a:rPr lang="en-US" sz="4184" b="1" kern="0" spc="-126" dirty="0">
                <a:solidFill>
                  <a:schemeClr val="accent1">
                    <a:lumMod val="75000"/>
                  </a:schemeClr>
                </a:solidFill>
                <a:latin typeface="Inter" pitchFamily="34" charset="0"/>
                <a:ea typeface="Inter" pitchFamily="34" charset="-122"/>
                <a:cs typeface="Inter" pitchFamily="34" charset="-120"/>
              </a:rPr>
              <a:t>Civilizația chineză</a:t>
            </a:r>
            <a:endParaRPr lang="en-US" sz="4184" dirty="0">
              <a:solidFill>
                <a:schemeClr val="accent1">
                  <a:lumMod val="75000"/>
                </a:schemeClr>
              </a:solidFill>
            </a:endParaRPr>
          </a:p>
        </p:txBody>
      </p:sp>
      <p:sp>
        <p:nvSpPr>
          <p:cNvPr id="5" name="Shape 3"/>
          <p:cNvSpPr/>
          <p:nvPr/>
        </p:nvSpPr>
        <p:spPr>
          <a:xfrm>
            <a:off x="2266950" y="1673662"/>
            <a:ext cx="1682710" cy="1203484"/>
          </a:xfrm>
          <a:prstGeom prst="roundRect">
            <a:avLst>
              <a:gd name="adj" fmla="val 7948"/>
            </a:avLst>
          </a:prstGeom>
          <a:solidFill>
            <a:srgbClr val="DADBF1"/>
          </a:solidFill>
          <a:ln w="7620">
            <a:solidFill>
              <a:srgbClr val="C0C1D7"/>
            </a:solidFill>
            <a:prstDash val="solid"/>
          </a:ln>
        </p:spPr>
      </p:sp>
      <p:sp>
        <p:nvSpPr>
          <p:cNvPr id="6" name="Text 4"/>
          <p:cNvSpPr/>
          <p:nvPr/>
        </p:nvSpPr>
        <p:spPr>
          <a:xfrm>
            <a:off x="2487097" y="2076093"/>
            <a:ext cx="122039" cy="398621"/>
          </a:xfrm>
          <a:prstGeom prst="rect">
            <a:avLst/>
          </a:prstGeom>
          <a:noFill/>
          <a:ln/>
        </p:spPr>
        <p:txBody>
          <a:bodyPr wrap="none" rtlCol="0" anchor="t"/>
          <a:lstStyle/>
          <a:p>
            <a:pPr marL="0" indent="0" algn="ctr">
              <a:lnSpc>
                <a:spcPts val="3138"/>
              </a:lnSpc>
              <a:buNone/>
            </a:pPr>
            <a:r>
              <a:rPr lang="en-US" sz="2092" b="1" kern="0" spc="-63" dirty="0">
                <a:solidFill>
                  <a:srgbClr val="272525"/>
                </a:solidFill>
                <a:latin typeface="Inter" pitchFamily="34" charset="0"/>
                <a:ea typeface="Inter" pitchFamily="34" charset="-122"/>
                <a:cs typeface="Inter" pitchFamily="34" charset="-120"/>
              </a:rPr>
              <a:t>1</a:t>
            </a:r>
            <a:endParaRPr lang="en-US" sz="2092" dirty="0"/>
          </a:p>
        </p:txBody>
      </p:sp>
      <p:sp>
        <p:nvSpPr>
          <p:cNvPr id="7" name="Text 5"/>
          <p:cNvSpPr/>
          <p:nvPr/>
        </p:nvSpPr>
        <p:spPr>
          <a:xfrm>
            <a:off x="4162187" y="1886188"/>
            <a:ext cx="2656880" cy="332184"/>
          </a:xfrm>
          <a:prstGeom prst="rect">
            <a:avLst/>
          </a:prstGeom>
          <a:noFill/>
          <a:ln/>
        </p:spPr>
        <p:txBody>
          <a:bodyPr wrap="none" rtlCol="0" anchor="t"/>
          <a:lstStyle/>
          <a:p>
            <a:pPr marL="0" indent="0" algn="l">
              <a:lnSpc>
                <a:spcPts val="2615"/>
              </a:lnSpc>
              <a:buNone/>
            </a:pPr>
            <a:r>
              <a:rPr lang="en-US" sz="2092" b="1" kern="0" spc="-63" dirty="0">
                <a:solidFill>
                  <a:srgbClr val="272525"/>
                </a:solidFill>
                <a:latin typeface="Inter" pitchFamily="34" charset="0"/>
                <a:ea typeface="Inter" pitchFamily="34" charset="-122"/>
                <a:cs typeface="Inter" pitchFamily="34" charset="-120"/>
              </a:rPr>
              <a:t>Dinastia Shang</a:t>
            </a:r>
            <a:endParaRPr lang="en-US" sz="2092" dirty="0"/>
          </a:p>
        </p:txBody>
      </p:sp>
      <p:sp>
        <p:nvSpPr>
          <p:cNvPr id="8" name="Text 6"/>
          <p:cNvSpPr/>
          <p:nvPr/>
        </p:nvSpPr>
        <p:spPr>
          <a:xfrm>
            <a:off x="4162187" y="2345888"/>
            <a:ext cx="3973711" cy="318730"/>
          </a:xfrm>
          <a:prstGeom prst="rect">
            <a:avLst/>
          </a:prstGeom>
          <a:noFill/>
          <a:ln/>
        </p:spPr>
        <p:txBody>
          <a:bodyPr wrap="none" rtlCol="0" anchor="t"/>
          <a:lstStyle/>
          <a:p>
            <a:pPr marL="0" indent="0" algn="l">
              <a:lnSpc>
                <a:spcPts val="2510"/>
              </a:lnSpc>
              <a:buNone/>
            </a:pPr>
            <a:r>
              <a:rPr lang="en-US" sz="1674" kern="0" spc="-33" dirty="0">
                <a:solidFill>
                  <a:srgbClr val="272525"/>
                </a:solidFill>
                <a:latin typeface="Inter" pitchFamily="34" charset="0"/>
                <a:ea typeface="Inter" pitchFamily="34" charset="-122"/>
                <a:cs typeface="Inter" pitchFamily="34" charset="-120"/>
              </a:rPr>
              <a:t>Prima dinastie înregistrată a Chinei antice</a:t>
            </a:r>
            <a:endParaRPr lang="en-US" sz="1674" dirty="0"/>
          </a:p>
        </p:txBody>
      </p:sp>
      <p:sp>
        <p:nvSpPr>
          <p:cNvPr id="9" name="Shape 7"/>
          <p:cNvSpPr/>
          <p:nvPr/>
        </p:nvSpPr>
        <p:spPr>
          <a:xfrm>
            <a:off x="4055864" y="2852886"/>
            <a:ext cx="8201263" cy="21253"/>
          </a:xfrm>
          <a:prstGeom prst="roundRect">
            <a:avLst>
              <a:gd name="adj" fmla="val 450054"/>
            </a:avLst>
          </a:prstGeom>
          <a:solidFill>
            <a:srgbClr val="C0C1D7"/>
          </a:solidFill>
          <a:ln/>
        </p:spPr>
      </p:sp>
      <p:sp>
        <p:nvSpPr>
          <p:cNvPr id="10" name="Shape 8"/>
          <p:cNvSpPr/>
          <p:nvPr/>
        </p:nvSpPr>
        <p:spPr>
          <a:xfrm>
            <a:off x="2266950" y="2983349"/>
            <a:ext cx="3365421" cy="1203484"/>
          </a:xfrm>
          <a:prstGeom prst="roundRect">
            <a:avLst>
              <a:gd name="adj" fmla="val 7948"/>
            </a:avLst>
          </a:prstGeom>
          <a:solidFill>
            <a:srgbClr val="DADBF1"/>
          </a:solidFill>
          <a:ln w="7620">
            <a:solidFill>
              <a:srgbClr val="C0C1D7"/>
            </a:solidFill>
            <a:prstDash val="solid"/>
          </a:ln>
        </p:spPr>
      </p:sp>
      <p:sp>
        <p:nvSpPr>
          <p:cNvPr id="11" name="Text 9"/>
          <p:cNvSpPr/>
          <p:nvPr/>
        </p:nvSpPr>
        <p:spPr>
          <a:xfrm>
            <a:off x="2487097" y="3385780"/>
            <a:ext cx="159425" cy="398621"/>
          </a:xfrm>
          <a:prstGeom prst="rect">
            <a:avLst/>
          </a:prstGeom>
          <a:noFill/>
          <a:ln/>
        </p:spPr>
        <p:txBody>
          <a:bodyPr wrap="none" rtlCol="0" anchor="t"/>
          <a:lstStyle/>
          <a:p>
            <a:pPr marL="0" indent="0" algn="ctr">
              <a:lnSpc>
                <a:spcPts val="3138"/>
              </a:lnSpc>
              <a:buNone/>
            </a:pPr>
            <a:r>
              <a:rPr lang="en-US" sz="2092" b="1" kern="0" spc="-63" dirty="0">
                <a:solidFill>
                  <a:srgbClr val="272525"/>
                </a:solidFill>
                <a:latin typeface="Inter" pitchFamily="34" charset="0"/>
                <a:ea typeface="Inter" pitchFamily="34" charset="-122"/>
                <a:cs typeface="Inter" pitchFamily="34" charset="-120"/>
              </a:rPr>
              <a:t>2</a:t>
            </a:r>
            <a:endParaRPr lang="en-US" sz="2092" dirty="0"/>
          </a:p>
        </p:txBody>
      </p:sp>
      <p:sp>
        <p:nvSpPr>
          <p:cNvPr id="12" name="Text 10"/>
          <p:cNvSpPr/>
          <p:nvPr/>
        </p:nvSpPr>
        <p:spPr>
          <a:xfrm>
            <a:off x="5844897" y="3195876"/>
            <a:ext cx="2656880" cy="332184"/>
          </a:xfrm>
          <a:prstGeom prst="rect">
            <a:avLst/>
          </a:prstGeom>
          <a:noFill/>
          <a:ln/>
        </p:spPr>
        <p:txBody>
          <a:bodyPr wrap="none" rtlCol="0" anchor="t"/>
          <a:lstStyle/>
          <a:p>
            <a:pPr marL="0" indent="0" algn="l">
              <a:lnSpc>
                <a:spcPts val="2615"/>
              </a:lnSpc>
              <a:buNone/>
            </a:pPr>
            <a:r>
              <a:rPr lang="en-US" sz="2092" b="1" kern="0" spc="-63" dirty="0">
                <a:solidFill>
                  <a:srgbClr val="272525"/>
                </a:solidFill>
                <a:latin typeface="Inter" pitchFamily="34" charset="0"/>
                <a:ea typeface="Inter" pitchFamily="34" charset="-122"/>
                <a:cs typeface="Inter" pitchFamily="34" charset="-120"/>
              </a:rPr>
              <a:t>Dinastia Zhou</a:t>
            </a:r>
            <a:endParaRPr lang="en-US" sz="2092" dirty="0"/>
          </a:p>
        </p:txBody>
      </p:sp>
      <p:sp>
        <p:nvSpPr>
          <p:cNvPr id="13" name="Text 11"/>
          <p:cNvSpPr/>
          <p:nvPr/>
        </p:nvSpPr>
        <p:spPr>
          <a:xfrm>
            <a:off x="5844897" y="3655576"/>
            <a:ext cx="4661059" cy="318730"/>
          </a:xfrm>
          <a:prstGeom prst="rect">
            <a:avLst/>
          </a:prstGeom>
          <a:noFill/>
          <a:ln/>
        </p:spPr>
        <p:txBody>
          <a:bodyPr wrap="none" rtlCol="0" anchor="t"/>
          <a:lstStyle/>
          <a:p>
            <a:pPr marL="0" indent="0" algn="l">
              <a:lnSpc>
                <a:spcPts val="2510"/>
              </a:lnSpc>
              <a:buNone/>
            </a:pPr>
            <a:r>
              <a:rPr lang="en-US" sz="1674" kern="0" spc="-33" dirty="0">
                <a:solidFill>
                  <a:srgbClr val="272525"/>
                </a:solidFill>
                <a:latin typeface="Inter" pitchFamily="34" charset="0"/>
                <a:ea typeface="Inter" pitchFamily="34" charset="-122"/>
                <a:cs typeface="Inter" pitchFamily="34" charset="-120"/>
              </a:rPr>
              <a:t>Perioada de înflorire a filosofiei și culturii chineze</a:t>
            </a:r>
            <a:endParaRPr lang="en-US" sz="1674" dirty="0"/>
          </a:p>
        </p:txBody>
      </p:sp>
      <p:sp>
        <p:nvSpPr>
          <p:cNvPr id="14" name="Shape 12"/>
          <p:cNvSpPr/>
          <p:nvPr/>
        </p:nvSpPr>
        <p:spPr>
          <a:xfrm>
            <a:off x="5738574" y="4162574"/>
            <a:ext cx="6518553" cy="21253"/>
          </a:xfrm>
          <a:prstGeom prst="roundRect">
            <a:avLst>
              <a:gd name="adj" fmla="val 450054"/>
            </a:avLst>
          </a:prstGeom>
          <a:solidFill>
            <a:srgbClr val="C0C1D7"/>
          </a:solidFill>
          <a:ln/>
        </p:spPr>
      </p:sp>
      <p:sp>
        <p:nvSpPr>
          <p:cNvPr id="15" name="Shape 13"/>
          <p:cNvSpPr/>
          <p:nvPr/>
        </p:nvSpPr>
        <p:spPr>
          <a:xfrm>
            <a:off x="2266950" y="4293037"/>
            <a:ext cx="5048131" cy="1522214"/>
          </a:xfrm>
          <a:prstGeom prst="roundRect">
            <a:avLst>
              <a:gd name="adj" fmla="val 6284"/>
            </a:avLst>
          </a:prstGeom>
          <a:solidFill>
            <a:srgbClr val="DADBF1"/>
          </a:solidFill>
          <a:ln w="7620">
            <a:solidFill>
              <a:srgbClr val="C0C1D7"/>
            </a:solidFill>
            <a:prstDash val="solid"/>
          </a:ln>
        </p:spPr>
      </p:sp>
      <p:sp>
        <p:nvSpPr>
          <p:cNvPr id="16" name="Text 14"/>
          <p:cNvSpPr/>
          <p:nvPr/>
        </p:nvSpPr>
        <p:spPr>
          <a:xfrm>
            <a:off x="2487097" y="4854773"/>
            <a:ext cx="167283" cy="398621"/>
          </a:xfrm>
          <a:prstGeom prst="rect">
            <a:avLst/>
          </a:prstGeom>
          <a:noFill/>
          <a:ln/>
        </p:spPr>
        <p:txBody>
          <a:bodyPr wrap="none" rtlCol="0" anchor="t"/>
          <a:lstStyle/>
          <a:p>
            <a:pPr marL="0" indent="0" algn="ctr">
              <a:lnSpc>
                <a:spcPts val="3138"/>
              </a:lnSpc>
              <a:buNone/>
            </a:pPr>
            <a:r>
              <a:rPr lang="en-US" sz="2092" b="1" kern="0" spc="-63" dirty="0">
                <a:solidFill>
                  <a:srgbClr val="272525"/>
                </a:solidFill>
                <a:latin typeface="Inter" pitchFamily="34" charset="0"/>
                <a:ea typeface="Inter" pitchFamily="34" charset="-122"/>
                <a:cs typeface="Inter" pitchFamily="34" charset="-120"/>
              </a:rPr>
              <a:t>3</a:t>
            </a:r>
            <a:endParaRPr lang="en-US" sz="2092" dirty="0"/>
          </a:p>
        </p:txBody>
      </p:sp>
      <p:sp>
        <p:nvSpPr>
          <p:cNvPr id="17" name="Text 15"/>
          <p:cNvSpPr/>
          <p:nvPr/>
        </p:nvSpPr>
        <p:spPr>
          <a:xfrm>
            <a:off x="7527608" y="4505563"/>
            <a:ext cx="2656880" cy="332184"/>
          </a:xfrm>
          <a:prstGeom prst="rect">
            <a:avLst/>
          </a:prstGeom>
          <a:noFill/>
          <a:ln/>
        </p:spPr>
        <p:txBody>
          <a:bodyPr wrap="none" rtlCol="0" anchor="t"/>
          <a:lstStyle/>
          <a:p>
            <a:pPr marL="0" indent="0" algn="l">
              <a:lnSpc>
                <a:spcPts val="2615"/>
              </a:lnSpc>
              <a:buNone/>
            </a:pPr>
            <a:r>
              <a:rPr lang="en-US" sz="2092" b="1" kern="0" spc="-63" dirty="0">
                <a:solidFill>
                  <a:srgbClr val="272525"/>
                </a:solidFill>
                <a:latin typeface="Inter" pitchFamily="34" charset="0"/>
                <a:ea typeface="Inter" pitchFamily="34" charset="-122"/>
                <a:cs typeface="Inter" pitchFamily="34" charset="-120"/>
              </a:rPr>
              <a:t>Qin Shi Huang</a:t>
            </a:r>
            <a:endParaRPr lang="en-US" sz="2092" dirty="0"/>
          </a:p>
        </p:txBody>
      </p:sp>
      <p:sp>
        <p:nvSpPr>
          <p:cNvPr id="18" name="Text 16"/>
          <p:cNvSpPr/>
          <p:nvPr/>
        </p:nvSpPr>
        <p:spPr>
          <a:xfrm>
            <a:off x="7527608" y="4965263"/>
            <a:ext cx="4623197" cy="637461"/>
          </a:xfrm>
          <a:prstGeom prst="rect">
            <a:avLst/>
          </a:prstGeom>
          <a:noFill/>
          <a:ln/>
        </p:spPr>
        <p:txBody>
          <a:bodyPr wrap="square" rtlCol="0" anchor="t"/>
          <a:lstStyle/>
          <a:p>
            <a:pPr marL="0" indent="0" algn="l">
              <a:lnSpc>
                <a:spcPts val="2510"/>
              </a:lnSpc>
              <a:buNone/>
            </a:pPr>
            <a:r>
              <a:rPr lang="en-US" sz="1674" kern="0" spc="-33" dirty="0">
                <a:solidFill>
                  <a:srgbClr val="272525"/>
                </a:solidFill>
                <a:latin typeface="Inter" pitchFamily="34" charset="0"/>
                <a:ea typeface="Inter" pitchFamily="34" charset="-122"/>
                <a:cs typeface="Inter" pitchFamily="34" charset="-120"/>
              </a:rPr>
              <a:t>Primul împărat care a unificat China sub o singură conducere</a:t>
            </a:r>
            <a:endParaRPr lang="en-US" sz="1674" dirty="0"/>
          </a:p>
        </p:txBody>
      </p:sp>
      <p:sp>
        <p:nvSpPr>
          <p:cNvPr id="19" name="Text 17"/>
          <p:cNvSpPr/>
          <p:nvPr/>
        </p:nvSpPr>
        <p:spPr>
          <a:xfrm>
            <a:off x="2266950" y="6054328"/>
            <a:ext cx="10096381" cy="1593652"/>
          </a:xfrm>
          <a:prstGeom prst="rect">
            <a:avLst/>
          </a:prstGeom>
          <a:noFill/>
          <a:ln/>
        </p:spPr>
        <p:txBody>
          <a:bodyPr wrap="square" rtlCol="0" anchor="t"/>
          <a:lstStyle/>
          <a:p>
            <a:pPr marL="0" indent="0">
              <a:lnSpc>
                <a:spcPts val="2510"/>
              </a:lnSpc>
              <a:buNone/>
            </a:pPr>
            <a:r>
              <a:rPr lang="en-US" sz="1674" kern="0" spc="-33" dirty="0">
                <a:solidFill>
                  <a:srgbClr val="272525"/>
                </a:solidFill>
                <a:latin typeface="Inter" pitchFamily="34" charset="0"/>
                <a:ea typeface="Inter" pitchFamily="34" charset="-122"/>
                <a:cs typeface="Inter" pitchFamily="34" charset="-120"/>
              </a:rPr>
              <a:t>Civilizația chineză reprezintă una dintre cele mai vechi și influente din lume. Începând cu dinastiile Shang și Zhou, China a dezvoltat o cultură sofisticată, încurajând filozofia, arta și știința. Apariția primului împărat Qin Shi Huang a marcat un moment crucial, unificând pentru prima dată întregul teritoriu sub o autoritate centralizată. Acest eveniment a pus bazele unei structuri politice și administrative complexe, care avea să fructifice potențialul imens al Chinei antice.</a:t>
            </a:r>
            <a:endParaRPr lang="en-US" sz="167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97493" y="819864"/>
            <a:ext cx="4830366" cy="603766"/>
          </a:xfrm>
          <a:prstGeom prst="rect">
            <a:avLst/>
          </a:prstGeom>
          <a:noFill/>
          <a:ln/>
        </p:spPr>
        <p:txBody>
          <a:bodyPr wrap="none" rtlCol="0" anchor="t"/>
          <a:lstStyle/>
          <a:p>
            <a:pPr marL="0" indent="0">
              <a:lnSpc>
                <a:spcPts val="4754"/>
              </a:lnSpc>
              <a:buNone/>
            </a:pPr>
            <a:r>
              <a:rPr lang="en-US" sz="3803" b="1" kern="0" spc="-114" dirty="0">
                <a:solidFill>
                  <a:schemeClr val="accent1">
                    <a:lumMod val="75000"/>
                  </a:schemeClr>
                </a:solidFill>
                <a:latin typeface="Inter" pitchFamily="34" charset="0"/>
                <a:ea typeface="Inter" pitchFamily="34" charset="-122"/>
                <a:cs typeface="Inter" pitchFamily="34" charset="-120"/>
              </a:rPr>
              <a:t>Civilizația indiană</a:t>
            </a:r>
            <a:endParaRPr lang="en-US" sz="3803" dirty="0">
              <a:solidFill>
                <a:schemeClr val="accent1">
                  <a:lumMod val="75000"/>
                </a:schemeClr>
              </a:solidFill>
            </a:endParaRPr>
          </a:p>
        </p:txBody>
      </p:sp>
      <p:sp>
        <p:nvSpPr>
          <p:cNvPr id="6" name="Shape 3"/>
          <p:cNvSpPr/>
          <p:nvPr/>
        </p:nvSpPr>
        <p:spPr>
          <a:xfrm>
            <a:off x="1168003" y="1713428"/>
            <a:ext cx="38576" cy="5696307"/>
          </a:xfrm>
          <a:prstGeom prst="roundRect">
            <a:avLst>
              <a:gd name="adj" fmla="val 225393"/>
            </a:avLst>
          </a:prstGeom>
          <a:solidFill>
            <a:srgbClr val="C0C1D7"/>
          </a:solidFill>
          <a:ln/>
        </p:spPr>
      </p:sp>
      <p:sp>
        <p:nvSpPr>
          <p:cNvPr id="7" name="Shape 4"/>
          <p:cNvSpPr/>
          <p:nvPr/>
        </p:nvSpPr>
        <p:spPr>
          <a:xfrm>
            <a:off x="1404640" y="2128718"/>
            <a:ext cx="676156" cy="38576"/>
          </a:xfrm>
          <a:prstGeom prst="roundRect">
            <a:avLst>
              <a:gd name="adj" fmla="val 225393"/>
            </a:avLst>
          </a:prstGeom>
          <a:solidFill>
            <a:srgbClr val="C0C1D7"/>
          </a:solidFill>
          <a:ln/>
        </p:spPr>
      </p:sp>
      <p:sp>
        <p:nvSpPr>
          <p:cNvPr id="8" name="Shape 5"/>
          <p:cNvSpPr/>
          <p:nvPr/>
        </p:nvSpPr>
        <p:spPr>
          <a:xfrm>
            <a:off x="969943" y="1930718"/>
            <a:ext cx="434697" cy="434697"/>
          </a:xfrm>
          <a:prstGeom prst="roundRect">
            <a:avLst>
              <a:gd name="adj" fmla="val 20002"/>
            </a:avLst>
          </a:prstGeom>
          <a:solidFill>
            <a:srgbClr val="DADBF1"/>
          </a:solidFill>
          <a:ln w="7620">
            <a:solidFill>
              <a:srgbClr val="C0C1D7"/>
            </a:solidFill>
            <a:prstDash val="solid"/>
          </a:ln>
        </p:spPr>
      </p:sp>
      <p:sp>
        <p:nvSpPr>
          <p:cNvPr id="9" name="Text 6"/>
          <p:cNvSpPr/>
          <p:nvPr/>
        </p:nvSpPr>
        <p:spPr>
          <a:xfrm>
            <a:off x="1120676" y="2003108"/>
            <a:ext cx="133112" cy="289798"/>
          </a:xfrm>
          <a:prstGeom prst="rect">
            <a:avLst/>
          </a:prstGeom>
          <a:noFill/>
          <a:ln/>
        </p:spPr>
        <p:txBody>
          <a:bodyPr wrap="none" rtlCol="0" anchor="t"/>
          <a:lstStyle/>
          <a:p>
            <a:pPr marL="0" indent="0" algn="ctr">
              <a:lnSpc>
                <a:spcPts val="2282"/>
              </a:lnSpc>
              <a:buNone/>
            </a:pPr>
            <a:r>
              <a:rPr lang="en-US" sz="2282" b="1" kern="0" spc="-68" dirty="0">
                <a:solidFill>
                  <a:srgbClr val="272525"/>
                </a:solidFill>
                <a:latin typeface="Inter" pitchFamily="34" charset="0"/>
                <a:ea typeface="Inter" pitchFamily="34" charset="-122"/>
                <a:cs typeface="Inter" pitchFamily="34" charset="-120"/>
              </a:rPr>
              <a:t>1</a:t>
            </a:r>
            <a:endParaRPr lang="en-US" sz="2282" dirty="0"/>
          </a:p>
        </p:txBody>
      </p:sp>
      <p:sp>
        <p:nvSpPr>
          <p:cNvPr id="10" name="Text 7"/>
          <p:cNvSpPr/>
          <p:nvPr/>
        </p:nvSpPr>
        <p:spPr>
          <a:xfrm>
            <a:off x="2249924" y="1906548"/>
            <a:ext cx="2931081" cy="301943"/>
          </a:xfrm>
          <a:prstGeom prst="rect">
            <a:avLst/>
          </a:prstGeom>
          <a:noFill/>
          <a:ln/>
        </p:spPr>
        <p:txBody>
          <a:bodyPr wrap="none" rtlCol="0" anchor="t"/>
          <a:lstStyle/>
          <a:p>
            <a:pPr marL="0" indent="0" algn="l">
              <a:lnSpc>
                <a:spcPts val="2377"/>
              </a:lnSpc>
              <a:buNone/>
            </a:pPr>
            <a:r>
              <a:rPr lang="en-US" sz="1902" b="1" kern="0" spc="-57" dirty="0">
                <a:solidFill>
                  <a:srgbClr val="272525"/>
                </a:solidFill>
                <a:latin typeface="Inter" pitchFamily="34" charset="0"/>
                <a:ea typeface="Inter" pitchFamily="34" charset="-122"/>
                <a:cs typeface="Inter" pitchFamily="34" charset="-120"/>
              </a:rPr>
              <a:t>Arhitectură impresionantă</a:t>
            </a:r>
            <a:endParaRPr lang="en-US" sz="1902" dirty="0"/>
          </a:p>
        </p:txBody>
      </p:sp>
      <p:sp>
        <p:nvSpPr>
          <p:cNvPr id="11" name="Text 8"/>
          <p:cNvSpPr/>
          <p:nvPr/>
        </p:nvSpPr>
        <p:spPr>
          <a:xfrm>
            <a:off x="2249924" y="2324338"/>
            <a:ext cx="7825264" cy="1159193"/>
          </a:xfrm>
          <a:prstGeom prst="rect">
            <a:avLst/>
          </a:prstGeom>
          <a:noFill/>
          <a:ln/>
        </p:spPr>
        <p:txBody>
          <a:bodyPr wrap="square" rtlCol="0" anchor="t"/>
          <a:lstStyle/>
          <a:p>
            <a:pPr marL="0" indent="0" algn="l">
              <a:lnSpc>
                <a:spcPts val="2282"/>
              </a:lnSpc>
              <a:buNone/>
            </a:pPr>
            <a:r>
              <a:rPr lang="en-US" sz="1521" kern="0" spc="-30" dirty="0">
                <a:solidFill>
                  <a:srgbClr val="272525"/>
                </a:solidFill>
                <a:latin typeface="Inter" pitchFamily="34" charset="0"/>
                <a:ea typeface="Inter" pitchFamily="34" charset="-122"/>
                <a:cs typeface="Inter" pitchFamily="34" charset="-120"/>
              </a:rPr>
              <a:t>Civilizația indiană antică a lăsat în urmă o moștenire arhitecturală impresionantă, cu temple monumentale, palate grandioase și sisteme de irigații avansate. Aceste realizări demonstrează o excelentă cunoaștere a ingineriei și a designului, precum și a tehnicilor de construcție sofisticate.</a:t>
            </a:r>
            <a:endParaRPr lang="en-US" sz="1521" dirty="0"/>
          </a:p>
        </p:txBody>
      </p:sp>
      <p:sp>
        <p:nvSpPr>
          <p:cNvPr id="12" name="Shape 9"/>
          <p:cNvSpPr/>
          <p:nvPr/>
        </p:nvSpPr>
        <p:spPr>
          <a:xfrm>
            <a:off x="1404640" y="4285059"/>
            <a:ext cx="676156" cy="38576"/>
          </a:xfrm>
          <a:prstGeom prst="roundRect">
            <a:avLst>
              <a:gd name="adj" fmla="val 225393"/>
            </a:avLst>
          </a:prstGeom>
          <a:solidFill>
            <a:srgbClr val="C0C1D7"/>
          </a:solidFill>
          <a:ln/>
        </p:spPr>
      </p:sp>
      <p:sp>
        <p:nvSpPr>
          <p:cNvPr id="13" name="Shape 10"/>
          <p:cNvSpPr/>
          <p:nvPr/>
        </p:nvSpPr>
        <p:spPr>
          <a:xfrm>
            <a:off x="969943" y="4087058"/>
            <a:ext cx="434697" cy="434697"/>
          </a:xfrm>
          <a:prstGeom prst="roundRect">
            <a:avLst>
              <a:gd name="adj" fmla="val 20002"/>
            </a:avLst>
          </a:prstGeom>
          <a:solidFill>
            <a:srgbClr val="DADBF1"/>
          </a:solidFill>
          <a:ln w="7620">
            <a:solidFill>
              <a:srgbClr val="C0C1D7"/>
            </a:solidFill>
            <a:prstDash val="solid"/>
          </a:ln>
        </p:spPr>
      </p:sp>
      <p:sp>
        <p:nvSpPr>
          <p:cNvPr id="14" name="Text 11"/>
          <p:cNvSpPr/>
          <p:nvPr/>
        </p:nvSpPr>
        <p:spPr>
          <a:xfrm>
            <a:off x="1100316" y="4159448"/>
            <a:ext cx="173831" cy="289798"/>
          </a:xfrm>
          <a:prstGeom prst="rect">
            <a:avLst/>
          </a:prstGeom>
          <a:noFill/>
          <a:ln/>
        </p:spPr>
        <p:txBody>
          <a:bodyPr wrap="none" rtlCol="0" anchor="t"/>
          <a:lstStyle/>
          <a:p>
            <a:pPr marL="0" indent="0" algn="ctr">
              <a:lnSpc>
                <a:spcPts val="2282"/>
              </a:lnSpc>
              <a:buNone/>
            </a:pPr>
            <a:r>
              <a:rPr lang="en-US" sz="2282" b="1" kern="0" spc="-68" dirty="0">
                <a:solidFill>
                  <a:srgbClr val="272525"/>
                </a:solidFill>
                <a:latin typeface="Inter" pitchFamily="34" charset="0"/>
                <a:ea typeface="Inter" pitchFamily="34" charset="-122"/>
                <a:cs typeface="Inter" pitchFamily="34" charset="-120"/>
              </a:rPr>
              <a:t>2</a:t>
            </a:r>
            <a:endParaRPr lang="en-US" sz="2282" dirty="0"/>
          </a:p>
        </p:txBody>
      </p:sp>
      <p:sp>
        <p:nvSpPr>
          <p:cNvPr id="15" name="Text 12"/>
          <p:cNvSpPr/>
          <p:nvPr/>
        </p:nvSpPr>
        <p:spPr>
          <a:xfrm>
            <a:off x="2249924" y="4062889"/>
            <a:ext cx="3960257" cy="301943"/>
          </a:xfrm>
          <a:prstGeom prst="rect">
            <a:avLst/>
          </a:prstGeom>
          <a:noFill/>
          <a:ln/>
        </p:spPr>
        <p:txBody>
          <a:bodyPr wrap="none" rtlCol="0" anchor="t"/>
          <a:lstStyle/>
          <a:p>
            <a:pPr marL="0" indent="0" algn="l">
              <a:lnSpc>
                <a:spcPts val="2377"/>
              </a:lnSpc>
              <a:buNone/>
            </a:pPr>
            <a:r>
              <a:rPr lang="en-US" sz="1902" b="1" kern="0" spc="-57" dirty="0">
                <a:solidFill>
                  <a:srgbClr val="272525"/>
                </a:solidFill>
                <a:latin typeface="Inter" pitchFamily="34" charset="0"/>
                <a:ea typeface="Inter" pitchFamily="34" charset="-122"/>
                <a:cs typeface="Inter" pitchFamily="34" charset="-120"/>
              </a:rPr>
              <a:t>Tradiții spirituale și culturale bogate</a:t>
            </a:r>
            <a:endParaRPr lang="en-US" sz="1902" dirty="0"/>
          </a:p>
        </p:txBody>
      </p:sp>
      <p:sp>
        <p:nvSpPr>
          <p:cNvPr id="16" name="Text 13"/>
          <p:cNvSpPr/>
          <p:nvPr/>
        </p:nvSpPr>
        <p:spPr>
          <a:xfrm>
            <a:off x="2249924" y="4480679"/>
            <a:ext cx="7825264" cy="869394"/>
          </a:xfrm>
          <a:prstGeom prst="rect">
            <a:avLst/>
          </a:prstGeom>
          <a:noFill/>
          <a:ln/>
        </p:spPr>
        <p:txBody>
          <a:bodyPr wrap="square" rtlCol="0" anchor="t"/>
          <a:lstStyle/>
          <a:p>
            <a:pPr marL="0" indent="0" algn="l">
              <a:lnSpc>
                <a:spcPts val="2282"/>
              </a:lnSpc>
              <a:buNone/>
            </a:pPr>
            <a:r>
              <a:rPr lang="en-US" sz="1521" kern="0" spc="-30" dirty="0">
                <a:solidFill>
                  <a:srgbClr val="272525"/>
                </a:solidFill>
                <a:latin typeface="Inter" pitchFamily="34" charset="0"/>
                <a:ea typeface="Inter" pitchFamily="34" charset="-122"/>
                <a:cs typeface="Inter" pitchFamily="34" charset="-120"/>
              </a:rPr>
              <a:t>Civilizația indiană a fost marcată de o cultură spirituală profundă, cu religia hinduistă și filozofia budistă în centrul vieții sociale. Aceste credințe au influențat semnificativ arta, muzica, dansul și literatura, creând o moștenire culturală unică și de lungă durată.</a:t>
            </a:r>
            <a:endParaRPr lang="en-US" sz="1521" dirty="0"/>
          </a:p>
        </p:txBody>
      </p:sp>
      <p:sp>
        <p:nvSpPr>
          <p:cNvPr id="17" name="Shape 14"/>
          <p:cNvSpPr/>
          <p:nvPr/>
        </p:nvSpPr>
        <p:spPr>
          <a:xfrm>
            <a:off x="1404640" y="6151602"/>
            <a:ext cx="676156" cy="38576"/>
          </a:xfrm>
          <a:prstGeom prst="roundRect">
            <a:avLst>
              <a:gd name="adj" fmla="val 225393"/>
            </a:avLst>
          </a:prstGeom>
          <a:solidFill>
            <a:srgbClr val="C0C1D7"/>
          </a:solidFill>
          <a:ln/>
        </p:spPr>
      </p:sp>
      <p:sp>
        <p:nvSpPr>
          <p:cNvPr id="18" name="Shape 15"/>
          <p:cNvSpPr/>
          <p:nvPr/>
        </p:nvSpPr>
        <p:spPr>
          <a:xfrm>
            <a:off x="969943" y="5953601"/>
            <a:ext cx="434697" cy="434697"/>
          </a:xfrm>
          <a:prstGeom prst="roundRect">
            <a:avLst>
              <a:gd name="adj" fmla="val 20002"/>
            </a:avLst>
          </a:prstGeom>
          <a:solidFill>
            <a:srgbClr val="DADBF1"/>
          </a:solidFill>
          <a:ln w="7620">
            <a:solidFill>
              <a:srgbClr val="C0C1D7"/>
            </a:solidFill>
            <a:prstDash val="solid"/>
          </a:ln>
        </p:spPr>
      </p:sp>
      <p:sp>
        <p:nvSpPr>
          <p:cNvPr id="19" name="Text 16"/>
          <p:cNvSpPr/>
          <p:nvPr/>
        </p:nvSpPr>
        <p:spPr>
          <a:xfrm>
            <a:off x="1096030" y="6025991"/>
            <a:ext cx="182404" cy="289798"/>
          </a:xfrm>
          <a:prstGeom prst="rect">
            <a:avLst/>
          </a:prstGeom>
          <a:noFill/>
          <a:ln/>
        </p:spPr>
        <p:txBody>
          <a:bodyPr wrap="none" rtlCol="0" anchor="t"/>
          <a:lstStyle/>
          <a:p>
            <a:pPr marL="0" indent="0" algn="ctr">
              <a:lnSpc>
                <a:spcPts val="2282"/>
              </a:lnSpc>
              <a:buNone/>
            </a:pPr>
            <a:r>
              <a:rPr lang="en-US" sz="2282" b="1" kern="0" spc="-68" dirty="0">
                <a:solidFill>
                  <a:srgbClr val="272525"/>
                </a:solidFill>
                <a:latin typeface="Inter" pitchFamily="34" charset="0"/>
                <a:ea typeface="Inter" pitchFamily="34" charset="-122"/>
                <a:cs typeface="Inter" pitchFamily="34" charset="-120"/>
              </a:rPr>
              <a:t>3</a:t>
            </a:r>
            <a:endParaRPr lang="en-US" sz="2282" dirty="0"/>
          </a:p>
        </p:txBody>
      </p:sp>
      <p:sp>
        <p:nvSpPr>
          <p:cNvPr id="20" name="Text 17"/>
          <p:cNvSpPr/>
          <p:nvPr/>
        </p:nvSpPr>
        <p:spPr>
          <a:xfrm>
            <a:off x="2249924" y="5929432"/>
            <a:ext cx="3208139" cy="301943"/>
          </a:xfrm>
          <a:prstGeom prst="rect">
            <a:avLst/>
          </a:prstGeom>
          <a:noFill/>
          <a:ln/>
        </p:spPr>
        <p:txBody>
          <a:bodyPr wrap="none" rtlCol="0" anchor="t"/>
          <a:lstStyle/>
          <a:p>
            <a:pPr marL="0" indent="0" algn="l">
              <a:lnSpc>
                <a:spcPts val="2377"/>
              </a:lnSpc>
              <a:buNone/>
            </a:pPr>
            <a:r>
              <a:rPr lang="en-US" sz="1902" b="1" kern="0" spc="-57" dirty="0">
                <a:solidFill>
                  <a:srgbClr val="272525"/>
                </a:solidFill>
                <a:latin typeface="Inter" pitchFamily="34" charset="0"/>
                <a:ea typeface="Inter" pitchFamily="34" charset="-122"/>
                <a:cs typeface="Inter" pitchFamily="34" charset="-120"/>
              </a:rPr>
              <a:t>Organizare socială complexă</a:t>
            </a:r>
            <a:endParaRPr lang="en-US" sz="1902" dirty="0"/>
          </a:p>
        </p:txBody>
      </p:sp>
      <p:sp>
        <p:nvSpPr>
          <p:cNvPr id="21" name="Text 18"/>
          <p:cNvSpPr/>
          <p:nvPr/>
        </p:nvSpPr>
        <p:spPr>
          <a:xfrm>
            <a:off x="2249924" y="6347222"/>
            <a:ext cx="7825264" cy="869394"/>
          </a:xfrm>
          <a:prstGeom prst="rect">
            <a:avLst/>
          </a:prstGeom>
          <a:noFill/>
          <a:ln/>
        </p:spPr>
        <p:txBody>
          <a:bodyPr wrap="square" rtlCol="0" anchor="t"/>
          <a:lstStyle/>
          <a:p>
            <a:pPr marL="0" indent="0" algn="l">
              <a:lnSpc>
                <a:spcPts val="2282"/>
              </a:lnSpc>
              <a:buNone/>
            </a:pPr>
            <a:r>
              <a:rPr lang="en-US" sz="1521" kern="0" spc="-30" dirty="0">
                <a:solidFill>
                  <a:srgbClr val="272525"/>
                </a:solidFill>
                <a:latin typeface="Inter" pitchFamily="34" charset="0"/>
                <a:ea typeface="Inter" pitchFamily="34" charset="-122"/>
                <a:cs typeface="Inter" pitchFamily="34" charset="-120"/>
              </a:rPr>
              <a:t>Societatea indiană antică era structurată în jurul sistemului caselor, cu o ierarhie socială complexă și rigidă. Această organizare a influențat profund viața economică, politică și culturală, ducând la apariția unor instituții sociale puternice și durabile.</a:t>
            </a:r>
            <a:endParaRPr lang="en-US" sz="152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822984" y="773192"/>
            <a:ext cx="8641913" cy="1137047"/>
          </a:xfrm>
          <a:prstGeom prst="rect">
            <a:avLst/>
          </a:prstGeom>
          <a:noFill/>
          <a:ln/>
        </p:spPr>
        <p:txBody>
          <a:bodyPr wrap="square" rtlCol="0" anchor="t"/>
          <a:lstStyle/>
          <a:p>
            <a:pPr marL="0" indent="0">
              <a:lnSpc>
                <a:spcPts val="4477"/>
              </a:lnSpc>
              <a:buNone/>
            </a:pPr>
            <a:r>
              <a:rPr lang="en-US" sz="3581" b="1" kern="0" spc="-107" dirty="0">
                <a:solidFill>
                  <a:schemeClr val="accent1">
                    <a:lumMod val="75000"/>
                  </a:schemeClr>
                </a:solidFill>
                <a:latin typeface="Inter" pitchFamily="34" charset="0"/>
                <a:ea typeface="Inter" pitchFamily="34" charset="-122"/>
                <a:cs typeface="Inter" pitchFamily="34" charset="-120"/>
              </a:rPr>
              <a:t>Evoluția formelor de organizare politico-statală</a:t>
            </a:r>
            <a:endParaRPr lang="en-US" sz="3581" dirty="0">
              <a:solidFill>
                <a:schemeClr val="accent1">
                  <a:lumMod val="75000"/>
                </a:schemeClr>
              </a:solidFill>
            </a:endParaRPr>
          </a:p>
        </p:txBody>
      </p:sp>
      <p:pic>
        <p:nvPicPr>
          <p:cNvPr id="6" name="Image 1" descr="preencoded.png"/>
          <p:cNvPicPr>
            <a:picLocks noChangeAspect="1"/>
          </p:cNvPicPr>
          <p:nvPr/>
        </p:nvPicPr>
        <p:blipFill>
          <a:blip r:embed="rId4"/>
          <a:stretch>
            <a:fillRect/>
          </a:stretch>
        </p:blipFill>
        <p:spPr>
          <a:xfrm>
            <a:off x="4822984" y="2183130"/>
            <a:ext cx="909638" cy="1575792"/>
          </a:xfrm>
          <a:prstGeom prst="rect">
            <a:avLst/>
          </a:prstGeom>
        </p:spPr>
      </p:pic>
      <p:sp>
        <p:nvSpPr>
          <p:cNvPr id="7" name="Text 3"/>
          <p:cNvSpPr/>
          <p:nvPr/>
        </p:nvSpPr>
        <p:spPr>
          <a:xfrm>
            <a:off x="6005513" y="2365058"/>
            <a:ext cx="2856905"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Forme de organizare tribală</a:t>
            </a:r>
            <a:endParaRPr lang="en-US" sz="1791" dirty="0"/>
          </a:p>
        </p:txBody>
      </p:sp>
      <p:sp>
        <p:nvSpPr>
          <p:cNvPr id="8" name="Text 4"/>
          <p:cNvSpPr/>
          <p:nvPr/>
        </p:nvSpPr>
        <p:spPr>
          <a:xfrm>
            <a:off x="6005513" y="2758321"/>
            <a:ext cx="7459385" cy="818674"/>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În perioada timpurie a civilizațiilor antice, oamenii s-au organizat în triburi, conducând o viață semi-nomadă bazată pe agricultura primitivă și vânătoare-culegere. Conducerea tribală era asigurată de șefi aleși prin consens, care reprezentau interesele grupului.</a:t>
            </a:r>
            <a:endParaRPr lang="en-US" sz="1433" dirty="0"/>
          </a:p>
        </p:txBody>
      </p:sp>
      <p:pic>
        <p:nvPicPr>
          <p:cNvPr id="9" name="Image 2" descr="preencoded.png"/>
          <p:cNvPicPr>
            <a:picLocks noChangeAspect="1"/>
          </p:cNvPicPr>
          <p:nvPr/>
        </p:nvPicPr>
        <p:blipFill>
          <a:blip r:embed="rId5"/>
          <a:stretch>
            <a:fillRect/>
          </a:stretch>
        </p:blipFill>
        <p:spPr>
          <a:xfrm>
            <a:off x="4822984" y="3758922"/>
            <a:ext cx="909638" cy="1848683"/>
          </a:xfrm>
          <a:prstGeom prst="rect">
            <a:avLst/>
          </a:prstGeom>
        </p:spPr>
      </p:pic>
      <p:sp>
        <p:nvSpPr>
          <p:cNvPr id="10" name="Text 5"/>
          <p:cNvSpPr/>
          <p:nvPr/>
        </p:nvSpPr>
        <p:spPr>
          <a:xfrm>
            <a:off x="6005513" y="3940850"/>
            <a:ext cx="3012638"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Organizarea statală primitivă</a:t>
            </a:r>
            <a:endParaRPr lang="en-US" sz="1791" dirty="0"/>
          </a:p>
        </p:txBody>
      </p:sp>
      <p:sp>
        <p:nvSpPr>
          <p:cNvPr id="11" name="Text 6"/>
          <p:cNvSpPr/>
          <p:nvPr/>
        </p:nvSpPr>
        <p:spPr>
          <a:xfrm>
            <a:off x="6005513" y="4334113"/>
            <a:ext cx="7459385" cy="1091565"/>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Odată cu dezvoltarea agriculturii și a meșteșugurilor, au apărut primele forme de organizare statală, caracterizate de o structură ierarhică cu un conducător unic - rege, faraon sau împărat. Aceste state primitive aveau un caracter teocratic, cu o puternică influență a religiei asupra aspectelor politice și sociale.</a:t>
            </a:r>
            <a:endParaRPr lang="en-US" sz="1433" dirty="0"/>
          </a:p>
        </p:txBody>
      </p:sp>
      <p:pic>
        <p:nvPicPr>
          <p:cNvPr id="12" name="Image 3" descr="preencoded.png"/>
          <p:cNvPicPr>
            <a:picLocks noChangeAspect="1"/>
          </p:cNvPicPr>
          <p:nvPr/>
        </p:nvPicPr>
        <p:blipFill>
          <a:blip r:embed="rId6"/>
          <a:stretch>
            <a:fillRect/>
          </a:stretch>
        </p:blipFill>
        <p:spPr>
          <a:xfrm>
            <a:off x="4822984" y="5607606"/>
            <a:ext cx="909638" cy="1848683"/>
          </a:xfrm>
          <a:prstGeom prst="rect">
            <a:avLst/>
          </a:prstGeom>
        </p:spPr>
      </p:pic>
      <p:sp>
        <p:nvSpPr>
          <p:cNvPr id="13" name="Text 7"/>
          <p:cNvSpPr/>
          <p:nvPr/>
        </p:nvSpPr>
        <p:spPr>
          <a:xfrm>
            <a:off x="6005513" y="5789533"/>
            <a:ext cx="2945725"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Consolidarea statelor antice</a:t>
            </a:r>
            <a:endParaRPr lang="en-US" sz="1791" dirty="0"/>
          </a:p>
        </p:txBody>
      </p:sp>
      <p:sp>
        <p:nvSpPr>
          <p:cNvPr id="14" name="Text 8"/>
          <p:cNvSpPr/>
          <p:nvPr/>
        </p:nvSpPr>
        <p:spPr>
          <a:xfrm>
            <a:off x="6005513" y="6182797"/>
            <a:ext cx="7459385" cy="1091565"/>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În perioada următoare, civilizațiile antice au dezvoltat forme de organizare statală tot mai complexe, cu o birocrație extinsă, instituții specializate, coduri de legi și sisteme fiscale sofisticate. Apare conceptul de cetate-stat, precum Atena sau Sparta în Grecia antică, sau orașe-state în Mesopotamia și Italia.</a:t>
            </a:r>
            <a:endParaRPr lang="en-US" sz="143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1164</Words>
  <Application>Microsoft Office PowerPoint</Application>
  <PresentationFormat>Довільний</PresentationFormat>
  <Paragraphs>92</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dc:creator>
  <cp:lastModifiedBy>Liliya Hovornyan</cp:lastModifiedBy>
  <cp:revision>3</cp:revision>
  <dcterms:created xsi:type="dcterms:W3CDTF">2024-06-18T20:37:55Z</dcterms:created>
  <dcterms:modified xsi:type="dcterms:W3CDTF">2024-06-18T20:47:27Z</dcterms:modified>
</cp:coreProperties>
</file>