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4" r:id="rId7"/>
    <p:sldId id="261" r:id="rId8"/>
    <p:sldId id="262" r:id="rId9"/>
    <p:sldId id="263" r:id="rId10"/>
    <p:sldId id="265" r:id="rId11"/>
    <p:sldId id="266"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29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18.06.2024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18.06.2024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18.06.2024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18.06.2024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18.06.2024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18.06.2024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18.06.2024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18.06.2024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18.06.2024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18.06.2024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18.06.2024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2000" r="-2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18.06.2024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split orient="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ro.wikipedia.org/wiki/Imagine:Eminescu.jpg" TargetMode="Externa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images.google.ro/imgres?imgurl=http://tvr.ro/tv/tvr1/promo/imagini/mihai_eminescu_1.jpg&amp;imgrefurl=http://tvr.ro/tv/tvr1/promo/eminescu.php&amp;h=310&amp;w=250&amp;sz=10&amp;hl=ro&amp;start=4&amp;tbnid=imM9o7oTLLYiZM:&amp;tbnh=117&amp;tbnw=94&amp;prev=/images?q=MIHAI+EMINESCU&amp;gbv=2&amp;svnum=10&amp;hl=ro&amp;sa=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ro.wikipedia.org/wiki/Imagine:Eminescu.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57223" y="1052736"/>
            <a:ext cx="7772400" cy="1519008"/>
          </a:xfrm>
        </p:spPr>
        <p:txBody>
          <a:bodyPr>
            <a:normAutofit fontScale="90000"/>
          </a:bodyPr>
          <a:lstStyle/>
          <a:p>
            <a:r>
              <a:rPr lang="ro-RO" sz="3200" b="1" dirty="0">
                <a:ln w="19050">
                  <a:solidFill>
                    <a:schemeClr val="tx2">
                      <a:tint val="1000"/>
                    </a:schemeClr>
                  </a:solidFill>
                  <a:prstDash val="solid"/>
                </a:ln>
                <a:solidFill>
                  <a:schemeClr val="bg1">
                    <a:lumMod val="95000"/>
                  </a:schemeClr>
                </a:solidFill>
                <a:effectLst>
                  <a:glow rad="228600">
                    <a:schemeClr val="accent6">
                      <a:satMod val="175000"/>
                      <a:alpha val="40000"/>
                    </a:schemeClr>
                  </a:glow>
                  <a:outerShdw blurRad="50000" dist="50800" dir="7500000" algn="tl">
                    <a:srgbClr val="000000">
                      <a:shade val="5000"/>
                      <a:alpha val="35000"/>
                    </a:srgbClr>
                  </a:outerShdw>
                </a:effectLst>
                <a:latin typeface="Georgia" pitchFamily="18" charset="0"/>
              </a:rPr>
              <a:t>Mihai Eminescu, poezia</a:t>
            </a:r>
            <a:br>
              <a:rPr lang="ro-RO" sz="3200" b="1" dirty="0">
                <a:ln w="19050">
                  <a:solidFill>
                    <a:schemeClr val="tx2">
                      <a:tint val="1000"/>
                    </a:schemeClr>
                  </a:solidFill>
                  <a:prstDash val="solid"/>
                </a:ln>
                <a:solidFill>
                  <a:schemeClr val="bg1">
                    <a:lumMod val="95000"/>
                  </a:schemeClr>
                </a:solidFill>
                <a:effectLst>
                  <a:glow rad="228600">
                    <a:schemeClr val="accent6">
                      <a:satMod val="175000"/>
                      <a:alpha val="40000"/>
                    </a:schemeClr>
                  </a:glow>
                  <a:outerShdw blurRad="50000" dist="50800" dir="7500000" algn="tl">
                    <a:srgbClr val="000000">
                      <a:shade val="5000"/>
                      <a:alpha val="35000"/>
                    </a:srgbClr>
                  </a:outerShdw>
                </a:effectLst>
                <a:latin typeface="Georgia" pitchFamily="18" charset="0"/>
              </a:rPr>
            </a:br>
            <a:r>
              <a:rPr lang="ro-RO" sz="3200" b="1" dirty="0">
                <a:ln w="19050">
                  <a:solidFill>
                    <a:schemeClr val="tx2">
                      <a:tint val="1000"/>
                    </a:schemeClr>
                  </a:solidFill>
                  <a:prstDash val="solid"/>
                </a:ln>
                <a:solidFill>
                  <a:schemeClr val="bg1">
                    <a:lumMod val="95000"/>
                  </a:schemeClr>
                </a:solidFill>
                <a:effectLst>
                  <a:glow rad="228600">
                    <a:schemeClr val="accent6">
                      <a:satMod val="175000"/>
                      <a:alpha val="40000"/>
                    </a:schemeClr>
                  </a:glow>
                  <a:outerShdw blurRad="50000" dist="50800" dir="7500000" algn="tl">
                    <a:srgbClr val="000000">
                      <a:shade val="5000"/>
                      <a:alpha val="35000"/>
                    </a:srgbClr>
                  </a:outerShdw>
                </a:effectLst>
                <a:latin typeface="Georgia" pitchFamily="18" charset="0"/>
              </a:rPr>
              <a:t>„Fiind băiet păduri cutreieram“</a:t>
            </a:r>
            <a:br>
              <a:rPr lang="ro-RO" sz="3200" b="1" dirty="0">
                <a:ln w="19050">
                  <a:solidFill>
                    <a:schemeClr val="tx2">
                      <a:tint val="1000"/>
                    </a:schemeClr>
                  </a:solidFill>
                  <a:prstDash val="solid"/>
                </a:ln>
                <a:solidFill>
                  <a:schemeClr val="bg1">
                    <a:lumMod val="95000"/>
                  </a:schemeClr>
                </a:solidFill>
                <a:effectLst>
                  <a:glow rad="228600">
                    <a:schemeClr val="accent6">
                      <a:satMod val="175000"/>
                      <a:alpha val="40000"/>
                    </a:schemeClr>
                  </a:glow>
                  <a:outerShdw blurRad="50000" dist="50800" dir="7500000" algn="tl">
                    <a:srgbClr val="000000">
                      <a:shade val="5000"/>
                      <a:alpha val="35000"/>
                    </a:srgbClr>
                  </a:outerShdw>
                </a:effectLst>
                <a:latin typeface="Georgia" pitchFamily="18" charset="0"/>
              </a:rPr>
            </a:br>
            <a:r>
              <a:rPr lang="ro-RO" sz="3200" b="1" dirty="0">
                <a:ln w="19050">
                  <a:solidFill>
                    <a:schemeClr val="tx2">
                      <a:tint val="1000"/>
                    </a:schemeClr>
                  </a:solidFill>
                  <a:prstDash val="solid"/>
                </a:ln>
                <a:solidFill>
                  <a:schemeClr val="bg1">
                    <a:lumMod val="95000"/>
                  </a:schemeClr>
                </a:solidFill>
                <a:effectLst>
                  <a:glow rad="228600">
                    <a:schemeClr val="accent6">
                      <a:satMod val="175000"/>
                      <a:alpha val="40000"/>
                    </a:schemeClr>
                  </a:glow>
                  <a:outerShdw blurRad="50000" dist="50800" dir="7500000" algn="tl">
                    <a:srgbClr val="000000">
                      <a:shade val="5000"/>
                      <a:alpha val="35000"/>
                    </a:srgbClr>
                  </a:outerShdw>
                </a:effectLst>
                <a:latin typeface="Georgia" pitchFamily="18" charset="0"/>
              </a:rPr>
              <a:t>Evocarea emotivă a timpului și a pădurii sfinte. </a:t>
            </a:r>
            <a:br>
              <a:rPr lang="ro-RO" sz="3200" b="1" dirty="0">
                <a:ln w="19050">
                  <a:solidFill>
                    <a:schemeClr val="tx2">
                      <a:tint val="1000"/>
                    </a:schemeClr>
                  </a:solidFill>
                  <a:prstDash val="solid"/>
                </a:ln>
                <a:solidFill>
                  <a:schemeClr val="bg1">
                    <a:lumMod val="95000"/>
                  </a:schemeClr>
                </a:solidFill>
                <a:effectLst>
                  <a:glow rad="228600">
                    <a:schemeClr val="accent6">
                      <a:satMod val="175000"/>
                      <a:alpha val="40000"/>
                    </a:schemeClr>
                  </a:glow>
                  <a:outerShdw blurRad="50000" dist="50800" dir="7500000" algn="tl">
                    <a:srgbClr val="000000">
                      <a:shade val="5000"/>
                      <a:alpha val="35000"/>
                    </a:srgbClr>
                  </a:outerShdw>
                </a:effectLst>
                <a:latin typeface="Georgia" pitchFamily="18" charset="0"/>
              </a:rPr>
            </a:br>
            <a:r>
              <a:rPr lang="ro-RO" sz="3200" b="1" dirty="0">
                <a:ln w="19050">
                  <a:solidFill>
                    <a:schemeClr val="tx2">
                      <a:tint val="1000"/>
                    </a:schemeClr>
                  </a:solidFill>
                  <a:prstDash val="solid"/>
                </a:ln>
                <a:solidFill>
                  <a:schemeClr val="bg1">
                    <a:lumMod val="95000"/>
                  </a:schemeClr>
                </a:solidFill>
                <a:effectLst>
                  <a:glow rad="228600">
                    <a:schemeClr val="accent6">
                      <a:satMod val="175000"/>
                      <a:alpha val="40000"/>
                    </a:schemeClr>
                  </a:glow>
                  <a:outerShdw blurRad="50000" dist="50800" dir="7500000" algn="tl">
                    <a:srgbClr val="000000">
                      <a:shade val="5000"/>
                      <a:alpha val="35000"/>
                    </a:srgbClr>
                  </a:outerShdw>
                </a:effectLst>
                <a:latin typeface="Georgia" pitchFamily="18" charset="0"/>
              </a:rPr>
              <a:t>TL. Comparația</a:t>
            </a:r>
            <a:br>
              <a:rPr lang="ru-RU" sz="3200" b="1" dirty="0">
                <a:ln w="19050">
                  <a:solidFill>
                    <a:schemeClr val="tx2">
                      <a:tint val="1000"/>
                    </a:schemeClr>
                  </a:solidFill>
                  <a:prstDash val="solid"/>
                </a:ln>
                <a:solidFill>
                  <a:schemeClr val="bg1">
                    <a:lumMod val="95000"/>
                  </a:schemeClr>
                </a:solidFill>
                <a:effectLst>
                  <a:glow rad="228600">
                    <a:schemeClr val="accent6">
                      <a:satMod val="175000"/>
                      <a:alpha val="40000"/>
                    </a:schemeClr>
                  </a:glow>
                  <a:outerShdw blurRad="50000" dist="50800" dir="7500000" algn="tl">
                    <a:srgbClr val="000000">
                      <a:shade val="5000"/>
                      <a:alpha val="35000"/>
                    </a:srgbClr>
                  </a:outerShdw>
                </a:effectLst>
                <a:latin typeface="Georgia" pitchFamily="18" charset="0"/>
              </a:rPr>
            </a:br>
            <a:endParaRPr lang="ru-RU" sz="3200" b="1" dirty="0">
              <a:ln w="19050">
                <a:solidFill>
                  <a:schemeClr val="tx2">
                    <a:tint val="1000"/>
                  </a:schemeClr>
                </a:solidFill>
                <a:prstDash val="solid"/>
              </a:ln>
              <a:solidFill>
                <a:schemeClr val="bg1">
                  <a:lumMod val="95000"/>
                </a:schemeClr>
              </a:solidFill>
              <a:effectLst>
                <a:glow rad="228600">
                  <a:schemeClr val="accent6">
                    <a:satMod val="175000"/>
                    <a:alpha val="40000"/>
                  </a:schemeClr>
                </a:glow>
                <a:outerShdw blurRad="50000" dist="50800" dir="7500000" algn="tl">
                  <a:srgbClr val="000000">
                    <a:shade val="5000"/>
                    <a:alpha val="35000"/>
                  </a:srgbClr>
                </a:outerShdw>
              </a:effectLst>
              <a:latin typeface="Georgia" pitchFamily="18" charset="0"/>
            </a:endParaRPr>
          </a:p>
        </p:txBody>
      </p:sp>
      <p:sp>
        <p:nvSpPr>
          <p:cNvPr id="3" name="Подзаголовок 2"/>
          <p:cNvSpPr>
            <a:spLocks noGrp="1"/>
          </p:cNvSpPr>
          <p:nvPr>
            <p:ph type="subTitle" idx="1"/>
          </p:nvPr>
        </p:nvSpPr>
        <p:spPr>
          <a:xfrm>
            <a:off x="1571604" y="4857760"/>
            <a:ext cx="6400800" cy="1752600"/>
          </a:xfrm>
        </p:spPr>
        <p:txBody>
          <a:bodyPr/>
          <a:lstStyle/>
          <a:p>
            <a:r>
              <a:rPr lang="uk-UA" b="1" dirty="0">
                <a:solidFill>
                  <a:schemeClr val="bg1"/>
                </a:solidFill>
                <a:latin typeface="Georgia" pitchFamily="18" charset="0"/>
                <a:cs typeface="Gisha" pitchFamily="34" charset="-79"/>
              </a:rPr>
              <a:t> </a:t>
            </a:r>
            <a:r>
              <a:rPr lang="ro-RO" sz="2400" b="1" dirty="0">
                <a:solidFill>
                  <a:schemeClr val="bg1"/>
                </a:solidFill>
                <a:latin typeface="Georgia" pitchFamily="18" charset="0"/>
                <a:cs typeface="Gisha" pitchFamily="34" charset="-79"/>
              </a:rPr>
              <a:t>Opaiț I. Maria</a:t>
            </a:r>
            <a:br>
              <a:rPr lang="ro-RO" sz="2400" b="1" dirty="0">
                <a:solidFill>
                  <a:schemeClr val="bg1"/>
                </a:solidFill>
                <a:latin typeface="Georgia" pitchFamily="18" charset="0"/>
                <a:cs typeface="Gisha" pitchFamily="34" charset="-79"/>
              </a:rPr>
            </a:br>
            <a:r>
              <a:rPr lang="ro-RO" sz="2400" b="1" dirty="0">
                <a:solidFill>
                  <a:schemeClr val="bg1"/>
                </a:solidFill>
                <a:latin typeface="Georgia" pitchFamily="18" charset="0"/>
                <a:cs typeface="Gisha" pitchFamily="34" charset="-79"/>
              </a:rPr>
              <a:t>școala de bază nr.2 Iordănești</a:t>
            </a:r>
            <a:endParaRPr lang="uk-UA" sz="2400" b="1" dirty="0">
              <a:solidFill>
                <a:schemeClr val="bg1"/>
              </a:solidFill>
              <a:latin typeface="Georgia" pitchFamily="18" charset="0"/>
              <a:cs typeface="Gisha" pitchFamily="34" charset="-79"/>
            </a:endParaRPr>
          </a:p>
          <a:p>
            <a:r>
              <a:rPr lang="ro-RO" sz="2400" b="1" dirty="0">
                <a:solidFill>
                  <a:schemeClr val="bg1"/>
                </a:solidFill>
                <a:latin typeface="Georgia" pitchFamily="18" charset="0"/>
                <a:cs typeface="Gisha" pitchFamily="34" charset="-79"/>
              </a:rPr>
              <a:t> </a:t>
            </a:r>
            <a:endParaRPr lang="ru-RU" sz="2400" dirty="0"/>
          </a:p>
        </p:txBody>
      </p:sp>
      <p:pic>
        <p:nvPicPr>
          <p:cNvPr id="4" name="Picture 27" descr="Mihai Eminescu">
            <a:hlinkClick r:id="rId2" tooltip="Mihai Eminescu"/>
          </p:cNvPr>
          <p:cNvPicPr>
            <a:picLocks noChangeAspect="1" noChangeArrowheads="1"/>
          </p:cNvPicPr>
          <p:nvPr/>
        </p:nvPicPr>
        <p:blipFill>
          <a:blip r:embed="rId3"/>
          <a:srcRect/>
          <a:stretch>
            <a:fillRect/>
          </a:stretch>
        </p:blipFill>
        <p:spPr bwMode="auto">
          <a:xfrm>
            <a:off x="8001024" y="428604"/>
            <a:ext cx="918489" cy="1428760"/>
          </a:xfrm>
          <a:prstGeom prst="rect">
            <a:avLst/>
          </a:prstGeom>
          <a:ln>
            <a:noFill/>
          </a:ln>
          <a:effectLst>
            <a:softEdge rad="112500"/>
          </a:effectLst>
        </p:spPr>
      </p:pic>
      <p:pic>
        <p:nvPicPr>
          <p:cNvPr id="5" name="Рисунок 4" descr="baiet.JPG"/>
          <p:cNvPicPr>
            <a:picLocks noChangeAspect="1"/>
          </p:cNvPicPr>
          <p:nvPr/>
        </p:nvPicPr>
        <p:blipFill>
          <a:blip r:embed="rId4"/>
          <a:stretch>
            <a:fillRect/>
          </a:stretch>
        </p:blipFill>
        <p:spPr>
          <a:xfrm>
            <a:off x="2512192" y="2996952"/>
            <a:ext cx="4462463" cy="1943100"/>
          </a:xfrm>
          <a:prstGeom prst="rect">
            <a:avLst/>
          </a:prstGeom>
          <a:ln>
            <a:noFill/>
          </a:ln>
          <a:effectLst>
            <a:softEdge rad="112500"/>
          </a:effectLst>
        </p:spPr>
      </p:pic>
    </p:spTree>
  </p:cSld>
  <p:clrMapOvr>
    <a:masterClrMapping/>
  </p:clrMapOvr>
  <p:transition spd="slow" advClick="0" advTm="0">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ro-RO" b="1" dirty="0">
                <a:latin typeface="Georgia" pitchFamily="18" charset="0"/>
              </a:rPr>
              <a:t>Valorificarea cunoștințelor</a:t>
            </a:r>
            <a:endParaRPr lang="ru-RU" b="1" dirty="0">
              <a:latin typeface="Georgia" pitchFamily="18" charset="0"/>
            </a:endParaRPr>
          </a:p>
        </p:txBody>
      </p:sp>
      <p:sp>
        <p:nvSpPr>
          <p:cNvPr id="3" name="Содержимое 2"/>
          <p:cNvSpPr>
            <a:spLocks noGrp="1"/>
          </p:cNvSpPr>
          <p:nvPr>
            <p:ph idx="1"/>
          </p:nvPr>
        </p:nvSpPr>
        <p:spPr>
          <a:xfrm>
            <a:off x="457200" y="1214422"/>
            <a:ext cx="8229600" cy="4911741"/>
          </a:xfrm>
        </p:spPr>
        <p:style>
          <a:lnRef idx="1">
            <a:schemeClr val="accent3"/>
          </a:lnRef>
          <a:fillRef idx="2">
            <a:schemeClr val="accent3"/>
          </a:fillRef>
          <a:effectRef idx="1">
            <a:schemeClr val="accent3"/>
          </a:effectRef>
          <a:fontRef idx="minor">
            <a:schemeClr val="dk1"/>
          </a:fontRef>
        </p:style>
        <p:txBody>
          <a:bodyPr>
            <a:normAutofit lnSpcReduction="10000"/>
          </a:bodyPr>
          <a:lstStyle/>
          <a:p>
            <a:pPr algn="ctr">
              <a:buNone/>
            </a:pPr>
            <a:r>
              <a:rPr lang="ro-RO" sz="2400" b="1" i="1" dirty="0">
                <a:latin typeface="Georgia" pitchFamily="18" charset="0"/>
              </a:rPr>
              <a:t>Demonstrarea </a:t>
            </a:r>
            <a:r>
              <a:rPr lang="ro-RO" sz="2400" b="1" i="1" u="sng" dirty="0">
                <a:latin typeface="Georgia" pitchFamily="18" charset="0"/>
              </a:rPr>
              <a:t>polisemiei</a:t>
            </a:r>
            <a:r>
              <a:rPr lang="ro-RO" sz="2400" b="1" i="1" dirty="0">
                <a:latin typeface="Georgia" pitchFamily="18" charset="0"/>
              </a:rPr>
              <a:t> cuvântului</a:t>
            </a:r>
          </a:p>
          <a:p>
            <a:pPr>
              <a:buNone/>
            </a:pPr>
            <a:r>
              <a:rPr lang="ro-RO" sz="2400" u="sng" dirty="0">
                <a:latin typeface="Georgia" pitchFamily="18" charset="0"/>
              </a:rPr>
              <a:t>(Polisemie</a:t>
            </a:r>
            <a:r>
              <a:rPr lang="ro-RO" sz="2400" dirty="0"/>
              <a:t>  - </a:t>
            </a:r>
            <a:r>
              <a:rPr lang="ro-RO" sz="2400" i="1" dirty="0">
                <a:latin typeface="Georgia" pitchFamily="18" charset="0"/>
              </a:rPr>
              <a:t>c</a:t>
            </a:r>
            <a:r>
              <a:rPr lang="it-IT" sz="2400" i="1" dirty="0">
                <a:latin typeface="Georgia" pitchFamily="18" charset="0"/>
              </a:rPr>
              <a:t>alitate a unui cuvânt de a avea mai multe sensuri</a:t>
            </a:r>
            <a:r>
              <a:rPr lang="ro-RO" sz="2400" i="1" dirty="0">
                <a:latin typeface="Georgia" pitchFamily="18" charset="0"/>
              </a:rPr>
              <a:t>)</a:t>
            </a:r>
          </a:p>
          <a:p>
            <a:pPr>
              <a:buNone/>
            </a:pPr>
            <a:r>
              <a:rPr lang="ro-RO" sz="2400" dirty="0">
                <a:latin typeface="Georgia" pitchFamily="18" charset="0"/>
              </a:rPr>
              <a:t>Pluteau în </a:t>
            </a:r>
            <a:r>
              <a:rPr lang="ro-RO" sz="2400" u="sng" dirty="0">
                <a:latin typeface="Georgia" pitchFamily="18" charset="0"/>
              </a:rPr>
              <a:t>lacrimi</a:t>
            </a:r>
            <a:r>
              <a:rPr lang="ro-RO" sz="2400" dirty="0">
                <a:latin typeface="Georgia" pitchFamily="18" charset="0"/>
              </a:rPr>
              <a:t> ochi-mi plini de </a:t>
            </a:r>
            <a:r>
              <a:rPr lang="ro-RO" sz="2400" u="sng" dirty="0">
                <a:latin typeface="Georgia" pitchFamily="18" charset="0"/>
              </a:rPr>
              <a:t>vise</a:t>
            </a:r>
          </a:p>
          <a:p>
            <a:r>
              <a:rPr lang="ro-RO" sz="1800" dirty="0">
                <a:latin typeface="Georgia" pitchFamily="18" charset="0"/>
              </a:rPr>
              <a:t>Am văzut în </a:t>
            </a:r>
            <a:r>
              <a:rPr lang="ro-RO" sz="1800" u="sng" dirty="0">
                <a:latin typeface="Georgia" pitchFamily="18" charset="0"/>
              </a:rPr>
              <a:t>vis</a:t>
            </a:r>
            <a:r>
              <a:rPr lang="ro-RO" sz="1800" dirty="0">
                <a:latin typeface="Georgia" pitchFamily="18" charset="0"/>
              </a:rPr>
              <a:t> lucruri miraculoase</a:t>
            </a:r>
            <a:r>
              <a:rPr lang="ro-RO" sz="2400" dirty="0">
                <a:latin typeface="Georgia" pitchFamily="18" charset="0"/>
              </a:rPr>
              <a:t>.</a:t>
            </a:r>
            <a:r>
              <a:rPr lang="vi-VN" sz="2400" dirty="0"/>
              <a:t>  </a:t>
            </a:r>
            <a:r>
              <a:rPr lang="ro-RO" sz="2400" dirty="0"/>
              <a:t>(</a:t>
            </a:r>
            <a:r>
              <a:rPr lang="ro-RO" sz="2000" i="1" dirty="0">
                <a:latin typeface="Times New Roman" pitchFamily="18" charset="0"/>
                <a:cs typeface="Times New Roman" pitchFamily="18" charset="0"/>
              </a:rPr>
              <a:t>Vis - </a:t>
            </a:r>
            <a:r>
              <a:rPr lang="vi-VN" sz="2000" i="1" dirty="0">
                <a:latin typeface="Times New Roman" pitchFamily="18" charset="0"/>
                <a:cs typeface="Times New Roman" pitchFamily="18" charset="0"/>
              </a:rPr>
              <a:t>înlănțuire de imagini și de care apar în conștiința omului, în timpul somnului</a:t>
            </a:r>
            <a:r>
              <a:rPr lang="ro-RO" sz="2000" i="1" dirty="0">
                <a:latin typeface="Times New Roman" pitchFamily="18" charset="0"/>
                <a:cs typeface="Times New Roman" pitchFamily="18" charset="0"/>
              </a:rPr>
              <a:t>)</a:t>
            </a:r>
            <a:endParaRPr lang="ro-RO" sz="2400" i="1" dirty="0">
              <a:latin typeface="Times New Roman" pitchFamily="18" charset="0"/>
              <a:cs typeface="Times New Roman" pitchFamily="18" charset="0"/>
            </a:endParaRPr>
          </a:p>
          <a:p>
            <a:r>
              <a:rPr lang="ro-RO" sz="1800" dirty="0">
                <a:latin typeface="Georgia" pitchFamily="18" charset="0"/>
              </a:rPr>
              <a:t>Viitorul meu este doar un </a:t>
            </a:r>
            <a:r>
              <a:rPr lang="ro-RO" sz="1800" u="sng" dirty="0">
                <a:latin typeface="Georgia" pitchFamily="18" charset="0"/>
              </a:rPr>
              <a:t>vis</a:t>
            </a:r>
            <a:r>
              <a:rPr lang="ro-RO" sz="1800" dirty="0">
                <a:latin typeface="Georgia" pitchFamily="18" charset="0"/>
              </a:rPr>
              <a:t>. </a:t>
            </a:r>
            <a:r>
              <a:rPr lang="ro-RO" sz="2400" dirty="0">
                <a:latin typeface="Georgia" pitchFamily="18" charset="0"/>
              </a:rPr>
              <a:t>(</a:t>
            </a:r>
            <a:r>
              <a:rPr lang="ro-RO" sz="2000" i="1" dirty="0">
                <a:latin typeface="Times New Roman" pitchFamily="18" charset="0"/>
                <a:cs typeface="Times New Roman" pitchFamily="18" charset="0"/>
              </a:rPr>
              <a:t>vis-iluzie</a:t>
            </a:r>
            <a:r>
              <a:rPr lang="ro-RO" sz="2400" dirty="0">
                <a:latin typeface="Georgia" pitchFamily="18" charset="0"/>
              </a:rPr>
              <a:t>)</a:t>
            </a:r>
          </a:p>
          <a:p>
            <a:r>
              <a:rPr lang="vi-VN" sz="2000" dirty="0">
                <a:latin typeface="Times New Roman" pitchFamily="18" charset="0"/>
                <a:cs typeface="Times New Roman" pitchFamily="18" charset="0"/>
              </a:rPr>
              <a:t>Peste-a nopții feerie </a:t>
            </a:r>
            <a:r>
              <a:rPr lang="ro-RO" sz="2000" dirty="0">
                <a:latin typeface="Times New Roman" pitchFamily="18" charset="0"/>
                <a:cs typeface="Times New Roman" pitchFamily="18" charset="0"/>
              </a:rPr>
              <a:t>/</a:t>
            </a:r>
            <a:r>
              <a:rPr lang="vi-VN" sz="2000" dirty="0">
                <a:latin typeface="Times New Roman" pitchFamily="18" charset="0"/>
                <a:cs typeface="Times New Roman" pitchFamily="18" charset="0"/>
              </a:rPr>
              <a:t>Se ridică, mîndră lună, </a:t>
            </a:r>
            <a:r>
              <a:rPr lang="ro-RO" sz="2000" dirty="0">
                <a:latin typeface="Times New Roman" pitchFamily="18" charset="0"/>
                <a:cs typeface="Times New Roman" pitchFamily="18" charset="0"/>
              </a:rPr>
              <a:t>/</a:t>
            </a:r>
            <a:r>
              <a:rPr lang="vi-VN" sz="2000" dirty="0">
                <a:latin typeface="Times New Roman" pitchFamily="18" charset="0"/>
                <a:cs typeface="Times New Roman" pitchFamily="18" charset="0"/>
              </a:rPr>
              <a:t>Totu-i </a:t>
            </a:r>
            <a:r>
              <a:rPr lang="vi-VN" sz="2000" u="sng" dirty="0">
                <a:latin typeface="Times New Roman" pitchFamily="18" charset="0"/>
                <a:cs typeface="Times New Roman" pitchFamily="18" charset="0"/>
              </a:rPr>
              <a:t>vis</a:t>
            </a:r>
            <a:r>
              <a:rPr lang="vi-VN" sz="2000" dirty="0">
                <a:latin typeface="Times New Roman" pitchFamily="18" charset="0"/>
                <a:cs typeface="Times New Roman" pitchFamily="18" charset="0"/>
              </a:rPr>
              <a:t> și armonie</a:t>
            </a:r>
            <a:r>
              <a:rPr lang="ro-RO" sz="2000" dirty="0">
                <a:latin typeface="Times New Roman" pitchFamily="18" charset="0"/>
                <a:cs typeface="Times New Roman" pitchFamily="18" charset="0"/>
              </a:rPr>
              <a:t> </a:t>
            </a:r>
            <a:r>
              <a:rPr lang="ro-RO" sz="1800" i="1" dirty="0"/>
              <a:t>(</a:t>
            </a:r>
            <a:r>
              <a:rPr lang="ro-RO" sz="1800" i="1" dirty="0">
                <a:latin typeface="Times New Roman" pitchFamily="18" charset="0"/>
                <a:cs typeface="Times New Roman" pitchFamily="18" charset="0"/>
              </a:rPr>
              <a:t>vis- frumusețe ireală)</a:t>
            </a:r>
          </a:p>
          <a:p>
            <a:pPr algn="r">
              <a:buFont typeface="Wingdings" pitchFamily="2" charset="2"/>
              <a:buChar char="§"/>
            </a:pPr>
            <a:r>
              <a:rPr lang="ro-RO" sz="1800" dirty="0">
                <a:latin typeface="Times New Roman" pitchFamily="18" charset="0"/>
                <a:cs typeface="Times New Roman" pitchFamily="18" charset="0"/>
              </a:rPr>
              <a:t>O </a:t>
            </a:r>
            <a:r>
              <a:rPr lang="ro-RO" sz="1800" u="sng" dirty="0">
                <a:latin typeface="Times New Roman" pitchFamily="18" charset="0"/>
                <a:cs typeface="Times New Roman" pitchFamily="18" charset="0"/>
              </a:rPr>
              <a:t>lacrimă</a:t>
            </a:r>
            <a:r>
              <a:rPr lang="ro-RO" sz="1800" dirty="0">
                <a:latin typeface="Times New Roman" pitchFamily="18" charset="0"/>
                <a:cs typeface="Times New Roman" pitchFamily="18" charset="0"/>
              </a:rPr>
              <a:t> s-a prelins pe fața copilului</a:t>
            </a:r>
            <a:r>
              <a:rPr lang="ro-RO" sz="1800" i="1" dirty="0">
                <a:latin typeface="Times New Roman" pitchFamily="18" charset="0"/>
                <a:cs typeface="Times New Roman" pitchFamily="18" charset="0"/>
              </a:rPr>
              <a:t>.(picătura de lichid care umezește ochii)</a:t>
            </a:r>
          </a:p>
          <a:p>
            <a:pPr algn="r">
              <a:buFont typeface="Wingdings" pitchFamily="2" charset="2"/>
              <a:buChar char="§"/>
            </a:pPr>
            <a:r>
              <a:rPr lang="ro-RO" sz="1800" u="sng" dirty="0">
                <a:latin typeface="Times New Roman" pitchFamily="18" charset="0"/>
                <a:cs typeface="Times New Roman" pitchFamily="18" charset="0"/>
              </a:rPr>
              <a:t>Lacrimile</a:t>
            </a:r>
            <a:r>
              <a:rPr lang="ro-RO" sz="1800" dirty="0">
                <a:latin typeface="Times New Roman" pitchFamily="18" charset="0"/>
                <a:cs typeface="Times New Roman" pitchFamily="18" charset="0"/>
              </a:rPr>
              <a:t> cerului au stropit pământul.(</a:t>
            </a:r>
            <a:r>
              <a:rPr lang="ro-RO" sz="1800" i="1" dirty="0">
                <a:latin typeface="Times New Roman" pitchFamily="18" charset="0"/>
                <a:cs typeface="Times New Roman" pitchFamily="18" charset="0"/>
              </a:rPr>
              <a:t>stropii de ploaie)</a:t>
            </a:r>
          </a:p>
          <a:p>
            <a:pPr algn="r">
              <a:buFont typeface="Wingdings" pitchFamily="2" charset="2"/>
              <a:buChar char="§"/>
            </a:pPr>
            <a:r>
              <a:rPr lang="ro-RO" sz="1800" dirty="0">
                <a:latin typeface="Times New Roman" pitchFamily="18" charset="0"/>
                <a:cs typeface="Times New Roman" pitchFamily="18" charset="0"/>
              </a:rPr>
              <a:t>Apa este ca </a:t>
            </a:r>
            <a:r>
              <a:rPr lang="ro-RO" sz="1800" u="sng" dirty="0">
                <a:latin typeface="Times New Roman" pitchFamily="18" charset="0"/>
                <a:cs typeface="Times New Roman" pitchFamily="18" charset="0"/>
              </a:rPr>
              <a:t>lacrima</a:t>
            </a:r>
            <a:r>
              <a:rPr lang="ro-RO" sz="1800" i="1" dirty="0">
                <a:latin typeface="Times New Roman" pitchFamily="18" charset="0"/>
                <a:cs typeface="Times New Roman" pitchFamily="18" charset="0"/>
              </a:rPr>
              <a:t>.(foarte curată)</a:t>
            </a:r>
          </a:p>
          <a:p>
            <a:pPr>
              <a:buNone/>
            </a:pPr>
            <a:r>
              <a:rPr lang="ro-RO" sz="1800" b="1" dirty="0">
                <a:latin typeface="Georgia" pitchFamily="18" charset="0"/>
                <a:cs typeface="Times New Roman" pitchFamily="18" charset="0"/>
              </a:rPr>
              <a:t>Lucru individual:</a:t>
            </a:r>
          </a:p>
          <a:p>
            <a:pPr>
              <a:buNone/>
            </a:pPr>
            <a:r>
              <a:rPr lang="ro-RO" sz="1800" b="1" i="1" dirty="0">
                <a:latin typeface="Georgia" pitchFamily="18" charset="0"/>
                <a:cs typeface="Times New Roman" pitchFamily="18" charset="0"/>
              </a:rPr>
              <a:t>De demonstrat polisemia cuvântului ochi și valuri.</a:t>
            </a:r>
          </a:p>
        </p:txBody>
      </p:sp>
    </p:spTree>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ro-RO" b="1" dirty="0">
                <a:latin typeface="Georgia" pitchFamily="18" charset="0"/>
              </a:rPr>
              <a:t>Diftongi, triftongi, hiat</a:t>
            </a:r>
            <a:endParaRPr lang="ru-RU" b="1" dirty="0">
              <a:latin typeface="Georgia" pitchFamily="18" charset="0"/>
            </a:endParaRPr>
          </a:p>
        </p:txBody>
      </p:sp>
      <p:sp>
        <p:nvSpPr>
          <p:cNvPr id="3" name="Содержимое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a:bodyPr>
          <a:lstStyle/>
          <a:p>
            <a:pPr>
              <a:buNone/>
            </a:pPr>
            <a:r>
              <a:rPr lang="ro-RO" sz="2400" i="1" dirty="0">
                <a:latin typeface="Georgia" pitchFamily="18" charset="0"/>
              </a:rPr>
              <a:t>Exemple:</a:t>
            </a:r>
          </a:p>
          <a:p>
            <a:pPr>
              <a:buNone/>
            </a:pPr>
            <a:r>
              <a:rPr lang="ro-RO" sz="2400" u="sng" dirty="0">
                <a:solidFill>
                  <a:srgbClr val="7030A0"/>
                </a:solidFill>
                <a:latin typeface="Georgia" pitchFamily="18" charset="0"/>
              </a:rPr>
              <a:t>Diftongi </a:t>
            </a:r>
            <a:r>
              <a:rPr lang="ro-RO" sz="2400" dirty="0">
                <a:latin typeface="Georgia" pitchFamily="18" charset="0"/>
              </a:rPr>
              <a:t>– bă-</a:t>
            </a:r>
            <a:r>
              <a:rPr lang="ro-RO" sz="2400" b="1" dirty="0">
                <a:latin typeface="Georgia" pitchFamily="18" charset="0"/>
              </a:rPr>
              <a:t>ie</a:t>
            </a:r>
            <a:r>
              <a:rPr lang="ro-RO" sz="2400" dirty="0">
                <a:latin typeface="Georgia" pitchFamily="18" charset="0"/>
              </a:rPr>
              <a:t>t, cu-tre-</a:t>
            </a:r>
            <a:r>
              <a:rPr lang="ro-RO" sz="2400" b="1" dirty="0">
                <a:latin typeface="Georgia" pitchFamily="18" charset="0"/>
              </a:rPr>
              <a:t>ie -</a:t>
            </a:r>
            <a:r>
              <a:rPr lang="ro-RO" sz="2400" dirty="0">
                <a:latin typeface="Georgia" pitchFamily="18" charset="0"/>
              </a:rPr>
              <a:t>ram, pu-n</a:t>
            </a:r>
            <a:r>
              <a:rPr lang="ro-RO" sz="2400" b="1" dirty="0">
                <a:latin typeface="Georgia" pitchFamily="18" charset="0"/>
              </a:rPr>
              <a:t>ea</a:t>
            </a:r>
            <a:r>
              <a:rPr lang="ro-RO" sz="2400" dirty="0">
                <a:latin typeface="Georgia" pitchFamily="18" charset="0"/>
              </a:rPr>
              <a:t>m, fr</a:t>
            </a:r>
            <a:r>
              <a:rPr lang="ro-RO" sz="2400" b="1" dirty="0">
                <a:latin typeface="Georgia" pitchFamily="18" charset="0"/>
              </a:rPr>
              <a:t>ea</a:t>
            </a:r>
            <a:r>
              <a:rPr lang="ro-RO" sz="2400" dirty="0">
                <a:latin typeface="Georgia" pitchFamily="18" charset="0"/>
              </a:rPr>
              <a:t>-măt</a:t>
            </a:r>
          </a:p>
          <a:p>
            <a:pPr>
              <a:buNone/>
            </a:pPr>
            <a:r>
              <a:rPr lang="ro-RO" sz="2400" u="sng" dirty="0">
                <a:solidFill>
                  <a:srgbClr val="7030A0"/>
                </a:solidFill>
                <a:latin typeface="Georgia" pitchFamily="18" charset="0"/>
              </a:rPr>
              <a:t>Triftongi</a:t>
            </a:r>
            <a:r>
              <a:rPr lang="ro-RO" sz="2400" dirty="0">
                <a:latin typeface="Georgia" pitchFamily="18" charset="0"/>
              </a:rPr>
              <a:t> – plu-t</a:t>
            </a:r>
            <a:r>
              <a:rPr lang="ro-RO" sz="2400" b="1" dirty="0">
                <a:latin typeface="Georgia" pitchFamily="18" charset="0"/>
              </a:rPr>
              <a:t>eau</a:t>
            </a:r>
          </a:p>
          <a:p>
            <a:pPr>
              <a:buNone/>
            </a:pPr>
            <a:r>
              <a:rPr lang="ro-RO" sz="2400" u="sng" dirty="0">
                <a:solidFill>
                  <a:srgbClr val="7030A0"/>
                </a:solidFill>
                <a:latin typeface="Georgia" pitchFamily="18" charset="0"/>
              </a:rPr>
              <a:t>Hiat </a:t>
            </a:r>
            <a:r>
              <a:rPr lang="ro-RO" sz="2400" dirty="0">
                <a:latin typeface="Georgia" pitchFamily="18" charset="0"/>
              </a:rPr>
              <a:t>– f</a:t>
            </a:r>
            <a:r>
              <a:rPr lang="ro-RO" sz="2400" b="1" u="sng" dirty="0">
                <a:latin typeface="Georgia" pitchFamily="18" charset="0"/>
              </a:rPr>
              <a:t>i-i</a:t>
            </a:r>
            <a:r>
              <a:rPr lang="ro-RO" sz="2400" dirty="0">
                <a:latin typeface="Georgia" pitchFamily="18" charset="0"/>
              </a:rPr>
              <a:t>nd, ar-gin-t</a:t>
            </a:r>
            <a:r>
              <a:rPr lang="ro-RO" sz="2400" b="1" u="sng" dirty="0">
                <a:latin typeface="Georgia" pitchFamily="18" charset="0"/>
              </a:rPr>
              <a:t>i-e</a:t>
            </a:r>
            <a:r>
              <a:rPr lang="ro-RO" sz="2400" b="1" dirty="0">
                <a:latin typeface="Georgia" pitchFamily="18" charset="0"/>
              </a:rPr>
              <a:t>,</a:t>
            </a:r>
            <a:r>
              <a:rPr lang="ro-RO" sz="2400" dirty="0">
                <a:latin typeface="Georgia" pitchFamily="18" charset="0"/>
              </a:rPr>
              <a:t> t</a:t>
            </a:r>
            <a:r>
              <a:rPr lang="ro-RO" sz="2400" b="1" u="sng" dirty="0">
                <a:latin typeface="Georgia" pitchFamily="18" charset="0"/>
              </a:rPr>
              <a:t>e-i</a:t>
            </a:r>
            <a:r>
              <a:rPr lang="ro-RO" sz="2400" dirty="0">
                <a:latin typeface="Georgia" pitchFamily="18" charset="0"/>
              </a:rPr>
              <a:t>ul, cr</a:t>
            </a:r>
            <a:r>
              <a:rPr lang="ro-RO" sz="2400" b="1" u="sng" dirty="0">
                <a:latin typeface="Georgia" pitchFamily="18" charset="0"/>
              </a:rPr>
              <a:t>ă-i</a:t>
            </a:r>
            <a:r>
              <a:rPr lang="ro-RO" sz="2400" dirty="0">
                <a:latin typeface="Georgia" pitchFamily="18" charset="0"/>
              </a:rPr>
              <a:t>a-să</a:t>
            </a:r>
          </a:p>
          <a:p>
            <a:pPr>
              <a:buNone/>
            </a:pPr>
            <a:endParaRPr lang="ro-RO" sz="2400" dirty="0">
              <a:latin typeface="Georgia" pitchFamily="18" charset="0"/>
            </a:endParaRPr>
          </a:p>
          <a:p>
            <a:pPr>
              <a:buNone/>
            </a:pPr>
            <a:r>
              <a:rPr lang="ro-RO" sz="2400" b="1" dirty="0">
                <a:latin typeface="Georgia" pitchFamily="18" charset="0"/>
              </a:rPr>
              <a:t>                                 Lucru individual</a:t>
            </a:r>
          </a:p>
          <a:p>
            <a:pPr>
              <a:buNone/>
            </a:pPr>
            <a:r>
              <a:rPr lang="ro-RO" sz="2400" b="1" i="1" dirty="0">
                <a:latin typeface="Georgia" pitchFamily="18" charset="0"/>
              </a:rPr>
              <a:t>Selectați din ultima strofă cuvintele care conțin diftongi și hiat.</a:t>
            </a:r>
            <a:endParaRPr lang="ru-RU" sz="2400" b="1" i="1" dirty="0">
              <a:latin typeface="Georgia" pitchFamily="18" charset="0"/>
            </a:endParaRPr>
          </a:p>
        </p:txBody>
      </p:sp>
    </p:spTree>
  </p:cSld>
  <p:clrMapOvr>
    <a:masterClrMapping/>
  </p:clrMapOvr>
  <p:transition spd="slow">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Autofit/>
          </a:bodyPr>
          <a:lstStyle/>
          <a:p>
            <a:r>
              <a:rPr lang="ro-RO" sz="3600" b="1" dirty="0">
                <a:latin typeface="Georgia" pitchFamily="18" charset="0"/>
              </a:rPr>
              <a:t>Cuvinte monosilabice, bisilabice, trisilabice, polisilabice</a:t>
            </a:r>
            <a:endParaRPr lang="ru-RU" sz="3600" b="1" dirty="0">
              <a:latin typeface="Georgia" pitchFamily="18" charset="0"/>
            </a:endParaRPr>
          </a:p>
        </p:txBody>
      </p:sp>
      <p:sp>
        <p:nvSpPr>
          <p:cNvPr id="3" name="Содержимое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pPr>
              <a:buNone/>
            </a:pPr>
            <a:r>
              <a:rPr lang="ro-RO" u="sng" dirty="0">
                <a:solidFill>
                  <a:srgbClr val="7030A0"/>
                </a:solidFill>
                <a:latin typeface="Georgia" pitchFamily="18" charset="0"/>
              </a:rPr>
              <a:t>Monosilabice </a:t>
            </a:r>
            <a:r>
              <a:rPr lang="ro-RO" sz="2800" dirty="0">
                <a:solidFill>
                  <a:srgbClr val="7030A0"/>
                </a:solidFill>
                <a:latin typeface="Georgia" pitchFamily="18" charset="0"/>
              </a:rPr>
              <a:t>- </a:t>
            </a:r>
            <a:r>
              <a:rPr lang="ro-RO" sz="2800" dirty="0">
                <a:solidFill>
                  <a:schemeClr val="tx1"/>
                </a:solidFill>
                <a:latin typeface="Georgia" pitchFamily="18" charset="0"/>
              </a:rPr>
              <a:t>iar, cum, drept</a:t>
            </a:r>
            <a:r>
              <a:rPr lang="ro-RO" dirty="0">
                <a:solidFill>
                  <a:schemeClr val="tx1"/>
                </a:solidFill>
                <a:latin typeface="Georgia" pitchFamily="18" charset="0"/>
              </a:rPr>
              <a:t>, </a:t>
            </a:r>
            <a:r>
              <a:rPr lang="ro-RO" sz="2800" dirty="0">
                <a:solidFill>
                  <a:schemeClr val="tx1"/>
                </a:solidFill>
                <a:latin typeface="Georgia" pitchFamily="18" charset="0"/>
              </a:rPr>
              <a:t>un, îmi, nopți, cer</a:t>
            </a:r>
          </a:p>
          <a:p>
            <a:pPr>
              <a:buNone/>
            </a:pPr>
            <a:r>
              <a:rPr lang="ro-RO" sz="2800" u="sng" dirty="0">
                <a:solidFill>
                  <a:srgbClr val="7030A0"/>
                </a:solidFill>
                <a:latin typeface="Georgia" pitchFamily="18" charset="0"/>
              </a:rPr>
              <a:t>Bisilabice </a:t>
            </a:r>
            <a:r>
              <a:rPr lang="ro-RO" sz="2800" dirty="0">
                <a:solidFill>
                  <a:srgbClr val="7030A0"/>
                </a:solidFill>
                <a:latin typeface="Georgia" pitchFamily="18" charset="0"/>
              </a:rPr>
              <a:t>– </a:t>
            </a:r>
            <a:r>
              <a:rPr lang="ro-RO" sz="2800" dirty="0">
                <a:solidFill>
                  <a:schemeClr val="tx1"/>
                </a:solidFill>
                <a:latin typeface="Georgia" pitchFamily="18" charset="0"/>
              </a:rPr>
              <a:t>bra-țul, lu-na, a-pe, a-des, frea-măt</a:t>
            </a:r>
          </a:p>
          <a:p>
            <a:pPr>
              <a:buNone/>
            </a:pPr>
            <a:r>
              <a:rPr lang="ro-RO" sz="2800" u="sng" dirty="0">
                <a:solidFill>
                  <a:srgbClr val="7030A0"/>
                </a:solidFill>
                <a:latin typeface="Georgia" pitchFamily="18" charset="0"/>
              </a:rPr>
              <a:t>Trisilabice</a:t>
            </a:r>
            <a:r>
              <a:rPr lang="ro-RO" sz="2800" dirty="0">
                <a:solidFill>
                  <a:schemeClr val="tx1"/>
                </a:solidFill>
                <a:latin typeface="Georgia" pitchFamily="18" charset="0"/>
              </a:rPr>
              <a:t> – în-gâ-nat, vă-pa-ie, dul-cea-ță</a:t>
            </a:r>
          </a:p>
          <a:p>
            <a:pPr>
              <a:buNone/>
            </a:pPr>
            <a:r>
              <a:rPr lang="ro-RO" sz="2800" u="sng" dirty="0">
                <a:solidFill>
                  <a:srgbClr val="7030A0"/>
                </a:solidFill>
                <a:latin typeface="Georgia" pitchFamily="18" charset="0"/>
              </a:rPr>
              <a:t>Polisilabice</a:t>
            </a:r>
            <a:r>
              <a:rPr lang="ro-RO" sz="2800" dirty="0">
                <a:solidFill>
                  <a:schemeClr val="tx1"/>
                </a:solidFill>
                <a:latin typeface="Georgia" pitchFamily="18" charset="0"/>
              </a:rPr>
              <a:t> – cu-tre-ie-ram, a-dor-mi-tor, ar-gin-ti-e</a:t>
            </a:r>
          </a:p>
          <a:p>
            <a:pPr algn="ctr">
              <a:buNone/>
            </a:pPr>
            <a:r>
              <a:rPr lang="ro-RO" sz="2800" b="1" dirty="0">
                <a:latin typeface="Georgia" pitchFamily="18" charset="0"/>
              </a:rPr>
              <a:t>Lucru individual</a:t>
            </a:r>
          </a:p>
          <a:p>
            <a:pPr algn="ctr">
              <a:buNone/>
            </a:pPr>
            <a:r>
              <a:rPr lang="ro-RO" sz="2800" b="1" i="1" dirty="0">
                <a:solidFill>
                  <a:schemeClr val="tx1"/>
                </a:solidFill>
                <a:latin typeface="Georgia" pitchFamily="18" charset="0"/>
              </a:rPr>
              <a:t>Selectați din strofa a 3-a cuvintele bisilabice și trisilabice</a:t>
            </a:r>
            <a:endParaRPr lang="ru-RU" sz="2800" b="1" i="1" dirty="0">
              <a:solidFill>
                <a:schemeClr val="tx1"/>
              </a:solidFill>
              <a:latin typeface="Georgia" pitchFamily="18" charset="0"/>
            </a:endParaRPr>
          </a:p>
          <a:p>
            <a:pPr algn="ctr">
              <a:buNone/>
            </a:pPr>
            <a:r>
              <a:rPr lang="ro-RO" sz="2800" b="1" i="1" dirty="0">
                <a:solidFill>
                  <a:schemeClr val="tx1"/>
                </a:solidFill>
                <a:latin typeface="Georgia" pitchFamily="18" charset="0"/>
              </a:rPr>
              <a:t>Ex. 1, 3, 5, pag. 188</a:t>
            </a:r>
            <a:endParaRPr lang="ro-RO" sz="2800" i="1" dirty="0">
              <a:solidFill>
                <a:schemeClr val="tx1"/>
              </a:solidFill>
              <a:latin typeface="Georgia" pitchFamily="18" charset="0"/>
            </a:endParaRPr>
          </a:p>
          <a:p>
            <a:pPr>
              <a:buNone/>
            </a:pPr>
            <a:endParaRPr lang="ro-RO" sz="2800" dirty="0">
              <a:solidFill>
                <a:schemeClr val="tx1"/>
              </a:solidFill>
              <a:latin typeface="Georgia" pitchFamily="18" charset="0"/>
            </a:endParaRPr>
          </a:p>
          <a:p>
            <a:pPr>
              <a:buNone/>
            </a:pPr>
            <a:endParaRPr lang="ru-RU" dirty="0">
              <a:solidFill>
                <a:schemeClr val="tx1"/>
              </a:solidFill>
              <a:latin typeface="Georgia" pitchFamily="18" charset="0"/>
            </a:endParaRPr>
          </a:p>
        </p:txBody>
      </p:sp>
    </p:spTree>
  </p:cSld>
  <p:clrMapOvr>
    <a:masterClrMapping/>
  </p:clrMapOvr>
  <p:transition spd="slow">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72547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ro-RO" b="1" dirty="0">
                <a:latin typeface="Georgia" pitchFamily="18" charset="0"/>
              </a:rPr>
              <a:t>Teste de generalizare</a:t>
            </a:r>
            <a:endParaRPr lang="ru-RU" b="1" dirty="0">
              <a:latin typeface="Georgia" pitchFamily="18" charset="0"/>
            </a:endParaRPr>
          </a:p>
        </p:txBody>
      </p:sp>
      <p:sp>
        <p:nvSpPr>
          <p:cNvPr id="5" name="Содержимое 4"/>
          <p:cNvSpPr>
            <a:spLocks noGrp="1"/>
          </p:cNvSpPr>
          <p:nvPr>
            <p:ph idx="1"/>
          </p:nvPr>
        </p:nvSpPr>
        <p:spPr>
          <a:xfrm>
            <a:off x="457200" y="1214422"/>
            <a:ext cx="8229600" cy="4911741"/>
          </a:xfrm>
        </p:spPr>
        <p:style>
          <a:lnRef idx="1">
            <a:schemeClr val="accent3"/>
          </a:lnRef>
          <a:fillRef idx="2">
            <a:schemeClr val="accent3"/>
          </a:fillRef>
          <a:effectRef idx="1">
            <a:schemeClr val="accent3"/>
          </a:effectRef>
          <a:fontRef idx="minor">
            <a:schemeClr val="dk1"/>
          </a:fontRef>
        </p:style>
        <p:txBody>
          <a:bodyPr>
            <a:normAutofit fontScale="47500" lnSpcReduction="20000"/>
          </a:bodyPr>
          <a:lstStyle/>
          <a:p>
            <a:r>
              <a:rPr lang="ro-RO" b="1" dirty="0">
                <a:latin typeface="Georgia" pitchFamily="18" charset="0"/>
              </a:rPr>
              <a:t>Poetul cutreiera pădurile:</a:t>
            </a:r>
            <a:endParaRPr lang="ru-RU" b="1" dirty="0">
              <a:latin typeface="Georgia" pitchFamily="18" charset="0"/>
            </a:endParaRPr>
          </a:p>
          <a:p>
            <a:pPr>
              <a:buNone/>
            </a:pPr>
            <a:r>
              <a:rPr lang="ro-RO" dirty="0">
                <a:latin typeface="Georgia" pitchFamily="18" charset="0"/>
              </a:rPr>
              <a:t>       în copilărie</a:t>
            </a:r>
            <a:endParaRPr lang="ru-RU" dirty="0">
              <a:latin typeface="Georgia" pitchFamily="18" charset="0"/>
            </a:endParaRPr>
          </a:p>
          <a:p>
            <a:pPr>
              <a:buNone/>
            </a:pPr>
            <a:r>
              <a:rPr lang="ro-RO" dirty="0">
                <a:latin typeface="Georgia" pitchFamily="18" charset="0"/>
              </a:rPr>
              <a:t>       la maturitate.</a:t>
            </a:r>
            <a:endParaRPr lang="ru-RU" dirty="0">
              <a:latin typeface="Georgia" pitchFamily="18" charset="0"/>
            </a:endParaRPr>
          </a:p>
          <a:p>
            <a:r>
              <a:rPr lang="ro-RO" b="1" dirty="0">
                <a:latin typeface="Georgia" pitchFamily="18" charset="0"/>
              </a:rPr>
              <a:t>Copilul se culca adesea lângă izvor, pentru că:</a:t>
            </a:r>
          </a:p>
          <a:p>
            <a:pPr>
              <a:buNone/>
            </a:pPr>
            <a:r>
              <a:rPr lang="ro-RO" dirty="0">
                <a:latin typeface="Georgia" pitchFamily="18" charset="0"/>
              </a:rPr>
              <a:t>       să viseze</a:t>
            </a:r>
          </a:p>
          <a:p>
            <a:pPr>
              <a:buNone/>
            </a:pPr>
            <a:r>
              <a:rPr lang="ro-RO" dirty="0">
                <a:latin typeface="Georgia" pitchFamily="18" charset="0"/>
              </a:rPr>
              <a:t>       să se odihnească</a:t>
            </a:r>
            <a:endParaRPr lang="ru-RU" dirty="0">
              <a:latin typeface="Georgia" pitchFamily="18" charset="0"/>
            </a:endParaRPr>
          </a:p>
          <a:p>
            <a:pPr>
              <a:buNone/>
            </a:pPr>
            <a:r>
              <a:rPr lang="ro-RO" dirty="0">
                <a:latin typeface="Georgia" pitchFamily="18" charset="0"/>
              </a:rPr>
              <a:t>       să asculte glasul pădurii</a:t>
            </a:r>
          </a:p>
          <a:p>
            <a:pPr>
              <a:buNone/>
            </a:pPr>
            <a:r>
              <a:rPr lang="ro-RO" dirty="0">
                <a:latin typeface="Georgia" pitchFamily="18" charset="0"/>
              </a:rPr>
              <a:t>       să se ascundă de lume.</a:t>
            </a:r>
            <a:endParaRPr lang="ru-RU" dirty="0">
              <a:latin typeface="Georgia" pitchFamily="18" charset="0"/>
            </a:endParaRPr>
          </a:p>
          <a:p>
            <a:r>
              <a:rPr lang="ro-RO" b="1" dirty="0">
                <a:latin typeface="Georgia" pitchFamily="18" charset="0"/>
              </a:rPr>
              <a:t>La răsăritul lunii, pădurea devenea:</a:t>
            </a:r>
            <a:endParaRPr lang="ru-RU" b="1" dirty="0">
              <a:latin typeface="Georgia" pitchFamily="18" charset="0"/>
            </a:endParaRPr>
          </a:p>
          <a:p>
            <a:pPr>
              <a:buNone/>
            </a:pPr>
            <a:r>
              <a:rPr lang="ro-RO" dirty="0">
                <a:latin typeface="Georgia" pitchFamily="18" charset="0"/>
              </a:rPr>
              <a:t>       un spaţiu înspăimântător</a:t>
            </a:r>
            <a:endParaRPr lang="ru-RU" dirty="0">
              <a:latin typeface="Georgia" pitchFamily="18" charset="0"/>
            </a:endParaRPr>
          </a:p>
          <a:p>
            <a:pPr>
              <a:buNone/>
            </a:pPr>
            <a:r>
              <a:rPr lang="ro-RO" dirty="0">
                <a:latin typeface="Georgia" pitchFamily="18" charset="0"/>
              </a:rPr>
              <a:t>       un ţinut ca-n basme</a:t>
            </a:r>
            <a:endParaRPr lang="ru-RU" dirty="0">
              <a:latin typeface="Georgia" pitchFamily="18" charset="0"/>
            </a:endParaRPr>
          </a:p>
          <a:p>
            <a:r>
              <a:rPr lang="ro-RO" b="1" dirty="0">
                <a:latin typeface="Georgia" pitchFamily="18" charset="0"/>
              </a:rPr>
              <a:t>Sentimentele poetului sunt:</a:t>
            </a:r>
          </a:p>
          <a:p>
            <a:pPr>
              <a:buNone/>
            </a:pPr>
            <a:r>
              <a:rPr lang="ro-RO" dirty="0">
                <a:latin typeface="Georgia" pitchFamily="18" charset="0"/>
              </a:rPr>
              <a:t>        încântare</a:t>
            </a:r>
            <a:endParaRPr lang="ru-RU" dirty="0">
              <a:latin typeface="Georgia" pitchFamily="18" charset="0"/>
            </a:endParaRPr>
          </a:p>
          <a:p>
            <a:pPr>
              <a:buNone/>
            </a:pPr>
            <a:r>
              <a:rPr lang="ro-RO" dirty="0">
                <a:latin typeface="Georgia" pitchFamily="18" charset="0"/>
              </a:rPr>
              <a:t>        spaimă</a:t>
            </a:r>
          </a:p>
          <a:p>
            <a:pPr>
              <a:buNone/>
            </a:pPr>
            <a:r>
              <a:rPr lang="ro-RO" dirty="0">
                <a:latin typeface="Georgia" pitchFamily="18" charset="0"/>
              </a:rPr>
              <a:t>        melancolie</a:t>
            </a:r>
            <a:endParaRPr lang="ru-RU" dirty="0">
              <a:latin typeface="Georgia" pitchFamily="18" charset="0"/>
            </a:endParaRPr>
          </a:p>
          <a:p>
            <a:pPr>
              <a:buNone/>
            </a:pPr>
            <a:r>
              <a:rPr lang="ro-RO" dirty="0">
                <a:latin typeface="Georgia" pitchFamily="18" charset="0"/>
              </a:rPr>
              <a:t>        visare</a:t>
            </a:r>
            <a:endParaRPr lang="ru-RU" dirty="0">
              <a:latin typeface="Georgia" pitchFamily="18" charset="0"/>
            </a:endParaRPr>
          </a:p>
          <a:p>
            <a:r>
              <a:rPr lang="ro-RO" b="1" dirty="0">
                <a:latin typeface="Georgia" pitchFamily="18" charset="0"/>
              </a:rPr>
              <a:t>Mişcările ce caracterizează acest spaţiu sunt:</a:t>
            </a:r>
            <a:endParaRPr lang="ru-RU" b="1" dirty="0">
              <a:latin typeface="Georgia" pitchFamily="18" charset="0"/>
            </a:endParaRPr>
          </a:p>
          <a:p>
            <a:pPr>
              <a:buNone/>
            </a:pPr>
            <a:r>
              <a:rPr lang="ro-RO" dirty="0">
                <a:latin typeface="Georgia" pitchFamily="18" charset="0"/>
              </a:rPr>
              <a:t>        line</a:t>
            </a:r>
            <a:endParaRPr lang="ru-RU" dirty="0">
              <a:latin typeface="Georgia" pitchFamily="18" charset="0"/>
            </a:endParaRPr>
          </a:p>
          <a:p>
            <a:pPr>
              <a:buNone/>
            </a:pPr>
            <a:r>
              <a:rPr lang="ro-RO" dirty="0">
                <a:latin typeface="Georgia" pitchFamily="18" charset="0"/>
              </a:rPr>
              <a:t>        rapide</a:t>
            </a:r>
            <a:endParaRPr lang="ru-RU" dirty="0">
              <a:latin typeface="Georgia" pitchFamily="18" charset="0"/>
            </a:endParaRPr>
          </a:p>
          <a:p>
            <a:pPr>
              <a:buNone/>
            </a:pPr>
            <a:r>
              <a:rPr lang="ro-RO" dirty="0">
                <a:latin typeface="Georgia" pitchFamily="18" charset="0"/>
              </a:rPr>
              <a:t>        zgomotoase</a:t>
            </a:r>
            <a:endParaRPr lang="ru-RU" dirty="0">
              <a:latin typeface="Georgia" pitchFamily="18" charset="0"/>
            </a:endParaRPr>
          </a:p>
          <a:p>
            <a:pPr>
              <a:buNone/>
            </a:pPr>
            <a:r>
              <a:rPr lang="ro-RO" dirty="0">
                <a:latin typeface="Georgia" pitchFamily="18" charset="0"/>
              </a:rPr>
              <a:t>        abia simţite</a:t>
            </a:r>
            <a:endParaRPr lang="ru-RU" dirty="0">
              <a:latin typeface="Georgia" pitchFamily="18" charset="0"/>
            </a:endParaRPr>
          </a:p>
          <a:p>
            <a:pPr>
              <a:buNone/>
            </a:pPr>
            <a:endParaRPr lang="ru-RU" dirty="0">
              <a:latin typeface="Georgia" pitchFamily="18" charset="0"/>
            </a:endParaRPr>
          </a:p>
        </p:txBody>
      </p:sp>
    </p:spTree>
  </p:cSld>
  <p:clrMapOvr>
    <a:masterClrMapping/>
  </p:clrMapOvr>
  <p:transition spd="slow">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92500"/>
          </a:bodyPr>
          <a:lstStyle/>
          <a:p>
            <a:pPr>
              <a:buNone/>
            </a:pPr>
            <a:r>
              <a:rPr lang="ro-RO" dirty="0"/>
              <a:t>       </a:t>
            </a:r>
            <a:r>
              <a:rPr lang="ro-RO" sz="2800" b="1" dirty="0">
                <a:solidFill>
                  <a:schemeClr val="bg1"/>
                </a:solidFill>
                <a:effectLst>
                  <a:glow rad="228600">
                    <a:schemeClr val="accent6">
                      <a:satMod val="175000"/>
                      <a:alpha val="40000"/>
                    </a:schemeClr>
                  </a:glow>
                </a:effectLst>
                <a:latin typeface="Georgia" pitchFamily="18" charset="0"/>
              </a:rPr>
              <a:t>Și a</a:t>
            </a:r>
            <a:r>
              <a:rPr lang="vi-VN" sz="2800" b="1" dirty="0">
                <a:solidFill>
                  <a:schemeClr val="bg1"/>
                </a:solidFill>
                <a:effectLst>
                  <a:glow rad="228600">
                    <a:schemeClr val="accent6">
                      <a:satMod val="175000"/>
                      <a:alpha val="40000"/>
                    </a:schemeClr>
                  </a:glow>
                </a:effectLst>
                <a:latin typeface="Georgia" pitchFamily="18" charset="0"/>
              </a:rPr>
              <a:t>stăzi</a:t>
            </a:r>
            <a:r>
              <a:rPr lang="ro-RO" sz="2800" b="1" dirty="0">
                <a:solidFill>
                  <a:schemeClr val="bg1"/>
                </a:solidFill>
                <a:effectLst>
                  <a:glow rad="228600">
                    <a:schemeClr val="accent6">
                      <a:satMod val="175000"/>
                      <a:alpha val="40000"/>
                    </a:schemeClr>
                  </a:glow>
                </a:effectLst>
                <a:latin typeface="Georgia" pitchFamily="18" charset="0"/>
              </a:rPr>
              <a:t>, codrul  se lasă „bătut de gânduri”, izvoarele zdrumică-ntruna, luna  „văruiește  potecile”, păsările vin și se duc, frunzele de tei se scutură, indiferent de vine sau nu iubita; râurile și-au adâncit   sau  schimbat albia, și numai poezia  lui Eminescu   a păstrat aceeași prospețime: fără de vârstă și plină de frumuseți. Ea a fost și va rămâne acea riguroasă  tulpină, pe care cresc și astăzi lăstarele </a:t>
            </a:r>
            <a:r>
              <a:rPr lang="ro-RO" sz="2800" b="1">
                <a:solidFill>
                  <a:schemeClr val="bg1"/>
                </a:solidFill>
                <a:effectLst>
                  <a:glow rad="228600">
                    <a:schemeClr val="accent6">
                      <a:satMod val="175000"/>
                      <a:alpha val="40000"/>
                    </a:schemeClr>
                  </a:glow>
                </a:effectLst>
                <a:latin typeface="Georgia" pitchFamily="18" charset="0"/>
              </a:rPr>
              <a:t>poeziei românești, înveșnicindu-l pe Eminescu.</a:t>
            </a:r>
            <a:endParaRPr lang="ru-RU" b="1" dirty="0">
              <a:solidFill>
                <a:schemeClr val="bg1"/>
              </a:solidFill>
              <a:effectLst>
                <a:glow rad="228600">
                  <a:schemeClr val="accent6">
                    <a:satMod val="175000"/>
                    <a:alpha val="40000"/>
                  </a:schemeClr>
                </a:glow>
              </a:effectLst>
              <a:latin typeface="Georgia" pitchFamily="18" charset="0"/>
            </a:endParaRPr>
          </a:p>
        </p:txBody>
      </p:sp>
    </p:spTree>
  </p:cSld>
  <p:clrMapOvr>
    <a:masterClrMapping/>
  </p:clrMapOvr>
  <p:transition spd="slow">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r>
              <a:rPr lang="ro-RO" b="1" dirty="0">
                <a:latin typeface="Georgia" pitchFamily="18" charset="0"/>
              </a:rPr>
              <a:t>Metoda CCC</a:t>
            </a:r>
            <a:endParaRPr lang="ru-RU" b="1" dirty="0">
              <a:latin typeface="Georgia" pitchFamily="18" charset="0"/>
            </a:endParaRPr>
          </a:p>
        </p:txBody>
      </p:sp>
      <p:sp>
        <p:nvSpPr>
          <p:cNvPr id="3" name="Содержимое 2"/>
          <p:cNvSpPr>
            <a:spLocks noGrp="1"/>
          </p:cNvSpPr>
          <p:nvPr>
            <p:ph idx="1"/>
          </p:nvPr>
        </p:nvSpPr>
        <p:spPr>
          <a:xfrm>
            <a:off x="457200" y="1500174"/>
            <a:ext cx="8229600" cy="4625989"/>
          </a:xfrm>
        </p:spPr>
        <p:style>
          <a:lnRef idx="1">
            <a:schemeClr val="accent3"/>
          </a:lnRef>
          <a:fillRef idx="2">
            <a:schemeClr val="accent3"/>
          </a:fillRef>
          <a:effectRef idx="1">
            <a:schemeClr val="accent3"/>
          </a:effectRef>
          <a:fontRef idx="minor">
            <a:schemeClr val="dk1"/>
          </a:fontRef>
        </p:style>
        <p:txBody>
          <a:bodyPr/>
          <a:lstStyle/>
          <a:p>
            <a:pPr>
              <a:buFont typeface="Courier New" pitchFamily="49" charset="0"/>
              <a:buChar char="o"/>
            </a:pPr>
            <a:r>
              <a:rPr lang="ro-RO" dirty="0">
                <a:latin typeface="Georgia" pitchFamily="18" charset="0"/>
              </a:rPr>
              <a:t>Ce am învățat?</a:t>
            </a:r>
          </a:p>
          <a:p>
            <a:pPr>
              <a:buFont typeface="Courier New" pitchFamily="49" charset="0"/>
              <a:buChar char="o"/>
            </a:pPr>
            <a:r>
              <a:rPr lang="ro-RO" dirty="0">
                <a:latin typeface="Georgia" pitchFamily="18" charset="0"/>
              </a:rPr>
              <a:t>Ce am reținut?</a:t>
            </a:r>
          </a:p>
          <a:p>
            <a:pPr>
              <a:buFont typeface="Courier New" pitchFamily="49" charset="0"/>
              <a:buChar char="o"/>
            </a:pPr>
            <a:r>
              <a:rPr lang="ro-RO" dirty="0">
                <a:latin typeface="Georgia" pitchFamily="18" charset="0"/>
              </a:rPr>
              <a:t>Ce aș mai vrea să știu?</a:t>
            </a:r>
          </a:p>
        </p:txBody>
      </p:sp>
      <p:pic>
        <p:nvPicPr>
          <p:cNvPr id="4" name="Picture 32" descr="mihai_eminescu_1">
            <a:hlinkClick r:id="rId2"/>
          </p:cNvPr>
          <p:cNvPicPr>
            <a:picLocks noChangeAspect="1" noChangeArrowheads="1"/>
          </p:cNvPicPr>
          <p:nvPr/>
        </p:nvPicPr>
        <p:blipFill>
          <a:blip r:embed="rId3"/>
          <a:srcRect/>
          <a:stretch>
            <a:fillRect/>
          </a:stretch>
        </p:blipFill>
        <p:spPr bwMode="auto">
          <a:xfrm>
            <a:off x="3558993" y="3759436"/>
            <a:ext cx="1600200" cy="2209800"/>
          </a:xfrm>
          <a:prstGeom prst="rect">
            <a:avLst/>
          </a:prstGeom>
          <a:noFill/>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571480"/>
            <a:ext cx="8229600" cy="1143000"/>
          </a:xfrm>
        </p:spPr>
        <p:txBody>
          <a:bodyPr>
            <a:normAutofit fontScale="90000"/>
          </a:bodyPr>
          <a:lstStyle/>
          <a:p>
            <a:r>
              <a:rPr lang="ru-RU" b="1" dirty="0">
                <a:ln w="19050">
                  <a:solidFill>
                    <a:schemeClr val="tx2">
                      <a:tint val="1000"/>
                    </a:schemeClr>
                  </a:solidFill>
                  <a:prstDash val="solid"/>
                </a:ln>
                <a:solidFill>
                  <a:schemeClr val="bg1"/>
                </a:solidFill>
                <a:effectLst>
                  <a:glow rad="228600">
                    <a:schemeClr val="accent6">
                      <a:satMod val="175000"/>
                      <a:alpha val="40000"/>
                    </a:schemeClr>
                  </a:glow>
                  <a:outerShdw blurRad="50000" dist="50800" dir="7500000" algn="tl">
                    <a:srgbClr val="000000">
                      <a:shade val="5000"/>
                      <a:alpha val="35000"/>
                    </a:srgbClr>
                  </a:outerShdw>
                </a:effectLst>
                <a:latin typeface="Georgia" pitchFamily="18" charset="0"/>
              </a:rPr>
              <a:t>“</a:t>
            </a:r>
            <a:r>
              <a:rPr lang="ro-RO" b="1" dirty="0">
                <a:ln w="19050">
                  <a:solidFill>
                    <a:schemeClr val="tx2">
                      <a:tint val="1000"/>
                    </a:schemeClr>
                  </a:solidFill>
                  <a:prstDash val="solid"/>
                </a:ln>
                <a:solidFill>
                  <a:schemeClr val="bg1"/>
                </a:solidFill>
                <a:effectLst>
                  <a:glow rad="228600">
                    <a:schemeClr val="accent6">
                      <a:satMod val="175000"/>
                      <a:alpha val="40000"/>
                    </a:schemeClr>
                  </a:glow>
                  <a:outerShdw blurRad="50000" dist="50800" dir="7500000" algn="tl">
                    <a:srgbClr val="000000">
                      <a:shade val="5000"/>
                      <a:alpha val="35000"/>
                    </a:srgbClr>
                  </a:outerShdw>
                </a:effectLst>
                <a:latin typeface="Georgia" pitchFamily="18" charset="0"/>
              </a:rPr>
              <a:t>Fiind băiet păduri cutreieram</a:t>
            </a:r>
            <a:r>
              <a:rPr lang="ru-RU" b="1" dirty="0">
                <a:ln w="19050">
                  <a:solidFill>
                    <a:schemeClr val="tx2">
                      <a:tint val="1000"/>
                    </a:schemeClr>
                  </a:solidFill>
                  <a:prstDash val="solid"/>
                </a:ln>
                <a:solidFill>
                  <a:schemeClr val="bg1"/>
                </a:solidFill>
                <a:effectLst>
                  <a:glow rad="228600">
                    <a:schemeClr val="accent6">
                      <a:satMod val="175000"/>
                      <a:alpha val="40000"/>
                    </a:schemeClr>
                  </a:glow>
                  <a:outerShdw blurRad="50000" dist="50800" dir="7500000" algn="tl">
                    <a:srgbClr val="000000">
                      <a:shade val="5000"/>
                      <a:alpha val="35000"/>
                    </a:srgbClr>
                  </a:outerShdw>
                </a:effectLst>
                <a:latin typeface="Georgia" pitchFamily="18" charset="0"/>
              </a:rPr>
              <a:t>«</a:t>
            </a:r>
            <a:br>
              <a:rPr lang="ru-RU" b="1" dirty="0">
                <a:ln w="19050">
                  <a:solidFill>
                    <a:schemeClr val="tx2">
                      <a:tint val="1000"/>
                    </a:schemeClr>
                  </a:solidFill>
                  <a:prstDash val="solid"/>
                </a:ln>
                <a:solidFill>
                  <a:schemeClr val="bg1"/>
                </a:solidFill>
                <a:effectLst>
                  <a:glow rad="228600">
                    <a:schemeClr val="accent6">
                      <a:satMod val="175000"/>
                      <a:alpha val="40000"/>
                    </a:schemeClr>
                  </a:glow>
                  <a:outerShdw blurRad="50000" dist="50800" dir="7500000" algn="tl">
                    <a:srgbClr val="000000">
                      <a:shade val="5000"/>
                      <a:alpha val="35000"/>
                    </a:srgbClr>
                  </a:outerShdw>
                </a:effectLst>
                <a:latin typeface="Georgia" pitchFamily="18" charset="0"/>
              </a:rPr>
            </a:br>
            <a:endParaRPr lang="ru-RU" b="1" dirty="0">
              <a:ln w="19050">
                <a:solidFill>
                  <a:schemeClr val="tx2">
                    <a:tint val="1000"/>
                  </a:schemeClr>
                </a:solidFill>
                <a:prstDash val="solid"/>
              </a:ln>
              <a:solidFill>
                <a:schemeClr val="bg1"/>
              </a:solidFill>
              <a:effectLst>
                <a:glow rad="228600">
                  <a:schemeClr val="accent6">
                    <a:satMod val="175000"/>
                    <a:alpha val="40000"/>
                  </a:schemeClr>
                </a:glow>
                <a:outerShdw blurRad="50000" dist="50800" dir="7500000" algn="tl">
                  <a:srgbClr val="000000">
                    <a:shade val="5000"/>
                    <a:alpha val="35000"/>
                  </a:srgbClr>
                </a:outerShdw>
              </a:effectLst>
              <a:latin typeface="Georgia" pitchFamily="18" charset="0"/>
            </a:endParaRPr>
          </a:p>
        </p:txBody>
      </p:sp>
      <p:pic>
        <p:nvPicPr>
          <p:cNvPr id="3" name="Рисунок 2" descr="fiind_baiet_paduri_cutreieram.jpg"/>
          <p:cNvPicPr>
            <a:picLocks noChangeAspect="1"/>
          </p:cNvPicPr>
          <p:nvPr/>
        </p:nvPicPr>
        <p:blipFill>
          <a:blip r:embed="rId2"/>
          <a:stretch>
            <a:fillRect/>
          </a:stretch>
        </p:blipFill>
        <p:spPr>
          <a:xfrm>
            <a:off x="2571736" y="2285992"/>
            <a:ext cx="4749440" cy="3955354"/>
          </a:xfrm>
          <a:prstGeom prst="rect">
            <a:avLst/>
          </a:prstGeom>
          <a:ln>
            <a:noFill/>
          </a:ln>
          <a:effectLst>
            <a:softEdge rad="112500"/>
          </a:effectLst>
        </p:spPr>
      </p:pic>
    </p:spTree>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ro-RO" b="1" dirty="0">
                <a:latin typeface="Georgia" pitchFamily="18" charset="0"/>
              </a:rPr>
              <a:t>Mic dicționar explicativ</a:t>
            </a:r>
            <a:endParaRPr lang="ru-RU" b="1" dirty="0">
              <a:latin typeface="Georgia" pitchFamily="18" charset="0"/>
            </a:endParaRPr>
          </a:p>
        </p:txBody>
      </p:sp>
      <p:sp>
        <p:nvSpPr>
          <p:cNvPr id="3" name="Содержимое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Autofit/>
          </a:bodyPr>
          <a:lstStyle/>
          <a:p>
            <a:pPr>
              <a:buNone/>
            </a:pPr>
            <a:r>
              <a:rPr lang="ro-RO" sz="1800" dirty="0">
                <a:latin typeface="Georgia" pitchFamily="18" charset="0"/>
              </a:rPr>
              <a:t>A cutreiera- a umbla, a hoinări, a umbla;</a:t>
            </a:r>
          </a:p>
          <a:p>
            <a:pPr>
              <a:buNone/>
            </a:pPr>
            <a:r>
              <a:rPr lang="ro-RO" sz="1800" dirty="0">
                <a:latin typeface="Georgia" pitchFamily="18" charset="0"/>
              </a:rPr>
              <a:t>Freamăt – zgomot surd produs de frunzele mișcate de vânt;</a:t>
            </a:r>
          </a:p>
          <a:p>
            <a:pPr>
              <a:buNone/>
            </a:pPr>
            <a:r>
              <a:rPr lang="ro-RO" sz="1800" dirty="0">
                <a:latin typeface="Georgia" pitchFamily="18" charset="0"/>
              </a:rPr>
              <a:t>Mas – popas, loc de oprire peste noapte;</a:t>
            </a:r>
          </a:p>
          <a:p>
            <a:pPr>
              <a:buNone/>
            </a:pPr>
            <a:r>
              <a:rPr lang="ro-RO" sz="1800" dirty="0">
                <a:latin typeface="Georgia" pitchFamily="18" charset="0"/>
              </a:rPr>
              <a:t>Văpaie – lumină strălucitoare; </a:t>
            </a:r>
          </a:p>
          <a:p>
            <a:pPr>
              <a:buNone/>
            </a:pPr>
            <a:r>
              <a:rPr lang="ro-RO" sz="1800" dirty="0">
                <a:latin typeface="Georgia" pitchFamily="18" charset="0"/>
              </a:rPr>
              <a:t>Bucium – instrument muzical folosit de ciobani;</a:t>
            </a:r>
          </a:p>
          <a:p>
            <a:pPr>
              <a:buNone/>
            </a:pPr>
            <a:r>
              <a:rPr lang="ro-RO" sz="1800" dirty="0">
                <a:latin typeface="Georgia" pitchFamily="18" charset="0"/>
              </a:rPr>
              <a:t>Radioasă – luminoasă, strălucitoare;</a:t>
            </a:r>
          </a:p>
          <a:p>
            <a:pPr>
              <a:buNone/>
            </a:pPr>
            <a:r>
              <a:rPr lang="ro-RO" sz="1800" dirty="0">
                <a:latin typeface="Georgia" pitchFamily="18" charset="0"/>
              </a:rPr>
              <a:t>Grumaz - gât;</a:t>
            </a:r>
          </a:p>
          <a:p>
            <a:pPr>
              <a:buNone/>
            </a:pPr>
            <a:r>
              <a:rPr lang="ro-RO" sz="1800" dirty="0">
                <a:latin typeface="Georgia" pitchFamily="18" charset="0"/>
              </a:rPr>
              <a:t>Maramă – broboadă dintr-o țesătură fină; </a:t>
            </a:r>
          </a:p>
          <a:p>
            <a:pPr>
              <a:buNone/>
            </a:pPr>
            <a:r>
              <a:rPr lang="ro-RO" sz="1800" dirty="0">
                <a:latin typeface="Georgia" pitchFamily="18" charset="0"/>
              </a:rPr>
              <a:t>A pasa – a păși;</a:t>
            </a:r>
          </a:p>
          <a:p>
            <a:pPr>
              <a:buNone/>
            </a:pPr>
            <a:r>
              <a:rPr lang="ro-RO" sz="1800" dirty="0">
                <a:latin typeface="Georgia" pitchFamily="18" charset="0"/>
              </a:rPr>
              <a:t>Tort - țesătură, pânză lucrată din fure de in sau cânepă;</a:t>
            </a:r>
          </a:p>
          <a:p>
            <a:pPr>
              <a:buNone/>
            </a:pPr>
            <a:r>
              <a:rPr lang="ro-RO" sz="1800" b="1" dirty="0">
                <a:latin typeface="Georgia" pitchFamily="18" charset="0"/>
              </a:rPr>
              <a:t>                                        Forma literară a cuvintelor</a:t>
            </a:r>
          </a:p>
          <a:p>
            <a:pPr>
              <a:buNone/>
            </a:pPr>
            <a:r>
              <a:rPr lang="ro-RO" sz="1800" b="1" dirty="0">
                <a:latin typeface="Georgia" pitchFamily="18" charset="0"/>
              </a:rPr>
              <a:t>Băiet-băiat; ades – adesea; am mas- am rămas; pasă – pășește</a:t>
            </a:r>
          </a:p>
        </p:txBody>
      </p:sp>
    </p:spTree>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229600" cy="439718"/>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ru-RU" b="1" dirty="0">
                <a:latin typeface="Georgia" pitchFamily="18" charset="0"/>
              </a:rPr>
              <a:t>С</a:t>
            </a:r>
            <a:r>
              <a:rPr lang="ro-RO" b="1" dirty="0">
                <a:latin typeface="Georgia" pitchFamily="18" charset="0"/>
              </a:rPr>
              <a:t>omentariu literar</a:t>
            </a:r>
            <a:endParaRPr lang="ru-RU" b="1" dirty="0">
              <a:latin typeface="Georgia" pitchFamily="18" charset="0"/>
            </a:endParaRPr>
          </a:p>
        </p:txBody>
      </p:sp>
      <p:sp>
        <p:nvSpPr>
          <p:cNvPr id="3" name="Содержимое 2"/>
          <p:cNvSpPr>
            <a:spLocks noGrp="1"/>
          </p:cNvSpPr>
          <p:nvPr>
            <p:ph idx="1"/>
          </p:nvPr>
        </p:nvSpPr>
        <p:spPr>
          <a:xfrm>
            <a:off x="357158" y="1000108"/>
            <a:ext cx="8229600" cy="5500726"/>
          </a:xfrm>
        </p:spPr>
        <p:style>
          <a:lnRef idx="1">
            <a:schemeClr val="accent3"/>
          </a:lnRef>
          <a:fillRef idx="2">
            <a:schemeClr val="accent3"/>
          </a:fillRef>
          <a:effectRef idx="1">
            <a:schemeClr val="accent3"/>
          </a:effectRef>
          <a:fontRef idx="minor">
            <a:schemeClr val="dk1"/>
          </a:fontRef>
        </p:style>
        <p:txBody>
          <a:bodyPr>
            <a:normAutofit/>
          </a:bodyPr>
          <a:lstStyle/>
          <a:p>
            <a:pPr>
              <a:buNone/>
            </a:pPr>
            <a:r>
              <a:rPr lang="ro-RO" sz="2400" dirty="0">
                <a:latin typeface="Georgia" pitchFamily="18" charset="0"/>
              </a:rPr>
              <a:t>      	</a:t>
            </a:r>
            <a:r>
              <a:rPr lang="ro-RO" sz="1600" dirty="0">
                <a:latin typeface="Georgia" pitchFamily="18" charset="0"/>
              </a:rPr>
              <a:t>Chiar din titlul poeziei observăm relația om-natură, ce continuă să fie dezvăluită ca </a:t>
            </a:r>
            <a:r>
              <a:rPr lang="ro-RO" sz="1600" u="sng" dirty="0">
                <a:latin typeface="Georgia" pitchFamily="18" charset="0"/>
              </a:rPr>
              <a:t>temă </a:t>
            </a:r>
            <a:r>
              <a:rPr lang="ro-RO" sz="1600" dirty="0">
                <a:latin typeface="Georgia" pitchFamily="18" charset="0"/>
              </a:rPr>
              <a:t>și în același timp împletindu-se cu alte două -  tema regretului trecerii copilăriei și scoaterea în evidență a chipului îngeresc a ființei dragi.</a:t>
            </a:r>
          </a:p>
          <a:p>
            <a:pPr>
              <a:buNone/>
            </a:pPr>
            <a:r>
              <a:rPr lang="ro-RO" sz="1600" dirty="0">
                <a:latin typeface="Georgia" pitchFamily="18" charset="0"/>
              </a:rPr>
              <a:t>      		 În acest text liric cu elemente de pastel eul liric își mărturisește dragostea și admirația față de natură a cărei frumuseți a cunoscut-o încă din copilărie, la ceas de noapte fiind culcat lângă izvor, ascultându-i murmurul și freamătul lin al codrului, fiind îmbătat de miresmele florilor. Se face simțit un </a:t>
            </a:r>
            <a:r>
              <a:rPr lang="ro-RO" sz="1600" u="sng" dirty="0">
                <a:latin typeface="Georgia" pitchFamily="18" charset="0"/>
              </a:rPr>
              <a:t>sentiment de nostalgie </a:t>
            </a:r>
            <a:r>
              <a:rPr lang="ro-RO" sz="1600" dirty="0">
                <a:latin typeface="Georgia" pitchFamily="18" charset="0"/>
              </a:rPr>
              <a:t>al copilului devenit deja matur</a:t>
            </a:r>
            <a:r>
              <a:rPr lang="ru-RU" sz="1600" dirty="0">
                <a:latin typeface="Georgia" pitchFamily="18" charset="0"/>
              </a:rPr>
              <a:t> </a:t>
            </a:r>
            <a:r>
              <a:rPr lang="ro-RO" sz="1600" dirty="0">
                <a:latin typeface="Georgia" pitchFamily="18" charset="0"/>
              </a:rPr>
              <a:t>care regretă după copilăria pierdută.</a:t>
            </a:r>
          </a:p>
          <a:p>
            <a:pPr>
              <a:buNone/>
            </a:pPr>
            <a:r>
              <a:rPr lang="ro-RO" sz="1600" dirty="0">
                <a:latin typeface="Georgia" pitchFamily="18" charset="0"/>
              </a:rPr>
              <a:t>		Clipele de neuitat petrecute lângă izvor, în bătaia lunii, ascultând buciumul și mirosind parfumul de tei se strecoară în mintea eului liric, care e deja puțin mai matur, dar făcându-se încă odată copil. Codrul cu toate ale lui pentru  poet e un târâm  de liniște și de visare în care fantezia devine realitate. Parfumul teiului îl amețește cu mirosul său plăcut, încât copilul pare că zărește, ieșind din scoarța copacului care se deschide, o "fată frumoasă, cu "ochii mari și  plini de vise" asemeni unui "înger blând cu fața radioasă", cu "părul blond ca mătasa"," grumazul alb" , care-l lasă fără cuvinte. Folosind  o mare întreagă de epitete, comparații, metafore poetul scoate în evidență </a:t>
            </a:r>
            <a:r>
              <a:rPr lang="ro-RO" sz="1600" u="sng" dirty="0">
                <a:latin typeface="Georgia" pitchFamily="18" charset="0"/>
              </a:rPr>
              <a:t>portretul fizic </a:t>
            </a:r>
            <a:r>
              <a:rPr lang="ro-RO" sz="1600" dirty="0">
                <a:latin typeface="Georgia" pitchFamily="18" charset="0"/>
              </a:rPr>
              <a:t>al fetei.</a:t>
            </a:r>
            <a:r>
              <a:rPr lang="vi-VN" sz="1600" dirty="0"/>
              <a:t> </a:t>
            </a:r>
            <a:endParaRPr lang="ro-RO" sz="1600" dirty="0"/>
          </a:p>
          <a:p>
            <a:pPr>
              <a:buNone/>
            </a:pPr>
            <a:r>
              <a:rPr lang="ro-RO" sz="1600" dirty="0"/>
              <a:t>		</a:t>
            </a:r>
            <a:r>
              <a:rPr lang="ro-RO" sz="1600" dirty="0">
                <a:latin typeface="Georgia" pitchFamily="18" charset="0"/>
              </a:rPr>
              <a:t>Întreg textul liric e dominat </a:t>
            </a:r>
            <a:r>
              <a:rPr lang="vi-VN" sz="1600" dirty="0">
                <a:latin typeface="Times New Roman" pitchFamily="18" charset="0"/>
                <a:cs typeface="Times New Roman" pitchFamily="18" charset="0"/>
              </a:rPr>
              <a:t>direct </a:t>
            </a:r>
            <a:r>
              <a:rPr lang="ro-RO" sz="1600" dirty="0">
                <a:latin typeface="Times New Roman" pitchFamily="18" charset="0"/>
                <a:cs typeface="Times New Roman" pitchFamily="18" charset="0"/>
              </a:rPr>
              <a:t>de </a:t>
            </a:r>
            <a:r>
              <a:rPr lang="vi-VN" sz="1600" dirty="0">
                <a:latin typeface="Times New Roman" pitchFamily="18" charset="0"/>
                <a:cs typeface="Times New Roman" pitchFamily="18" charset="0"/>
              </a:rPr>
              <a:t>sentimentele de dragoste şi admiraţie pentru frumuseţea naturii, imagine construită prin </a:t>
            </a:r>
            <a:r>
              <a:rPr lang="vi-VN" sz="1600" u="sng" dirty="0">
                <a:latin typeface="Times New Roman" pitchFamily="18" charset="0"/>
                <a:cs typeface="Times New Roman" pitchFamily="18" charset="0"/>
              </a:rPr>
              <a:t>elemente terestre</a:t>
            </a:r>
            <a:r>
              <a:rPr lang="ru-RU" sz="1600" u="sng" dirty="0">
                <a:latin typeface="Times New Roman" pitchFamily="18" charset="0"/>
                <a:cs typeface="Times New Roman" pitchFamily="18" charset="0"/>
              </a:rPr>
              <a:t> </a:t>
            </a:r>
            <a:r>
              <a:rPr lang="ro-RO" sz="1600" dirty="0">
                <a:latin typeface="Times New Roman" pitchFamily="18" charset="0"/>
                <a:cs typeface="Times New Roman" pitchFamily="18" charset="0"/>
              </a:rPr>
              <a:t>(pădurea, izvorul, câmpiile, ierburile,  teiul</a:t>
            </a:r>
            <a:r>
              <a:rPr lang="ru-RU" sz="1600" dirty="0">
                <a:latin typeface="Times New Roman" pitchFamily="18" charset="0"/>
                <a:cs typeface="Times New Roman" pitchFamily="18" charset="0"/>
              </a:rPr>
              <a:t>)  </a:t>
            </a:r>
            <a:r>
              <a:rPr lang="vi-VN" sz="1600" dirty="0">
                <a:latin typeface="Times New Roman" pitchFamily="18" charset="0"/>
                <a:cs typeface="Times New Roman" pitchFamily="18" charset="0"/>
              </a:rPr>
              <a:t>şi</a:t>
            </a:r>
            <a:r>
              <a:rPr lang="vi-VN" sz="1600" u="sng" dirty="0">
                <a:latin typeface="Times New Roman" pitchFamily="18" charset="0"/>
                <a:cs typeface="Times New Roman" pitchFamily="18" charset="0"/>
              </a:rPr>
              <a:t> cosmice</a:t>
            </a:r>
            <a:r>
              <a:rPr lang="ru-RU" sz="1600" u="sng" dirty="0">
                <a:latin typeface="Times New Roman" pitchFamily="18" charset="0"/>
                <a:cs typeface="Times New Roman" pitchFamily="18" charset="0"/>
              </a:rPr>
              <a:t> </a:t>
            </a:r>
            <a:r>
              <a:rPr lang="ru-RU" sz="1600" dirty="0">
                <a:latin typeface="Times New Roman" pitchFamily="18" charset="0"/>
                <a:cs typeface="Times New Roman" pitchFamily="18" charset="0"/>
              </a:rPr>
              <a:t>(</a:t>
            </a:r>
            <a:r>
              <a:rPr lang="ro-RO" sz="1600" dirty="0">
                <a:latin typeface="Times New Roman" pitchFamily="18" charset="0"/>
                <a:cs typeface="Times New Roman" pitchFamily="18" charset="0"/>
              </a:rPr>
              <a:t>luna, ceața, cerul)</a:t>
            </a:r>
            <a:r>
              <a:rPr lang="vi-VN" sz="1600" dirty="0">
                <a:latin typeface="Times New Roman" pitchFamily="18" charset="0"/>
                <a:cs typeface="Times New Roman" pitchFamily="18" charset="0"/>
              </a:rPr>
              <a:t> sugestive care se îmbină într-o perfectă armonie cu eul liric.</a:t>
            </a:r>
            <a:endParaRPr lang="ru-RU" sz="1400" dirty="0">
              <a:latin typeface="Times New Roman" pitchFamily="18" charset="0"/>
              <a:cs typeface="Times New Roman" pitchFamily="18" charset="0"/>
            </a:endParaRPr>
          </a:p>
        </p:txBody>
      </p:sp>
    </p:spTree>
  </p:cSld>
  <p:clrMapOvr>
    <a:masterClrMapping/>
  </p:clrMapOvr>
  <p:transition spd="slow">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72547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ro-RO" b="1" dirty="0">
                <a:latin typeface="Georgia" pitchFamily="18" charset="0"/>
              </a:rPr>
              <a:t>Prezența eului liric</a:t>
            </a:r>
            <a:endParaRPr lang="ru-RU" b="1" dirty="0">
              <a:latin typeface="Georgia" pitchFamily="18" charset="0"/>
            </a:endParaRPr>
          </a:p>
        </p:txBody>
      </p:sp>
      <p:pic>
        <p:nvPicPr>
          <p:cNvPr id="4" name="Picture 27" descr="Mihai Eminescu">
            <a:hlinkClick r:id="rId2" tooltip="Mihai Eminescu"/>
          </p:cNvPr>
          <p:cNvPicPr>
            <a:picLocks noGrp="1" noChangeAspect="1" noChangeArrowheads="1"/>
          </p:cNvPicPr>
          <p:nvPr>
            <p:ph idx="1"/>
          </p:nvPr>
        </p:nvPicPr>
        <p:blipFill>
          <a:blip r:embed="rId3"/>
          <a:srcRect/>
          <a:stretch>
            <a:fillRect/>
          </a:stretch>
        </p:blipFill>
        <p:spPr bwMode="auto">
          <a:xfrm>
            <a:off x="3571868" y="1958181"/>
            <a:ext cx="2270132" cy="3405198"/>
          </a:xfrm>
          <a:prstGeom prst="rect">
            <a:avLst/>
          </a:prstGeom>
          <a:ln>
            <a:noFill/>
          </a:ln>
          <a:effectLst>
            <a:softEdge rad="112500"/>
          </a:effectLst>
        </p:spPr>
      </p:pic>
      <p:sp>
        <p:nvSpPr>
          <p:cNvPr id="5" name="Прямоугольник 4"/>
          <p:cNvSpPr/>
          <p:nvPr/>
        </p:nvSpPr>
        <p:spPr>
          <a:xfrm>
            <a:off x="3929058" y="4643446"/>
            <a:ext cx="1714512" cy="5715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o-RO" sz="2400" b="1" dirty="0">
                <a:latin typeface="Georgia" pitchFamily="18" charset="0"/>
              </a:rPr>
              <a:t>Eul liric</a:t>
            </a:r>
            <a:endParaRPr lang="ru-RU" sz="2400" b="1" dirty="0">
              <a:latin typeface="Georgia" pitchFamily="18" charset="0"/>
            </a:endParaRPr>
          </a:p>
        </p:txBody>
      </p:sp>
      <p:sp>
        <p:nvSpPr>
          <p:cNvPr id="6" name="Прямоугольник 5"/>
          <p:cNvSpPr/>
          <p:nvPr/>
        </p:nvSpPr>
        <p:spPr>
          <a:xfrm>
            <a:off x="0" y="2214554"/>
            <a:ext cx="2143140" cy="57150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sp>
        <p:nvSpPr>
          <p:cNvPr id="7" name="Прямоугольник 6"/>
          <p:cNvSpPr/>
          <p:nvPr/>
        </p:nvSpPr>
        <p:spPr>
          <a:xfrm>
            <a:off x="428596" y="3143248"/>
            <a:ext cx="2143140" cy="57150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o-RO" dirty="0">
                <a:latin typeface="Georgia" pitchFamily="18" charset="0"/>
              </a:rPr>
              <a:t>eu nopți întregi am mas</a:t>
            </a:r>
            <a:endParaRPr lang="ru-RU" dirty="0">
              <a:latin typeface="Georgia" pitchFamily="18" charset="0"/>
            </a:endParaRPr>
          </a:p>
        </p:txBody>
      </p:sp>
      <p:sp>
        <p:nvSpPr>
          <p:cNvPr id="8" name="Прямоугольник 7"/>
          <p:cNvSpPr/>
          <p:nvPr/>
        </p:nvSpPr>
        <p:spPr>
          <a:xfrm>
            <a:off x="928662" y="4071942"/>
            <a:ext cx="2143140" cy="57150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o-RO" dirty="0">
                <a:latin typeface="Georgia" pitchFamily="18" charset="0"/>
              </a:rPr>
              <a:t>mi-l puneam</a:t>
            </a:r>
            <a:endParaRPr lang="ru-RU" dirty="0">
              <a:latin typeface="Georgia" pitchFamily="18" charset="0"/>
            </a:endParaRPr>
          </a:p>
        </p:txBody>
      </p:sp>
      <p:sp>
        <p:nvSpPr>
          <p:cNvPr id="9" name="Прямоугольник 8"/>
          <p:cNvSpPr/>
          <p:nvPr/>
        </p:nvSpPr>
        <p:spPr>
          <a:xfrm>
            <a:off x="1428728" y="4929198"/>
            <a:ext cx="2143140" cy="57150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o-RO" dirty="0">
                <a:latin typeface="Georgia" pitchFamily="18" charset="0"/>
              </a:rPr>
              <a:t>cutreieram</a:t>
            </a:r>
            <a:endParaRPr lang="ru-RU" dirty="0">
              <a:latin typeface="Georgia" pitchFamily="18" charset="0"/>
            </a:endParaRPr>
          </a:p>
        </p:txBody>
      </p:sp>
      <p:sp>
        <p:nvSpPr>
          <p:cNvPr id="10" name="Прямоугольник 9"/>
          <p:cNvSpPr/>
          <p:nvPr/>
        </p:nvSpPr>
        <p:spPr>
          <a:xfrm>
            <a:off x="6072198" y="4786322"/>
            <a:ext cx="2143140" cy="57150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o-RO" dirty="0">
                <a:latin typeface="Georgia" pitchFamily="18" charset="0"/>
              </a:rPr>
              <a:t>mă culcam</a:t>
            </a:r>
            <a:endParaRPr lang="ru-RU" dirty="0">
              <a:latin typeface="Georgia" pitchFamily="18" charset="0"/>
            </a:endParaRPr>
          </a:p>
        </p:txBody>
      </p:sp>
      <p:sp>
        <p:nvSpPr>
          <p:cNvPr id="11" name="Прямоугольник 10"/>
          <p:cNvSpPr/>
          <p:nvPr/>
        </p:nvSpPr>
        <p:spPr>
          <a:xfrm>
            <a:off x="6429388" y="4000504"/>
            <a:ext cx="2143140" cy="57150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o-RO" dirty="0">
                <a:latin typeface="Georgia" pitchFamily="18" charset="0"/>
              </a:rPr>
              <a:t>s-aud</a:t>
            </a:r>
            <a:endParaRPr lang="ru-RU" dirty="0">
              <a:latin typeface="Georgia" pitchFamily="18" charset="0"/>
            </a:endParaRPr>
          </a:p>
        </p:txBody>
      </p:sp>
      <p:sp>
        <p:nvSpPr>
          <p:cNvPr id="12" name="Прямоугольник 11"/>
          <p:cNvSpPr/>
          <p:nvPr/>
        </p:nvSpPr>
        <p:spPr>
          <a:xfrm>
            <a:off x="6786578" y="3071810"/>
            <a:ext cx="2143140" cy="57150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o-RO" dirty="0">
                <a:latin typeface="Georgia" pitchFamily="18" charset="0"/>
              </a:rPr>
              <a:t>îmi bate</a:t>
            </a:r>
            <a:endParaRPr lang="ru-RU" dirty="0">
              <a:latin typeface="Georgia" pitchFamily="18" charset="0"/>
            </a:endParaRPr>
          </a:p>
        </p:txBody>
      </p:sp>
      <p:sp>
        <p:nvSpPr>
          <p:cNvPr id="13" name="Прямоугольник 12"/>
          <p:cNvSpPr/>
          <p:nvPr/>
        </p:nvSpPr>
        <p:spPr>
          <a:xfrm>
            <a:off x="7000860" y="2071678"/>
            <a:ext cx="2143140" cy="57150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sp>
        <p:nvSpPr>
          <p:cNvPr id="14" name="Прямоугольник 13"/>
          <p:cNvSpPr/>
          <p:nvPr/>
        </p:nvSpPr>
        <p:spPr>
          <a:xfrm>
            <a:off x="3786182" y="5572140"/>
            <a:ext cx="2143140" cy="57150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o-RO" dirty="0">
                <a:latin typeface="Georgia" pitchFamily="18" charset="0"/>
              </a:rPr>
              <a:t>Fiin băiet</a:t>
            </a:r>
            <a:endParaRPr lang="ru-RU" dirty="0">
              <a:latin typeface="Georgia" pitchFamily="18" charset="0"/>
            </a:endParaRPr>
          </a:p>
        </p:txBody>
      </p:sp>
      <p:sp>
        <p:nvSpPr>
          <p:cNvPr id="15" name="Прямоугольник 14"/>
          <p:cNvSpPr/>
          <p:nvPr/>
        </p:nvSpPr>
        <p:spPr>
          <a:xfrm>
            <a:off x="571472" y="1285860"/>
            <a:ext cx="2143140" cy="57150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sp>
        <p:nvSpPr>
          <p:cNvPr id="16" name="Прямоугольник 15"/>
          <p:cNvSpPr/>
          <p:nvPr/>
        </p:nvSpPr>
        <p:spPr>
          <a:xfrm>
            <a:off x="5929322" y="1357298"/>
            <a:ext cx="2143140" cy="57150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sp>
        <p:nvSpPr>
          <p:cNvPr id="17" name="Прямоугольник 16"/>
          <p:cNvSpPr/>
          <p:nvPr/>
        </p:nvSpPr>
        <p:spPr>
          <a:xfrm>
            <a:off x="3357554" y="857232"/>
            <a:ext cx="2143140" cy="57150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ro-RO" b="1" dirty="0">
                <a:latin typeface="Georgia" pitchFamily="18" charset="0"/>
              </a:rPr>
              <a:t>Elemente de prozodie</a:t>
            </a:r>
            <a:endParaRPr lang="ru-RU" b="1" dirty="0">
              <a:latin typeface="Georgia" pitchFamily="18" charset="0"/>
            </a:endParaRPr>
          </a:p>
        </p:txBody>
      </p:sp>
      <p:sp>
        <p:nvSpPr>
          <p:cNvPr id="3" name="Содержимое 2"/>
          <p:cNvSpPr>
            <a:spLocks noGrp="1"/>
          </p:cNvSpPr>
          <p:nvPr>
            <p:ph idx="1"/>
          </p:nvPr>
        </p:nvSpPr>
        <p:spPr>
          <a:xfrm>
            <a:off x="428596" y="1643050"/>
            <a:ext cx="8229600" cy="4972072"/>
          </a:xfrm>
        </p:spPr>
        <p:style>
          <a:lnRef idx="1">
            <a:schemeClr val="accent3"/>
          </a:lnRef>
          <a:fillRef idx="2">
            <a:schemeClr val="accent3"/>
          </a:fillRef>
          <a:effectRef idx="1">
            <a:schemeClr val="accent3"/>
          </a:effectRef>
          <a:fontRef idx="minor">
            <a:schemeClr val="dk1"/>
          </a:fontRef>
        </p:style>
        <p:txBody>
          <a:bodyPr/>
          <a:lstStyle/>
          <a:p>
            <a:pPr>
              <a:buFont typeface="Wingdings" pitchFamily="2" charset="2"/>
              <a:buChar char="q"/>
            </a:pPr>
            <a:r>
              <a:rPr lang="ro-RO" dirty="0">
                <a:latin typeface="Times New Roman" pitchFamily="18" charset="0"/>
                <a:cs typeface="Times New Roman" pitchFamily="18" charset="0"/>
              </a:rPr>
              <a:t>Poezie e alcătuită din 4 octete;</a:t>
            </a:r>
          </a:p>
          <a:p>
            <a:pPr>
              <a:buFont typeface="Wingdings" pitchFamily="2" charset="2"/>
              <a:buChar char="q"/>
            </a:pPr>
            <a:r>
              <a:rPr lang="vi-VN" dirty="0">
                <a:latin typeface="Times New Roman" pitchFamily="18" charset="0"/>
                <a:cs typeface="Times New Roman" pitchFamily="18" charset="0"/>
              </a:rPr>
              <a:t> </a:t>
            </a:r>
            <a:r>
              <a:rPr lang="ro-RO" dirty="0">
                <a:latin typeface="Times New Roman" pitchFamily="18" charset="0"/>
                <a:cs typeface="Times New Roman" pitchFamily="18" charset="0"/>
              </a:rPr>
              <a:t>M</a:t>
            </a:r>
            <a:r>
              <a:rPr lang="vi-VN" dirty="0">
                <a:latin typeface="Times New Roman" pitchFamily="18" charset="0"/>
                <a:cs typeface="Times New Roman" pitchFamily="18" charset="0"/>
              </a:rPr>
              <a:t>ăsura</a:t>
            </a:r>
            <a:r>
              <a:rPr lang="ro-RO" dirty="0">
                <a:latin typeface="Times New Roman" pitchFamily="18" charset="0"/>
                <a:cs typeface="Times New Roman" pitchFamily="18" charset="0"/>
              </a:rPr>
              <a:t> e</a:t>
            </a:r>
            <a:r>
              <a:rPr lang="vi-VN" dirty="0">
                <a:latin typeface="Times New Roman" pitchFamily="18" charset="0"/>
                <a:cs typeface="Times New Roman" pitchFamily="18" charset="0"/>
              </a:rPr>
              <a:t> de 10-11 silabe;</a:t>
            </a:r>
            <a:endParaRPr lang="ro-RO" dirty="0">
              <a:latin typeface="Times New Roman" pitchFamily="18" charset="0"/>
              <a:cs typeface="Times New Roman" pitchFamily="18" charset="0"/>
            </a:endParaRPr>
          </a:p>
          <a:p>
            <a:pPr>
              <a:buFont typeface="Wingdings" pitchFamily="2" charset="2"/>
              <a:buChar char="q"/>
            </a:pPr>
            <a:r>
              <a:rPr lang="ro-RO" dirty="0">
                <a:latin typeface="Times New Roman" pitchFamily="18" charset="0"/>
                <a:cs typeface="Times New Roman" pitchFamily="18" charset="0"/>
              </a:rPr>
              <a:t>R</a:t>
            </a:r>
            <a:r>
              <a:rPr lang="en-US" dirty="0" err="1">
                <a:latin typeface="Times New Roman" pitchFamily="18" charset="0"/>
                <a:cs typeface="Times New Roman" pitchFamily="18" charset="0"/>
              </a:rPr>
              <a:t>itmul</a:t>
            </a:r>
            <a:r>
              <a:rPr lang="ro-RO" dirty="0">
                <a:latin typeface="Times New Roman" pitchFamily="18" charset="0"/>
                <a:cs typeface="Times New Roman" pitchFamily="18" charset="0"/>
              </a:rPr>
              <a:t> (piciorul metric)</a:t>
            </a:r>
            <a:r>
              <a:rPr lang="en-US" dirty="0">
                <a:latin typeface="Times New Roman" pitchFamily="18" charset="0"/>
                <a:cs typeface="Times New Roman" pitchFamily="18" charset="0"/>
              </a:rPr>
              <a:t> </a:t>
            </a:r>
            <a:r>
              <a:rPr lang="ro-RO" dirty="0">
                <a:latin typeface="Times New Roman" pitchFamily="18" charset="0"/>
                <a:cs typeface="Times New Roman" pitchFamily="18" charset="0"/>
              </a:rPr>
              <a:t> - </a:t>
            </a:r>
            <a:r>
              <a:rPr lang="en-US" dirty="0">
                <a:latin typeface="Times New Roman" pitchFamily="18" charset="0"/>
                <a:cs typeface="Times New Roman" pitchFamily="18" charset="0"/>
              </a:rPr>
              <a:t>iamb</a:t>
            </a:r>
            <a:endParaRPr lang="ro-RO" dirty="0">
              <a:latin typeface="Times New Roman" pitchFamily="18" charset="0"/>
              <a:cs typeface="Times New Roman" pitchFamily="18" charset="0"/>
            </a:endParaRPr>
          </a:p>
          <a:p>
            <a:pPr>
              <a:buFont typeface="Wingdings" pitchFamily="2" charset="2"/>
              <a:buChar char="q"/>
            </a:pPr>
            <a:r>
              <a:rPr lang="vi-VN" dirty="0">
                <a:latin typeface="Times New Roman" pitchFamily="18" charset="0"/>
                <a:cs typeface="Times New Roman" pitchFamily="18" charset="0"/>
              </a:rPr>
              <a:t>Rima este surprinzătoare prin complexitate: în fiecare strofă, primele şase versuri au rimă încrucişată, iar ultimele două, rimă împerecheată.</a:t>
            </a:r>
            <a:endParaRPr lang="ru-RU" dirty="0">
              <a:latin typeface="Times New Roman" pitchFamily="18" charset="0"/>
              <a:cs typeface="Times New Roman" pitchFamily="18" charset="0"/>
            </a:endParaRPr>
          </a:p>
        </p:txBody>
      </p:sp>
    </p:spTree>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229600" cy="796908"/>
          </a:xfrm>
        </p:spPr>
        <p:style>
          <a:lnRef idx="1">
            <a:schemeClr val="accent3"/>
          </a:lnRef>
          <a:fillRef idx="2">
            <a:schemeClr val="accent3"/>
          </a:fillRef>
          <a:effectRef idx="1">
            <a:schemeClr val="accent3"/>
          </a:effectRef>
          <a:fontRef idx="minor">
            <a:schemeClr val="dk1"/>
          </a:fontRef>
        </p:style>
        <p:txBody>
          <a:bodyPr/>
          <a:lstStyle/>
          <a:p>
            <a:r>
              <a:rPr lang="ro-RO" b="1" dirty="0">
                <a:latin typeface="Georgia" pitchFamily="18" charset="0"/>
              </a:rPr>
              <a:t>Figuri de stil</a:t>
            </a:r>
            <a:endParaRPr lang="ru-RU" b="1" dirty="0">
              <a:latin typeface="Georgia" pitchFamily="18" charset="0"/>
            </a:endParaRPr>
          </a:p>
        </p:txBody>
      </p:sp>
      <p:sp>
        <p:nvSpPr>
          <p:cNvPr id="3" name="Содержимое 2"/>
          <p:cNvSpPr>
            <a:spLocks noGrp="1"/>
          </p:cNvSpPr>
          <p:nvPr>
            <p:ph idx="1"/>
          </p:nvPr>
        </p:nvSpPr>
        <p:spPr>
          <a:xfrm>
            <a:off x="285720" y="1142984"/>
            <a:ext cx="8401080" cy="4983179"/>
          </a:xfrm>
        </p:spPr>
        <p:style>
          <a:lnRef idx="1">
            <a:schemeClr val="accent3"/>
          </a:lnRef>
          <a:fillRef idx="2">
            <a:schemeClr val="accent3"/>
          </a:fillRef>
          <a:effectRef idx="1">
            <a:schemeClr val="accent3"/>
          </a:effectRef>
          <a:fontRef idx="minor">
            <a:schemeClr val="dk1"/>
          </a:fontRef>
        </p:style>
        <p:txBody>
          <a:bodyPr>
            <a:normAutofit/>
          </a:bodyPr>
          <a:lstStyle/>
          <a:p>
            <a:r>
              <a:rPr lang="ro-RO" sz="2400" dirty="0">
                <a:latin typeface="Georgia" pitchFamily="18" charset="0"/>
              </a:rPr>
              <a:t>apa sună, freamătul trecea –</a:t>
            </a:r>
            <a:r>
              <a:rPr lang="ro-RO" sz="2400" i="1" dirty="0">
                <a:latin typeface="Georgia" pitchFamily="18" charset="0"/>
              </a:rPr>
              <a:t>personificări;</a:t>
            </a:r>
          </a:p>
          <a:p>
            <a:r>
              <a:rPr lang="ro-RO" sz="2400" dirty="0">
                <a:latin typeface="Georgia" pitchFamily="18" charset="0"/>
              </a:rPr>
              <a:t>freamăt lin, miros adormitor- </a:t>
            </a:r>
            <a:r>
              <a:rPr lang="ro-RO" sz="2400" i="1" dirty="0">
                <a:latin typeface="Georgia" pitchFamily="18" charset="0"/>
              </a:rPr>
              <a:t>epitete;</a:t>
            </a:r>
          </a:p>
          <a:p>
            <a:r>
              <a:rPr lang="ro-RO" sz="2400" dirty="0">
                <a:latin typeface="Georgia" pitchFamily="18" charset="0"/>
              </a:rPr>
              <a:t>rai din basme, sclipiri pe cer, văpaie peste ape– </a:t>
            </a:r>
            <a:r>
              <a:rPr lang="ro-RO" sz="2400" i="1" dirty="0">
                <a:latin typeface="Georgia" pitchFamily="18" charset="0"/>
              </a:rPr>
              <a:t>metafore</a:t>
            </a:r>
            <a:r>
              <a:rPr lang="ro-RO" sz="2400" dirty="0">
                <a:latin typeface="Georgia" pitchFamily="18" charset="0"/>
              </a:rPr>
              <a:t> ;</a:t>
            </a:r>
          </a:p>
          <a:p>
            <a:r>
              <a:rPr lang="ro-RO" sz="2400" dirty="0">
                <a:latin typeface="Georgia" pitchFamily="18" charset="0"/>
              </a:rPr>
              <a:t>din ram în ram, din ce în ce – </a:t>
            </a:r>
            <a:r>
              <a:rPr lang="ro-RO" sz="2400" i="1" dirty="0">
                <a:latin typeface="Georgia" pitchFamily="18" charset="0"/>
              </a:rPr>
              <a:t>repetiție</a:t>
            </a:r>
          </a:p>
          <a:p>
            <a:r>
              <a:rPr lang="ro-RO" sz="2400" dirty="0">
                <a:latin typeface="Georgia" pitchFamily="18" charset="0"/>
              </a:rPr>
              <a:t>argintie ceață – </a:t>
            </a:r>
            <a:r>
              <a:rPr lang="ro-RO" sz="2400" i="1" dirty="0">
                <a:latin typeface="Georgia" pitchFamily="18" charset="0"/>
              </a:rPr>
              <a:t>inversiune (epitet);</a:t>
            </a:r>
          </a:p>
          <a:p>
            <a:r>
              <a:rPr lang="ro-RO" sz="2400" u="sng" dirty="0">
                <a:latin typeface="Georgia" pitchFamily="18" charset="0"/>
              </a:rPr>
              <a:t>Un rai din basme </a:t>
            </a:r>
            <a:r>
              <a:rPr lang="ro-RO" sz="2400" dirty="0">
                <a:latin typeface="Georgia" pitchFamily="18" charset="0"/>
              </a:rPr>
              <a:t>văd printre pleoape,</a:t>
            </a:r>
          </a:p>
          <a:p>
            <a:pPr>
              <a:buNone/>
            </a:pPr>
            <a:r>
              <a:rPr lang="ro-RO" sz="2400" dirty="0">
                <a:latin typeface="Georgia" pitchFamily="18" charset="0"/>
              </a:rPr>
              <a:t>Pe câmpi un </a:t>
            </a:r>
            <a:r>
              <a:rPr lang="ro-RO" sz="2400" u="sng" dirty="0">
                <a:latin typeface="Georgia" pitchFamily="18" charset="0"/>
              </a:rPr>
              <a:t>val de argintie ceață</a:t>
            </a:r>
            <a:r>
              <a:rPr lang="ro-RO" sz="2400" dirty="0">
                <a:latin typeface="Georgia" pitchFamily="18" charset="0"/>
              </a:rPr>
              <a:t>,</a:t>
            </a:r>
          </a:p>
          <a:p>
            <a:pPr>
              <a:buNone/>
            </a:pPr>
            <a:r>
              <a:rPr lang="ro-RO" sz="2400" u="sng" dirty="0">
                <a:latin typeface="Georgia" pitchFamily="18" charset="0"/>
              </a:rPr>
              <a:t>Sclipiri pe cer</a:t>
            </a:r>
            <a:r>
              <a:rPr lang="ro-RO" sz="2400" dirty="0">
                <a:latin typeface="Georgia" pitchFamily="18" charset="0"/>
              </a:rPr>
              <a:t>, </a:t>
            </a:r>
            <a:r>
              <a:rPr lang="ro-RO" sz="2400" u="sng" dirty="0">
                <a:latin typeface="Georgia" pitchFamily="18" charset="0"/>
              </a:rPr>
              <a:t>văpaie peste ape- </a:t>
            </a:r>
            <a:r>
              <a:rPr lang="ro-RO" sz="2400" i="1" dirty="0">
                <a:latin typeface="Georgia" pitchFamily="18" charset="0"/>
              </a:rPr>
              <a:t>enumerație</a:t>
            </a:r>
          </a:p>
          <a:p>
            <a:pPr>
              <a:buNone/>
            </a:pPr>
            <a:r>
              <a:rPr lang="ro-RO" sz="2400" dirty="0">
                <a:latin typeface="Georgia" pitchFamily="18" charset="0"/>
              </a:rPr>
              <a:t>Părul moale ca mătasa </a:t>
            </a:r>
            <a:r>
              <a:rPr lang="ro-RO" sz="2400" i="1" dirty="0">
                <a:latin typeface="Georgia" pitchFamily="18" charset="0"/>
              </a:rPr>
              <a:t>– comparație</a:t>
            </a:r>
          </a:p>
          <a:p>
            <a:endParaRPr lang="ro-RO" dirty="0"/>
          </a:p>
          <a:p>
            <a:endParaRPr lang="ru-RU" dirty="0"/>
          </a:p>
        </p:txBody>
      </p:sp>
    </p:spTree>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229600" cy="1143000"/>
          </a:xfrm>
        </p:spPr>
        <p:style>
          <a:lnRef idx="1">
            <a:schemeClr val="accent3"/>
          </a:lnRef>
          <a:fillRef idx="2">
            <a:schemeClr val="accent3"/>
          </a:fillRef>
          <a:effectRef idx="1">
            <a:schemeClr val="accent3"/>
          </a:effectRef>
          <a:fontRef idx="minor">
            <a:schemeClr val="dk1"/>
          </a:fontRef>
        </p:style>
        <p:txBody>
          <a:bodyPr/>
          <a:lstStyle/>
          <a:p>
            <a:r>
              <a:rPr lang="ro-RO" b="1" dirty="0">
                <a:latin typeface="Georgia" pitchFamily="18" charset="0"/>
              </a:rPr>
              <a:t>Imagini artistice</a:t>
            </a:r>
            <a:endParaRPr lang="ru-RU" b="1" dirty="0">
              <a:latin typeface="Georgia" pitchFamily="18" charset="0"/>
            </a:endParaRPr>
          </a:p>
        </p:txBody>
      </p:sp>
      <p:sp>
        <p:nvSpPr>
          <p:cNvPr id="3" name="Содержимое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a:bodyPr>
          <a:lstStyle/>
          <a:p>
            <a:pPr>
              <a:buNone/>
            </a:pPr>
            <a:r>
              <a:rPr lang="ro-RO" sz="2800" i="1" u="sng" dirty="0">
                <a:solidFill>
                  <a:srgbClr val="7030A0"/>
                </a:solidFill>
                <a:latin typeface="Georgia" pitchFamily="18" charset="0"/>
              </a:rPr>
              <a:t>Imagini auditive</a:t>
            </a:r>
            <a:r>
              <a:rPr lang="ro-RO" sz="2800" dirty="0"/>
              <a:t>: </a:t>
            </a:r>
            <a:r>
              <a:rPr lang="ro-RO" sz="2800" dirty="0">
                <a:latin typeface="Georgia" pitchFamily="18" charset="0"/>
              </a:rPr>
              <a:t>s-aud cum apa sună, un freamăt lin, al valurilor glas, un bucium cântă sunând, părea c-aud;</a:t>
            </a:r>
          </a:p>
          <a:p>
            <a:pPr>
              <a:buNone/>
            </a:pPr>
            <a:r>
              <a:rPr lang="ro-RO" sz="2800" i="1" u="sng" dirty="0">
                <a:solidFill>
                  <a:srgbClr val="7030A0"/>
                </a:solidFill>
                <a:latin typeface="Georgia" pitchFamily="18" charset="0"/>
              </a:rPr>
              <a:t>Imagini vizuale</a:t>
            </a:r>
            <a:r>
              <a:rPr lang="ro-RO" sz="2800" dirty="0">
                <a:latin typeface="Georgia" pitchFamily="18" charset="0"/>
              </a:rPr>
              <a:t>: răsare luna, îmi bate în față; rai de basme văd, val de argintie ceață, sclipiri pe cer, văpaie peste ape, frunze-uscate;</a:t>
            </a:r>
          </a:p>
          <a:p>
            <a:pPr>
              <a:buNone/>
            </a:pPr>
            <a:r>
              <a:rPr lang="ro-RO" sz="2800" i="1" u="sng" dirty="0">
                <a:solidFill>
                  <a:srgbClr val="7030A0"/>
                </a:solidFill>
                <a:latin typeface="Georgia" pitchFamily="18" charset="0"/>
              </a:rPr>
              <a:t>Imagini olfactive</a:t>
            </a:r>
            <a:r>
              <a:rPr lang="ro-RO" sz="2800" i="1" dirty="0">
                <a:latin typeface="Georgia" pitchFamily="18" charset="0"/>
              </a:rPr>
              <a:t>:</a:t>
            </a:r>
            <a:r>
              <a:rPr lang="ro-RO" sz="2800" dirty="0">
                <a:latin typeface="Georgia" pitchFamily="18" charset="0"/>
              </a:rPr>
              <a:t>un</a:t>
            </a:r>
            <a:r>
              <a:rPr lang="ro-RO" sz="2800" i="1" dirty="0">
                <a:latin typeface="Georgia" pitchFamily="18" charset="0"/>
              </a:rPr>
              <a:t> </a:t>
            </a:r>
            <a:r>
              <a:rPr lang="ro-RO" sz="2800" dirty="0">
                <a:latin typeface="Georgia" pitchFamily="18" charset="0"/>
              </a:rPr>
              <a:t>miros adormitor;</a:t>
            </a:r>
          </a:p>
          <a:p>
            <a:pPr>
              <a:buNone/>
            </a:pPr>
            <a:r>
              <a:rPr lang="ro-RO" sz="2800" i="1" u="sng" dirty="0">
                <a:solidFill>
                  <a:srgbClr val="7030A0"/>
                </a:solidFill>
                <a:latin typeface="Georgia" pitchFamily="18" charset="0"/>
              </a:rPr>
              <a:t>Imagini dinamice</a:t>
            </a:r>
            <a:r>
              <a:rPr lang="ro-RO" sz="2800" dirty="0">
                <a:latin typeface="Georgia" pitchFamily="18" charset="0"/>
              </a:rPr>
              <a:t>: păduri cutreieram, un freamăt trecea, venind în cete cerbii;</a:t>
            </a:r>
          </a:p>
        </p:txBody>
      </p:sp>
    </p:spTree>
  </p:cSld>
  <p:clrMapOvr>
    <a:masterClrMapping/>
  </p:clrMapOvr>
  <p:transition spd="slow">
    <p:split orient="vert"/>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501</TotalTime>
  <Words>1123</Words>
  <Application>Microsoft Office PowerPoint</Application>
  <PresentationFormat>Экран (4:3)</PresentationFormat>
  <Paragraphs>106</Paragraphs>
  <Slides>14</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14</vt:i4>
      </vt:variant>
    </vt:vector>
  </HeadingPairs>
  <TitlesOfParts>
    <vt:vector size="21" baseType="lpstr">
      <vt:lpstr>Arial</vt:lpstr>
      <vt:lpstr>Calibri</vt:lpstr>
      <vt:lpstr>Courier New</vt:lpstr>
      <vt:lpstr>Georgia</vt:lpstr>
      <vt:lpstr>Times New Roman</vt:lpstr>
      <vt:lpstr>Wingdings</vt:lpstr>
      <vt:lpstr>Тема Office</vt:lpstr>
      <vt:lpstr>Mihai Eminescu, poezia „Fiind băiet păduri cutreieram“ Evocarea emotivă a timpului și a pădurii sfinte.  TL. Comparația </vt:lpstr>
      <vt:lpstr>Metoda CCC</vt:lpstr>
      <vt:lpstr>“Fiind băiet păduri cutreieram« </vt:lpstr>
      <vt:lpstr>Mic dicționar explicativ</vt:lpstr>
      <vt:lpstr>Сomentariu literar</vt:lpstr>
      <vt:lpstr>Prezența eului liric</vt:lpstr>
      <vt:lpstr>Elemente de prozodie</vt:lpstr>
      <vt:lpstr>Figuri de stil</vt:lpstr>
      <vt:lpstr>Imagini artistice</vt:lpstr>
      <vt:lpstr>Valorificarea cunoștințelor</vt:lpstr>
      <vt:lpstr>Diftongi, triftongi, hiat</vt:lpstr>
      <vt:lpstr>Cuvinte monosilabice, bisilabice, trisilabice, polisilabice</vt:lpstr>
      <vt:lpstr>Teste de generalizare</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Mihai Eminescu, poezia “Fiind băiet păduri cutreieram“ Evocarea emotivă a timpului și a pădurii sfinte.  TL. Comparația</dc:title>
  <dc:creator>Администратор 2</dc:creator>
  <cp:lastModifiedBy>Лилия</cp:lastModifiedBy>
  <cp:revision>68</cp:revision>
  <dcterms:created xsi:type="dcterms:W3CDTF">2020-04-27T17:02:57Z</dcterms:created>
  <dcterms:modified xsi:type="dcterms:W3CDTF">2024-06-18T15:13:09Z</dcterms:modified>
</cp:coreProperties>
</file>