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2445F-5935-49A2-9299-166925246D44}" type="datetimeFigureOut">
              <a:rPr lang="en-US" smtClean="0"/>
              <a:pPr/>
              <a:t>6/18/2024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859D25-769E-4DC0-9D4C-67D0A44231A7}" type="slidenum">
              <a:rPr lang="en-US" smtClean="0"/>
              <a:pPr/>
              <a:t>‹#›</a:t>
            </a:fld>
            <a:endParaRPr lang="en-US"/>
          </a:p>
        </p:txBody>
      </p:sp>
    </p:spTree>
    <p:extLst>
      <p:ext uri="{BB962C8B-B14F-4D97-AF65-F5344CB8AC3E}">
        <p14:creationId xmlns:p14="http://schemas.microsoft.com/office/powerpoint/2010/main" val="392569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859D25-769E-4DC0-9D4C-67D0A44231A7}" type="slidenum">
              <a:rPr lang="en-US" smtClean="0"/>
              <a:pPr/>
              <a:t>2</a:t>
            </a:fld>
            <a:endParaRPr lang="en-US"/>
          </a:p>
        </p:txBody>
      </p:sp>
    </p:spTree>
    <p:extLst>
      <p:ext uri="{BB962C8B-B14F-4D97-AF65-F5344CB8AC3E}">
        <p14:creationId xmlns:p14="http://schemas.microsoft.com/office/powerpoint/2010/main" val="205826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6/18/2024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6/18/2024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6/18/2024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447800"/>
            <a:ext cx="7772400" cy="2895600"/>
          </a:xfrm>
        </p:spPr>
        <p:txBody>
          <a:bodyPr>
            <a:normAutofit/>
          </a:bodyPr>
          <a:lstStyle/>
          <a:p>
            <a:r>
              <a:rPr lang="ro-RO" sz="4400" dirty="0">
                <a:solidFill>
                  <a:srgbClr val="FF0000"/>
                </a:solidFill>
              </a:rPr>
              <a:t>PREDICATUL</a:t>
            </a:r>
            <a:endParaRPr lang="en-US" sz="4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467600" cy="5668963"/>
          </a:xfrm>
        </p:spPr>
        <p:txBody>
          <a:bodyPr/>
          <a:lstStyle/>
          <a:p>
            <a:pPr algn="ctr"/>
            <a:endParaRPr lang="ro-RO" dirty="0"/>
          </a:p>
          <a:p>
            <a:pPr algn="ctr"/>
            <a:endParaRPr lang="ro-RO" dirty="0"/>
          </a:p>
          <a:p>
            <a:pPr algn="ctr"/>
            <a:endParaRPr lang="ro-RO" dirty="0"/>
          </a:p>
          <a:p>
            <a:pPr algn="ctr">
              <a:buNone/>
            </a:pPr>
            <a:endParaRPr lang="ro-RO" dirty="0"/>
          </a:p>
          <a:p>
            <a:pPr algn="ctr">
              <a:buNone/>
            </a:pPr>
            <a:r>
              <a:rPr lang="ro-RO" sz="5400" dirty="0"/>
              <a:t>Succes!</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5897563"/>
          </a:xfrm>
        </p:spPr>
        <p:txBody>
          <a:bodyPr/>
          <a:lstStyle/>
          <a:p>
            <a:pPr>
              <a:buNone/>
            </a:pPr>
            <a:r>
              <a:rPr lang="ro-RO" sz="2800" dirty="0">
                <a:solidFill>
                  <a:schemeClr val="accent2"/>
                </a:solidFill>
              </a:rPr>
              <a:t>Identificăm verbele din propozițiile de mai jos:</a:t>
            </a:r>
          </a:p>
          <a:p>
            <a:r>
              <a:rPr lang="ro-RO" dirty="0"/>
              <a:t>Copilul </a:t>
            </a:r>
            <a:r>
              <a:rPr lang="ro-RO" u="sng" dirty="0"/>
              <a:t>se joacă </a:t>
            </a:r>
            <a:r>
              <a:rPr lang="ro-RO" dirty="0"/>
              <a:t>în grădină.</a:t>
            </a:r>
          </a:p>
          <a:p>
            <a:r>
              <a:rPr lang="ro-RO" dirty="0"/>
              <a:t>Copacul din Grădina Ursului </a:t>
            </a:r>
            <a:r>
              <a:rPr lang="ro-RO" u="sng" dirty="0"/>
              <a:t>a înflorit.</a:t>
            </a:r>
          </a:p>
          <a:p>
            <a:r>
              <a:rPr lang="ro-RO" u="sng" dirty="0"/>
              <a:t>Va sosi </a:t>
            </a:r>
            <a:r>
              <a:rPr lang="ro-RO" dirty="0"/>
              <a:t>primăvara. </a:t>
            </a:r>
          </a:p>
          <a:p>
            <a:pPr>
              <a:buNone/>
            </a:pPr>
            <a:r>
              <a:rPr lang="ro-RO" sz="2400" dirty="0">
                <a:solidFill>
                  <a:schemeClr val="accent2"/>
                </a:solidFill>
              </a:rPr>
              <a:t>Ce cuvinte răspund la întrebarea „</a:t>
            </a:r>
            <a:r>
              <a:rPr lang="ro-RO" sz="2400" i="1" dirty="0">
                <a:solidFill>
                  <a:schemeClr val="accent2"/>
                </a:solidFill>
              </a:rPr>
              <a:t>Ce face ?” </a:t>
            </a:r>
            <a:r>
              <a:rPr lang="ro-RO" sz="2400" dirty="0">
                <a:solidFill>
                  <a:schemeClr val="accent2"/>
                </a:solidFill>
              </a:rPr>
              <a:t>din propozițiile de mai sus?</a:t>
            </a:r>
          </a:p>
          <a:p>
            <a:r>
              <a:rPr lang="ro-RO" sz="2800" i="1" dirty="0"/>
              <a:t> Ce face copilul ?</a:t>
            </a:r>
          </a:p>
          <a:p>
            <a:r>
              <a:rPr lang="ro-RO" sz="2800" i="1" dirty="0"/>
              <a:t>Ce a făcut copacul? </a:t>
            </a:r>
          </a:p>
          <a:p>
            <a:r>
              <a:rPr lang="ro-RO" sz="2800" i="1" dirty="0"/>
              <a:t>Ce va face primăvara ?</a:t>
            </a:r>
          </a:p>
          <a:p>
            <a:pPr>
              <a:buNone/>
            </a:pPr>
            <a:endParaRPr lang="en-US" dirty="0"/>
          </a:p>
        </p:txBody>
      </p:sp>
      <p:sp>
        <p:nvSpPr>
          <p:cNvPr id="4" name="Rectangle 3"/>
          <p:cNvSpPr/>
          <p:nvPr/>
        </p:nvSpPr>
        <p:spPr>
          <a:xfrm>
            <a:off x="4191000" y="3200400"/>
            <a:ext cx="24384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se joacă</a:t>
            </a:r>
            <a:endParaRPr lang="en-US" dirty="0">
              <a:solidFill>
                <a:srgbClr val="C00000"/>
              </a:solidFill>
            </a:endParaRPr>
          </a:p>
        </p:txBody>
      </p:sp>
      <p:sp>
        <p:nvSpPr>
          <p:cNvPr id="5" name="Rectangle 4"/>
          <p:cNvSpPr/>
          <p:nvPr/>
        </p:nvSpPr>
        <p:spPr>
          <a:xfrm>
            <a:off x="4648200" y="3657600"/>
            <a:ext cx="24384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a înflorit</a:t>
            </a:r>
            <a:endParaRPr lang="en-US" dirty="0">
              <a:solidFill>
                <a:srgbClr val="C00000"/>
              </a:solidFill>
            </a:endParaRPr>
          </a:p>
        </p:txBody>
      </p:sp>
      <p:sp>
        <p:nvSpPr>
          <p:cNvPr id="6" name="Rectangle 5"/>
          <p:cNvSpPr/>
          <p:nvPr/>
        </p:nvSpPr>
        <p:spPr>
          <a:xfrm>
            <a:off x="5029200" y="4191000"/>
            <a:ext cx="24384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va sosi</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324600"/>
          </a:xfrm>
        </p:spPr>
        <p:txBody>
          <a:bodyPr>
            <a:normAutofit fontScale="92500" lnSpcReduction="20000"/>
          </a:bodyPr>
          <a:lstStyle/>
          <a:p>
            <a:r>
              <a:rPr lang="ro-RO" b="1" u="sng" dirty="0">
                <a:solidFill>
                  <a:srgbClr val="FFC000"/>
                </a:solidFill>
              </a:rPr>
              <a:t>Definiție :</a:t>
            </a:r>
            <a:endParaRPr lang="en-US" b="1" u="sng" dirty="0">
              <a:solidFill>
                <a:srgbClr val="FFC000"/>
              </a:solidFill>
            </a:endParaRPr>
          </a:p>
          <a:p>
            <a:r>
              <a:rPr lang="ro-RO" dirty="0"/>
              <a:t>Partea principală  de propoziție exprimată prin verb , care răspunde la întrebarea</a:t>
            </a:r>
            <a:r>
              <a:rPr lang="ro-RO" dirty="0">
                <a:solidFill>
                  <a:srgbClr val="0070C0"/>
                </a:solidFill>
              </a:rPr>
              <a:t> „Ce face ?”, </a:t>
            </a:r>
            <a:r>
              <a:rPr lang="ro-RO" dirty="0"/>
              <a:t>se numește </a:t>
            </a:r>
            <a:r>
              <a:rPr lang="ro-RO" b="1" u="sng" dirty="0">
                <a:solidFill>
                  <a:srgbClr val="FF0000"/>
                </a:solidFill>
              </a:rPr>
              <a:t>PREDICAT.</a:t>
            </a:r>
            <a:r>
              <a:rPr lang="ro-RO" sz="2800" b="1" u="sng" dirty="0">
                <a:solidFill>
                  <a:srgbClr val="FF0000"/>
                </a:solidFill>
              </a:rPr>
              <a:t> </a:t>
            </a:r>
            <a:r>
              <a:rPr lang="ro-RO" sz="2800" dirty="0"/>
              <a:t>( se notează</a:t>
            </a:r>
            <a:r>
              <a:rPr lang="ro-RO" sz="2800" dirty="0">
                <a:solidFill>
                  <a:srgbClr val="FF0000"/>
                </a:solidFill>
              </a:rPr>
              <a:t> </a:t>
            </a:r>
            <a:r>
              <a:rPr lang="ro-RO" sz="2800" b="1" dirty="0">
                <a:solidFill>
                  <a:srgbClr val="FF0000"/>
                </a:solidFill>
              </a:rPr>
              <a:t>P</a:t>
            </a:r>
            <a:r>
              <a:rPr lang="ro-RO" sz="2800" b="1" dirty="0"/>
              <a:t>)</a:t>
            </a:r>
          </a:p>
          <a:p>
            <a:pPr>
              <a:buNone/>
            </a:pPr>
            <a:endParaRPr lang="ro-RO" sz="2800" b="1" dirty="0"/>
          </a:p>
          <a:p>
            <a:r>
              <a:rPr lang="ro-RO" b="1" dirty="0">
                <a:solidFill>
                  <a:srgbClr val="FFC000"/>
                </a:solidFill>
              </a:rPr>
              <a:t>De reținut!</a:t>
            </a:r>
          </a:p>
          <a:p>
            <a:r>
              <a:rPr lang="ro-RO" b="1" dirty="0"/>
              <a:t>- fiindcă este exprimat prin verb, se numește </a:t>
            </a:r>
            <a:r>
              <a:rPr lang="ro-RO" b="1" u="sng" dirty="0">
                <a:solidFill>
                  <a:srgbClr val="00B050"/>
                </a:solidFill>
              </a:rPr>
              <a:t>predicat verbal</a:t>
            </a:r>
            <a:r>
              <a:rPr lang="ro-RO" dirty="0"/>
              <a:t>. ( se noteaza </a:t>
            </a:r>
            <a:r>
              <a:rPr lang="ro-RO" dirty="0">
                <a:solidFill>
                  <a:srgbClr val="FF0000"/>
                </a:solidFill>
              </a:rPr>
              <a:t>PV</a:t>
            </a:r>
            <a:r>
              <a:rPr lang="ro-RO" dirty="0"/>
              <a:t>)</a:t>
            </a:r>
          </a:p>
          <a:p>
            <a:r>
              <a:rPr lang="ro-RO" dirty="0"/>
              <a:t>O propoziție are </a:t>
            </a:r>
            <a:r>
              <a:rPr lang="ro-RO" u="sng" dirty="0">
                <a:solidFill>
                  <a:srgbClr val="FF0000"/>
                </a:solidFill>
              </a:rPr>
              <a:t>un singur </a:t>
            </a:r>
            <a:r>
              <a:rPr lang="ro-RO" dirty="0"/>
              <a:t>predicat.</a:t>
            </a:r>
          </a:p>
          <a:p>
            <a:pPr>
              <a:buNone/>
            </a:pPr>
            <a:r>
              <a:rPr lang="ro-RO" dirty="0"/>
              <a:t>			</a:t>
            </a:r>
            <a:r>
              <a:rPr lang="ro-RO" sz="2800" i="1" dirty="0"/>
              <a:t>Mama  </a:t>
            </a:r>
            <a:r>
              <a:rPr lang="ro-RO" sz="2800" i="1" u="sng" dirty="0">
                <a:solidFill>
                  <a:srgbClr val="FF0000"/>
                </a:solidFill>
              </a:rPr>
              <a:t>udă </a:t>
            </a:r>
            <a:r>
              <a:rPr lang="ro-RO" sz="2800" i="1" dirty="0"/>
              <a:t>florile.</a:t>
            </a:r>
          </a:p>
          <a:p>
            <a:pPr>
              <a:buNone/>
            </a:pPr>
            <a:r>
              <a:rPr lang="ro-RO" sz="2800" i="1" dirty="0">
                <a:solidFill>
                  <a:srgbClr val="FFC000"/>
                </a:solidFill>
              </a:rPr>
              <a:t>Nu confundați !</a:t>
            </a:r>
          </a:p>
          <a:p>
            <a:pPr>
              <a:buNone/>
            </a:pPr>
            <a:r>
              <a:rPr lang="ro-RO" sz="2800" i="1" dirty="0"/>
              <a:t>Această comunicare : „Pasărea </a:t>
            </a:r>
            <a:r>
              <a:rPr lang="ro-RO" sz="2800" i="1" u="sng" dirty="0">
                <a:solidFill>
                  <a:srgbClr val="FF0000"/>
                </a:solidFill>
              </a:rPr>
              <a:t>a revenit</a:t>
            </a:r>
            <a:r>
              <a:rPr lang="ro-RO" sz="2800" dirty="0"/>
              <a:t> și </a:t>
            </a:r>
            <a:r>
              <a:rPr lang="ro-RO" sz="2800" i="1" u="sng" dirty="0">
                <a:solidFill>
                  <a:srgbClr val="FF0000"/>
                </a:solidFill>
              </a:rPr>
              <a:t>a început   să -și construiască</a:t>
            </a:r>
            <a:r>
              <a:rPr lang="ro-RO" sz="2800" i="1" u="sng" dirty="0"/>
              <a:t> </a:t>
            </a:r>
            <a:r>
              <a:rPr lang="ro-RO" sz="2800" i="1" dirty="0"/>
              <a:t>un cuib .”- se numește </a:t>
            </a:r>
            <a:r>
              <a:rPr lang="ro-RO" sz="2800" i="1" dirty="0">
                <a:solidFill>
                  <a:srgbClr val="92D050"/>
                </a:solidFill>
              </a:rPr>
              <a:t>frază </a:t>
            </a:r>
            <a:r>
              <a:rPr lang="ro-RO" sz="2800" i="1" dirty="0"/>
              <a:t>( este compusă din mai multe propoziții, deci are mai multe predicate. )</a:t>
            </a:r>
          </a:p>
          <a:p>
            <a:pPr>
              <a:buNone/>
            </a:pPr>
            <a:endParaRPr lang="ro-RO" sz="2800" i="1" dirty="0"/>
          </a:p>
          <a:p>
            <a:pPr>
              <a:buNone/>
            </a:pPr>
            <a:endParaRPr lang="ro-RO" i="1"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77200" cy="6172200"/>
          </a:xfrm>
        </p:spPr>
        <p:txBody>
          <a:bodyPr/>
          <a:lstStyle/>
          <a:p>
            <a:r>
              <a:rPr lang="ro-RO" dirty="0"/>
              <a:t>-Predicatul poate ocupa</a:t>
            </a:r>
            <a:r>
              <a:rPr lang="ro-RO" dirty="0">
                <a:solidFill>
                  <a:srgbClr val="FF0000"/>
                </a:solidFill>
              </a:rPr>
              <a:t> orice loc </a:t>
            </a:r>
            <a:r>
              <a:rPr lang="ro-RO" dirty="0"/>
              <a:t>în propoziție    </a:t>
            </a:r>
          </a:p>
          <a:p>
            <a:pPr algn="just">
              <a:buNone/>
            </a:pPr>
            <a:r>
              <a:rPr lang="ro-RO" dirty="0"/>
              <a:t>                       </a:t>
            </a:r>
            <a:r>
              <a:rPr lang="ro-RO" dirty="0">
                <a:solidFill>
                  <a:srgbClr val="FFFF00"/>
                </a:solidFill>
              </a:rPr>
              <a:t>(PV)</a:t>
            </a:r>
          </a:p>
          <a:p>
            <a:pPr algn="just"/>
            <a:r>
              <a:rPr lang="ro-RO" dirty="0"/>
              <a:t> la început :</a:t>
            </a:r>
            <a:r>
              <a:rPr lang="ro-RO" u="sng" dirty="0"/>
              <a:t> </a:t>
            </a:r>
            <a:r>
              <a:rPr lang="ro-RO" u="sng" dirty="0">
                <a:solidFill>
                  <a:srgbClr val="FF0000"/>
                </a:solidFill>
              </a:rPr>
              <a:t>Vine</a:t>
            </a:r>
            <a:r>
              <a:rPr lang="ro-RO" u="sng" dirty="0"/>
              <a:t> </a:t>
            </a:r>
            <a:r>
              <a:rPr lang="ro-RO" dirty="0"/>
              <a:t>ploaia</a:t>
            </a:r>
            <a:r>
              <a:rPr lang="ro-RO" sz="2000" i="1" dirty="0">
                <a:solidFill>
                  <a:srgbClr val="00B0F0"/>
                </a:solidFill>
              </a:rPr>
              <a:t>.            ( Ce face ploaia ?)</a:t>
            </a:r>
          </a:p>
          <a:p>
            <a:pPr>
              <a:buNone/>
            </a:pPr>
            <a:r>
              <a:rPr lang="ro-RO" sz="2000" i="1" dirty="0">
                <a:solidFill>
                  <a:srgbClr val="00B0F0"/>
                </a:solidFill>
              </a:rPr>
              <a:t>				                </a:t>
            </a:r>
            <a:r>
              <a:rPr lang="ro-RO" sz="2000" dirty="0">
                <a:solidFill>
                  <a:srgbClr val="FFFF00"/>
                </a:solidFill>
              </a:rPr>
              <a:t>(PV)</a:t>
            </a:r>
            <a:endParaRPr lang="ro-RO" i="1" dirty="0">
              <a:solidFill>
                <a:srgbClr val="00B0F0"/>
              </a:solidFill>
            </a:endParaRPr>
          </a:p>
          <a:p>
            <a:r>
              <a:rPr lang="ro-RO" dirty="0"/>
              <a:t> în mijloc : Bunica </a:t>
            </a:r>
            <a:r>
              <a:rPr lang="ro-RO" u="sng" dirty="0">
                <a:solidFill>
                  <a:srgbClr val="FF0000"/>
                </a:solidFill>
              </a:rPr>
              <a:t>aduce</a:t>
            </a:r>
            <a:r>
              <a:rPr lang="ro-RO" dirty="0"/>
              <a:t> plăcinte.</a:t>
            </a:r>
          </a:p>
          <a:p>
            <a:pPr>
              <a:buNone/>
            </a:pPr>
            <a:r>
              <a:rPr lang="ro-RO" sz="2000" dirty="0">
                <a:solidFill>
                  <a:srgbClr val="00B0F0"/>
                </a:solidFill>
              </a:rPr>
              <a:t>					  </a:t>
            </a:r>
            <a:r>
              <a:rPr lang="ro-RO" sz="2000" dirty="0">
                <a:solidFill>
                  <a:srgbClr val="FFFF00"/>
                </a:solidFill>
              </a:rPr>
              <a:t> (PV) </a:t>
            </a:r>
            <a:r>
              <a:rPr lang="ro-RO" sz="2000" dirty="0">
                <a:solidFill>
                  <a:srgbClr val="00B0F0"/>
                </a:solidFill>
              </a:rPr>
              <a:t>	   </a:t>
            </a:r>
            <a:r>
              <a:rPr lang="ro-RO" sz="2000" i="1" dirty="0">
                <a:solidFill>
                  <a:srgbClr val="00B0F0"/>
                </a:solidFill>
              </a:rPr>
              <a:t>              (Ce face bunica ?)</a:t>
            </a:r>
            <a:endParaRPr lang="ro-RO" i="1" dirty="0">
              <a:solidFill>
                <a:srgbClr val="00B0F0"/>
              </a:solidFill>
            </a:endParaRPr>
          </a:p>
          <a:p>
            <a:r>
              <a:rPr lang="ro-RO" dirty="0"/>
              <a:t>la final : Păsărelele </a:t>
            </a:r>
            <a:r>
              <a:rPr lang="ro-RO" u="sng" dirty="0">
                <a:solidFill>
                  <a:srgbClr val="FF0000"/>
                </a:solidFill>
              </a:rPr>
              <a:t>cântă</a:t>
            </a:r>
            <a:r>
              <a:rPr lang="ro-RO" dirty="0"/>
              <a:t>.</a:t>
            </a:r>
          </a:p>
          <a:p>
            <a:pPr>
              <a:buNone/>
            </a:pPr>
            <a:r>
              <a:rPr lang="ro-RO" dirty="0"/>
              <a:t>					               </a:t>
            </a:r>
            <a:r>
              <a:rPr lang="ro-RO" sz="2000" dirty="0">
                <a:solidFill>
                  <a:srgbClr val="00B0F0"/>
                </a:solidFill>
              </a:rPr>
              <a:t>(Ce fac păsărelele?)</a:t>
            </a:r>
          </a:p>
          <a:p>
            <a:pPr>
              <a:buNone/>
            </a:pPr>
            <a:r>
              <a:rPr lang="ro-RO" sz="2000" dirty="0">
                <a:solidFill>
                  <a:srgbClr val="FFC000"/>
                </a:solidFill>
              </a:rPr>
              <a:t>Model de analiză gramaticală:</a:t>
            </a:r>
          </a:p>
          <a:p>
            <a:pPr>
              <a:buNone/>
            </a:pPr>
            <a:r>
              <a:rPr lang="ro-RO" sz="2000" dirty="0">
                <a:solidFill>
                  <a:srgbClr val="FFFF00"/>
                </a:solidFill>
              </a:rPr>
              <a:t>vine = predicat verbal ,   exprimat prin verb, timp prezent, persoana   a III-a , numărul singular</a:t>
            </a:r>
          </a:p>
          <a:p>
            <a:pPr>
              <a:buNone/>
            </a:pPr>
            <a:endParaRPr lang="ro-RO" dirty="0">
              <a:solidFill>
                <a:srgbClr val="00B0F0"/>
              </a:solidFill>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r>
              <a:rPr lang="ro-RO" dirty="0">
                <a:solidFill>
                  <a:srgbClr val="FFC000"/>
                </a:solidFill>
              </a:rPr>
              <a:t>Situații mai rare, când predicatul verbal poate fi exprimat  și altfel :</a:t>
            </a:r>
          </a:p>
          <a:p>
            <a:r>
              <a:rPr lang="ro-RO" dirty="0">
                <a:solidFill>
                  <a:srgbClr val="FF0000"/>
                </a:solidFill>
              </a:rPr>
              <a:t>- grupuri de cuvinte ce țin locul unui verb :</a:t>
            </a:r>
          </a:p>
          <a:p>
            <a:pPr>
              <a:buNone/>
            </a:pPr>
            <a:r>
              <a:rPr lang="ro-RO" sz="2800" i="1" dirty="0"/>
              <a:t>„Duduia Lizuca </a:t>
            </a:r>
            <a:r>
              <a:rPr lang="ro-RO" sz="2800" i="1" u="sng" dirty="0">
                <a:solidFill>
                  <a:srgbClr val="00B050"/>
                </a:solidFill>
              </a:rPr>
              <a:t>băgă de seamă </a:t>
            </a:r>
            <a:r>
              <a:rPr lang="ro-RO" sz="2800" i="1" dirty="0"/>
              <a:t>că toate jivinele ...” 			   ( PV)      ( = observă )</a:t>
            </a:r>
          </a:p>
          <a:p>
            <a:r>
              <a:rPr lang="ro-RO" sz="2800" i="1" dirty="0"/>
              <a:t> </a:t>
            </a:r>
            <a:r>
              <a:rPr lang="ro-RO" sz="2800" i="1" dirty="0">
                <a:solidFill>
                  <a:srgbClr val="FF0000"/>
                </a:solidFill>
              </a:rPr>
              <a:t>- cuvinte care exprimă sunete din natură :</a:t>
            </a:r>
          </a:p>
          <a:p>
            <a:pPr>
              <a:buNone/>
            </a:pPr>
            <a:r>
              <a:rPr lang="ro-RO" sz="2800" i="1" dirty="0"/>
              <a:t>   „ Pupăza </a:t>
            </a:r>
            <a:r>
              <a:rPr lang="ro-RO" sz="2800" i="1" u="sng" dirty="0">
                <a:solidFill>
                  <a:srgbClr val="00B050"/>
                </a:solidFill>
              </a:rPr>
              <a:t>zbrrr! </a:t>
            </a:r>
            <a:r>
              <a:rPr lang="ro-RO" sz="2800" i="1" dirty="0"/>
              <a:t>Pe o dugheană .”</a:t>
            </a:r>
          </a:p>
          <a:p>
            <a:pPr>
              <a:buNone/>
            </a:pPr>
            <a:r>
              <a:rPr lang="ro-RO" sz="2800" i="1" dirty="0"/>
              <a:t>                 ( PV)</a:t>
            </a:r>
          </a:p>
          <a:p>
            <a:r>
              <a:rPr lang="ro-RO" sz="2800" i="1" dirty="0">
                <a:solidFill>
                  <a:srgbClr val="FF0000"/>
                </a:solidFill>
              </a:rPr>
              <a:t>-alte situații  :    </a:t>
            </a:r>
            <a:r>
              <a:rPr lang="ro-RO" sz="2800" i="1" dirty="0"/>
              <a:t>„</a:t>
            </a:r>
            <a:r>
              <a:rPr lang="ro-RO" sz="2800" i="1" u="sng" dirty="0">
                <a:solidFill>
                  <a:srgbClr val="00B050"/>
                </a:solidFill>
              </a:rPr>
              <a:t>Hai</a:t>
            </a:r>
            <a:r>
              <a:rPr lang="ro-RO" sz="2800" i="1" dirty="0"/>
              <a:t> și tu cu noi !”</a:t>
            </a:r>
          </a:p>
          <a:p>
            <a:pPr>
              <a:buNone/>
            </a:pPr>
            <a:r>
              <a:rPr lang="ro-RO" sz="2800" i="1" dirty="0"/>
              <a:t>                             (PV)</a:t>
            </a:r>
          </a:p>
          <a:p>
            <a:pPr>
              <a:buNone/>
            </a:pPr>
            <a:r>
              <a:rPr lang="ro-RO" sz="2800" i="1" dirty="0">
                <a:solidFill>
                  <a:srgbClr val="FFC000"/>
                </a:solidFill>
              </a:rPr>
              <a:t>Reține ! </a:t>
            </a:r>
            <a:r>
              <a:rPr lang="ro-RO" sz="2800" i="1" dirty="0"/>
              <a:t>Cuvintele de forma : </a:t>
            </a:r>
            <a:r>
              <a:rPr lang="ro-RO" sz="2800" i="1" u="sng" dirty="0"/>
              <a:t>a cânta, cântând , de cântat </a:t>
            </a:r>
            <a:r>
              <a:rPr lang="ro-RO" sz="2800" i="1" dirty="0"/>
              <a:t>,</a:t>
            </a:r>
            <a:r>
              <a:rPr lang="ro-RO" sz="2800" i="1" dirty="0">
                <a:solidFill>
                  <a:srgbClr val="FFC000"/>
                </a:solidFill>
              </a:rPr>
              <a:t> nu pot  forma predicatul unei propoziții, </a:t>
            </a:r>
            <a:r>
              <a:rPr lang="ro-RO" sz="2800" i="1" dirty="0"/>
              <a:t>fiind </a:t>
            </a:r>
            <a:r>
              <a:rPr lang="ro-RO" sz="2800" i="1" u="sng" dirty="0"/>
              <a:t>forme nepersonale  </a:t>
            </a:r>
            <a:r>
              <a:rPr lang="ro-RO" sz="2800" i="1" dirty="0"/>
              <a:t>ale verbului</a:t>
            </a:r>
            <a:r>
              <a:rPr lang="ro-RO" sz="2800" i="1" dirty="0">
                <a:solidFill>
                  <a:srgbClr val="FFC000"/>
                </a:solidFill>
              </a:rPr>
              <a:t>.</a:t>
            </a:r>
          </a:p>
          <a:p>
            <a:pPr>
              <a:buNone/>
            </a:pPr>
            <a:endParaRPr lang="en-US" sz="28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5973763"/>
          </a:xfrm>
        </p:spPr>
        <p:txBody>
          <a:bodyPr/>
          <a:lstStyle/>
          <a:p>
            <a:r>
              <a:rPr lang="ro-RO" dirty="0"/>
              <a:t>Exerciții :</a:t>
            </a:r>
          </a:p>
          <a:p>
            <a:pPr marL="550926" indent="-514350">
              <a:buAutoNum type="arabicPeriod"/>
            </a:pPr>
            <a:r>
              <a:rPr lang="ro-RO" sz="2800" dirty="0">
                <a:solidFill>
                  <a:srgbClr val="00B0F0"/>
                </a:solidFill>
              </a:rPr>
              <a:t>Completează propozițiile cu predicate potrivite :</a:t>
            </a:r>
          </a:p>
          <a:p>
            <a:pPr marL="550926" indent="-514350"/>
            <a:r>
              <a:rPr lang="ro-RO" sz="2800" dirty="0"/>
              <a:t>Copiii        ..........în parc.</a:t>
            </a:r>
          </a:p>
          <a:p>
            <a:pPr marL="550926" indent="-514350"/>
            <a:r>
              <a:rPr lang="ro-RO" dirty="0"/>
              <a:t>Uriașul ........lângă foc.</a:t>
            </a:r>
          </a:p>
          <a:p>
            <a:pPr marL="550926" indent="-514350"/>
            <a:r>
              <a:rPr lang="ro-RO" dirty="0"/>
              <a:t>Eu .......natura.</a:t>
            </a:r>
          </a:p>
          <a:p>
            <a:pPr marL="550926" indent="-514350"/>
            <a:r>
              <a:rPr lang="ro-RO" dirty="0"/>
              <a:t>........păsările călătoare.</a:t>
            </a:r>
          </a:p>
          <a:p>
            <a:pPr marL="550926" indent="-514350"/>
            <a:r>
              <a:rPr lang="ro-RO" dirty="0"/>
              <a:t>Alin, prietenul meu ..............</a:t>
            </a:r>
          </a:p>
          <a:p>
            <a:pPr marL="550926" indent="-514350"/>
            <a:r>
              <a:rPr lang="ro-RO" dirty="0"/>
              <a:t>Florile parfumate ..............</a:t>
            </a:r>
          </a:p>
          <a:p>
            <a:pPr marL="550926" indent="-514350"/>
            <a:r>
              <a:rPr lang="ro-RO" dirty="0"/>
              <a:t>Bunicul ..........lemnele.</a:t>
            </a:r>
          </a:p>
          <a:p>
            <a:pPr marL="550926" indent="-514350"/>
            <a:r>
              <a:rPr lang="ro-RO" dirty="0"/>
              <a:t>Elevii ............</a:t>
            </a:r>
          </a:p>
          <a:p>
            <a:endParaRPr lang="en-US" dirty="0"/>
          </a:p>
        </p:txBody>
      </p:sp>
      <p:sp>
        <p:nvSpPr>
          <p:cNvPr id="4" name="Rectangle 3"/>
          <p:cNvSpPr/>
          <p:nvPr/>
        </p:nvSpPr>
        <p:spPr>
          <a:xfrm>
            <a:off x="2057400" y="1219200"/>
            <a:ext cx="15240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se joacă</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77000"/>
          </a:xfrm>
        </p:spPr>
        <p:txBody>
          <a:bodyPr/>
          <a:lstStyle/>
          <a:p>
            <a:r>
              <a:rPr lang="ro-RO" dirty="0">
                <a:solidFill>
                  <a:srgbClr val="00B0F0"/>
                </a:solidFill>
              </a:rPr>
              <a:t>2. Subliniază predicatele din fiecare propoziție, apoi analizează-le , după model :</a:t>
            </a:r>
          </a:p>
          <a:p>
            <a:r>
              <a:rPr lang="ro-RO" u="sng" dirty="0">
                <a:solidFill>
                  <a:srgbClr val="FF0000"/>
                </a:solidFill>
              </a:rPr>
              <a:t>Au intrat </a:t>
            </a:r>
            <a:r>
              <a:rPr lang="ro-RO" dirty="0"/>
              <a:t>câțiva copilași în grădină.</a:t>
            </a:r>
          </a:p>
          <a:p>
            <a:pPr>
              <a:buNone/>
            </a:pPr>
            <a:r>
              <a:rPr lang="ro-RO" sz="2400" i="1" dirty="0"/>
              <a:t>au intrat= predicat verbal exprimat prin verb, timp trecut, persoana a III-a, număr plural </a:t>
            </a:r>
          </a:p>
          <a:p>
            <a:pPr>
              <a:buNone/>
            </a:pPr>
            <a:endParaRPr lang="ro-RO" dirty="0"/>
          </a:p>
          <a:p>
            <a:r>
              <a:rPr lang="ro-RO" dirty="0"/>
              <a:t>Ei se cațără prin  copaci.</a:t>
            </a:r>
          </a:p>
          <a:p>
            <a:r>
              <a:rPr lang="ro-RO" dirty="0"/>
              <a:t>Păsărelele au urmărit fericite jocul lor.</a:t>
            </a:r>
          </a:p>
          <a:p>
            <a:r>
              <a:rPr lang="ro-RO" dirty="0"/>
              <a:t>Ca prin  farmec, frunzele copacilor și pajiștea se înverziră. </a:t>
            </a:r>
          </a:p>
          <a:p>
            <a:r>
              <a:rPr lang="ro-RO" dirty="0"/>
              <a:t>Uriașul a sfârșit fericit.</a:t>
            </a:r>
          </a:p>
          <a:p>
            <a:r>
              <a:rPr lang="ro-RO" dirty="0"/>
              <a:t>Copiii vor asculta ciripitul păsărelelor.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lstStyle/>
          <a:p>
            <a:r>
              <a:rPr lang="ro-RO" dirty="0">
                <a:solidFill>
                  <a:srgbClr val="00B0F0"/>
                </a:solidFill>
              </a:rPr>
              <a:t>3.Transcrie textul următor , punând verbele cu funcție de predicat la timpul viitor :</a:t>
            </a:r>
          </a:p>
          <a:p>
            <a:pPr>
              <a:buNone/>
            </a:pPr>
            <a:endParaRPr lang="ro-RO" dirty="0">
              <a:solidFill>
                <a:srgbClr val="00B0F0"/>
              </a:solidFill>
            </a:endParaRPr>
          </a:p>
          <a:p>
            <a:r>
              <a:rPr lang="ro-RO" i="1" dirty="0"/>
              <a:t>Când vine vara, Ana stă cu mătușa ei, Ileana, la soare și privesc pajistea. Păsările ciripesc pe ramuri și le încântă pe cele două admiratoare. Toată natura răspândește un parfum îmbietor. Turmele de oi trec agale pe drumul prăfuit. Ciobanii le conduc spre iarba grasă. </a:t>
            </a:r>
            <a:endParaRPr lang="en-US"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normAutofit lnSpcReduction="10000"/>
          </a:bodyPr>
          <a:lstStyle/>
          <a:p>
            <a:r>
              <a:rPr lang="ro-RO" dirty="0">
                <a:solidFill>
                  <a:srgbClr val="00B0F0"/>
                </a:solidFill>
              </a:rPr>
              <a:t>4. Completează propozițiile cu predicate potrivite :</a:t>
            </a:r>
          </a:p>
          <a:p>
            <a:r>
              <a:rPr lang="ro-RO" dirty="0"/>
              <a:t>Florina....................o zambilă în grădină.</a:t>
            </a:r>
          </a:p>
          <a:p>
            <a:pPr>
              <a:buNone/>
            </a:pPr>
            <a:r>
              <a:rPr lang="ro-RO" sz="2000" dirty="0"/>
              <a:t>                 	(ce a făcut?)</a:t>
            </a:r>
            <a:endParaRPr lang="ro-RO" dirty="0"/>
          </a:p>
          <a:p>
            <a:r>
              <a:rPr lang="ro-RO" dirty="0"/>
              <a:t> În fiecare zi o .....................cu stropitoarea.</a:t>
            </a:r>
          </a:p>
          <a:p>
            <a:pPr>
              <a:buNone/>
            </a:pPr>
            <a:r>
              <a:rPr lang="ro-RO" sz="2000" dirty="0"/>
              <a:t>                                     (ce face?)</a:t>
            </a:r>
            <a:endParaRPr lang="ro-RO" dirty="0"/>
          </a:p>
          <a:p>
            <a:r>
              <a:rPr lang="ro-RO" dirty="0"/>
              <a:t>Floarea îi ................fetei pentru efortul său.</a:t>
            </a:r>
          </a:p>
          <a:p>
            <a:pPr>
              <a:buNone/>
            </a:pPr>
            <a:r>
              <a:rPr lang="ro-RO" sz="2000" dirty="0"/>
              <a:t>                               (ce face?)</a:t>
            </a:r>
            <a:endParaRPr lang="ro-RO" dirty="0"/>
          </a:p>
          <a:p>
            <a:r>
              <a:rPr lang="ro-RO" dirty="0"/>
              <a:t> Curând ..................și .............................toată</a:t>
            </a:r>
          </a:p>
          <a:p>
            <a:pPr>
              <a:buNone/>
            </a:pPr>
            <a:r>
              <a:rPr lang="ro-RO" dirty="0"/>
              <a:t>grădina cu mirosul său</a:t>
            </a:r>
            <a:r>
              <a:rPr lang="ro-RO" sz="2000" dirty="0"/>
              <a:t>.                ( ce va face?)</a:t>
            </a:r>
            <a:endParaRPr lang="ro-RO" dirty="0"/>
          </a:p>
          <a:p>
            <a:r>
              <a:rPr lang="ro-RO" dirty="0"/>
              <a:t> Atunci, fetița o ..................cu drag mamei sale</a:t>
            </a:r>
            <a:r>
              <a:rPr lang="ro-RO" sz="2000" dirty="0"/>
              <a:t>.                            </a:t>
            </a:r>
            <a:r>
              <a:rPr lang="ro-RO" sz="2000"/>
              <a:t>( </a:t>
            </a:r>
            <a:r>
              <a:rPr lang="ro-RO" sz="2000" dirty="0"/>
              <a:t>ce va face?)</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87</TotalTime>
  <Words>634</Words>
  <Application>Microsoft Office PowerPoint</Application>
  <PresentationFormat>Экран (4:3)</PresentationFormat>
  <Paragraphs>80</Paragraphs>
  <Slides>10</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Franklin Gothic Book</vt:lpstr>
      <vt:lpstr>Wingdings 2</vt:lpstr>
      <vt:lpstr>Technic</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dc:creator>
  <cp:lastModifiedBy>Лилия</cp:lastModifiedBy>
  <cp:revision>47</cp:revision>
  <dcterms:created xsi:type="dcterms:W3CDTF">2006-08-16T00:00:00Z</dcterms:created>
  <dcterms:modified xsi:type="dcterms:W3CDTF">2024-06-18T14:40:40Z</dcterms:modified>
</cp:coreProperties>
</file>