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733CD-B939-43C3-9C44-17182D6FE00C}" type="datetimeFigureOut">
              <a:rPr lang="uk-UA" smtClean="0"/>
              <a:pPr>
                <a:defRPr/>
              </a:pPr>
              <a:t>18.06.2024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/>
            </a:pPr>
            <a:fld id="{0F688E86-F629-47BD-A15B-229779A0645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7C4C6-E84E-40D3-B860-9B859EAD1C91}" type="datetimeFigureOut">
              <a:rPr lang="uk-UA" smtClean="0"/>
              <a:pPr>
                <a:defRPr/>
              </a:pPr>
              <a:t>18.06.2024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4EFDC-D4D7-476A-A7AA-A3EF85034F7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4E0367-942D-4187-8B1F-FDB14CF3A03B}" type="datetimeFigureOut">
              <a:rPr lang="uk-UA" smtClean="0"/>
              <a:pPr>
                <a:defRPr/>
              </a:pPr>
              <a:t>18.06.2024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6CE70-F81C-40A2-88BD-4F64DA628225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8598B9-56B2-4B35-8E92-63F522DC3DB7}" type="datetimeFigureOut">
              <a:rPr lang="uk-UA" smtClean="0"/>
              <a:pPr>
                <a:defRPr/>
              </a:pPr>
              <a:t>18.06.2024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/>
            </a:pPr>
            <a:fld id="{46C95F94-453D-457A-A11A-608F1BABD12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2F5320-F9A9-45E2-A698-07A2786417DA}" type="datetimeFigureOut">
              <a:rPr lang="uk-UA" smtClean="0"/>
              <a:pPr>
                <a:defRPr/>
              </a:pPr>
              <a:t>18.06.2024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AB964-F7EC-4468-8764-8113BF96FF4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CBB65-7E00-44B9-A256-1656D364982A}" type="datetimeFigureOut">
              <a:rPr lang="uk-UA" smtClean="0"/>
              <a:pPr>
                <a:defRPr/>
              </a:pPr>
              <a:t>18.06.2024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C8488-5C79-49B9-8AC2-643F06332B0C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0EB38D-7EBF-41DD-BA0F-16CBC4FED7A3}" type="datetimeFigureOut">
              <a:rPr lang="uk-UA" smtClean="0"/>
              <a:pPr>
                <a:defRPr/>
              </a:pPr>
              <a:t>18.06.2024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>
              <a:defRPr/>
            </a:pPr>
            <a:fld id="{412228F5-3AA3-4A61-95CA-5EC5A679A55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410D0-B85A-4140-8757-03B53E2B378B}" type="datetimeFigureOut">
              <a:rPr lang="uk-UA" smtClean="0"/>
              <a:pPr>
                <a:defRPr/>
              </a:pPr>
              <a:t>18.06.2024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4B579-EA98-4EEE-96A9-7EA6891FB5EE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6A4D92-309C-493C-8323-FE2B76F33A76}" type="datetimeFigureOut">
              <a:rPr lang="uk-UA" smtClean="0"/>
              <a:pPr>
                <a:defRPr/>
              </a:pPr>
              <a:t>18.06.2024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4D3C5-0182-40DD-AF4A-6C13429AAD55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77515-AB98-4925-9B84-9AA4E003D173}" type="datetimeFigureOut">
              <a:rPr lang="uk-UA" smtClean="0"/>
              <a:pPr>
                <a:defRPr/>
              </a:pPr>
              <a:t>18.06.2024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EF4C4-C7DA-4745-A51C-137BAEA292DC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F403C3-6EBF-4DE9-89C5-1B4D94745F1C}" type="datetimeFigureOut">
              <a:rPr lang="uk-UA" smtClean="0"/>
              <a:pPr>
                <a:defRPr/>
              </a:pPr>
              <a:t>18.06.2024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F2A28-8B90-4107-A337-89EFFDE6A6D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18BDCD6-70D8-47F5-9243-0CF7FCA13EE3}" type="datetimeFigureOut">
              <a:rPr lang="uk-UA" smtClean="0"/>
              <a:pPr>
                <a:defRPr/>
              </a:pPr>
              <a:t>18.06.2024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810894D-3BA3-470B-B4B7-77D9B917126E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24049"/>
            <a:ext cx="8129588" cy="328921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Arial Black" panose="020B0A04020102020204" pitchFamily="34" charset="0"/>
              </a:rPr>
              <a:t>Victor Hugo, </a:t>
            </a:r>
            <a:r>
              <a:rPr lang="ro-RO" sz="4400" b="1" dirty="0">
                <a:latin typeface="Arial Black" panose="020B0A04020102020204" pitchFamily="34" charset="0"/>
              </a:rPr>
              <a:t>romanul </a:t>
            </a:r>
            <a:r>
              <a:rPr lang="en-US" sz="4400" b="1" dirty="0">
                <a:latin typeface="Arial Black" panose="020B0A04020102020204" pitchFamily="34" charset="0"/>
              </a:rPr>
              <a:t>„Notre Dame</a:t>
            </a:r>
            <a:r>
              <a:rPr lang="ro-RO" sz="4400" b="1" dirty="0">
                <a:latin typeface="Arial Black" panose="020B0A04020102020204" pitchFamily="34" charset="0"/>
              </a:rPr>
              <a:t> </a:t>
            </a:r>
            <a:r>
              <a:rPr lang="en-US" sz="4400" b="1" dirty="0">
                <a:latin typeface="Arial Black" panose="020B0A04020102020204" pitchFamily="34" charset="0"/>
              </a:rPr>
              <a:t>de Paris”</a:t>
            </a:r>
          </a:p>
          <a:p>
            <a:pPr algn="ctr"/>
            <a:endParaRPr lang="ro-RO" sz="4400" b="1" dirty="0"/>
          </a:p>
          <a:p>
            <a:pPr algn="ctr"/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Date bio-</a:t>
            </a:r>
            <a:r>
              <a:rPr lang="en-US" sz="4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bibliografice</a:t>
            </a:r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4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Problematica</a:t>
            </a:r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4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Structura</a:t>
            </a:r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romanului</a:t>
            </a:r>
            <a:endParaRPr lang="uk-UA" sz="4800" b="1" dirty="0">
              <a:cs typeface="Aharoni" panose="02010803020104030203" pitchFamily="2" charset="-79"/>
            </a:endParaRPr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9588" y="161925"/>
            <a:ext cx="3608387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5656263" y="5694363"/>
            <a:ext cx="63388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>
                <a:latin typeface="Agency FB"/>
              </a:rPr>
              <a:t> Motto: „</a:t>
            </a:r>
            <a:r>
              <a:rPr lang="en-US" sz="2000" b="1" dirty="0" err="1">
                <a:latin typeface="Agency FB"/>
              </a:rPr>
              <a:t>Într</a:t>
            </a:r>
            <a:r>
              <a:rPr lang="en-US" sz="2000" b="1" dirty="0">
                <a:latin typeface="Agency FB"/>
              </a:rPr>
              <a:t>-un </a:t>
            </a:r>
            <a:r>
              <a:rPr lang="en-US" sz="2000" b="1" dirty="0" err="1">
                <a:latin typeface="Agency FB"/>
              </a:rPr>
              <a:t>corp</a:t>
            </a:r>
            <a:r>
              <a:rPr lang="en-US" sz="2000" b="1" dirty="0">
                <a:latin typeface="Agency FB"/>
              </a:rPr>
              <a:t> </a:t>
            </a:r>
            <a:r>
              <a:rPr lang="en-US" sz="2000" b="1" dirty="0" err="1">
                <a:latin typeface="Agency FB"/>
              </a:rPr>
              <a:t>diform</a:t>
            </a:r>
            <a:r>
              <a:rPr lang="en-US" sz="2000" b="1" dirty="0">
                <a:latin typeface="Agency FB"/>
              </a:rPr>
              <a:t>, </a:t>
            </a:r>
            <a:r>
              <a:rPr lang="en-US" sz="2000" b="1" dirty="0" err="1">
                <a:latin typeface="Agency FB"/>
              </a:rPr>
              <a:t>spiritul</a:t>
            </a:r>
            <a:r>
              <a:rPr lang="en-US" sz="2000" b="1" dirty="0">
                <a:latin typeface="Agency FB"/>
              </a:rPr>
              <a:t> se </a:t>
            </a:r>
            <a:r>
              <a:rPr lang="en-US" sz="2000" b="1" dirty="0" err="1">
                <a:latin typeface="Agency FB"/>
              </a:rPr>
              <a:t>atrofiază</a:t>
            </a:r>
            <a:r>
              <a:rPr lang="en-US" sz="2000" b="1" dirty="0">
                <a:latin typeface="Agency FB"/>
              </a:rPr>
              <a:t>”</a:t>
            </a:r>
          </a:p>
          <a:p>
            <a:pPr algn="r"/>
            <a:r>
              <a:rPr lang="en-US" sz="2000" b="1" dirty="0">
                <a:latin typeface="Agency FB"/>
              </a:rPr>
              <a:t>                                                                                                         Victor Hugo</a:t>
            </a:r>
            <a:endParaRPr lang="uk-UA" sz="2000" b="1" dirty="0">
              <a:latin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787525" y="788988"/>
            <a:ext cx="9613900" cy="1081087"/>
          </a:xfrm>
        </p:spPr>
        <p:txBody>
          <a:bodyPr/>
          <a:lstStyle/>
          <a:p>
            <a:r>
              <a:rPr lang="ru-RU" sz="5400"/>
              <a:t>TEMĂ </a:t>
            </a:r>
            <a:r>
              <a:rPr lang="en-US" sz="5400"/>
              <a:t>pentru</a:t>
            </a:r>
            <a:r>
              <a:rPr lang="en-US" sz="5400" dirty="0"/>
              <a:t> </a:t>
            </a:r>
            <a:r>
              <a:rPr lang="en-US" sz="5400" dirty="0" err="1"/>
              <a:t>acasă</a:t>
            </a:r>
            <a:endParaRPr lang="uk-UA" sz="5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3840" y="2036355"/>
            <a:ext cx="115008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De scris părțile  fiecărui capitol  (fiecare elev scrie  părțile componente ale unui capitol (în ordine alfabetică)</a:t>
            </a:r>
          </a:p>
          <a:p>
            <a:r>
              <a:rPr lang="vi-VN" sz="3600" dirty="0"/>
              <a:t>De  selectat portretul fizic și portretul moral al personajelor  (lucrul în grup)  (Esmeralda, Quasimodo)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96838" y="600075"/>
            <a:ext cx="10534650" cy="1470025"/>
          </a:xfrm>
        </p:spPr>
        <p:txBody>
          <a:bodyPr/>
          <a:lstStyle/>
          <a:p>
            <a:pPr algn="ctr"/>
            <a:r>
              <a:rPr lang="en-US" sz="6600" dirty="0" err="1"/>
              <a:t>Obiective</a:t>
            </a:r>
            <a:r>
              <a:rPr lang="en-US" sz="6600" dirty="0"/>
              <a:t> opera</a:t>
            </a:r>
            <a:r>
              <a:rPr lang="ro-RO" sz="6600" dirty="0"/>
              <a:t>Ţ</a:t>
            </a:r>
            <a:r>
              <a:rPr lang="en-US" sz="6600" dirty="0" err="1"/>
              <a:t>ionale</a:t>
            </a:r>
            <a:r>
              <a:rPr lang="en-US" sz="8800" dirty="0">
                <a:latin typeface="Harlow Solid Italic"/>
              </a:rPr>
              <a:t>:</a:t>
            </a:r>
            <a:endParaRPr lang="uk-UA" sz="8800" dirty="0"/>
          </a:p>
        </p:txBody>
      </p:sp>
      <p:sp>
        <p:nvSpPr>
          <p:cNvPr id="2" name="TextBox 1"/>
          <p:cNvSpPr txBox="1"/>
          <p:nvPr/>
        </p:nvSpPr>
        <p:spPr>
          <a:xfrm>
            <a:off x="138546" y="2008909"/>
            <a:ext cx="110103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:</a:t>
            </a:r>
          </a:p>
          <a:p>
            <a:r>
              <a:rPr lang="ru-RU" dirty="0"/>
              <a:t>O</a:t>
            </a:r>
            <a:r>
              <a:rPr lang="ru-RU" spc="-300" dirty="0"/>
              <a:t>1</a:t>
            </a:r>
            <a:r>
              <a:rPr lang="vi-VN" dirty="0"/>
              <a:t>- să cunoască date din viaţa  și creația  lui Victor Hugo;</a:t>
            </a:r>
          </a:p>
          <a:p>
            <a:r>
              <a:rPr lang="vi-VN" dirty="0"/>
              <a:t>O2  - să cunoască   epoca  istorică   și universul social-uman al   epocii  descrise;</a:t>
            </a:r>
          </a:p>
          <a:p>
            <a:endParaRPr lang="vi-VN" dirty="0"/>
          </a:p>
          <a:p>
            <a:r>
              <a:rPr lang="vi-VN" dirty="0"/>
              <a:t>O3   - să se familiarizeze  cu  conținutul și problematica romanului;</a:t>
            </a:r>
          </a:p>
          <a:p>
            <a:endParaRPr lang="vi-VN" dirty="0"/>
          </a:p>
          <a:p>
            <a:r>
              <a:rPr lang="vi-VN" dirty="0"/>
              <a:t>O4  - să determine tema şi ideea romanului;</a:t>
            </a:r>
          </a:p>
          <a:p>
            <a:endParaRPr lang="vi-VN" dirty="0"/>
          </a:p>
          <a:p>
            <a:r>
              <a:rPr lang="vi-VN" dirty="0"/>
              <a:t>O5   - să  stabilească evenimentele reale şi elementele romantice;</a:t>
            </a:r>
          </a:p>
          <a:p>
            <a:endParaRPr lang="vi-VN" dirty="0"/>
          </a:p>
          <a:p>
            <a:r>
              <a:rPr lang="vi-VN" dirty="0"/>
              <a:t>O6  - să stimuleze gândirea autonomă, reflexivă şi critică  prin interpretarea textului;</a:t>
            </a:r>
          </a:p>
          <a:p>
            <a:endParaRPr lang="vi-VN" dirty="0"/>
          </a:p>
          <a:p>
            <a:r>
              <a:rPr lang="vi-VN" dirty="0"/>
              <a:t>O7  - să identifice structura romanului;</a:t>
            </a:r>
          </a:p>
          <a:p>
            <a:endParaRPr lang="vi-VN" dirty="0"/>
          </a:p>
          <a:p>
            <a:r>
              <a:rPr lang="vi-VN" dirty="0"/>
              <a:t>O8  - să-și expună părerile proprii și să demonstreze toleranţa făţă de  părerile  colegilor; </a:t>
            </a:r>
          </a:p>
          <a:p>
            <a:r>
              <a:rPr lang="vi-VN" dirty="0"/>
              <a:t>O9  -  să compare romanul cu celelalte opere studiate și să-l integreze  în circuitul valorilor  universale;</a:t>
            </a:r>
          </a:p>
          <a:p>
            <a:r>
              <a:rPr lang="vi-VN" dirty="0"/>
              <a:t>O10 - să manifeste interes față de opera studiată și față de lecție în general. </a:t>
            </a:r>
          </a:p>
          <a:p>
            <a:r>
              <a:rPr lang="vi-VN" dirty="0"/>
              <a:t>                                                    </a:t>
            </a:r>
          </a:p>
          <a:p>
            <a:endParaRPr lang="vi-VN" dirty="0"/>
          </a:p>
          <a:p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/>
              <a:t>RECUNOAȘTE OPERA ȘI AUTORUL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5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63237" y="152400"/>
            <a:ext cx="9613900" cy="1081088"/>
          </a:xfrm>
        </p:spPr>
        <p:txBody>
          <a:bodyPr/>
          <a:lstStyle/>
          <a:p>
            <a:r>
              <a:rPr lang="en-US" sz="4400" dirty="0"/>
              <a:t>TABEL CRONOLOGIC</a:t>
            </a:r>
            <a:endParaRPr lang="uk-UA" sz="4400" dirty="0"/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9113" y="196850"/>
            <a:ext cx="4543425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3237" y="1571869"/>
            <a:ext cx="631767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 Îndeplinirea tabelului cronologic                                               </a:t>
            </a:r>
          </a:p>
          <a:p>
            <a:r>
              <a:rPr lang="vi-VN" dirty="0"/>
              <a:t>Victor Hugo  este poet, dramaturg și scriitor din   ----------------(țara). S-a născut ------------------------- (data, luna, anul)  în ----------------------- (localitatea).   Tatăl său era……………….(profesia).  În 1821 întemeiază, împreună  cu frații săi, revista de dreapta……………….(denumirea). În 1827  Hugo reunește în jurul său mai mulți scriitori  romantici, care formează gruparea literară………………(denumirea). </a:t>
            </a:r>
          </a:p>
          <a:p>
            <a:r>
              <a:rPr lang="vi-VN" dirty="0"/>
              <a:t>Viața și opera lui Victor Hugo sunt divizate în </a:t>
            </a:r>
            <a:r>
              <a:rPr lang="ru-RU" dirty="0" err="1"/>
              <a:t>trei</a:t>
            </a:r>
            <a:r>
              <a:rPr lang="vi-VN" dirty="0"/>
              <a:t> perioade………….(denumirile lor). </a:t>
            </a:r>
          </a:p>
          <a:p>
            <a:r>
              <a:rPr lang="vi-VN" dirty="0"/>
              <a:t>Se stinge din viață în anul……….</a:t>
            </a:r>
          </a:p>
          <a:p>
            <a:r>
              <a:rPr lang="vi-VN" dirty="0"/>
              <a:t>Volume  de versuri……………………………………………….(denumiri)</a:t>
            </a:r>
          </a:p>
          <a:p>
            <a:r>
              <a:rPr lang="vi-VN" dirty="0"/>
              <a:t>Proză …………………………………………</a:t>
            </a:r>
            <a:r>
              <a:rPr lang="ru-RU" dirty="0"/>
              <a:t>         (</a:t>
            </a:r>
            <a:r>
              <a:rPr lang="ru-RU" dirty="0" err="1"/>
              <a:t>denumiri</a:t>
            </a:r>
            <a:r>
              <a:rPr lang="ru-RU" dirty="0"/>
              <a:t>)</a:t>
            </a:r>
            <a:endParaRPr lang="vi-VN" dirty="0"/>
          </a:p>
          <a:p>
            <a:r>
              <a:rPr lang="vi-VN" dirty="0"/>
              <a:t>Dramaturgie ……………………………………………………..(denu</a:t>
            </a:r>
            <a:r>
              <a:rPr lang="ru-RU" dirty="0" err="1"/>
              <a:t>miri</a:t>
            </a:r>
            <a:r>
              <a:rPr lang="ru-RU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1"/>
          </p:nvPr>
        </p:nvSpPr>
        <p:spPr>
          <a:xfrm>
            <a:off x="304800" y="538947"/>
            <a:ext cx="11887200" cy="543434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5400" dirty="0"/>
              <a:t>VOCABULAR</a:t>
            </a:r>
            <a:endParaRPr lang="ro-RO" sz="5400" dirty="0"/>
          </a:p>
          <a:p>
            <a:pPr marL="0" indent="0" algn="ctr">
              <a:buNone/>
            </a:pPr>
            <a:endParaRPr lang="en-US" sz="4700" dirty="0"/>
          </a:p>
          <a:p>
            <a:r>
              <a:rPr lang="ro-RO" sz="1600" b="1" dirty="0"/>
              <a:t>A</a:t>
            </a:r>
            <a:r>
              <a:rPr lang="en-US" sz="1600" b="1" dirty="0"/>
              <a:t> se </a:t>
            </a:r>
            <a:r>
              <a:rPr lang="en-US" sz="1600" b="1" dirty="0" err="1"/>
              <a:t>atrofia</a:t>
            </a:r>
            <a:r>
              <a:rPr lang="ro-RO" sz="1600" b="1" dirty="0"/>
              <a:t> </a:t>
            </a:r>
            <a:r>
              <a:rPr lang="en-US" sz="1600" b="1" dirty="0"/>
              <a:t>- </a:t>
            </a:r>
            <a:r>
              <a:rPr lang="en-US" sz="1600" dirty="0"/>
              <a:t>a-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pierde</a:t>
            </a:r>
            <a:r>
              <a:rPr lang="en-US" sz="1600" dirty="0"/>
              <a:t> </a:t>
            </a:r>
            <a:r>
              <a:rPr lang="en-US" sz="1600" dirty="0" err="1"/>
              <a:t>puterea</a:t>
            </a:r>
            <a:r>
              <a:rPr lang="en-US" sz="1600" dirty="0"/>
              <a:t> de </a:t>
            </a:r>
            <a:r>
              <a:rPr lang="en-US" sz="1600" dirty="0" err="1"/>
              <a:t>funcționare</a:t>
            </a:r>
            <a:r>
              <a:rPr lang="en-US" sz="1600" dirty="0"/>
              <a:t>; a </a:t>
            </a:r>
            <a:r>
              <a:rPr lang="en-US" sz="1600" dirty="0" err="1"/>
              <a:t>degenera</a:t>
            </a:r>
            <a:endParaRPr lang="en-US" sz="1600" dirty="0"/>
          </a:p>
          <a:p>
            <a:r>
              <a:rPr lang="en-US" sz="1600" b="1" dirty="0" err="1"/>
              <a:t>Abis</a:t>
            </a:r>
            <a:r>
              <a:rPr lang="ro-RO" sz="1600" dirty="0"/>
              <a:t> </a:t>
            </a:r>
            <a:r>
              <a:rPr lang="en-US" sz="1600" dirty="0"/>
              <a:t>-</a:t>
            </a:r>
            <a:r>
              <a:rPr lang="ro-RO" sz="1600" dirty="0"/>
              <a:t> </a:t>
            </a:r>
            <a:r>
              <a:rPr lang="en-US" sz="1600" dirty="0" err="1"/>
              <a:t>prăpastie</a:t>
            </a:r>
            <a:endParaRPr lang="en-US" sz="1600" dirty="0"/>
          </a:p>
          <a:p>
            <a:r>
              <a:rPr lang="en-US" sz="1600" b="1" dirty="0" err="1"/>
              <a:t>Acostează</a:t>
            </a:r>
            <a:r>
              <a:rPr lang="ro-RO" sz="1600" dirty="0"/>
              <a:t> </a:t>
            </a:r>
            <a:r>
              <a:rPr lang="en-US" sz="1600" dirty="0"/>
              <a:t>- a se </a:t>
            </a:r>
            <a:r>
              <a:rPr lang="en-US" sz="1600" dirty="0" err="1"/>
              <a:t>opri</a:t>
            </a:r>
            <a:r>
              <a:rPr lang="en-US" sz="1600" dirty="0"/>
              <a:t> la </a:t>
            </a:r>
            <a:r>
              <a:rPr lang="en-US" sz="1600" dirty="0" err="1"/>
              <a:t>țărm</a:t>
            </a:r>
            <a:r>
              <a:rPr lang="en-US" sz="1600" dirty="0"/>
              <a:t>, </a:t>
            </a:r>
            <a:r>
              <a:rPr lang="en-US" sz="1600" dirty="0" err="1"/>
              <a:t>venind</a:t>
            </a:r>
            <a:r>
              <a:rPr lang="en-US" sz="1600" dirty="0"/>
              <a:t> din </a:t>
            </a:r>
            <a:r>
              <a:rPr lang="en-US" sz="1600" dirty="0" err="1"/>
              <a:t>larg</a:t>
            </a:r>
            <a:endParaRPr lang="en-US" sz="1600" dirty="0"/>
          </a:p>
          <a:p>
            <a:r>
              <a:rPr lang="en-US" sz="1600" b="1" dirty="0" err="1"/>
              <a:t>Ardezie</a:t>
            </a:r>
            <a:r>
              <a:rPr lang="ro-RO" sz="1600" dirty="0"/>
              <a:t> </a:t>
            </a:r>
            <a:r>
              <a:rPr lang="en-US" sz="1600" dirty="0"/>
              <a:t>-   </a:t>
            </a:r>
            <a:r>
              <a:rPr lang="en-US" sz="1600" dirty="0" err="1"/>
              <a:t>rocă</a:t>
            </a:r>
            <a:r>
              <a:rPr lang="en-US" sz="1600" dirty="0"/>
              <a:t> </a:t>
            </a:r>
            <a:r>
              <a:rPr lang="en-US" sz="1600" dirty="0" err="1"/>
              <a:t>argiloasă</a:t>
            </a:r>
            <a:r>
              <a:rPr lang="en-US" sz="1600" dirty="0"/>
              <a:t> care se </a:t>
            </a:r>
            <a:r>
              <a:rPr lang="en-US" sz="1600" dirty="0" err="1"/>
              <a:t>desface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foi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servește</a:t>
            </a:r>
            <a:r>
              <a:rPr lang="en-US" sz="1600" dirty="0"/>
              <a:t> la </a:t>
            </a:r>
            <a:r>
              <a:rPr lang="en-US" sz="1600" dirty="0" err="1"/>
              <a:t>acoperișul</a:t>
            </a:r>
            <a:r>
              <a:rPr lang="en-US" sz="1600" dirty="0"/>
              <a:t> </a:t>
            </a:r>
            <a:r>
              <a:rPr lang="en-US" sz="1600" dirty="0" err="1"/>
              <a:t>caselor</a:t>
            </a:r>
            <a:r>
              <a:rPr lang="en-US" sz="1600" dirty="0"/>
              <a:t>, la </a:t>
            </a:r>
            <a:r>
              <a:rPr lang="en-US" sz="1600" dirty="0" err="1"/>
              <a:t>fabricarea</a:t>
            </a:r>
            <a:r>
              <a:rPr lang="en-US" sz="1600" dirty="0"/>
              <a:t> </a:t>
            </a:r>
            <a:r>
              <a:rPr lang="en-US" sz="1600" dirty="0" err="1"/>
              <a:t>tăblițelor</a:t>
            </a:r>
            <a:r>
              <a:rPr lang="en-US" sz="1600" dirty="0"/>
              <a:t> de </a:t>
            </a:r>
            <a:r>
              <a:rPr lang="en-US" sz="1600" dirty="0" err="1"/>
              <a:t>scris</a:t>
            </a:r>
            <a:r>
              <a:rPr lang="en-US" sz="1600" dirty="0"/>
              <a:t> etc.</a:t>
            </a:r>
          </a:p>
          <a:p>
            <a:r>
              <a:rPr lang="en-US" sz="1600" b="1" dirty="0" err="1"/>
              <a:t>Angrenaj</a:t>
            </a:r>
            <a:r>
              <a:rPr lang="ro-RO" sz="1600" dirty="0"/>
              <a:t> </a:t>
            </a:r>
            <a:r>
              <a:rPr lang="en-US" sz="1600" dirty="0"/>
              <a:t>- </a:t>
            </a:r>
            <a:r>
              <a:rPr lang="en-US" sz="1600" dirty="0" err="1"/>
              <a:t>sistem</a:t>
            </a:r>
            <a:r>
              <a:rPr lang="en-US" sz="1600" dirty="0"/>
              <a:t> de </a:t>
            </a:r>
            <a:r>
              <a:rPr lang="en-US" sz="1600" dirty="0" err="1"/>
              <a:t>roți</a:t>
            </a:r>
            <a:r>
              <a:rPr lang="en-US" sz="1600" dirty="0"/>
              <a:t> </a:t>
            </a:r>
            <a:r>
              <a:rPr lang="en-US" sz="1600" dirty="0" err="1"/>
              <a:t>dințate</a:t>
            </a:r>
            <a:r>
              <a:rPr lang="en-US" sz="1600" dirty="0"/>
              <a:t>, care se </a:t>
            </a:r>
            <a:r>
              <a:rPr lang="en-US" sz="1600" dirty="0" err="1"/>
              <a:t>îmbucă</a:t>
            </a:r>
            <a:r>
              <a:rPr lang="en-US" sz="1600" dirty="0"/>
              <a:t>  una cu </a:t>
            </a:r>
            <a:r>
              <a:rPr lang="en-US" sz="1600" dirty="0" err="1"/>
              <a:t>alta</a:t>
            </a:r>
            <a:r>
              <a:rPr lang="en-US" sz="1600" dirty="0"/>
              <a:t>,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transmite</a:t>
            </a:r>
            <a:r>
              <a:rPr lang="en-US" sz="1600" dirty="0"/>
              <a:t> o </a:t>
            </a:r>
            <a:r>
              <a:rPr lang="en-US" sz="1600" dirty="0" err="1"/>
              <a:t>mișcare</a:t>
            </a:r>
            <a:r>
              <a:rPr lang="en-US" sz="1600" dirty="0"/>
              <a:t> de </a:t>
            </a:r>
            <a:r>
              <a:rPr lang="en-US" sz="1600" dirty="0" err="1"/>
              <a:t>rotație</a:t>
            </a:r>
            <a:endParaRPr lang="en-US" sz="1600" dirty="0"/>
          </a:p>
          <a:p>
            <a:r>
              <a:rPr lang="en-US" sz="1600" b="1" dirty="0" err="1"/>
              <a:t>Calabre</a:t>
            </a:r>
            <a:r>
              <a:rPr lang="en-US" sz="1600" dirty="0" err="1"/>
              <a:t>z</a:t>
            </a:r>
            <a:r>
              <a:rPr lang="ro-RO" sz="1600" dirty="0"/>
              <a:t> </a:t>
            </a:r>
            <a:r>
              <a:rPr lang="en-US" sz="1600" dirty="0"/>
              <a:t>-   </a:t>
            </a:r>
            <a:r>
              <a:rPr lang="en-US" sz="1600" dirty="0" err="1"/>
              <a:t>persoană</a:t>
            </a:r>
            <a:r>
              <a:rPr lang="en-US" sz="1600" dirty="0"/>
              <a:t> care face parte din </a:t>
            </a:r>
            <a:r>
              <a:rPr lang="en-US" sz="1600" dirty="0" err="1"/>
              <a:t>poulația</a:t>
            </a:r>
            <a:r>
              <a:rPr lang="en-US" sz="1600" dirty="0"/>
              <a:t> de </a:t>
            </a:r>
            <a:r>
              <a:rPr lang="en-US" sz="1600" dirty="0" err="1"/>
              <a:t>bază</a:t>
            </a:r>
            <a:r>
              <a:rPr lang="en-US" sz="1600" dirty="0"/>
              <a:t> a </a:t>
            </a:r>
            <a:r>
              <a:rPr lang="en-US" sz="1600" dirty="0" err="1"/>
              <a:t>Calabriei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care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originară</a:t>
            </a:r>
            <a:r>
              <a:rPr lang="en-US" sz="1600" dirty="0"/>
              <a:t> de </a:t>
            </a:r>
            <a:r>
              <a:rPr lang="en-US" sz="1600" dirty="0" err="1"/>
              <a:t>acolo</a:t>
            </a:r>
            <a:endParaRPr lang="en-US" sz="1600" dirty="0"/>
          </a:p>
          <a:p>
            <a:r>
              <a:rPr lang="en-US" sz="1600" b="1" dirty="0" err="1"/>
              <a:t>Cavernă</a:t>
            </a:r>
            <a:r>
              <a:rPr lang="ro-RO" sz="1600" dirty="0"/>
              <a:t> </a:t>
            </a:r>
            <a:r>
              <a:rPr lang="en-US" sz="1600" dirty="0"/>
              <a:t>- </a:t>
            </a:r>
            <a:r>
              <a:rPr lang="en-US" sz="1600" dirty="0" err="1"/>
              <a:t>peșteră</a:t>
            </a:r>
            <a:endParaRPr lang="en-US" sz="1600" dirty="0"/>
          </a:p>
          <a:p>
            <a:r>
              <a:rPr lang="en-US" sz="1600" b="1" dirty="0" err="1"/>
              <a:t>Gorgonă</a:t>
            </a:r>
            <a:r>
              <a:rPr lang="ro-RO" sz="1600" dirty="0"/>
              <a:t> </a:t>
            </a:r>
            <a:r>
              <a:rPr lang="en-US" sz="1600" dirty="0"/>
              <a:t>- </a:t>
            </a:r>
            <a:r>
              <a:rPr lang="en-US" sz="1600" dirty="0" err="1"/>
              <a:t>monstru</a:t>
            </a:r>
            <a:r>
              <a:rPr lang="en-US" sz="1600" dirty="0"/>
              <a:t> din </a:t>
            </a:r>
            <a:r>
              <a:rPr lang="en-US" sz="1600" dirty="0" err="1"/>
              <a:t>mitologia</a:t>
            </a:r>
            <a:r>
              <a:rPr lang="en-US" sz="1600" dirty="0"/>
              <a:t> </a:t>
            </a:r>
            <a:r>
              <a:rPr lang="en-US" sz="1600" dirty="0" err="1"/>
              <a:t>greacă</a:t>
            </a:r>
            <a:r>
              <a:rPr lang="en-US" sz="1600" dirty="0"/>
              <a:t>, </a:t>
            </a:r>
            <a:r>
              <a:rPr lang="en-US" sz="1600" dirty="0" err="1"/>
              <a:t>închipuit</a:t>
            </a:r>
            <a:r>
              <a:rPr lang="en-US" sz="1600" dirty="0"/>
              <a:t> ca o </a:t>
            </a:r>
            <a:r>
              <a:rPr lang="en-US" sz="1600" dirty="0" err="1"/>
              <a:t>femeie</a:t>
            </a:r>
            <a:r>
              <a:rPr lang="en-US" sz="1600" dirty="0"/>
              <a:t> cu </a:t>
            </a:r>
            <a:r>
              <a:rPr lang="en-US" sz="1600" dirty="0" err="1"/>
              <a:t>șerpi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loc de </a:t>
            </a:r>
            <a:r>
              <a:rPr lang="en-US" sz="1600" dirty="0" err="1"/>
              <a:t>păr</a:t>
            </a:r>
            <a:r>
              <a:rPr lang="en-US" sz="1600" dirty="0"/>
              <a:t>, a </a:t>
            </a:r>
            <a:r>
              <a:rPr lang="en-US" sz="1600" dirty="0" err="1"/>
              <a:t>cărei</a:t>
            </a:r>
            <a:r>
              <a:rPr lang="en-US" sz="1600" dirty="0"/>
              <a:t> </a:t>
            </a:r>
            <a:r>
              <a:rPr lang="en-US" sz="1600" dirty="0" err="1"/>
              <a:t>privire</a:t>
            </a:r>
            <a:r>
              <a:rPr lang="en-US" sz="1600" dirty="0"/>
              <a:t>  </a:t>
            </a:r>
            <a:r>
              <a:rPr lang="en-US" sz="1600" dirty="0" err="1"/>
              <a:t>împietrea</a:t>
            </a:r>
            <a:r>
              <a:rPr lang="en-US" sz="1600" dirty="0"/>
              <a:t> </a:t>
            </a:r>
            <a:r>
              <a:rPr lang="en-US" sz="1600" dirty="0" err="1"/>
              <a:t>orice</a:t>
            </a:r>
            <a:r>
              <a:rPr lang="en-US" sz="1600" dirty="0"/>
              <a:t> </a:t>
            </a:r>
            <a:r>
              <a:rPr lang="en-US" sz="1600" dirty="0" err="1"/>
              <a:t>ființă</a:t>
            </a:r>
            <a:r>
              <a:rPr lang="en-US" sz="1600" dirty="0"/>
              <a:t>; ornament </a:t>
            </a:r>
            <a:r>
              <a:rPr lang="en-US" sz="1600" dirty="0" err="1"/>
              <a:t>arhitectural</a:t>
            </a:r>
            <a:r>
              <a:rPr lang="en-US" sz="1600" dirty="0"/>
              <a:t> </a:t>
            </a:r>
            <a:r>
              <a:rPr lang="en-US" sz="1600" dirty="0" err="1"/>
              <a:t>reprezentând</a:t>
            </a:r>
            <a:r>
              <a:rPr lang="en-US" sz="1600" dirty="0"/>
              <a:t> capul </a:t>
            </a:r>
            <a:r>
              <a:rPr lang="en-US" sz="1600" dirty="0" err="1"/>
              <a:t>unui</a:t>
            </a:r>
            <a:r>
              <a:rPr lang="en-US" sz="1600" dirty="0"/>
              <a:t> </a:t>
            </a:r>
            <a:r>
              <a:rPr lang="en-US" sz="1600" dirty="0" err="1"/>
              <a:t>astfel</a:t>
            </a:r>
            <a:r>
              <a:rPr lang="en-US" sz="1600" dirty="0"/>
              <a:t> de </a:t>
            </a:r>
            <a:r>
              <a:rPr lang="en-US" sz="1600" dirty="0" err="1"/>
              <a:t>monstru</a:t>
            </a:r>
            <a:endParaRPr lang="en-US" sz="1600" dirty="0"/>
          </a:p>
          <a:p>
            <a:r>
              <a:rPr lang="en-US" sz="1600" b="1" dirty="0" err="1"/>
              <a:t>Grotesc</a:t>
            </a:r>
            <a:r>
              <a:rPr lang="ro-RO" sz="1600" dirty="0"/>
              <a:t> </a:t>
            </a:r>
            <a:r>
              <a:rPr lang="en-US" sz="1600" dirty="0"/>
              <a:t>- de un comic </a:t>
            </a:r>
            <a:r>
              <a:rPr lang="en-US" sz="1600" dirty="0" err="1"/>
              <a:t>exagerat</a:t>
            </a:r>
            <a:r>
              <a:rPr lang="en-US" sz="1600" dirty="0"/>
              <a:t>; </a:t>
            </a:r>
            <a:r>
              <a:rPr lang="en-US" sz="1600" dirty="0" err="1"/>
              <a:t>ridicol</a:t>
            </a:r>
            <a:r>
              <a:rPr lang="en-US" sz="1600" dirty="0"/>
              <a:t>, </a:t>
            </a:r>
            <a:r>
              <a:rPr lang="en-US" sz="1600" dirty="0" err="1"/>
              <a:t>burlesc</a:t>
            </a:r>
            <a:endParaRPr lang="en-US" sz="1600" dirty="0"/>
          </a:p>
          <a:p>
            <a:r>
              <a:rPr lang="en-US" sz="1600" b="1" dirty="0" err="1"/>
              <a:t>Himeră</a:t>
            </a:r>
            <a:r>
              <a:rPr lang="ro-RO" sz="1600" dirty="0"/>
              <a:t> </a:t>
            </a:r>
            <a:r>
              <a:rPr lang="en-US" sz="1600" dirty="0"/>
              <a:t>- </a:t>
            </a:r>
            <a:r>
              <a:rPr lang="en-US" sz="1600" dirty="0" err="1"/>
              <a:t>închipuire</a:t>
            </a:r>
            <a:r>
              <a:rPr lang="en-US" sz="1600" dirty="0"/>
              <a:t> </a:t>
            </a:r>
            <a:r>
              <a:rPr lang="en-US" sz="1600" dirty="0" err="1"/>
              <a:t>fără</a:t>
            </a:r>
            <a:r>
              <a:rPr lang="en-US" sz="1600" dirty="0"/>
              <a:t> </a:t>
            </a:r>
            <a:r>
              <a:rPr lang="en-US" sz="1600" dirty="0" err="1"/>
              <a:t>temei</a:t>
            </a:r>
            <a:r>
              <a:rPr lang="en-US" sz="1600" dirty="0"/>
              <a:t>, </a:t>
            </a:r>
            <a:r>
              <a:rPr lang="en-US" sz="1600" dirty="0" err="1"/>
              <a:t>irealizabilă</a:t>
            </a:r>
            <a:r>
              <a:rPr lang="en-US" sz="1600" dirty="0"/>
              <a:t>; </a:t>
            </a:r>
            <a:r>
              <a:rPr lang="en-US" sz="1600" dirty="0" err="1"/>
              <a:t>iluzie</a:t>
            </a:r>
            <a:endParaRPr lang="en-US" sz="1600" dirty="0"/>
          </a:p>
          <a:p>
            <a:r>
              <a:rPr lang="en-US" sz="1600" b="1" dirty="0" err="1"/>
              <a:t>Macabru</a:t>
            </a:r>
            <a:r>
              <a:rPr lang="ro-RO" sz="1600" dirty="0"/>
              <a:t> </a:t>
            </a:r>
            <a:r>
              <a:rPr lang="en-US" sz="1600" dirty="0"/>
              <a:t>- care se </a:t>
            </a:r>
            <a:r>
              <a:rPr lang="en-US" sz="1600" dirty="0" err="1"/>
              <a:t>referă</a:t>
            </a:r>
            <a:r>
              <a:rPr lang="en-US" sz="1600" dirty="0"/>
              <a:t> la </a:t>
            </a:r>
            <a:r>
              <a:rPr lang="en-US" sz="1600" dirty="0" err="1"/>
              <a:t>moarte</a:t>
            </a:r>
            <a:r>
              <a:rPr lang="en-US" sz="1600" dirty="0"/>
              <a:t>, care </a:t>
            </a:r>
            <a:r>
              <a:rPr lang="en-US" sz="1600" dirty="0" err="1"/>
              <a:t>inspiră</a:t>
            </a:r>
            <a:r>
              <a:rPr lang="en-US" sz="1600" dirty="0"/>
              <a:t> </a:t>
            </a:r>
            <a:r>
              <a:rPr lang="en-US" sz="1600" dirty="0" err="1"/>
              <a:t>groază</a:t>
            </a:r>
            <a:endParaRPr lang="en-US" sz="1600" dirty="0"/>
          </a:p>
          <a:p>
            <a:r>
              <a:rPr lang="en-US" sz="1600" b="1" dirty="0" err="1"/>
              <a:t>Robă</a:t>
            </a:r>
            <a:r>
              <a:rPr lang="ro-RO" sz="1600" dirty="0"/>
              <a:t> </a:t>
            </a:r>
            <a:r>
              <a:rPr lang="en-US" sz="1600" dirty="0"/>
              <a:t>- </a:t>
            </a:r>
            <a:r>
              <a:rPr lang="en-US" sz="1600" dirty="0" err="1"/>
              <a:t>haină</a:t>
            </a:r>
            <a:r>
              <a:rPr lang="en-US" sz="1600" dirty="0"/>
              <a:t> </a:t>
            </a:r>
            <a:r>
              <a:rPr lang="en-US" sz="1600" dirty="0" err="1"/>
              <a:t>lungă</a:t>
            </a:r>
            <a:r>
              <a:rPr lang="en-US" sz="1600" dirty="0"/>
              <a:t> de </a:t>
            </a:r>
            <a:r>
              <a:rPr lang="en-US" sz="1600" dirty="0" err="1"/>
              <a:t>ceremonie</a:t>
            </a:r>
            <a:r>
              <a:rPr lang="en-US" sz="1600" dirty="0"/>
              <a:t>, </a:t>
            </a:r>
            <a:r>
              <a:rPr lang="en-US" sz="1600" dirty="0" err="1"/>
              <a:t>purtată</a:t>
            </a:r>
            <a:r>
              <a:rPr lang="en-US" sz="1600" dirty="0"/>
              <a:t> de </a:t>
            </a:r>
            <a:r>
              <a:rPr lang="en-US" sz="1600" dirty="0" err="1"/>
              <a:t>magistrați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ședințe</a:t>
            </a:r>
            <a:r>
              <a:rPr lang="en-US" sz="1600" dirty="0"/>
              <a:t>  </a:t>
            </a:r>
            <a:r>
              <a:rPr lang="en-US" sz="1600" dirty="0" err="1"/>
              <a:t>și</a:t>
            </a:r>
            <a:r>
              <a:rPr lang="en-US" sz="1600" dirty="0"/>
              <a:t> de </a:t>
            </a:r>
            <a:r>
              <a:rPr lang="en-US" sz="1600" dirty="0" err="1"/>
              <a:t>profesori</a:t>
            </a:r>
            <a:r>
              <a:rPr lang="en-US" sz="1600" dirty="0"/>
              <a:t> </a:t>
            </a:r>
            <a:r>
              <a:rPr lang="en-US" sz="1600" dirty="0" err="1"/>
              <a:t>universitari</a:t>
            </a:r>
            <a:r>
              <a:rPr lang="en-US" sz="1600" dirty="0"/>
              <a:t> la </a:t>
            </a:r>
            <a:r>
              <a:rPr lang="en-US" sz="1600" dirty="0" err="1"/>
              <a:t>anumite</a:t>
            </a:r>
            <a:r>
              <a:rPr lang="en-US" sz="1600" dirty="0"/>
              <a:t> </a:t>
            </a:r>
            <a:r>
              <a:rPr lang="en-US" sz="1600" dirty="0" err="1"/>
              <a:t>solemnități</a:t>
            </a:r>
            <a:endParaRPr lang="en-US" sz="1600" dirty="0"/>
          </a:p>
          <a:p>
            <a:r>
              <a:rPr lang="en-US" sz="1600" b="1" dirty="0" err="1"/>
              <a:t>Sanctuar</a:t>
            </a:r>
            <a:r>
              <a:rPr lang="ro-RO" sz="1600" dirty="0"/>
              <a:t> </a:t>
            </a:r>
            <a:r>
              <a:rPr lang="en-US" sz="1600" dirty="0"/>
              <a:t>- altar (</a:t>
            </a:r>
            <a:r>
              <a:rPr lang="en-US" sz="1600" dirty="0" err="1"/>
              <a:t>într</a:t>
            </a:r>
            <a:r>
              <a:rPr lang="en-US" sz="1600" dirty="0"/>
              <a:t>-un </a:t>
            </a:r>
            <a:r>
              <a:rPr lang="en-US" sz="1600" dirty="0" err="1"/>
              <a:t>templu</a:t>
            </a:r>
            <a:r>
              <a:rPr lang="en-US" sz="1600" dirty="0"/>
              <a:t>, </a:t>
            </a:r>
            <a:r>
              <a:rPr lang="en-US" sz="1600" dirty="0" err="1"/>
              <a:t>într</a:t>
            </a:r>
            <a:r>
              <a:rPr lang="en-US" sz="1600" dirty="0"/>
              <a:t>-un altar)</a:t>
            </a:r>
          </a:p>
          <a:p>
            <a:r>
              <a:rPr lang="en-US" sz="1600" b="1" dirty="0"/>
              <a:t>Saxon</a:t>
            </a:r>
            <a:r>
              <a:rPr lang="ro-RO" sz="1600" dirty="0"/>
              <a:t> </a:t>
            </a:r>
            <a:r>
              <a:rPr lang="en-US" sz="1600" dirty="0"/>
              <a:t>- </a:t>
            </a:r>
            <a:r>
              <a:rPr lang="en-US" sz="1600" dirty="0" err="1"/>
              <a:t>persoană</a:t>
            </a:r>
            <a:r>
              <a:rPr lang="en-US" sz="1600" dirty="0"/>
              <a:t> care </a:t>
            </a:r>
            <a:r>
              <a:rPr lang="en-US" sz="1600" dirty="0" err="1"/>
              <a:t>făcea</a:t>
            </a:r>
            <a:r>
              <a:rPr lang="en-US" sz="1600" dirty="0"/>
              <a:t> parte din </a:t>
            </a:r>
            <a:r>
              <a:rPr lang="en-US" sz="1600" dirty="0" err="1"/>
              <a:t>populația</a:t>
            </a:r>
            <a:r>
              <a:rPr lang="en-US" sz="1600" dirty="0"/>
              <a:t> de </a:t>
            </a:r>
            <a:r>
              <a:rPr lang="en-US" sz="1600" dirty="0" err="1"/>
              <a:t>bază</a:t>
            </a:r>
            <a:r>
              <a:rPr lang="en-US" sz="1600" dirty="0"/>
              <a:t> a </a:t>
            </a:r>
            <a:r>
              <a:rPr lang="en-US" sz="1600" dirty="0" err="1"/>
              <a:t>vechii</a:t>
            </a:r>
            <a:r>
              <a:rPr lang="en-US" sz="1600" dirty="0"/>
              <a:t> </a:t>
            </a:r>
            <a:r>
              <a:rPr lang="en-US" sz="1600" dirty="0" err="1"/>
              <a:t>Saxonii</a:t>
            </a:r>
            <a:r>
              <a:rPr lang="en-US" sz="1600" dirty="0"/>
              <a:t>.</a:t>
            </a:r>
          </a:p>
          <a:p>
            <a:r>
              <a:rPr lang="en-US" sz="1600" b="1" dirty="0" err="1"/>
              <a:t>Schelărie</a:t>
            </a:r>
            <a:r>
              <a:rPr lang="ro-RO" sz="1600" dirty="0"/>
              <a:t> </a:t>
            </a:r>
            <a:r>
              <a:rPr lang="en-US" sz="1600" dirty="0"/>
              <a:t>-  </a:t>
            </a:r>
            <a:r>
              <a:rPr lang="en-US" sz="1600" dirty="0" err="1"/>
              <a:t>scheletul</a:t>
            </a:r>
            <a:r>
              <a:rPr lang="en-US" sz="1600" dirty="0"/>
              <a:t> </a:t>
            </a:r>
            <a:r>
              <a:rPr lang="en-US" sz="1600" dirty="0" err="1"/>
              <a:t>unei</a:t>
            </a:r>
            <a:r>
              <a:rPr lang="en-US" sz="1600" dirty="0"/>
              <a:t> </a:t>
            </a:r>
            <a:r>
              <a:rPr lang="en-US" sz="1600" dirty="0" err="1"/>
              <a:t>construcții</a:t>
            </a:r>
            <a:endParaRPr lang="en-US" sz="1600" dirty="0"/>
          </a:p>
          <a:p>
            <a:r>
              <a:rPr lang="en-US" sz="1600" b="1" dirty="0" err="1"/>
              <a:t>Spalier</a:t>
            </a:r>
            <a:r>
              <a:rPr lang="ro-RO" sz="1600" dirty="0"/>
              <a:t> </a:t>
            </a:r>
            <a:r>
              <a:rPr lang="en-US" sz="1600" dirty="0"/>
              <a:t>- </a:t>
            </a:r>
            <a:r>
              <a:rPr lang="en-US" sz="1600" dirty="0" err="1"/>
              <a:t>suport</a:t>
            </a:r>
            <a:r>
              <a:rPr lang="en-US" sz="1600" dirty="0"/>
              <a:t> </a:t>
            </a:r>
            <a:r>
              <a:rPr lang="en-US" sz="1600" dirty="0" err="1"/>
              <a:t>servind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susține</a:t>
            </a:r>
            <a:r>
              <a:rPr lang="en-US" sz="1600" dirty="0"/>
              <a:t> </a:t>
            </a:r>
            <a:r>
              <a:rPr lang="en-US" sz="1600" dirty="0" err="1"/>
              <a:t>vița</a:t>
            </a:r>
            <a:r>
              <a:rPr lang="en-US" sz="1600" dirty="0"/>
              <a:t> de vie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alte</a:t>
            </a:r>
            <a:r>
              <a:rPr lang="en-US" sz="1600" dirty="0"/>
              <a:t> </a:t>
            </a:r>
            <a:r>
              <a:rPr lang="en-US" sz="1600" dirty="0" err="1"/>
              <a:t>plante</a:t>
            </a:r>
            <a:r>
              <a:rPr lang="en-US" sz="1600" dirty="0"/>
              <a:t> </a:t>
            </a:r>
            <a:r>
              <a:rPr lang="en-US" sz="1600" dirty="0" err="1"/>
              <a:t>agățătoate</a:t>
            </a:r>
            <a:endParaRPr lang="en-US" sz="1600" dirty="0"/>
          </a:p>
          <a:p>
            <a:r>
              <a:rPr lang="en-US" sz="1600" b="1" dirty="0" err="1"/>
              <a:t>Togă</a:t>
            </a:r>
            <a:r>
              <a:rPr lang="ro-RO" sz="1600" b="1" dirty="0"/>
              <a:t> </a:t>
            </a:r>
            <a:r>
              <a:rPr lang="en-US" sz="1600" dirty="0"/>
              <a:t>- </a:t>
            </a:r>
            <a:r>
              <a:rPr lang="en-US" sz="1600" dirty="0" err="1"/>
              <a:t>mantie</a:t>
            </a:r>
            <a:r>
              <a:rPr lang="en-US" sz="1600" dirty="0"/>
              <a:t> </a:t>
            </a:r>
            <a:r>
              <a:rPr lang="en-US" sz="1600" dirty="0" err="1"/>
              <a:t>lungă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largă</a:t>
            </a:r>
            <a:r>
              <a:rPr lang="en-US" sz="1600" dirty="0"/>
              <a:t>, </a:t>
            </a:r>
            <a:r>
              <a:rPr lang="en-US" sz="1600" dirty="0" err="1"/>
              <a:t>fără</a:t>
            </a:r>
            <a:r>
              <a:rPr lang="en-US" sz="1600" dirty="0"/>
              <a:t> </a:t>
            </a:r>
            <a:r>
              <a:rPr lang="en-US" sz="1600" dirty="0" err="1"/>
              <a:t>mâneci</a:t>
            </a:r>
            <a:r>
              <a:rPr lang="en-US" sz="1600" dirty="0"/>
              <a:t>, pe care o </a:t>
            </a:r>
            <a:r>
              <a:rPr lang="en-US" sz="1600" dirty="0" err="1"/>
              <a:t>purtau</a:t>
            </a:r>
            <a:r>
              <a:rPr lang="en-US" sz="1600" dirty="0"/>
              <a:t> </a:t>
            </a:r>
            <a:r>
              <a:rPr lang="en-US" sz="1600" dirty="0" err="1"/>
              <a:t>romanii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44106" y="878536"/>
            <a:ext cx="10154260" cy="1081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/>
              <a:t>            </a:t>
            </a:r>
            <a:r>
              <a:rPr lang="en-US" sz="5300" dirty="0" err="1"/>
              <a:t>Proiect</a:t>
            </a:r>
            <a:r>
              <a:rPr lang="ru-RU" sz="5300" dirty="0"/>
              <a:t> DE CERCETARE</a:t>
            </a:r>
            <a:endParaRPr lang="uk-UA" sz="53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507" y="2175162"/>
            <a:ext cx="5227566" cy="418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>
                <a:latin typeface="+mn-lt"/>
              </a:rPr>
              <a:t>PROBLEMATICA ROMANULUI </a:t>
            </a:r>
            <a:endParaRPr lang="uk-UA" sz="6600" dirty="0">
              <a:latin typeface="+mn-lt"/>
            </a:endParaRPr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42595" y="4558145"/>
            <a:ext cx="3282654" cy="2290510"/>
          </a:xfrm>
        </p:spPr>
      </p:pic>
      <p:pic>
        <p:nvPicPr>
          <p:cNvPr id="2457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8119" y="4367483"/>
            <a:ext cx="2464794" cy="249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2" y="1357746"/>
            <a:ext cx="3986857" cy="303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4" y="4367482"/>
            <a:ext cx="3876020" cy="239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696" y="1243334"/>
            <a:ext cx="3838214" cy="294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328" y="1243334"/>
            <a:ext cx="3408217" cy="329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err="1"/>
              <a:t>Diagrama</a:t>
            </a:r>
            <a:r>
              <a:rPr lang="en-US" sz="6000" dirty="0"/>
              <a:t> Venn</a:t>
            </a:r>
            <a:endParaRPr lang="uk-UA" sz="6000" dirty="0"/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8354" y="1554163"/>
            <a:ext cx="6398491" cy="452596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330325" y="727075"/>
            <a:ext cx="9613900" cy="1081088"/>
          </a:xfrm>
        </p:spPr>
        <p:txBody>
          <a:bodyPr>
            <a:normAutofit fontScale="90000"/>
          </a:bodyPr>
          <a:lstStyle/>
          <a:p>
            <a:r>
              <a:rPr lang="en-US" sz="6600" dirty="0" err="1"/>
              <a:t>Structura</a:t>
            </a:r>
            <a:r>
              <a:rPr lang="en-US" sz="6600" dirty="0"/>
              <a:t> </a:t>
            </a:r>
            <a:r>
              <a:rPr lang="en-US" sz="6600" dirty="0" err="1"/>
              <a:t>romanului</a:t>
            </a:r>
            <a:endParaRPr lang="uk-UA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789708" y="2632364"/>
            <a:ext cx="114760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Romanul</a:t>
            </a:r>
            <a:r>
              <a:rPr lang="ru-RU" sz="36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   </a:t>
            </a:r>
            <a:r>
              <a:rPr lang="ro-RO" sz="36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„</a:t>
            </a:r>
            <a:r>
              <a:rPr lang="ru-RU" sz="3600" i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NOTRE DAME DE PARIS</a:t>
            </a:r>
            <a:r>
              <a:rPr lang="ro-RO" sz="3600" i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”</a:t>
            </a:r>
            <a:r>
              <a:rPr lang="ru-RU" sz="3600" i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  </a:t>
            </a:r>
            <a:r>
              <a:rPr lang="ru-RU" sz="3600" i="1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este</a:t>
            </a:r>
            <a:r>
              <a:rPr lang="ru-RU" sz="3600" i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3600" i="1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structurat</a:t>
            </a:r>
            <a:r>
              <a:rPr lang="ru-RU" sz="3600" i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3600" i="1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în</a:t>
            </a:r>
            <a:r>
              <a:rPr lang="ru-RU" sz="3600" i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3600" i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endParaRPr lang="ru-RU" sz="3600" i="1" dirty="0">
              <a:solidFill>
                <a:srgbClr val="C00000"/>
              </a:solidFill>
              <a:latin typeface="+mj-lt"/>
            </a:endParaRPr>
          </a:p>
          <a:p>
            <a:r>
              <a:rPr lang="ro-RO" sz="3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u</a:t>
            </a:r>
            <a:r>
              <a:rPr lang="ru-RU" sz="3600" b="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nsprezece</a:t>
            </a:r>
            <a:r>
              <a:rPr lang="ru-RU" sz="3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3600" b="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capitole</a:t>
            </a:r>
            <a:r>
              <a:rPr lang="ru-RU" sz="3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, </a:t>
            </a:r>
            <a:r>
              <a:rPr lang="ru-RU" sz="3600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 </a:t>
            </a:r>
            <a:r>
              <a:rPr lang="ru-RU" sz="3600" b="1" dirty="0" err="1">
                <a:solidFill>
                  <a:schemeClr val="tx1">
                    <a:lumMod val="65000"/>
                  </a:schemeClr>
                </a:solidFill>
                <a:latin typeface="+mj-lt"/>
              </a:rPr>
              <a:t>numite</a:t>
            </a:r>
            <a:r>
              <a:rPr lang="ru-RU" sz="3600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 </a:t>
            </a:r>
            <a:r>
              <a:rPr lang="ru-RU" sz="3600" b="1" dirty="0" err="1">
                <a:solidFill>
                  <a:schemeClr val="tx1">
                    <a:lumMod val="65000"/>
                  </a:schemeClr>
                </a:solidFill>
                <a:latin typeface="+mj-lt"/>
              </a:rPr>
              <a:t>cărți</a:t>
            </a:r>
            <a:r>
              <a:rPr lang="ru-RU" sz="3600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, </a:t>
            </a:r>
            <a:r>
              <a:rPr lang="ru-RU" sz="3600" b="1" dirty="0" err="1">
                <a:solidFill>
                  <a:schemeClr val="tx1">
                    <a:lumMod val="65000"/>
                  </a:schemeClr>
                </a:solidFill>
                <a:latin typeface="+mj-lt"/>
              </a:rPr>
              <a:t>fiecare</a:t>
            </a:r>
            <a:r>
              <a:rPr lang="ru-RU" sz="3600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 </a:t>
            </a:r>
            <a:r>
              <a:rPr lang="ru-RU" sz="3600" b="1" dirty="0" err="1">
                <a:solidFill>
                  <a:schemeClr val="tx1">
                    <a:lumMod val="65000"/>
                  </a:schemeClr>
                </a:solidFill>
                <a:latin typeface="+mj-lt"/>
              </a:rPr>
              <a:t>carte</a:t>
            </a:r>
            <a:r>
              <a:rPr lang="ru-RU" sz="3600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 </a:t>
            </a:r>
          </a:p>
          <a:p>
            <a:r>
              <a:rPr lang="ru-RU" sz="3600" b="1" dirty="0" err="1">
                <a:solidFill>
                  <a:schemeClr val="tx1">
                    <a:lumMod val="65000"/>
                  </a:schemeClr>
                </a:solidFill>
                <a:latin typeface="+mj-lt"/>
              </a:rPr>
              <a:t>având</a:t>
            </a:r>
            <a:r>
              <a:rPr lang="ru-RU" sz="3600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 </a:t>
            </a:r>
            <a:r>
              <a:rPr lang="ru-RU" sz="3600" b="1" dirty="0" err="1">
                <a:solidFill>
                  <a:schemeClr val="tx1">
                    <a:lumMod val="65000"/>
                  </a:schemeClr>
                </a:solidFill>
                <a:latin typeface="+mj-lt"/>
              </a:rPr>
              <a:t>câteva</a:t>
            </a:r>
            <a:r>
              <a:rPr lang="ru-RU" sz="3600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  </a:t>
            </a:r>
            <a:r>
              <a:rPr lang="ru-RU" sz="3600" b="1" dirty="0" err="1">
                <a:solidFill>
                  <a:schemeClr val="tx1">
                    <a:lumMod val="65000"/>
                  </a:schemeClr>
                </a:solidFill>
                <a:latin typeface="+mj-lt"/>
              </a:rPr>
              <a:t>părți</a:t>
            </a:r>
            <a:r>
              <a:rPr lang="ru-RU" sz="3600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. </a:t>
            </a:r>
            <a:r>
              <a:rPr lang="ru-RU" sz="3600" i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endParaRPr lang="ru-RU" sz="36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280</TotalTime>
  <Words>584</Words>
  <Application>Microsoft Office PowerPoint</Application>
  <PresentationFormat>Широкоэкранный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Agency FB</vt:lpstr>
      <vt:lpstr>Aharoni</vt:lpstr>
      <vt:lpstr>Arial</vt:lpstr>
      <vt:lpstr>Arial Black</vt:lpstr>
      <vt:lpstr>Franklin Gothic Book</vt:lpstr>
      <vt:lpstr>Franklin Gothic Medium</vt:lpstr>
      <vt:lpstr>Harlow Solid Italic</vt:lpstr>
      <vt:lpstr>Trebuchet MS</vt:lpstr>
      <vt:lpstr>Wingdings 2</vt:lpstr>
      <vt:lpstr>Трек</vt:lpstr>
      <vt:lpstr>Презентация PowerPoint</vt:lpstr>
      <vt:lpstr>Obiective operaŢionale:</vt:lpstr>
      <vt:lpstr>RECUNOAȘTE OPERA ȘI AUTORUL </vt:lpstr>
      <vt:lpstr>TABEL CRONOLOGIC</vt:lpstr>
      <vt:lpstr>Презентация PowerPoint</vt:lpstr>
      <vt:lpstr>            Proiect DE CERCETARE</vt:lpstr>
      <vt:lpstr>PROBLEMATICA ROMANULUI </vt:lpstr>
      <vt:lpstr>Diagrama Venn</vt:lpstr>
      <vt:lpstr>Structura romanului</vt:lpstr>
      <vt:lpstr>TEMĂ pentru acasă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Лилия</cp:lastModifiedBy>
  <cp:revision>21</cp:revision>
  <dcterms:created xsi:type="dcterms:W3CDTF">2016-11-10T09:33:48Z</dcterms:created>
  <dcterms:modified xsi:type="dcterms:W3CDTF">2024-06-18T14:17:58Z</dcterms:modified>
</cp:coreProperties>
</file>