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79" r:id="rId2"/>
    <p:sldId id="269" r:id="rId3"/>
    <p:sldId id="256" r:id="rId4"/>
    <p:sldId id="268" r:id="rId5"/>
    <p:sldId id="270" r:id="rId6"/>
    <p:sldId id="261" r:id="rId7"/>
    <p:sldId id="262" r:id="rId8"/>
    <p:sldId id="264" r:id="rId9"/>
    <p:sldId id="265" r:id="rId10"/>
    <p:sldId id="271" r:id="rId11"/>
    <p:sldId id="273" r:id="rId12"/>
    <p:sldId id="272" r:id="rId13"/>
    <p:sldId id="274" r:id="rId14"/>
    <p:sldId id="275" r:id="rId15"/>
    <p:sldId id="276" r:id="rId16"/>
    <p:sldId id="277" r:id="rId17"/>
    <p:sldId id="278" r:id="rId18"/>
    <p:sldId id="259" r:id="rId19"/>
    <p:sldId id="267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77" autoAdjust="0"/>
    <p:restoredTop sz="94671" autoAdjust="0"/>
  </p:normalViewPr>
  <p:slideViewPr>
    <p:cSldViewPr>
      <p:cViewPr varScale="1">
        <p:scale>
          <a:sx n="100" d="100"/>
          <a:sy n="100" d="100"/>
        </p:scale>
        <p:origin x="288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85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6/18/2024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6/18/2024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ransition spd="med"/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7" Type="http://schemas.openxmlformats.org/officeDocument/2006/relationships/oleObject" Target="../embeddings/oleObject9.bin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wmf"/><Relationship Id="rId5" Type="http://schemas.openxmlformats.org/officeDocument/2006/relationships/oleObject" Target="../embeddings/oleObject8.bin"/><Relationship Id="rId4" Type="http://schemas.openxmlformats.org/officeDocument/2006/relationships/image" Target="../media/image24.w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w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wmf"/><Relationship Id="rId3" Type="http://schemas.openxmlformats.org/officeDocument/2006/relationships/oleObject" Target="../embeddings/oleObject4.bin"/><Relationship Id="rId7" Type="http://schemas.openxmlformats.org/officeDocument/2006/relationships/oleObject" Target="../embeddings/oleObject6.bin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w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11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73893" y="3429000"/>
            <a:ext cx="558501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dirty="0" err="1">
                <a:solidFill>
                  <a:schemeClr val="accent2"/>
                </a:solidFill>
                <a:latin typeface="Arial Black" panose="020B0A04020102020204" pitchFamily="34" charset="0"/>
              </a:rPr>
              <a:t>Generalizarea</a:t>
            </a:r>
            <a:r>
              <a:rPr lang="en-US" sz="3600" dirty="0">
                <a:solidFill>
                  <a:schemeClr val="accent2"/>
                </a:solidFill>
                <a:latin typeface="Arial Black" panose="020B0A04020102020204" pitchFamily="34" charset="0"/>
              </a:rPr>
              <a:t> </a:t>
            </a:r>
            <a:r>
              <a:rPr lang="en-US" sz="3600" dirty="0" err="1">
                <a:solidFill>
                  <a:schemeClr val="accent2"/>
                </a:solidFill>
                <a:latin typeface="Arial Black" panose="020B0A04020102020204" pitchFamily="34" charset="0"/>
              </a:rPr>
              <a:t>şi</a:t>
            </a:r>
            <a:r>
              <a:rPr lang="en-US" sz="3600" dirty="0">
                <a:solidFill>
                  <a:schemeClr val="accent2"/>
                </a:solidFill>
                <a:latin typeface="Arial Black" panose="020B0A04020102020204" pitchFamily="34" charset="0"/>
              </a:rPr>
              <a:t>  </a:t>
            </a:r>
            <a:r>
              <a:rPr lang="en-US" sz="3600" dirty="0" err="1">
                <a:solidFill>
                  <a:schemeClr val="accent2"/>
                </a:solidFill>
                <a:latin typeface="Arial Black" panose="020B0A04020102020204" pitchFamily="34" charset="0"/>
              </a:rPr>
              <a:t>sistematizarea</a:t>
            </a:r>
            <a:r>
              <a:rPr lang="en-US" sz="3600" dirty="0">
                <a:solidFill>
                  <a:schemeClr val="accent2"/>
                </a:solidFill>
                <a:latin typeface="Arial Black" panose="020B0A04020102020204" pitchFamily="34" charset="0"/>
              </a:rPr>
              <a:t>  </a:t>
            </a:r>
            <a:r>
              <a:rPr lang="en-US" sz="3600" dirty="0" err="1">
                <a:solidFill>
                  <a:schemeClr val="accent2"/>
                </a:solidFill>
                <a:latin typeface="Arial Black" panose="020B0A04020102020204" pitchFamily="34" charset="0"/>
              </a:rPr>
              <a:t>cunoştinţelor</a:t>
            </a:r>
            <a:r>
              <a:rPr lang="en-US" sz="3600" dirty="0">
                <a:solidFill>
                  <a:schemeClr val="accent2"/>
                </a:solidFill>
                <a:latin typeface="Arial Black" panose="020B0A04020102020204" pitchFamily="34" charset="0"/>
              </a:rPr>
              <a:t>  </a:t>
            </a:r>
            <a:r>
              <a:rPr lang="en-US" sz="3600" dirty="0" err="1">
                <a:solidFill>
                  <a:schemeClr val="accent2"/>
                </a:solidFill>
                <a:latin typeface="Arial Black" panose="020B0A04020102020204" pitchFamily="34" charset="0"/>
              </a:rPr>
              <a:t>despre</a:t>
            </a:r>
            <a:r>
              <a:rPr lang="en-US" sz="3600" dirty="0">
                <a:solidFill>
                  <a:schemeClr val="accent2"/>
                </a:solidFill>
                <a:latin typeface="Arial Black" panose="020B0A04020102020204" pitchFamily="34" charset="0"/>
              </a:rPr>
              <a:t>  verb</a:t>
            </a:r>
            <a:endParaRPr lang="ru-RU" sz="3600" dirty="0">
              <a:solidFill>
                <a:schemeClr val="accent2"/>
              </a:solidFill>
              <a:latin typeface="Arial Black" panose="020B0A04020102020204" pitchFamily="34" charset="0"/>
            </a:endParaRPr>
          </a:p>
        </p:txBody>
      </p:sp>
      <p:pic>
        <p:nvPicPr>
          <p:cNvPr id="2765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5096" y="1300134"/>
            <a:ext cx="3476786" cy="21625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255125" y="4205166"/>
            <a:ext cx="1847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3100847454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8145483"/>
              </p:ext>
            </p:extLst>
          </p:nvPr>
        </p:nvGraphicFramePr>
        <p:xfrm>
          <a:off x="381000" y="1148879"/>
          <a:ext cx="8381999" cy="2493439"/>
        </p:xfrm>
        <a:graphic>
          <a:graphicData uri="http://schemas.openxmlformats.org/drawingml/2006/table">
            <a:tbl>
              <a:tblPr/>
              <a:tblGrid>
                <a:gridCol w="11038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04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178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1066799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914400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1000"/>
                        </a:spcAft>
                      </a:pPr>
                      <a:r>
                        <a:rPr lang="ru-RU" sz="2400" b="1" i="0" dirty="0" err="1">
                          <a:effectLst/>
                          <a:latin typeface="Century Schoolbook"/>
                          <a:ea typeface="Century Schoolbook"/>
                          <a:cs typeface="Times New Roman"/>
                        </a:rPr>
                        <a:t>Verb</a:t>
                      </a:r>
                      <a:endParaRPr lang="ru-RU" sz="1600" i="1" dirty="0">
                        <a:effectLst/>
                        <a:latin typeface="Century Schoolbook"/>
                        <a:ea typeface="Century Schoolbook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1000"/>
                        </a:spcAft>
                      </a:pPr>
                      <a:r>
                        <a:rPr lang="ro-RO" sz="1600" i="0" dirty="0">
                          <a:effectLst/>
                          <a:latin typeface="Century Schoolbook"/>
                          <a:ea typeface="Century Schoolbook"/>
                          <a:cs typeface="Times New Roman"/>
                        </a:rPr>
                        <a:t>f.ini</a:t>
                      </a:r>
                      <a:r>
                        <a:rPr lang="ro-RO" sz="1600" i="0" dirty="0">
                          <a:effectLst/>
                          <a:latin typeface="Times New Roman"/>
                          <a:ea typeface="Century Schoolbook"/>
                          <a:cs typeface="Times New Roman"/>
                        </a:rPr>
                        <a:t>ț.</a:t>
                      </a:r>
                      <a:endParaRPr lang="ru-RU" sz="1600" i="1" dirty="0">
                        <a:effectLst/>
                        <a:latin typeface="Century Schoolbook"/>
                        <a:ea typeface="Century Schoolbook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1000"/>
                        </a:spcAft>
                      </a:pPr>
                      <a:r>
                        <a:rPr lang="ro-RO" sz="1600" i="0" dirty="0">
                          <a:effectLst/>
                          <a:latin typeface="Century Schoolbook"/>
                          <a:ea typeface="Century Schoolbook"/>
                          <a:cs typeface="Times New Roman"/>
                        </a:rPr>
                        <a:t>conj.</a:t>
                      </a:r>
                      <a:endParaRPr lang="ru-RU" sz="1600" i="1" dirty="0">
                        <a:effectLst/>
                        <a:latin typeface="Century Schoolbook"/>
                        <a:ea typeface="Century Schoolbook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1000"/>
                        </a:spcAft>
                      </a:pPr>
                      <a:r>
                        <a:rPr lang="ro-RO" sz="1600" i="0" dirty="0">
                          <a:effectLst/>
                          <a:latin typeface="Century Schoolbook"/>
                          <a:ea typeface="Century Schoolbook"/>
                          <a:cs typeface="Times New Roman"/>
                        </a:rPr>
                        <a:t>pers.</a:t>
                      </a: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1000"/>
                        </a:spcAft>
                      </a:pPr>
                      <a:r>
                        <a:rPr lang="ro-RO" sz="1600" i="0" dirty="0">
                          <a:effectLst/>
                          <a:latin typeface="Century Schoolbook"/>
                          <a:ea typeface="Century Schoolbook"/>
                          <a:cs typeface="Times New Roman"/>
                        </a:rPr>
                        <a:t>impers.</a:t>
                      </a:r>
                      <a:endParaRPr lang="ru-RU" sz="1600" i="1" dirty="0">
                        <a:effectLst/>
                        <a:latin typeface="Century Schoolbook"/>
                        <a:ea typeface="Century Schoolbook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1000"/>
                        </a:spcAft>
                      </a:pPr>
                      <a:r>
                        <a:rPr lang="ro-RO" sz="1600" i="0" dirty="0">
                          <a:effectLst/>
                          <a:latin typeface="Century Schoolbook"/>
                          <a:ea typeface="Century Schoolbook"/>
                          <a:cs typeface="Times New Roman"/>
                        </a:rPr>
                        <a:t>tranz.</a:t>
                      </a:r>
                      <a:endParaRPr lang="ru-RU" sz="1600" i="1" dirty="0">
                        <a:effectLst/>
                        <a:latin typeface="Century Schoolbook"/>
                        <a:ea typeface="Century Schoolbook"/>
                        <a:cs typeface="Times New Roman"/>
                      </a:endParaRP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1000"/>
                        </a:spcAft>
                      </a:pPr>
                      <a:r>
                        <a:rPr lang="ro-RO" sz="1600" i="0" dirty="0">
                          <a:effectLst/>
                          <a:latin typeface="Century Schoolbook"/>
                          <a:ea typeface="Century Schoolbook"/>
                          <a:cs typeface="Times New Roman"/>
                        </a:rPr>
                        <a:t>intran.</a:t>
                      </a:r>
                      <a:endParaRPr lang="ru-RU" sz="1600" i="1" dirty="0">
                        <a:effectLst/>
                        <a:latin typeface="Century Schoolbook"/>
                        <a:ea typeface="Century Schoolbook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1000"/>
                        </a:spcAft>
                      </a:pPr>
                      <a:r>
                        <a:rPr lang="ro-RO" sz="1600" i="0" dirty="0">
                          <a:effectLst/>
                          <a:latin typeface="Century Schoolbook"/>
                          <a:ea typeface="Century Schoolbook"/>
                          <a:cs typeface="Times New Roman"/>
                        </a:rPr>
                        <a:t>mod.</a:t>
                      </a:r>
                      <a:endParaRPr lang="ru-RU" sz="1600" i="1" dirty="0">
                        <a:effectLst/>
                        <a:latin typeface="Century Schoolbook"/>
                        <a:ea typeface="Century Schoolbook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1000"/>
                        </a:spcAft>
                      </a:pPr>
                      <a:r>
                        <a:rPr lang="ro-RO" sz="1600" i="0" dirty="0">
                          <a:effectLst/>
                          <a:latin typeface="Century Schoolbook"/>
                          <a:ea typeface="Century Schoolbook"/>
                          <a:cs typeface="Times New Roman"/>
                        </a:rPr>
                        <a:t>diat.</a:t>
                      </a:r>
                      <a:endParaRPr lang="ru-RU" sz="1600" i="1" dirty="0">
                        <a:effectLst/>
                        <a:latin typeface="Century Schoolbook"/>
                        <a:ea typeface="Century Schoolbook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1000"/>
                        </a:spcAft>
                      </a:pPr>
                      <a:r>
                        <a:rPr lang="ro-RO" sz="1600" i="0" dirty="0">
                          <a:effectLst/>
                          <a:latin typeface="Times New Roman"/>
                          <a:ea typeface="Century Schoolbook"/>
                          <a:cs typeface="Times New Roman"/>
                        </a:rPr>
                        <a:t>t</a:t>
                      </a:r>
                      <a:r>
                        <a:rPr lang="ro-RO" sz="1600" i="0" dirty="0">
                          <a:effectLst/>
                          <a:latin typeface="Century Schoolbook"/>
                          <a:ea typeface="Century Schoolbook"/>
                          <a:cs typeface="Times New Roman"/>
                        </a:rPr>
                        <a:t>imp.</a:t>
                      </a:r>
                      <a:endParaRPr lang="ru-RU" sz="1600" i="1" dirty="0">
                        <a:effectLst/>
                        <a:latin typeface="Century Schoolbook"/>
                        <a:ea typeface="Century Schoolbook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1000"/>
                        </a:spcAft>
                      </a:pPr>
                      <a:r>
                        <a:rPr lang="ro-RO" sz="1600" i="0" dirty="0">
                          <a:effectLst/>
                          <a:latin typeface="Century Schoolbook"/>
                          <a:ea typeface="Century Schoolbook"/>
                          <a:cs typeface="Times New Roman"/>
                        </a:rPr>
                        <a:t>pers.</a:t>
                      </a:r>
                      <a:endParaRPr lang="ru-RU" sz="1600" i="1" dirty="0">
                        <a:effectLst/>
                        <a:latin typeface="Century Schoolbook"/>
                        <a:ea typeface="Century Schoolbook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1000"/>
                        </a:spcAft>
                      </a:pPr>
                      <a:r>
                        <a:rPr lang="ro-RO" sz="1600" i="0" dirty="0">
                          <a:effectLst/>
                          <a:latin typeface="Century Schoolbook"/>
                          <a:ea typeface="Century Schoolbook"/>
                          <a:cs typeface="Times New Roman"/>
                        </a:rPr>
                        <a:t>num.</a:t>
                      </a:r>
                      <a:endParaRPr lang="ru-RU" sz="1600" i="1" dirty="0">
                        <a:effectLst/>
                        <a:latin typeface="Century Schoolbook"/>
                        <a:ea typeface="Century Schoolbook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1000"/>
                        </a:spcAft>
                      </a:pPr>
                      <a:r>
                        <a:rPr lang="ro-RO" sz="1600" i="0" dirty="0">
                          <a:effectLst/>
                          <a:latin typeface="Century Schoolbook"/>
                          <a:ea typeface="Century Schoolbook"/>
                          <a:cs typeface="Times New Roman"/>
                        </a:rPr>
                        <a:t>func.sint.</a:t>
                      </a:r>
                      <a:endParaRPr lang="ru-RU" sz="1600" i="1" dirty="0">
                        <a:effectLst/>
                        <a:latin typeface="Century Schoolbook"/>
                        <a:ea typeface="Century Schoolbook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62000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1000"/>
                        </a:spcAft>
                      </a:pPr>
                      <a:r>
                        <a:rPr lang="ro-RO" sz="2000" i="0" dirty="0">
                          <a:effectLst/>
                          <a:latin typeface="Century Schoolbook"/>
                          <a:ea typeface="Century Schoolbook"/>
                          <a:cs typeface="Times New Roman"/>
                        </a:rPr>
                        <a:t> plânge</a:t>
                      </a:r>
                      <a:endParaRPr lang="ru-RU" sz="2000" i="1" dirty="0">
                        <a:effectLst/>
                        <a:latin typeface="Century Schoolbook"/>
                        <a:ea typeface="Century Schoolbook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1000"/>
                        </a:spcAft>
                      </a:pPr>
                      <a:r>
                        <a:rPr lang="ru-RU" sz="1000" i="0">
                          <a:effectLst/>
                          <a:latin typeface="Century Schoolbook"/>
                          <a:ea typeface="Century Schoolbook"/>
                          <a:cs typeface="Times New Roman"/>
                        </a:rPr>
                        <a:t> </a:t>
                      </a:r>
                      <a:endParaRPr lang="ru-RU" sz="1000" i="1">
                        <a:effectLst/>
                        <a:latin typeface="Century Schoolbook"/>
                        <a:ea typeface="Century Schoolbook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1000"/>
                        </a:spcAft>
                      </a:pPr>
                      <a:r>
                        <a:rPr lang="ru-RU" sz="1000" i="0">
                          <a:effectLst/>
                          <a:latin typeface="Century Schoolbook"/>
                          <a:ea typeface="Century Schoolbook"/>
                          <a:cs typeface="Times New Roman"/>
                        </a:rPr>
                        <a:t> </a:t>
                      </a:r>
                      <a:endParaRPr lang="ru-RU" sz="1000" i="1">
                        <a:effectLst/>
                        <a:latin typeface="Century Schoolbook"/>
                        <a:ea typeface="Century Schoolbook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1000"/>
                        </a:spcAft>
                      </a:pPr>
                      <a:r>
                        <a:rPr lang="ru-RU" sz="1000" i="0">
                          <a:effectLst/>
                          <a:latin typeface="Century Schoolbook"/>
                          <a:ea typeface="Century Schoolbook"/>
                          <a:cs typeface="Times New Roman"/>
                        </a:rPr>
                        <a:t> </a:t>
                      </a:r>
                      <a:endParaRPr lang="ru-RU" sz="1000" i="1">
                        <a:effectLst/>
                        <a:latin typeface="Century Schoolbook"/>
                        <a:ea typeface="Century Schoolbook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1000"/>
                        </a:spcAft>
                      </a:pPr>
                      <a:r>
                        <a:rPr lang="ru-RU" sz="1000" i="0">
                          <a:effectLst/>
                          <a:latin typeface="Century Schoolbook"/>
                          <a:ea typeface="Century Schoolbook"/>
                          <a:cs typeface="Times New Roman"/>
                        </a:rPr>
                        <a:t> </a:t>
                      </a:r>
                      <a:endParaRPr lang="ru-RU" sz="1000" i="1">
                        <a:effectLst/>
                        <a:latin typeface="Century Schoolbook"/>
                        <a:ea typeface="Century Schoolbook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1000"/>
                        </a:spcAft>
                      </a:pPr>
                      <a:r>
                        <a:rPr lang="ru-RU" sz="1000" i="0">
                          <a:effectLst/>
                          <a:latin typeface="Century Schoolbook"/>
                          <a:ea typeface="Century Schoolbook"/>
                          <a:cs typeface="Times New Roman"/>
                        </a:rPr>
                        <a:t> </a:t>
                      </a:r>
                      <a:endParaRPr lang="ru-RU" sz="1000" i="1">
                        <a:effectLst/>
                        <a:latin typeface="Century Schoolbook"/>
                        <a:ea typeface="Century Schoolbook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1000"/>
                        </a:spcAft>
                      </a:pPr>
                      <a:r>
                        <a:rPr lang="ru-RU" sz="1000" i="0">
                          <a:effectLst/>
                          <a:latin typeface="Century Schoolbook"/>
                          <a:ea typeface="Century Schoolbook"/>
                          <a:cs typeface="Times New Roman"/>
                        </a:rPr>
                        <a:t> </a:t>
                      </a:r>
                      <a:endParaRPr lang="ru-RU" sz="1000" i="1">
                        <a:effectLst/>
                        <a:latin typeface="Century Schoolbook"/>
                        <a:ea typeface="Century Schoolbook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1000"/>
                        </a:spcAft>
                      </a:pPr>
                      <a:r>
                        <a:rPr lang="ru-RU" sz="1000" i="0">
                          <a:effectLst/>
                          <a:latin typeface="Century Schoolbook"/>
                          <a:ea typeface="Century Schoolbook"/>
                          <a:cs typeface="Times New Roman"/>
                        </a:rPr>
                        <a:t> </a:t>
                      </a:r>
                      <a:endParaRPr lang="ru-RU" sz="1000" i="1">
                        <a:effectLst/>
                        <a:latin typeface="Century Schoolbook"/>
                        <a:ea typeface="Century Schoolbook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1000"/>
                        </a:spcAft>
                      </a:pPr>
                      <a:r>
                        <a:rPr lang="ru-RU" sz="1000" i="0">
                          <a:effectLst/>
                          <a:latin typeface="Century Schoolbook"/>
                          <a:ea typeface="Century Schoolbook"/>
                          <a:cs typeface="Times New Roman"/>
                        </a:rPr>
                        <a:t> </a:t>
                      </a:r>
                      <a:endParaRPr lang="ru-RU" sz="1000" i="1">
                        <a:effectLst/>
                        <a:latin typeface="Century Schoolbook"/>
                        <a:ea typeface="Century Schoolbook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1000"/>
                        </a:spcAft>
                      </a:pPr>
                      <a:r>
                        <a:rPr lang="ru-RU" sz="1000" i="0">
                          <a:effectLst/>
                          <a:latin typeface="Century Schoolbook"/>
                          <a:ea typeface="Century Schoolbook"/>
                          <a:cs typeface="Times New Roman"/>
                        </a:rPr>
                        <a:t> </a:t>
                      </a:r>
                      <a:endParaRPr lang="ru-RU" sz="1000" i="1">
                        <a:effectLst/>
                        <a:latin typeface="Century Schoolbook"/>
                        <a:ea typeface="Century Schoolbook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1000"/>
                        </a:spcAft>
                      </a:pPr>
                      <a:r>
                        <a:rPr lang="ru-RU" sz="1000" i="0">
                          <a:effectLst/>
                          <a:latin typeface="Century Schoolbook"/>
                          <a:ea typeface="Century Schoolbook"/>
                          <a:cs typeface="Times New Roman"/>
                        </a:rPr>
                        <a:t> </a:t>
                      </a:r>
                      <a:endParaRPr lang="ru-RU" sz="1000" i="1">
                        <a:effectLst/>
                        <a:latin typeface="Century Schoolbook"/>
                        <a:ea typeface="Century Schoolbook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17039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1000"/>
                        </a:spcAft>
                      </a:pPr>
                      <a:r>
                        <a:rPr lang="ru-RU" sz="1000" i="0" dirty="0">
                          <a:effectLst/>
                          <a:latin typeface="Century Schoolbook"/>
                          <a:ea typeface="Century Schoolbook"/>
                          <a:cs typeface="Times New Roman"/>
                        </a:rPr>
                        <a:t> </a:t>
                      </a:r>
                      <a:r>
                        <a:rPr lang="ro-RO" sz="2000" i="0" dirty="0">
                          <a:effectLst/>
                          <a:latin typeface="Century Schoolbook"/>
                          <a:ea typeface="Century Schoolbook"/>
                          <a:cs typeface="Times New Roman"/>
                        </a:rPr>
                        <a:t>râde</a:t>
                      </a:r>
                      <a:endParaRPr lang="ru-RU" sz="900" i="1" dirty="0">
                        <a:effectLst/>
                        <a:latin typeface="Century Schoolbook"/>
                        <a:ea typeface="Century Schoolbook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1000"/>
                        </a:spcAft>
                      </a:pPr>
                      <a:r>
                        <a:rPr lang="ru-RU" sz="1000" i="0">
                          <a:effectLst/>
                          <a:latin typeface="Century Schoolbook"/>
                          <a:ea typeface="Century Schoolbook"/>
                          <a:cs typeface="Times New Roman"/>
                        </a:rPr>
                        <a:t> </a:t>
                      </a:r>
                      <a:endParaRPr lang="ru-RU" sz="1000" i="1">
                        <a:effectLst/>
                        <a:latin typeface="Century Schoolbook"/>
                        <a:ea typeface="Century Schoolbook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1000"/>
                        </a:spcAft>
                      </a:pPr>
                      <a:r>
                        <a:rPr lang="ru-RU" sz="1000" i="0">
                          <a:effectLst/>
                          <a:latin typeface="Century Schoolbook"/>
                          <a:ea typeface="Century Schoolbook"/>
                          <a:cs typeface="Times New Roman"/>
                        </a:rPr>
                        <a:t> </a:t>
                      </a:r>
                      <a:endParaRPr lang="ru-RU" sz="1000" i="1">
                        <a:effectLst/>
                        <a:latin typeface="Century Schoolbook"/>
                        <a:ea typeface="Century Schoolbook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1000"/>
                        </a:spcAft>
                      </a:pPr>
                      <a:r>
                        <a:rPr lang="ru-RU" sz="1000" i="0">
                          <a:effectLst/>
                          <a:latin typeface="Century Schoolbook"/>
                          <a:ea typeface="Century Schoolbook"/>
                          <a:cs typeface="Times New Roman"/>
                        </a:rPr>
                        <a:t> </a:t>
                      </a:r>
                      <a:endParaRPr lang="ru-RU" sz="1000" i="1">
                        <a:effectLst/>
                        <a:latin typeface="Century Schoolbook"/>
                        <a:ea typeface="Century Schoolbook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1000"/>
                        </a:spcAft>
                      </a:pPr>
                      <a:r>
                        <a:rPr lang="ru-RU" sz="1000" i="0">
                          <a:effectLst/>
                          <a:latin typeface="Century Schoolbook"/>
                          <a:ea typeface="Century Schoolbook"/>
                          <a:cs typeface="Times New Roman"/>
                        </a:rPr>
                        <a:t> </a:t>
                      </a:r>
                      <a:endParaRPr lang="ru-RU" sz="1000" i="1">
                        <a:effectLst/>
                        <a:latin typeface="Century Schoolbook"/>
                        <a:ea typeface="Century Schoolbook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1000"/>
                        </a:spcAft>
                      </a:pPr>
                      <a:r>
                        <a:rPr lang="ru-RU" sz="1000" i="0">
                          <a:effectLst/>
                          <a:latin typeface="Century Schoolbook"/>
                          <a:ea typeface="Century Schoolbook"/>
                          <a:cs typeface="Times New Roman"/>
                        </a:rPr>
                        <a:t> </a:t>
                      </a:r>
                      <a:endParaRPr lang="ru-RU" sz="1000" i="1">
                        <a:effectLst/>
                        <a:latin typeface="Century Schoolbook"/>
                        <a:ea typeface="Century Schoolbook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1000"/>
                        </a:spcAft>
                      </a:pPr>
                      <a:r>
                        <a:rPr lang="ru-RU" sz="1000" i="0">
                          <a:effectLst/>
                          <a:latin typeface="Century Schoolbook"/>
                          <a:ea typeface="Century Schoolbook"/>
                          <a:cs typeface="Times New Roman"/>
                        </a:rPr>
                        <a:t> </a:t>
                      </a:r>
                      <a:endParaRPr lang="ru-RU" sz="1000" i="1">
                        <a:effectLst/>
                        <a:latin typeface="Century Schoolbook"/>
                        <a:ea typeface="Century Schoolbook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1000"/>
                        </a:spcAft>
                      </a:pPr>
                      <a:r>
                        <a:rPr lang="ru-RU" sz="1000" i="0">
                          <a:effectLst/>
                          <a:latin typeface="Century Schoolbook"/>
                          <a:ea typeface="Century Schoolbook"/>
                          <a:cs typeface="Times New Roman"/>
                        </a:rPr>
                        <a:t> </a:t>
                      </a:r>
                      <a:endParaRPr lang="ru-RU" sz="1000" i="1">
                        <a:effectLst/>
                        <a:latin typeface="Century Schoolbook"/>
                        <a:ea typeface="Century Schoolbook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1000"/>
                        </a:spcAft>
                      </a:pPr>
                      <a:r>
                        <a:rPr lang="ru-RU" sz="1000" i="0">
                          <a:effectLst/>
                          <a:latin typeface="Century Schoolbook"/>
                          <a:ea typeface="Century Schoolbook"/>
                          <a:cs typeface="Times New Roman"/>
                        </a:rPr>
                        <a:t> </a:t>
                      </a:r>
                      <a:endParaRPr lang="ru-RU" sz="1000" i="1">
                        <a:effectLst/>
                        <a:latin typeface="Century Schoolbook"/>
                        <a:ea typeface="Century Schoolbook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1000"/>
                        </a:spcAft>
                      </a:pPr>
                      <a:r>
                        <a:rPr lang="ru-RU" sz="1000" i="1">
                          <a:effectLst/>
                          <a:latin typeface="Century Schoolbook"/>
                          <a:ea typeface="Century Schoolbook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1000"/>
                        </a:spcAft>
                      </a:pPr>
                      <a:r>
                        <a:rPr lang="ru-RU" sz="1000" i="0" dirty="0">
                          <a:effectLst/>
                          <a:latin typeface="Century Schoolbook"/>
                          <a:ea typeface="Century Schoolbook"/>
                          <a:cs typeface="Times New Roman"/>
                        </a:rPr>
                        <a:t> </a:t>
                      </a:r>
                      <a:endParaRPr lang="ru-RU" sz="1000" i="1" dirty="0">
                        <a:effectLst/>
                        <a:latin typeface="Century Schoolbook"/>
                        <a:ea typeface="Century Schoolbook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1625600" y="321468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3962400"/>
            <a:ext cx="962025" cy="2333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3161485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57200" y="762000"/>
            <a:ext cx="6790642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o-RO" sz="66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Cine-i mai isteț?</a:t>
            </a:r>
            <a:endParaRPr lang="ru-RU" sz="66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702389"/>
            <a:ext cx="963613" cy="2335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33400" y="2590800"/>
            <a:ext cx="68580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dirty="0"/>
              <a:t>•</a:t>
            </a:r>
            <a:r>
              <a:rPr lang="vi-VN" sz="2000" b="1" dirty="0"/>
              <a:t>Puneţi  verbele  la  forma  inițială şi  indicați</a:t>
            </a:r>
            <a:r>
              <a:rPr lang="ro-RO" sz="2000" b="1" dirty="0"/>
              <a:t> </a:t>
            </a:r>
            <a:r>
              <a:rPr lang="vi-VN" sz="2000" b="1" dirty="0"/>
              <a:t>conjugarea:</a:t>
            </a:r>
          </a:p>
          <a:p>
            <a:pPr algn="ctr"/>
            <a:r>
              <a:rPr lang="vi-VN" dirty="0"/>
              <a:t>mâncaseşi-</a:t>
            </a:r>
          </a:p>
          <a:p>
            <a:pPr algn="ctr"/>
            <a:r>
              <a:rPr lang="vi-VN" dirty="0"/>
              <a:t>ducând-</a:t>
            </a:r>
          </a:p>
          <a:p>
            <a:pPr algn="ctr"/>
            <a:r>
              <a:rPr lang="vi-VN" dirty="0"/>
              <a:t>avusese-</a:t>
            </a:r>
          </a:p>
          <a:p>
            <a:pPr algn="ctr"/>
            <a:r>
              <a:rPr lang="vi-VN" dirty="0"/>
              <a:t>gândeai-</a:t>
            </a:r>
          </a:p>
          <a:p>
            <a:pPr algn="ctr"/>
            <a:r>
              <a:rPr lang="vi-VN" dirty="0"/>
              <a:t>cântau-</a:t>
            </a:r>
          </a:p>
          <a:p>
            <a:pPr algn="ctr"/>
            <a:r>
              <a:rPr lang="vi-VN" dirty="0"/>
              <a:t>treceai-</a:t>
            </a:r>
          </a:p>
        </p:txBody>
      </p:sp>
    </p:spTree>
    <p:extLst>
      <p:ext uri="{BB962C8B-B14F-4D97-AF65-F5344CB8AC3E}">
        <p14:creationId xmlns:p14="http://schemas.microsoft.com/office/powerpoint/2010/main" val="1621326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4195904"/>
              </p:ext>
            </p:extLst>
          </p:nvPr>
        </p:nvGraphicFramePr>
        <p:xfrm>
          <a:off x="304800" y="1143000"/>
          <a:ext cx="8381999" cy="2493439"/>
        </p:xfrm>
        <a:graphic>
          <a:graphicData uri="http://schemas.openxmlformats.org/drawingml/2006/table">
            <a:tbl>
              <a:tblPr/>
              <a:tblGrid>
                <a:gridCol w="11038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04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178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1066799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914400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1000"/>
                        </a:spcAft>
                      </a:pPr>
                      <a:r>
                        <a:rPr lang="ru-RU" sz="2400" b="1" i="0" dirty="0" err="1">
                          <a:effectLst/>
                          <a:latin typeface="Century Schoolbook"/>
                          <a:ea typeface="Century Schoolbook"/>
                          <a:cs typeface="Times New Roman"/>
                        </a:rPr>
                        <a:t>Verb</a:t>
                      </a:r>
                      <a:endParaRPr lang="ru-RU" sz="1600" i="1" dirty="0">
                        <a:effectLst/>
                        <a:latin typeface="Century Schoolbook"/>
                        <a:ea typeface="Century Schoolbook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1000"/>
                        </a:spcAft>
                      </a:pPr>
                      <a:r>
                        <a:rPr lang="ro-RO" sz="1600" i="0" dirty="0">
                          <a:effectLst/>
                          <a:latin typeface="Century Schoolbook"/>
                          <a:ea typeface="Century Schoolbook"/>
                          <a:cs typeface="Times New Roman"/>
                        </a:rPr>
                        <a:t>f.ini</a:t>
                      </a:r>
                      <a:r>
                        <a:rPr lang="ro-RO" sz="1600" i="0" dirty="0">
                          <a:effectLst/>
                          <a:latin typeface="Times New Roman"/>
                          <a:ea typeface="Century Schoolbook"/>
                          <a:cs typeface="Times New Roman"/>
                        </a:rPr>
                        <a:t>ț.</a:t>
                      </a:r>
                      <a:endParaRPr lang="ru-RU" sz="1600" i="1" dirty="0">
                        <a:effectLst/>
                        <a:latin typeface="Century Schoolbook"/>
                        <a:ea typeface="Century Schoolbook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1000"/>
                        </a:spcAft>
                      </a:pPr>
                      <a:r>
                        <a:rPr lang="ro-RO" sz="1600" i="0" dirty="0">
                          <a:effectLst/>
                          <a:latin typeface="Century Schoolbook"/>
                          <a:ea typeface="Century Schoolbook"/>
                          <a:cs typeface="Times New Roman"/>
                        </a:rPr>
                        <a:t>conj.</a:t>
                      </a:r>
                      <a:endParaRPr lang="ru-RU" sz="1600" i="1" dirty="0">
                        <a:effectLst/>
                        <a:latin typeface="Century Schoolbook"/>
                        <a:ea typeface="Century Schoolbook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1000"/>
                        </a:spcAft>
                      </a:pPr>
                      <a:r>
                        <a:rPr lang="ro-RO" sz="1600" i="0" dirty="0">
                          <a:effectLst/>
                          <a:latin typeface="Century Schoolbook"/>
                          <a:ea typeface="Century Schoolbook"/>
                          <a:cs typeface="Times New Roman"/>
                        </a:rPr>
                        <a:t>pers.</a:t>
                      </a: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1000"/>
                        </a:spcAft>
                      </a:pPr>
                      <a:r>
                        <a:rPr lang="ro-RO" sz="1600" i="0" dirty="0">
                          <a:effectLst/>
                          <a:latin typeface="Century Schoolbook"/>
                          <a:ea typeface="Century Schoolbook"/>
                          <a:cs typeface="Times New Roman"/>
                        </a:rPr>
                        <a:t>impers.</a:t>
                      </a:r>
                      <a:endParaRPr lang="ru-RU" sz="1600" i="1" dirty="0">
                        <a:effectLst/>
                        <a:latin typeface="Century Schoolbook"/>
                        <a:ea typeface="Century Schoolbook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1000"/>
                        </a:spcAft>
                      </a:pPr>
                      <a:r>
                        <a:rPr lang="ro-RO" sz="1600" i="0" dirty="0">
                          <a:effectLst/>
                          <a:latin typeface="Century Schoolbook"/>
                          <a:ea typeface="Century Schoolbook"/>
                          <a:cs typeface="Times New Roman"/>
                        </a:rPr>
                        <a:t>tranz.</a:t>
                      </a:r>
                      <a:endParaRPr lang="ru-RU" sz="1600" i="1" dirty="0">
                        <a:effectLst/>
                        <a:latin typeface="Century Schoolbook"/>
                        <a:ea typeface="Century Schoolbook"/>
                        <a:cs typeface="Times New Roman"/>
                      </a:endParaRP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1000"/>
                        </a:spcAft>
                      </a:pPr>
                      <a:r>
                        <a:rPr lang="ro-RO" sz="1600" i="0" dirty="0">
                          <a:effectLst/>
                          <a:latin typeface="Century Schoolbook"/>
                          <a:ea typeface="Century Schoolbook"/>
                          <a:cs typeface="Times New Roman"/>
                        </a:rPr>
                        <a:t>intran.</a:t>
                      </a:r>
                      <a:endParaRPr lang="ru-RU" sz="1600" i="1" dirty="0">
                        <a:effectLst/>
                        <a:latin typeface="Century Schoolbook"/>
                        <a:ea typeface="Century Schoolbook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1000"/>
                        </a:spcAft>
                      </a:pPr>
                      <a:r>
                        <a:rPr lang="ro-RO" sz="1600" i="0" dirty="0">
                          <a:effectLst/>
                          <a:latin typeface="Century Schoolbook"/>
                          <a:ea typeface="Century Schoolbook"/>
                          <a:cs typeface="Times New Roman"/>
                        </a:rPr>
                        <a:t>mod.</a:t>
                      </a:r>
                      <a:endParaRPr lang="ru-RU" sz="1600" i="1" dirty="0">
                        <a:effectLst/>
                        <a:latin typeface="Century Schoolbook"/>
                        <a:ea typeface="Century Schoolbook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1000"/>
                        </a:spcAft>
                      </a:pPr>
                      <a:r>
                        <a:rPr lang="ro-RO" sz="1600" i="0" dirty="0">
                          <a:effectLst/>
                          <a:latin typeface="Century Schoolbook"/>
                          <a:ea typeface="Century Schoolbook"/>
                          <a:cs typeface="Times New Roman"/>
                        </a:rPr>
                        <a:t>diat.</a:t>
                      </a:r>
                      <a:endParaRPr lang="ru-RU" sz="1600" i="1" dirty="0">
                        <a:effectLst/>
                        <a:latin typeface="Century Schoolbook"/>
                        <a:ea typeface="Century Schoolbook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1000"/>
                        </a:spcAft>
                      </a:pPr>
                      <a:r>
                        <a:rPr lang="ro-RO" sz="1600" i="0" dirty="0">
                          <a:effectLst/>
                          <a:latin typeface="Times New Roman"/>
                          <a:ea typeface="Century Schoolbook"/>
                          <a:cs typeface="Times New Roman"/>
                        </a:rPr>
                        <a:t>t</a:t>
                      </a:r>
                      <a:r>
                        <a:rPr lang="ro-RO" sz="1600" i="0" dirty="0">
                          <a:effectLst/>
                          <a:latin typeface="Century Schoolbook"/>
                          <a:ea typeface="Century Schoolbook"/>
                          <a:cs typeface="Times New Roman"/>
                        </a:rPr>
                        <a:t>imp.</a:t>
                      </a:r>
                      <a:endParaRPr lang="ru-RU" sz="1600" i="1" dirty="0">
                        <a:effectLst/>
                        <a:latin typeface="Century Schoolbook"/>
                        <a:ea typeface="Century Schoolbook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1000"/>
                        </a:spcAft>
                      </a:pPr>
                      <a:r>
                        <a:rPr lang="ro-RO" sz="1600" i="0" dirty="0">
                          <a:effectLst/>
                          <a:latin typeface="Century Schoolbook"/>
                          <a:ea typeface="Century Schoolbook"/>
                          <a:cs typeface="Times New Roman"/>
                        </a:rPr>
                        <a:t>pers.</a:t>
                      </a:r>
                      <a:endParaRPr lang="ru-RU" sz="1600" i="1" dirty="0">
                        <a:effectLst/>
                        <a:latin typeface="Century Schoolbook"/>
                        <a:ea typeface="Century Schoolbook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1000"/>
                        </a:spcAft>
                      </a:pPr>
                      <a:r>
                        <a:rPr lang="ro-RO" sz="1600" i="0" dirty="0">
                          <a:effectLst/>
                          <a:latin typeface="Century Schoolbook"/>
                          <a:ea typeface="Century Schoolbook"/>
                          <a:cs typeface="Times New Roman"/>
                        </a:rPr>
                        <a:t>num.</a:t>
                      </a:r>
                      <a:endParaRPr lang="ru-RU" sz="1600" i="1" dirty="0">
                        <a:effectLst/>
                        <a:latin typeface="Century Schoolbook"/>
                        <a:ea typeface="Century Schoolbook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1000"/>
                        </a:spcAft>
                      </a:pPr>
                      <a:r>
                        <a:rPr lang="ro-RO" sz="1600" i="0" dirty="0">
                          <a:effectLst/>
                          <a:latin typeface="Century Schoolbook"/>
                          <a:ea typeface="Century Schoolbook"/>
                          <a:cs typeface="Times New Roman"/>
                        </a:rPr>
                        <a:t>func.sint.</a:t>
                      </a:r>
                      <a:endParaRPr lang="ru-RU" sz="1600" i="1" dirty="0">
                        <a:effectLst/>
                        <a:latin typeface="Century Schoolbook"/>
                        <a:ea typeface="Century Schoolbook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62000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1000"/>
                        </a:spcAft>
                      </a:pPr>
                      <a:r>
                        <a:rPr lang="ro-RO" sz="2000" i="0" dirty="0">
                          <a:effectLst/>
                          <a:latin typeface="Century Schoolbook"/>
                          <a:ea typeface="Century Schoolbook"/>
                          <a:cs typeface="Times New Roman"/>
                        </a:rPr>
                        <a:t> </a:t>
                      </a:r>
                      <a:endParaRPr lang="ru-RU" sz="2000" i="1" dirty="0">
                        <a:effectLst/>
                        <a:latin typeface="Century Schoolbook"/>
                        <a:ea typeface="Century Schoolbook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1000"/>
                        </a:spcAft>
                      </a:pPr>
                      <a:r>
                        <a:rPr lang="ru-RU" sz="1000" i="0">
                          <a:effectLst/>
                          <a:latin typeface="Century Schoolbook"/>
                          <a:ea typeface="Century Schoolbook"/>
                          <a:cs typeface="Times New Roman"/>
                        </a:rPr>
                        <a:t> </a:t>
                      </a:r>
                      <a:endParaRPr lang="ru-RU" sz="1000" i="1">
                        <a:effectLst/>
                        <a:latin typeface="Century Schoolbook"/>
                        <a:ea typeface="Century Schoolbook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1000"/>
                        </a:spcAft>
                      </a:pPr>
                      <a:r>
                        <a:rPr lang="ru-RU" sz="1000" i="0">
                          <a:effectLst/>
                          <a:latin typeface="Century Schoolbook"/>
                          <a:ea typeface="Century Schoolbook"/>
                          <a:cs typeface="Times New Roman"/>
                        </a:rPr>
                        <a:t> </a:t>
                      </a:r>
                      <a:endParaRPr lang="ru-RU" sz="1000" i="1">
                        <a:effectLst/>
                        <a:latin typeface="Century Schoolbook"/>
                        <a:ea typeface="Century Schoolbook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1000"/>
                        </a:spcAft>
                      </a:pPr>
                      <a:r>
                        <a:rPr lang="ru-RU" sz="1000" i="0">
                          <a:effectLst/>
                          <a:latin typeface="Century Schoolbook"/>
                          <a:ea typeface="Century Schoolbook"/>
                          <a:cs typeface="Times New Roman"/>
                        </a:rPr>
                        <a:t> </a:t>
                      </a:r>
                      <a:endParaRPr lang="ru-RU" sz="1000" i="1">
                        <a:effectLst/>
                        <a:latin typeface="Century Schoolbook"/>
                        <a:ea typeface="Century Schoolbook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1000"/>
                        </a:spcAft>
                      </a:pPr>
                      <a:r>
                        <a:rPr lang="ru-RU" sz="1000" i="0">
                          <a:effectLst/>
                          <a:latin typeface="Century Schoolbook"/>
                          <a:ea typeface="Century Schoolbook"/>
                          <a:cs typeface="Times New Roman"/>
                        </a:rPr>
                        <a:t> </a:t>
                      </a:r>
                      <a:endParaRPr lang="ru-RU" sz="1000" i="1">
                        <a:effectLst/>
                        <a:latin typeface="Century Schoolbook"/>
                        <a:ea typeface="Century Schoolbook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1000"/>
                        </a:spcAft>
                      </a:pPr>
                      <a:r>
                        <a:rPr lang="ru-RU" sz="1000" i="0">
                          <a:effectLst/>
                          <a:latin typeface="Century Schoolbook"/>
                          <a:ea typeface="Century Schoolbook"/>
                          <a:cs typeface="Times New Roman"/>
                        </a:rPr>
                        <a:t> </a:t>
                      </a:r>
                      <a:endParaRPr lang="ru-RU" sz="1000" i="1">
                        <a:effectLst/>
                        <a:latin typeface="Century Schoolbook"/>
                        <a:ea typeface="Century Schoolbook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1000"/>
                        </a:spcAft>
                      </a:pPr>
                      <a:r>
                        <a:rPr lang="ru-RU" sz="1000" i="0">
                          <a:effectLst/>
                          <a:latin typeface="Century Schoolbook"/>
                          <a:ea typeface="Century Schoolbook"/>
                          <a:cs typeface="Times New Roman"/>
                        </a:rPr>
                        <a:t> </a:t>
                      </a:r>
                      <a:endParaRPr lang="ru-RU" sz="1000" i="1">
                        <a:effectLst/>
                        <a:latin typeface="Century Schoolbook"/>
                        <a:ea typeface="Century Schoolbook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1000"/>
                        </a:spcAft>
                      </a:pPr>
                      <a:r>
                        <a:rPr lang="ru-RU" sz="1000" i="0">
                          <a:effectLst/>
                          <a:latin typeface="Century Schoolbook"/>
                          <a:ea typeface="Century Schoolbook"/>
                          <a:cs typeface="Times New Roman"/>
                        </a:rPr>
                        <a:t> </a:t>
                      </a:r>
                      <a:endParaRPr lang="ru-RU" sz="1000" i="1">
                        <a:effectLst/>
                        <a:latin typeface="Century Schoolbook"/>
                        <a:ea typeface="Century Schoolbook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1000"/>
                        </a:spcAft>
                      </a:pPr>
                      <a:r>
                        <a:rPr lang="ru-RU" sz="1000" i="0">
                          <a:effectLst/>
                          <a:latin typeface="Century Schoolbook"/>
                          <a:ea typeface="Century Schoolbook"/>
                          <a:cs typeface="Times New Roman"/>
                        </a:rPr>
                        <a:t> </a:t>
                      </a:r>
                      <a:endParaRPr lang="ru-RU" sz="1000" i="1">
                        <a:effectLst/>
                        <a:latin typeface="Century Schoolbook"/>
                        <a:ea typeface="Century Schoolbook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1000"/>
                        </a:spcAft>
                      </a:pPr>
                      <a:r>
                        <a:rPr lang="ru-RU" sz="1000" i="0">
                          <a:effectLst/>
                          <a:latin typeface="Century Schoolbook"/>
                          <a:ea typeface="Century Schoolbook"/>
                          <a:cs typeface="Times New Roman"/>
                        </a:rPr>
                        <a:t> </a:t>
                      </a:r>
                      <a:endParaRPr lang="ru-RU" sz="1000" i="1">
                        <a:effectLst/>
                        <a:latin typeface="Century Schoolbook"/>
                        <a:ea typeface="Century Schoolbook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1000"/>
                        </a:spcAft>
                      </a:pPr>
                      <a:r>
                        <a:rPr lang="ru-RU" sz="1000" i="0">
                          <a:effectLst/>
                          <a:latin typeface="Century Schoolbook"/>
                          <a:ea typeface="Century Schoolbook"/>
                          <a:cs typeface="Times New Roman"/>
                        </a:rPr>
                        <a:t> </a:t>
                      </a:r>
                      <a:endParaRPr lang="ru-RU" sz="1000" i="1">
                        <a:effectLst/>
                        <a:latin typeface="Century Schoolbook"/>
                        <a:ea typeface="Century Schoolbook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17039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1000"/>
                        </a:spcAft>
                      </a:pPr>
                      <a:r>
                        <a:rPr lang="ru-RU" sz="1000" i="0" dirty="0">
                          <a:effectLst/>
                          <a:latin typeface="Century Schoolbook"/>
                          <a:ea typeface="Century Schoolbook"/>
                          <a:cs typeface="Times New Roman"/>
                        </a:rPr>
                        <a:t> </a:t>
                      </a:r>
                      <a:endParaRPr lang="ru-RU" sz="900" i="1" dirty="0">
                        <a:effectLst/>
                        <a:latin typeface="Century Schoolbook"/>
                        <a:ea typeface="Century Schoolbook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1000"/>
                        </a:spcAft>
                      </a:pPr>
                      <a:r>
                        <a:rPr lang="ru-RU" sz="1000" i="0">
                          <a:effectLst/>
                          <a:latin typeface="Century Schoolbook"/>
                          <a:ea typeface="Century Schoolbook"/>
                          <a:cs typeface="Times New Roman"/>
                        </a:rPr>
                        <a:t> </a:t>
                      </a:r>
                      <a:endParaRPr lang="ru-RU" sz="1000" i="1">
                        <a:effectLst/>
                        <a:latin typeface="Century Schoolbook"/>
                        <a:ea typeface="Century Schoolbook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1000"/>
                        </a:spcAft>
                      </a:pPr>
                      <a:r>
                        <a:rPr lang="ru-RU" sz="1000" i="0">
                          <a:effectLst/>
                          <a:latin typeface="Century Schoolbook"/>
                          <a:ea typeface="Century Schoolbook"/>
                          <a:cs typeface="Times New Roman"/>
                        </a:rPr>
                        <a:t> </a:t>
                      </a:r>
                      <a:endParaRPr lang="ru-RU" sz="1000" i="1">
                        <a:effectLst/>
                        <a:latin typeface="Century Schoolbook"/>
                        <a:ea typeface="Century Schoolbook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1000"/>
                        </a:spcAft>
                      </a:pPr>
                      <a:r>
                        <a:rPr lang="ru-RU" sz="1000" i="0" dirty="0">
                          <a:effectLst/>
                          <a:latin typeface="Century Schoolbook"/>
                          <a:ea typeface="Century Schoolbook"/>
                          <a:cs typeface="Times New Roman"/>
                        </a:rPr>
                        <a:t> </a:t>
                      </a:r>
                      <a:endParaRPr lang="ru-RU" sz="1000" i="1" dirty="0">
                        <a:effectLst/>
                        <a:latin typeface="Century Schoolbook"/>
                        <a:ea typeface="Century Schoolbook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1000"/>
                        </a:spcAft>
                      </a:pPr>
                      <a:r>
                        <a:rPr lang="ru-RU" sz="1000" i="0">
                          <a:effectLst/>
                          <a:latin typeface="Century Schoolbook"/>
                          <a:ea typeface="Century Schoolbook"/>
                          <a:cs typeface="Times New Roman"/>
                        </a:rPr>
                        <a:t> </a:t>
                      </a:r>
                      <a:endParaRPr lang="ru-RU" sz="1000" i="1">
                        <a:effectLst/>
                        <a:latin typeface="Century Schoolbook"/>
                        <a:ea typeface="Century Schoolbook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1000"/>
                        </a:spcAft>
                      </a:pPr>
                      <a:r>
                        <a:rPr lang="ru-RU" sz="1000" i="0">
                          <a:effectLst/>
                          <a:latin typeface="Century Schoolbook"/>
                          <a:ea typeface="Century Schoolbook"/>
                          <a:cs typeface="Times New Roman"/>
                        </a:rPr>
                        <a:t> </a:t>
                      </a:r>
                      <a:endParaRPr lang="ru-RU" sz="1000" i="1">
                        <a:effectLst/>
                        <a:latin typeface="Century Schoolbook"/>
                        <a:ea typeface="Century Schoolbook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1000"/>
                        </a:spcAft>
                      </a:pPr>
                      <a:r>
                        <a:rPr lang="ru-RU" sz="1000" i="0">
                          <a:effectLst/>
                          <a:latin typeface="Century Schoolbook"/>
                          <a:ea typeface="Century Schoolbook"/>
                          <a:cs typeface="Times New Roman"/>
                        </a:rPr>
                        <a:t> </a:t>
                      </a:r>
                      <a:endParaRPr lang="ru-RU" sz="1000" i="1">
                        <a:effectLst/>
                        <a:latin typeface="Century Schoolbook"/>
                        <a:ea typeface="Century Schoolbook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1000"/>
                        </a:spcAft>
                      </a:pPr>
                      <a:r>
                        <a:rPr lang="ru-RU" sz="1000" i="0">
                          <a:effectLst/>
                          <a:latin typeface="Century Schoolbook"/>
                          <a:ea typeface="Century Schoolbook"/>
                          <a:cs typeface="Times New Roman"/>
                        </a:rPr>
                        <a:t> </a:t>
                      </a:r>
                      <a:endParaRPr lang="ru-RU" sz="1000" i="1">
                        <a:effectLst/>
                        <a:latin typeface="Century Schoolbook"/>
                        <a:ea typeface="Century Schoolbook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1000"/>
                        </a:spcAft>
                      </a:pPr>
                      <a:r>
                        <a:rPr lang="ru-RU" sz="1000" i="0">
                          <a:effectLst/>
                          <a:latin typeface="Century Schoolbook"/>
                          <a:ea typeface="Century Schoolbook"/>
                          <a:cs typeface="Times New Roman"/>
                        </a:rPr>
                        <a:t> </a:t>
                      </a:r>
                      <a:endParaRPr lang="ru-RU" sz="1000" i="1">
                        <a:effectLst/>
                        <a:latin typeface="Century Schoolbook"/>
                        <a:ea typeface="Century Schoolbook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1000"/>
                        </a:spcAft>
                      </a:pPr>
                      <a:r>
                        <a:rPr lang="ru-RU" sz="1000" i="1">
                          <a:effectLst/>
                          <a:latin typeface="Century Schoolbook"/>
                          <a:ea typeface="Century Schoolbook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1000"/>
                        </a:spcAft>
                      </a:pPr>
                      <a:r>
                        <a:rPr lang="ru-RU" sz="1000" i="0" dirty="0">
                          <a:effectLst/>
                          <a:latin typeface="Century Schoolbook"/>
                          <a:ea typeface="Century Schoolbook"/>
                          <a:cs typeface="Times New Roman"/>
                        </a:rPr>
                        <a:t> </a:t>
                      </a:r>
                      <a:endParaRPr lang="ru-RU" sz="1000" i="1" dirty="0">
                        <a:effectLst/>
                        <a:latin typeface="Century Schoolbook"/>
                        <a:ea typeface="Century Schoolbook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352800"/>
            <a:ext cx="2466975" cy="2219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53086543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" y="1676400"/>
            <a:ext cx="87630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b="1" dirty="0"/>
              <a:t>Grupul  l</a:t>
            </a:r>
          </a:p>
          <a:p>
            <a:r>
              <a:rPr lang="vi-VN" sz="2800" dirty="0"/>
              <a:t>•Realizaţi  o  compunere de  volum  mic  după  tablou. Identificaţi  verbele.</a:t>
            </a:r>
          </a:p>
          <a:p>
            <a:r>
              <a:rPr lang="vi-VN" sz="2800" b="1" dirty="0"/>
              <a:t>Grupul ll</a:t>
            </a:r>
          </a:p>
          <a:p>
            <a:r>
              <a:rPr lang="vi-VN" sz="2800" dirty="0"/>
              <a:t>•Scrieţi  şase – opt propoziţii  despre  anotimpul  preferat. Identificaţi  verbele.</a:t>
            </a:r>
          </a:p>
          <a:p>
            <a:r>
              <a:rPr lang="vi-VN" sz="2800" b="1" dirty="0"/>
              <a:t>Grupul lll</a:t>
            </a:r>
          </a:p>
          <a:p>
            <a:r>
              <a:rPr lang="vi-VN" sz="2800" dirty="0"/>
              <a:t>•Alcătuiţi  un text  de volum  mic</a:t>
            </a:r>
            <a:r>
              <a:rPr lang="ro-RO" sz="2800" dirty="0"/>
              <a:t>:</a:t>
            </a:r>
            <a:r>
              <a:rPr lang="vi-VN" sz="2800" dirty="0"/>
              <a:t>  Limba  e  ca  şi  livada. Identificaţi  verbele.</a:t>
            </a:r>
          </a:p>
        </p:txBody>
      </p:sp>
      <p:pic>
        <p:nvPicPr>
          <p:cNvPr id="3" name="eac8b11ea6b8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010400" y="766549"/>
            <a:ext cx="9144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909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559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2642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4800" y="1776679"/>
            <a:ext cx="8386143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o-RO" sz="8000" b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Desface ghemul</a:t>
            </a:r>
            <a:endParaRPr lang="ru-RU" sz="80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8198" y="3733800"/>
            <a:ext cx="1777032" cy="20128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62205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00200" y="2514600"/>
            <a:ext cx="64713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o-RO" sz="5400" b="1" cap="none" spc="0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Lucru independent</a:t>
            </a:r>
            <a:endParaRPr lang="ru-RU" sz="5400" b="1" cap="none" spc="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943" y="685800"/>
            <a:ext cx="1381125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3376790"/>
            <a:ext cx="963613" cy="2335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7143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90600" y="2667000"/>
            <a:ext cx="4572000" cy="212365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sz="4400" b="1" dirty="0"/>
              <a:t>Eu  consider  că…</a:t>
            </a:r>
          </a:p>
          <a:p>
            <a:r>
              <a:rPr lang="vi-VN" sz="4400" b="1" dirty="0"/>
              <a:t>Pentru  că…</a:t>
            </a:r>
          </a:p>
          <a:p>
            <a:r>
              <a:rPr lang="vi-VN" sz="4400" b="1" dirty="0"/>
              <a:t>Ca  să..</a:t>
            </a:r>
            <a:r>
              <a:rPr lang="ro-RO" sz="4400" b="1" dirty="0"/>
              <a:t>.</a:t>
            </a:r>
            <a:endParaRPr lang="vi-VN" sz="4400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56485" y="1295400"/>
            <a:ext cx="843102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2800" b="1" cap="all" spc="0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Continuaţi</a:t>
            </a:r>
            <a:r>
              <a:rPr lang="en-US" sz="2800" b="1" cap="all" spc="0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 </a:t>
            </a:r>
            <a:r>
              <a:rPr lang="en-US" sz="2800" b="1" cap="all" spc="0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gândurile</a:t>
            </a:r>
            <a:r>
              <a:rPr lang="en-US" sz="2800" b="1" cap="all" spc="0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 </a:t>
            </a:r>
            <a:r>
              <a:rPr lang="en-US" sz="2800" b="1" cap="all" spc="0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printr</a:t>
            </a:r>
            <a:r>
              <a:rPr lang="en-US" sz="2800" b="1" cap="all" spc="0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-un  </a:t>
            </a:r>
            <a:r>
              <a:rPr lang="en-US" sz="2800" b="1" cap="all" spc="0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enunţ</a:t>
            </a:r>
            <a:endParaRPr lang="ru-RU" sz="28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06172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52400" y="970804"/>
            <a:ext cx="8381999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44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Imaginaţi-vă  în  baza  unui  copac  locul  verbului  în  comunicare.</a:t>
            </a:r>
            <a:endParaRPr lang="ru-RU" sz="4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3584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3276600"/>
            <a:ext cx="4038600" cy="3218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66321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025" name="WordArt 1" descr="Paper bag"/>
          <p:cNvSpPr>
            <a:spLocks noChangeArrowheads="1" noChangeShapeType="1" noTextEdit="1"/>
          </p:cNvSpPr>
          <p:nvPr/>
        </p:nvSpPr>
        <p:spPr bwMode="auto">
          <a:xfrm>
            <a:off x="1600200" y="990600"/>
            <a:ext cx="5638800" cy="1905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endParaRPr lang="ru-RU" sz="3600" kern="10" spc="0" dirty="0">
              <a:ln w="9525">
                <a:solidFill>
                  <a:srgbClr val="008000"/>
                </a:solidFill>
                <a:round/>
                <a:headEnd/>
                <a:tailEnd/>
              </a:ln>
              <a:blipFill dpi="0" rotWithShape="0">
                <a:blip r:embed="rId2"/>
                <a:srcRect/>
                <a:tile tx="0" ty="0" sx="100000" sy="100000" flip="none" algn="tl"/>
              </a:blipFill>
              <a:effectLst>
                <a:outerShdw dist="563972" dir="14049741" sx="125000" sy="125000" algn="tl" rotWithShape="0">
                  <a:srgbClr val="C7DFD3">
                    <a:alpha val="8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0" y="3429000"/>
            <a:ext cx="9144000" cy="2769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sz="36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Berlin Sans FB Demi" pitchFamily="34" charset="0"/>
                <a:ea typeface="Times New Roman" pitchFamily="18" charset="0"/>
                <a:cs typeface="Times New Roman" pitchFamily="18" charset="0"/>
              </a:rPr>
              <a:t>Î</a:t>
            </a:r>
            <a:r>
              <a:rPr kumimoji="0" lang="ro-RO" sz="36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Cooper Black" pitchFamily="18" charset="0"/>
                <a:ea typeface="Times New Roman" pitchFamily="18" charset="0"/>
                <a:cs typeface="Times New Roman" pitchFamily="18" charset="0"/>
              </a:rPr>
              <a:t>n comunicare</a:t>
            </a:r>
            <a:r>
              <a:rPr kumimoji="0" lang="ro-RO" sz="36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</a:t>
            </a:r>
            <a:r>
              <a:rPr kumimoji="0" lang="ro-RO" sz="4000" i="0" u="sng" strike="noStrike" cap="none" normalizeH="0" baseline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Berlin Sans FB" pitchFamily="34" charset="0"/>
                <a:ea typeface="Times New Roman" pitchFamily="18" charset="0"/>
                <a:cs typeface="Times New Roman" pitchFamily="18" charset="0"/>
              </a:rPr>
              <a:t>verbul</a:t>
            </a:r>
            <a:r>
              <a:rPr kumimoji="0" lang="ro-RO" sz="3600" b="0" i="0" u="sng" strike="noStrike" cap="none" normalizeH="0" baseline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Berlin Sans FB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200" b="0" i="0" u="sng" strike="noStrike" cap="none" normalizeH="0" baseline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Berlin Sans FB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o-RO" sz="36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Cooper Black" pitchFamily="18" charset="0"/>
                <a:ea typeface="Times New Roman" pitchFamily="18" charset="0"/>
                <a:cs typeface="Times New Roman" pitchFamily="18" charset="0"/>
              </a:rPr>
              <a:t>are un rol principal.</a:t>
            </a:r>
            <a:endParaRPr kumimoji="0" lang="ru-RU" sz="3600" b="0" i="0" u="none" strike="noStrike" cap="none" normalizeH="0" baseline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sz="36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Cooper Black" pitchFamily="18" charset="0"/>
                <a:ea typeface="Times New Roman" pitchFamily="18" charset="0"/>
                <a:cs typeface="Times New Roman" pitchFamily="18" charset="0"/>
              </a:rPr>
              <a:t>F</a:t>
            </a:r>
            <a:r>
              <a:rPr kumimoji="0" lang="ro-RO" sz="36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ă</a:t>
            </a:r>
            <a:r>
              <a:rPr kumimoji="0" lang="ro-RO" sz="36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Cooper Black" pitchFamily="18" charset="0"/>
                <a:ea typeface="Times New Roman" pitchFamily="18" charset="0"/>
                <a:cs typeface="Times New Roman" pitchFamily="18" charset="0"/>
              </a:rPr>
              <a:t>r</a:t>
            </a:r>
            <a:r>
              <a:rPr kumimoji="0" lang="ro-RO" sz="36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ă</a:t>
            </a:r>
            <a:r>
              <a:rPr kumimoji="0" lang="ro-RO" sz="36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Cooper Black" pitchFamily="18" charset="0"/>
                <a:ea typeface="Times New Roman" pitchFamily="18" charset="0"/>
                <a:cs typeface="Times New Roman" pitchFamily="18" charset="0"/>
              </a:rPr>
              <a:t> el mesajul</a:t>
            </a:r>
            <a:r>
              <a:rPr kumimoji="0" lang="ro-RO" sz="36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o-RO" sz="4000" b="1" i="0" u="sng" strike="noStrike" cap="none" normalizeH="0" baseline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Bodoni MT" pitchFamily="18" charset="0"/>
                <a:ea typeface="Times New Roman" pitchFamily="18" charset="0"/>
                <a:cs typeface="Times New Roman" pitchFamily="18" charset="0"/>
              </a:rPr>
              <a:t>este  lipsit de sens</a:t>
            </a:r>
            <a:r>
              <a:rPr kumimoji="0" lang="ro-RO" sz="4000" b="0" i="0" u="none" strike="noStrike" cap="none" normalizeH="0" baseline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o-RO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oper Black" pitchFamily="18" charset="0"/>
                <a:ea typeface="Times New Roman" pitchFamily="18" charset="0"/>
                <a:cs typeface="Times New Roman" pitchFamily="18" charset="0"/>
              </a:rPr>
              <a:t>!</a:t>
            </a:r>
            <a:endParaRPr kumimoji="0" lang="ro-RO" sz="4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6315771"/>
            <a:ext cx="8153400" cy="314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484" name="WordArt 4"/>
          <p:cNvSpPr>
            <a:spLocks noChangeArrowheads="1" noChangeShapeType="1" noTextEdit="1"/>
          </p:cNvSpPr>
          <p:nvPr/>
        </p:nvSpPr>
        <p:spPr bwMode="auto">
          <a:xfrm>
            <a:off x="1450075" y="1200150"/>
            <a:ext cx="6553200" cy="14859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BottomRight">
                <a:rot lat="0" lon="21239999" rev="0"/>
              </a:camera>
              <a:lightRig rig="legacyHarsh3" dir="l"/>
            </a:scene3d>
            <a:sp3d extrusionH="430200" prstMaterial="legacyMatte">
              <a:extrusionClr>
                <a:srgbClr val="C0C0C0"/>
              </a:extrusionClr>
            </a:sp3d>
          </a:bodyPr>
          <a:lstStyle/>
          <a:p>
            <a:pPr algn="ctr" rtl="0"/>
            <a:r>
              <a:rPr lang="en-US" sz="3600" kern="10" spc="0" dirty="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DCEBF5"/>
                    </a:gs>
                    <a:gs pos="8000">
                      <a:srgbClr val="83A7C3"/>
                    </a:gs>
                    <a:gs pos="13000">
                      <a:srgbClr val="768FB9"/>
                    </a:gs>
                    <a:gs pos="21001">
                      <a:srgbClr val="83A7C3"/>
                    </a:gs>
                    <a:gs pos="52000">
                      <a:srgbClr val="FFFFFF"/>
                    </a:gs>
                    <a:gs pos="56000">
                      <a:srgbClr val="9C6563"/>
                    </a:gs>
                    <a:gs pos="58000">
                      <a:srgbClr val="80302D"/>
                    </a:gs>
                    <a:gs pos="71001">
                      <a:srgbClr val="C0524E"/>
                    </a:gs>
                    <a:gs pos="94000">
                      <a:srgbClr val="EBDAD4"/>
                    </a:gs>
                    <a:gs pos="100000">
                      <a:srgbClr val="55261C"/>
                    </a:gs>
                  </a:gsLst>
                  <a:lin ang="5400000" scaled="1"/>
                </a:gradFill>
                <a:effectLst/>
                <a:latin typeface="Arial Black"/>
              </a:rPr>
              <a:t>CONCLUZIE</a:t>
            </a:r>
            <a:endParaRPr lang="ru-RU" sz="3600" kern="10" spc="0" dirty="0">
              <a:ln w="9525">
                <a:round/>
                <a:headEnd/>
                <a:tailEnd/>
              </a:ln>
              <a:gradFill rotWithShape="0">
                <a:gsLst>
                  <a:gs pos="0">
                    <a:srgbClr val="DCEBF5"/>
                  </a:gs>
                  <a:gs pos="8000">
                    <a:srgbClr val="83A7C3"/>
                  </a:gs>
                  <a:gs pos="13000">
                    <a:srgbClr val="768FB9"/>
                  </a:gs>
                  <a:gs pos="21001">
                    <a:srgbClr val="83A7C3"/>
                  </a:gs>
                  <a:gs pos="52000">
                    <a:srgbClr val="FFFFFF"/>
                  </a:gs>
                  <a:gs pos="56000">
                    <a:srgbClr val="9C6563"/>
                  </a:gs>
                  <a:gs pos="58000">
                    <a:srgbClr val="80302D"/>
                  </a:gs>
                  <a:gs pos="71001">
                    <a:srgbClr val="C0524E"/>
                  </a:gs>
                  <a:gs pos="94000">
                    <a:srgbClr val="EBDAD4"/>
                  </a:gs>
                  <a:gs pos="100000">
                    <a:srgbClr val="55261C"/>
                  </a:gs>
                </a:gsLst>
                <a:lin ang="5400000" scaled="1"/>
              </a:gradFill>
              <a:effectLst/>
              <a:latin typeface="Arial Black"/>
            </a:endParaRPr>
          </a:p>
        </p:txBody>
      </p:sp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"/>
          <p:cNvSpPr>
            <a:spLocks noChangeArrowheads="1"/>
          </p:cNvSpPr>
          <p:nvPr/>
        </p:nvSpPr>
        <p:spPr bwMode="auto">
          <a:xfrm>
            <a:off x="990600" y="990601"/>
            <a:ext cx="7620000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000" b="1" i="0" u="none" strike="noStrike" cap="none" normalizeH="0" baseline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Harrington" pitchFamily="82" charset="0"/>
                <a:ea typeface="Times New Roman" pitchFamily="18" charset="0"/>
                <a:cs typeface="Times New Roman" pitchFamily="18" charset="0"/>
              </a:rPr>
              <a:t>Cred</a:t>
            </a:r>
            <a:r>
              <a:rPr kumimoji="0" lang="en-US" sz="4000" b="1" i="0" u="none" strike="noStrike" cap="none" normalizeH="0" baseline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Harrington" pitchFamily="82" charset="0"/>
                <a:ea typeface="Times New Roman" pitchFamily="18" charset="0"/>
                <a:cs typeface="Times New Roman" pitchFamily="18" charset="0"/>
              </a:rPr>
              <a:t> c</a:t>
            </a:r>
            <a:r>
              <a:rPr kumimoji="0" lang="ro-RO" sz="4000" b="1" i="0" u="none" strike="noStrike" cap="none" normalizeH="0" baseline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Harrington" pitchFamily="82" charset="0"/>
                <a:ea typeface="Times New Roman" pitchFamily="18" charset="0"/>
                <a:cs typeface="Times New Roman" pitchFamily="18" charset="0"/>
              </a:rPr>
              <a:t>ă v-aţi  convins  definitiv </a:t>
            </a:r>
            <a:endParaRPr kumimoji="0" lang="ru-RU" sz="4000" b="1" i="0" u="none" strike="noStrike" cap="none" normalizeH="0" baseline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latin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sz="4000" b="1" i="0" u="none" strike="noStrike" cap="none" normalizeH="0" baseline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Harrington" pitchFamily="82" charset="0"/>
                <a:ea typeface="Times New Roman" pitchFamily="18" charset="0"/>
                <a:cs typeface="Times New Roman" pitchFamily="18" charset="0"/>
              </a:rPr>
              <a:t>Că  </a:t>
            </a:r>
            <a:r>
              <a:rPr kumimoji="0" lang="ro-RO" sz="40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Harrington" pitchFamily="82" charset="0"/>
                <a:ea typeface="Times New Roman" pitchFamily="18" charset="0"/>
                <a:cs typeface="Times New Roman" pitchFamily="18" charset="0"/>
              </a:rPr>
              <a:t>VERBUL</a:t>
            </a:r>
            <a:r>
              <a:rPr kumimoji="0" lang="ro-RO" sz="4000" b="1" i="0" u="none" strike="noStrike" cap="none" normalizeH="0" baseline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Harrington" pitchFamily="82" charset="0"/>
                <a:ea typeface="Times New Roman" pitchFamily="18" charset="0"/>
                <a:cs typeface="Times New Roman" pitchFamily="18" charset="0"/>
              </a:rPr>
              <a:t>  e semnificativ!</a:t>
            </a:r>
            <a:endParaRPr kumimoji="0" lang="ru-RU" sz="4000" b="1" i="0" u="none" strike="noStrike" cap="none" normalizeH="0" baseline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latin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sz="4000" b="1" i="0" u="none" strike="noStrike" cap="none" normalizeH="0" baseline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Harrington" pitchFamily="82" charset="0"/>
                <a:ea typeface="Times New Roman" pitchFamily="18" charset="0"/>
                <a:cs typeface="Times New Roman" pitchFamily="18" charset="0"/>
              </a:rPr>
              <a:t>Sper că toţi aţi sesizat</a:t>
            </a:r>
            <a:endParaRPr kumimoji="0" lang="ru-RU" sz="4000" b="1" i="0" u="none" strike="noStrike" cap="none" normalizeH="0" baseline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latin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sz="4000" b="1" i="0" u="none" strike="noStrike" cap="none" normalizeH="0" baseline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Harrington" pitchFamily="82" charset="0"/>
                <a:ea typeface="Times New Roman" pitchFamily="18" charset="0"/>
                <a:cs typeface="Times New Roman" pitchFamily="18" charset="0"/>
              </a:rPr>
              <a:t>Că  </a:t>
            </a:r>
            <a:r>
              <a:rPr kumimoji="0" lang="ro-RO" sz="40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Harrington" pitchFamily="82" charset="0"/>
                <a:ea typeface="Times New Roman" pitchFamily="18" charset="0"/>
                <a:cs typeface="Times New Roman" pitchFamily="18" charset="0"/>
              </a:rPr>
              <a:t>VERBUL</a:t>
            </a:r>
            <a:r>
              <a:rPr kumimoji="0" lang="ro-RO" sz="4000" b="1" i="0" u="none" strike="noStrike" cap="none" normalizeH="0" baseline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Harrington" pitchFamily="82" charset="0"/>
                <a:ea typeface="Times New Roman" pitchFamily="18" charset="0"/>
                <a:cs typeface="Times New Roman" pitchFamily="18" charset="0"/>
              </a:rPr>
              <a:t>  e foarte </a:t>
            </a:r>
            <a:r>
              <a:rPr kumimoji="0" lang="en-US" sz="4000" b="1" i="0" u="none" strike="noStrike" cap="none" normalizeH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Harrington" pitchFamily="82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cap="none" normalizeH="0" dirty="0">
                <a:ln>
                  <a:noFill/>
                </a:ln>
                <a:solidFill>
                  <a:srgbClr val="7030A0"/>
                </a:solidFill>
                <a:effectLst/>
                <a:latin typeface="Harrington" pitchFamily="82" charset="0"/>
                <a:ea typeface="Times New Roman" pitchFamily="18" charset="0"/>
                <a:cs typeface="Times New Roman" pitchFamily="18" charset="0"/>
              </a:rPr>
              <a:t>important</a:t>
            </a:r>
            <a:r>
              <a:rPr kumimoji="0" lang="en-US" sz="4000" b="1" i="0" u="none" strike="noStrike" cap="none" normalizeH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Harrington" pitchFamily="82" charset="0"/>
                <a:ea typeface="Times New Roman" pitchFamily="18" charset="0"/>
                <a:cs typeface="Times New Roman" pitchFamily="18" charset="0"/>
              </a:rPr>
              <a:t>!</a:t>
            </a:r>
            <a:r>
              <a:rPr kumimoji="0" lang="ro-RO" sz="4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Harrington" pitchFamily="82" charset="0"/>
                <a:ea typeface="Times New Roman" pitchFamily="18" charset="0"/>
                <a:cs typeface="Times New Roman" pitchFamily="18" charset="0"/>
              </a:rPr>
              <a:t>  </a:t>
            </a:r>
            <a:endParaRPr kumimoji="0" lang="ro-RO" sz="4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Harrington" pitchFamily="82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6019800"/>
            <a:ext cx="8564478" cy="3307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68620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95123425"/>
              </p:ext>
            </p:extLst>
          </p:nvPr>
        </p:nvGraphicFramePr>
        <p:xfrm>
          <a:off x="6954729" y="4038600"/>
          <a:ext cx="1906588" cy="1731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3" imgW="1907280" imgH="1732680" progId="">
                  <p:embed/>
                </p:oleObj>
              </mc:Choice>
              <mc:Fallback>
                <p:oleObj name="Clip" r:id="rId3" imgW="1907280" imgH="1732680" progId="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54729" y="4038600"/>
                        <a:ext cx="1906588" cy="17319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8618" name="Object 10"/>
          <p:cNvGraphicFramePr>
            <a:graphicFrameLocks noChangeAspect="1"/>
          </p:cNvGraphicFramePr>
          <p:nvPr/>
        </p:nvGraphicFramePr>
        <p:xfrm>
          <a:off x="2895600" y="3505200"/>
          <a:ext cx="3048000" cy="2438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5" imgW="974520" imgH="1137960" progId="">
                  <p:embed/>
                </p:oleObj>
              </mc:Choice>
              <mc:Fallback>
                <p:oleObj name="Clip" r:id="rId5" imgW="974520" imgH="1137960" progId="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95600" y="3505200"/>
                        <a:ext cx="3048000" cy="2438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12"/>
          <p:cNvGraphicFramePr>
            <a:graphicFrameLocks noChangeAspect="1"/>
          </p:cNvGraphicFramePr>
          <p:nvPr/>
        </p:nvGraphicFramePr>
        <p:xfrm>
          <a:off x="304800" y="4191000"/>
          <a:ext cx="1905000" cy="17305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7" imgW="1907280" imgH="1732680" progId="">
                  <p:embed/>
                </p:oleObj>
              </mc:Choice>
              <mc:Fallback>
                <p:oleObj name="Clip" r:id="rId7" imgW="1907280" imgH="1732680" progId="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4191000"/>
                        <a:ext cx="1905000" cy="173052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86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86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68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86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86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0"/>
                                            </p:cond>
                                          </p:stCondLst>
                                        </p:cTn>
                                        <p:tgtEl>
                                          <p:spTgt spid="68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5"/>
                                            </p:cond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08154" y="1394138"/>
            <a:ext cx="6477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54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Tema lecției: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381000" y="2672883"/>
            <a:ext cx="8382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4000" dirty="0">
                <a:solidFill>
                  <a:schemeClr val="accent3">
                    <a:lumMod val="75000"/>
                  </a:schemeClr>
                </a:solidFill>
              </a:rPr>
              <a:t>  </a:t>
            </a:r>
            <a:r>
              <a:rPr lang="en-US" sz="4000" dirty="0" err="1">
                <a:solidFill>
                  <a:schemeClr val="accent3">
                    <a:lumMod val="75000"/>
                  </a:schemeClr>
                </a:solidFill>
                <a:latin typeface="Algerian" pitchFamily="82" charset="0"/>
              </a:rPr>
              <a:t>Generalizarea</a:t>
            </a:r>
            <a:r>
              <a:rPr lang="en-US" sz="4000" dirty="0">
                <a:solidFill>
                  <a:schemeClr val="accent3">
                    <a:lumMod val="75000"/>
                  </a:schemeClr>
                </a:solidFill>
                <a:latin typeface="Algerian" pitchFamily="82" charset="0"/>
              </a:rPr>
              <a:t>  </a:t>
            </a:r>
            <a:r>
              <a:rPr lang="en-US" sz="4000" dirty="0" err="1">
                <a:solidFill>
                  <a:schemeClr val="accent3">
                    <a:lumMod val="75000"/>
                  </a:schemeClr>
                </a:solidFill>
                <a:latin typeface="Algerian" pitchFamily="82" charset="0"/>
              </a:rPr>
              <a:t>şi</a:t>
            </a:r>
            <a:r>
              <a:rPr lang="en-US" sz="4000" dirty="0">
                <a:solidFill>
                  <a:schemeClr val="accent3">
                    <a:lumMod val="75000"/>
                  </a:schemeClr>
                </a:solidFill>
                <a:latin typeface="Algerian" pitchFamily="82" charset="0"/>
              </a:rPr>
              <a:t>  </a:t>
            </a:r>
            <a:r>
              <a:rPr lang="en-US" sz="4000" dirty="0" err="1">
                <a:solidFill>
                  <a:schemeClr val="accent3">
                    <a:lumMod val="75000"/>
                  </a:schemeClr>
                </a:solidFill>
                <a:latin typeface="Algerian" pitchFamily="82" charset="0"/>
              </a:rPr>
              <a:t>sistematizarea</a:t>
            </a:r>
            <a:r>
              <a:rPr lang="en-US" sz="4000" dirty="0">
                <a:solidFill>
                  <a:schemeClr val="accent3">
                    <a:lumMod val="75000"/>
                  </a:schemeClr>
                </a:solidFill>
                <a:latin typeface="Algerian" pitchFamily="82" charset="0"/>
              </a:rPr>
              <a:t>  </a:t>
            </a:r>
            <a:r>
              <a:rPr lang="en-US" sz="4000" dirty="0" err="1">
                <a:solidFill>
                  <a:schemeClr val="accent3">
                    <a:lumMod val="75000"/>
                  </a:schemeClr>
                </a:solidFill>
                <a:latin typeface="Algerian" pitchFamily="82" charset="0"/>
              </a:rPr>
              <a:t>cunoştinţelor</a:t>
            </a:r>
            <a:r>
              <a:rPr lang="en-US" sz="4000" dirty="0">
                <a:solidFill>
                  <a:schemeClr val="accent3">
                    <a:lumMod val="75000"/>
                  </a:schemeClr>
                </a:solidFill>
                <a:latin typeface="Algerian" pitchFamily="82" charset="0"/>
              </a:rPr>
              <a:t>  </a:t>
            </a:r>
            <a:r>
              <a:rPr lang="en-US" sz="4000" dirty="0" err="1">
                <a:solidFill>
                  <a:schemeClr val="accent3">
                    <a:lumMod val="75000"/>
                  </a:schemeClr>
                </a:solidFill>
                <a:latin typeface="Algerian" pitchFamily="82" charset="0"/>
              </a:rPr>
              <a:t>despre</a:t>
            </a:r>
            <a:r>
              <a:rPr lang="en-US" sz="4000" dirty="0">
                <a:solidFill>
                  <a:schemeClr val="accent3">
                    <a:lumMod val="75000"/>
                  </a:schemeClr>
                </a:solidFill>
                <a:latin typeface="Algerian" pitchFamily="82" charset="0"/>
              </a:rPr>
              <a:t>  verb</a:t>
            </a:r>
            <a:endParaRPr lang="ru-RU" sz="4000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8678044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90600" y="838200"/>
            <a:ext cx="7010400" cy="4955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6600" b="1" u="sng" dirty="0">
                <a:solidFill>
                  <a:schemeClr val="accent6">
                    <a:lumMod val="50000"/>
                  </a:schemeClr>
                </a:solidFill>
                <a:latin typeface="Gigi" pitchFamily="82" charset="0"/>
                <a:ea typeface="Times New Roman" pitchFamily="18" charset="0"/>
                <a:cs typeface="Times New Roman" pitchFamily="18" charset="0"/>
              </a:rPr>
              <a:t>MOTTO </a:t>
            </a:r>
            <a:r>
              <a:rPr lang="ro-RO" sz="6600" b="1" u="sng" dirty="0">
                <a:solidFill>
                  <a:schemeClr val="accent6">
                    <a:lumMod val="50000"/>
                  </a:schemeClr>
                </a:solidFill>
                <a:latin typeface="Gigi" pitchFamily="82" charset="0"/>
                <a:ea typeface="Times New Roman" pitchFamily="18" charset="0"/>
                <a:cs typeface="Times New Roman" pitchFamily="18" charset="0"/>
              </a:rPr>
              <a:t> :</a:t>
            </a:r>
            <a:r>
              <a:rPr lang="ro-RO" sz="6600" dirty="0">
                <a:solidFill>
                  <a:schemeClr val="accent6">
                    <a:lumMod val="50000"/>
                  </a:schemeClr>
                </a:solidFill>
                <a:latin typeface="Gigi" pitchFamily="82" charset="0"/>
                <a:ea typeface="Times New Roman" pitchFamily="18" charset="0"/>
                <a:cs typeface="Times New Roman" pitchFamily="18" charset="0"/>
              </a:rPr>
              <a:t>  </a:t>
            </a:r>
            <a:endParaRPr lang="en-US" sz="6600" dirty="0">
              <a:solidFill>
                <a:schemeClr val="accent6">
                  <a:lumMod val="50000"/>
                </a:schemeClr>
              </a:solidFill>
              <a:latin typeface="Gigi" pitchFamily="82" charset="0"/>
              <a:ea typeface="Times New Roman" pitchFamily="18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en-US" sz="800" dirty="0">
              <a:latin typeface="Arial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en-US" sz="800" dirty="0">
              <a:latin typeface="Arial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ru-RU" sz="800" dirty="0">
              <a:latin typeface="Arial" pitchFamily="34" charset="0"/>
            </a:endParaRPr>
          </a:p>
          <a:p>
            <a:pPr lvl="0"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o-RO" sz="4000" dirty="0">
                <a:solidFill>
                  <a:schemeClr val="accent4">
                    <a:lumMod val="75000"/>
                  </a:schemeClr>
                </a:solidFill>
                <a:ea typeface="Times New Roman" pitchFamily="18" charset="0"/>
                <a:cs typeface="Times New Roman" pitchFamily="18" charset="0"/>
              </a:rPr>
              <a:t>„</a:t>
            </a:r>
            <a:r>
              <a:rPr lang="ro-RO" sz="4000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Ţ</a:t>
            </a:r>
            <a:r>
              <a:rPr lang="ro-RO" sz="4000" dirty="0">
                <a:solidFill>
                  <a:schemeClr val="accent4">
                    <a:lumMod val="75000"/>
                  </a:schemeClr>
                </a:solidFill>
                <a:latin typeface="Brush Script MT" pitchFamily="66" charset="0"/>
                <a:ea typeface="Times New Roman" pitchFamily="18" charset="0"/>
                <a:cs typeface="Times New Roman" pitchFamily="18" charset="0"/>
              </a:rPr>
              <a:t>ine minte, nu uita</a:t>
            </a:r>
            <a:endParaRPr lang="ru-RU" sz="4000" dirty="0">
              <a:solidFill>
                <a:schemeClr val="accent4">
                  <a:lumMod val="75000"/>
                </a:schemeClr>
              </a:solidFill>
              <a:latin typeface="Arial" pitchFamily="34" charset="0"/>
            </a:endParaRPr>
          </a:p>
          <a:p>
            <a:pPr lvl="0"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o-RO" sz="4000" dirty="0">
                <a:solidFill>
                  <a:schemeClr val="accent4">
                    <a:lumMod val="75000"/>
                  </a:schemeClr>
                </a:solidFill>
                <a:latin typeface="Brush Script MT" pitchFamily="66" charset="0"/>
                <a:ea typeface="Times New Roman" pitchFamily="18" charset="0"/>
                <a:cs typeface="Times New Roman" pitchFamily="18" charset="0"/>
              </a:rPr>
              <a:t>Vorba cea folositoare :</a:t>
            </a:r>
            <a:endParaRPr lang="ru-RU" sz="4000" dirty="0">
              <a:solidFill>
                <a:schemeClr val="accent4">
                  <a:lumMod val="75000"/>
                </a:schemeClr>
              </a:solidFill>
              <a:latin typeface="Arial" pitchFamily="34" charset="0"/>
            </a:endParaRPr>
          </a:p>
          <a:p>
            <a:pPr lvl="0"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o-RO" sz="4000" dirty="0">
                <a:solidFill>
                  <a:schemeClr val="accent4">
                    <a:lumMod val="75000"/>
                  </a:schemeClr>
                </a:solidFill>
                <a:latin typeface="Brush Script MT" pitchFamily="66" charset="0"/>
                <a:ea typeface="Times New Roman" pitchFamily="18" charset="0"/>
                <a:cs typeface="Times New Roman" pitchFamily="18" charset="0"/>
              </a:rPr>
              <a:t>S</a:t>
            </a:r>
            <a:r>
              <a:rPr lang="ro-RO" sz="4000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ă</a:t>
            </a:r>
            <a:r>
              <a:rPr lang="ro-RO" sz="4000" dirty="0">
                <a:solidFill>
                  <a:schemeClr val="accent4">
                    <a:lumMod val="75000"/>
                  </a:schemeClr>
                </a:solidFill>
                <a:latin typeface="Brush Script MT" pitchFamily="66" charset="0"/>
                <a:ea typeface="Times New Roman" pitchFamily="18" charset="0"/>
                <a:cs typeface="Times New Roman" pitchFamily="18" charset="0"/>
              </a:rPr>
              <a:t> munce</a:t>
            </a:r>
            <a:r>
              <a:rPr lang="ro-RO" sz="4000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ş</a:t>
            </a:r>
            <a:r>
              <a:rPr lang="ro-RO" sz="4000" dirty="0">
                <a:solidFill>
                  <a:schemeClr val="accent4">
                    <a:lumMod val="75000"/>
                  </a:schemeClr>
                </a:solidFill>
                <a:latin typeface="Brush Script MT" pitchFamily="66" charset="0"/>
                <a:ea typeface="Times New Roman" pitchFamily="18" charset="0"/>
                <a:cs typeface="Times New Roman" pitchFamily="18" charset="0"/>
              </a:rPr>
              <a:t>ti </a:t>
            </a:r>
            <a:r>
              <a:rPr lang="ro-RO" sz="4000" dirty="0">
                <a:solidFill>
                  <a:schemeClr val="accent4">
                    <a:lumMod val="75000"/>
                  </a:schemeClr>
                </a:solidFill>
                <a:ea typeface="Times New Roman" pitchFamily="18" charset="0"/>
                <a:cs typeface="Times New Roman" pitchFamily="18" charset="0"/>
              </a:rPr>
              <a:t>î</a:t>
            </a:r>
            <a:r>
              <a:rPr lang="ro-RO" sz="4000" dirty="0">
                <a:solidFill>
                  <a:schemeClr val="accent4">
                    <a:lumMod val="75000"/>
                  </a:schemeClr>
                </a:solidFill>
                <a:latin typeface="Brush Script MT" pitchFamily="66" charset="0"/>
                <a:ea typeface="Times New Roman" pitchFamily="18" charset="0"/>
                <a:cs typeface="Times New Roman" pitchFamily="18" charset="0"/>
              </a:rPr>
              <a:t>n limba ta</a:t>
            </a:r>
            <a:endParaRPr lang="ru-RU" sz="4000" dirty="0">
              <a:solidFill>
                <a:schemeClr val="accent4">
                  <a:lumMod val="75000"/>
                </a:schemeClr>
              </a:solidFill>
              <a:latin typeface="Arial" pitchFamily="34" charset="0"/>
            </a:endParaRPr>
          </a:p>
          <a:p>
            <a:pPr lvl="0"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o-RO" sz="4000" dirty="0">
                <a:solidFill>
                  <a:schemeClr val="accent4">
                    <a:lumMod val="75000"/>
                  </a:schemeClr>
                </a:solidFill>
                <a:latin typeface="Brush Script MT" pitchFamily="66" charset="0"/>
                <a:ea typeface="Times New Roman" pitchFamily="18" charset="0"/>
                <a:cs typeface="Times New Roman" pitchFamily="18" charset="0"/>
              </a:rPr>
              <a:t>Ca albinele </a:t>
            </a:r>
            <a:r>
              <a:rPr lang="ro-RO" sz="4000" dirty="0">
                <a:solidFill>
                  <a:schemeClr val="accent4">
                    <a:lumMod val="75000"/>
                  </a:schemeClr>
                </a:solidFill>
                <a:ea typeface="Times New Roman" pitchFamily="18" charset="0"/>
                <a:cs typeface="Times New Roman" pitchFamily="18" charset="0"/>
              </a:rPr>
              <a:t>î</a:t>
            </a:r>
            <a:r>
              <a:rPr lang="ro-RO" sz="4000" dirty="0">
                <a:solidFill>
                  <a:schemeClr val="accent4">
                    <a:lumMod val="75000"/>
                  </a:schemeClr>
                </a:solidFill>
                <a:latin typeface="Brush Script MT" pitchFamily="66" charset="0"/>
                <a:ea typeface="Times New Roman" pitchFamily="18" charset="0"/>
                <a:cs typeface="Times New Roman" pitchFamily="18" charset="0"/>
              </a:rPr>
              <a:t>n floare ! </a:t>
            </a:r>
            <a:r>
              <a:rPr lang="ro-RO" sz="4000" dirty="0">
                <a:solidFill>
                  <a:schemeClr val="accent4">
                    <a:lumMod val="75000"/>
                  </a:schemeClr>
                </a:solidFill>
                <a:ea typeface="Times New Roman" pitchFamily="18" charset="0"/>
                <a:cs typeface="Times New Roman" pitchFamily="18" charset="0"/>
              </a:rPr>
              <a:t>„</a:t>
            </a:r>
            <a:endParaRPr lang="ru-RU" sz="4000" dirty="0">
              <a:solidFill>
                <a:schemeClr val="accent4">
                  <a:lumMod val="75000"/>
                </a:schemeClr>
              </a:solidFill>
              <a:latin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000" b="1" dirty="0">
              <a:latin typeface="Blackadder ITC" pitchFamily="82" charset="0"/>
              <a:ea typeface="Times New Roman" pitchFamily="18" charset="0"/>
              <a:cs typeface="Times New Roman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000" b="1" dirty="0">
              <a:latin typeface="Blackadder ITC" pitchFamily="82" charset="0"/>
              <a:ea typeface="Times New Roman" pitchFamily="18" charset="0"/>
              <a:cs typeface="Times New Roman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o-RO" sz="1000" b="1" dirty="0">
                <a:latin typeface="Blackadder ITC" pitchFamily="82" charset="0"/>
                <a:ea typeface="Times New Roman" pitchFamily="18" charset="0"/>
                <a:cs typeface="Times New Roman" pitchFamily="18" charset="0"/>
              </a:rPr>
              <a:t>                                                                                      </a:t>
            </a:r>
            <a:endParaRPr lang="en-US" sz="1000" b="1" dirty="0">
              <a:latin typeface="Blackadder ITC" pitchFamily="82" charset="0"/>
              <a:ea typeface="Times New Roman" pitchFamily="18" charset="0"/>
              <a:cs typeface="Times New Roman" pitchFamily="18" charset="0"/>
            </a:endParaRPr>
          </a:p>
          <a:p>
            <a:pPr lvl="0"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o-RO" sz="1000" b="1" dirty="0">
                <a:latin typeface="Blackadder ITC" pitchFamily="82" charset="0"/>
                <a:ea typeface="Times New Roman" pitchFamily="18" charset="0"/>
                <a:cs typeface="Times New Roman" pitchFamily="18" charset="0"/>
              </a:rPr>
              <a:t>                 </a:t>
            </a:r>
            <a:r>
              <a:rPr lang="en-US" sz="1000" b="1" dirty="0">
                <a:latin typeface="Blackadder ITC" pitchFamily="82" charset="0"/>
                <a:ea typeface="Times New Roman" pitchFamily="18" charset="0"/>
                <a:cs typeface="Times New Roman" pitchFamily="18" charset="0"/>
              </a:rPr>
              <a:t>                                                                                                                                                                                                               </a:t>
            </a:r>
            <a:r>
              <a:rPr lang="ro-RO" sz="2800" b="1" dirty="0">
                <a:solidFill>
                  <a:schemeClr val="accent2">
                    <a:lumMod val="50000"/>
                  </a:schemeClr>
                </a:solidFill>
                <a:latin typeface="Blackadder ITC" pitchFamily="82" charset="0"/>
                <a:ea typeface="Times New Roman" pitchFamily="18" charset="0"/>
                <a:cs typeface="Times New Roman" pitchFamily="18" charset="0"/>
              </a:rPr>
              <a:t>( Gr. Vieru)</a:t>
            </a:r>
            <a:endParaRPr lang="ro-RO" sz="2800" b="1" dirty="0">
              <a:solidFill>
                <a:schemeClr val="accent2">
                  <a:lumMod val="50000"/>
                </a:schemeClr>
              </a:solidFill>
              <a:latin typeface="Arial" pitchFamily="34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6184823"/>
            <a:ext cx="8305801" cy="3207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3200400"/>
            <a:ext cx="2286000" cy="270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" y="2470877"/>
            <a:ext cx="853440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/>
              <a:t>О1</a:t>
            </a:r>
            <a:r>
              <a:rPr lang="vi-VN" sz="2000" dirty="0"/>
              <a:t> – să-şi  verifice  cunoştinţele  despre  verb;</a:t>
            </a:r>
          </a:p>
          <a:p>
            <a:r>
              <a:rPr lang="vi-VN" sz="2000" b="1" dirty="0"/>
              <a:t>O</a:t>
            </a:r>
            <a:r>
              <a:rPr lang="ru-RU" sz="2000" b="1" dirty="0"/>
              <a:t>2</a:t>
            </a:r>
            <a:r>
              <a:rPr lang="vi-VN" sz="2000" dirty="0"/>
              <a:t> -  să  cunoască  şi  să  deosebească  conjugările, modurile, timpurile, diatezele,</a:t>
            </a:r>
          </a:p>
          <a:p>
            <a:r>
              <a:rPr lang="vi-VN" sz="2000" dirty="0"/>
              <a:t>           numărul, persoana verbelor;</a:t>
            </a:r>
          </a:p>
          <a:p>
            <a:r>
              <a:rPr lang="vi-VN" sz="2000" b="1" dirty="0"/>
              <a:t>O</a:t>
            </a:r>
            <a:r>
              <a:rPr lang="ru-RU" sz="2000" b="1" dirty="0"/>
              <a:t>3</a:t>
            </a:r>
            <a:r>
              <a:rPr lang="vi-VN" sz="2000" dirty="0"/>
              <a:t> – să  identifice  verbul  în  diferite  texte;</a:t>
            </a:r>
          </a:p>
          <a:p>
            <a:r>
              <a:rPr lang="vi-VN" sz="2000" b="1" dirty="0"/>
              <a:t>O</a:t>
            </a:r>
            <a:r>
              <a:rPr lang="ru-RU" sz="2000" b="1" dirty="0"/>
              <a:t>4</a:t>
            </a:r>
            <a:r>
              <a:rPr lang="vi-VN" sz="2000" dirty="0"/>
              <a:t> – să  alcătuiască  propoziţii cu  verbe  la  timpurile  şi  modurile  însuşite;</a:t>
            </a:r>
          </a:p>
          <a:p>
            <a:r>
              <a:rPr lang="vi-VN" sz="2000" b="1" dirty="0"/>
              <a:t>O</a:t>
            </a:r>
            <a:r>
              <a:rPr lang="ru-RU" sz="2000" b="1" dirty="0"/>
              <a:t>5</a:t>
            </a:r>
            <a:r>
              <a:rPr lang="vi-VN" sz="2000" dirty="0"/>
              <a:t> – să  interiorizeze  locul  şi  rolul  limbii materne  în  comunicarea interumană;</a:t>
            </a:r>
          </a:p>
          <a:p>
            <a:r>
              <a:rPr lang="vi-VN" sz="2000" b="1" dirty="0"/>
              <a:t>O</a:t>
            </a:r>
            <a:r>
              <a:rPr lang="ru-RU" sz="2000" b="1" dirty="0"/>
              <a:t>6</a:t>
            </a:r>
            <a:r>
              <a:rPr lang="vi-VN" sz="2000" dirty="0"/>
              <a:t>  - să-şi  îmbogăţească  vocabularul;</a:t>
            </a:r>
          </a:p>
          <a:p>
            <a:r>
              <a:rPr lang="vi-VN" sz="2000" b="1" dirty="0"/>
              <a:t>O</a:t>
            </a:r>
            <a:r>
              <a:rPr lang="ru-RU" sz="2000" b="1" dirty="0"/>
              <a:t>7</a:t>
            </a:r>
            <a:r>
              <a:rPr lang="vi-VN" sz="2000" dirty="0"/>
              <a:t> – să-şi  exprime  opinia  şi  s-o  argumenteze;</a:t>
            </a:r>
          </a:p>
          <a:p>
            <a:r>
              <a:rPr lang="vi-VN" sz="2000" b="1" dirty="0"/>
              <a:t>O</a:t>
            </a:r>
            <a:r>
              <a:rPr lang="ru-RU" sz="2000" b="1" dirty="0"/>
              <a:t>8</a:t>
            </a:r>
            <a:r>
              <a:rPr lang="vi-VN" sz="2000" dirty="0"/>
              <a:t> – să  demonstreze  toleranţa  faţă  de  colegi;</a:t>
            </a:r>
          </a:p>
          <a:p>
            <a:r>
              <a:rPr lang="vi-VN" sz="2000" b="1" dirty="0"/>
              <a:t>O</a:t>
            </a:r>
            <a:r>
              <a:rPr lang="ru-RU" sz="2000" b="1" dirty="0"/>
              <a:t>9</a:t>
            </a:r>
            <a:r>
              <a:rPr lang="vi-VN" sz="2000" dirty="0"/>
              <a:t> – să respecte  în  comunicare  normele  limbii literare şi  norme  de conversaţie.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692275" y="609600"/>
            <a:ext cx="560705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vi-VN" sz="5400" b="1" spc="50" dirty="0">
                <a:ln w="11430"/>
                <a:gradFill>
                  <a:gsLst>
                    <a:gs pos="25000">
                      <a:srgbClr val="9F2936">
                        <a:satMod val="155000"/>
                      </a:srgbClr>
                    </a:gs>
                    <a:gs pos="100000">
                      <a:srgbClr val="9F2936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Obiective  operaţionale:</a:t>
            </a:r>
            <a:endParaRPr lang="ru-RU" sz="5400" b="1" spc="50" dirty="0">
              <a:ln w="11430"/>
              <a:gradFill>
                <a:gsLst>
                  <a:gs pos="25000">
                    <a:srgbClr val="9F2936">
                      <a:satMod val="155000"/>
                    </a:srgbClr>
                  </a:gs>
                  <a:gs pos="100000">
                    <a:srgbClr val="9F2936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617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304800" y="3201891"/>
            <a:ext cx="3276600" cy="2800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ru-RU" sz="9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Antonimul</a:t>
            </a: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</a:t>
            </a:r>
            <a:r>
              <a:rPr kumimoji="0" 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cuvântului</a:t>
            </a: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trist</a:t>
            </a: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ru-RU" sz="105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Sinonimul</a:t>
            </a: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</a:t>
            </a:r>
            <a:r>
              <a:rPr kumimoji="0" 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cuvântului</a:t>
            </a: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</a:t>
            </a:r>
            <a:r>
              <a:rPr kumimoji="0" lang="en-US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copac</a:t>
            </a: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ru-RU" sz="105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Metal  </a:t>
            </a:r>
            <a:r>
              <a:rPr kumimoji="0" lang="en-US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preţios</a:t>
            </a:r>
            <a:r>
              <a:rPr kumimoji="0" 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ru-RU" sz="105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Totalitatea</a:t>
            </a: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</a:t>
            </a:r>
            <a:r>
              <a:rPr kumimoji="0" 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cuvintelor</a:t>
            </a: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</a:t>
            </a:r>
            <a:r>
              <a:rPr kumimoji="0" 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dintr</a:t>
            </a: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-o  </a:t>
            </a:r>
            <a:r>
              <a:rPr kumimoji="0" 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limbă</a:t>
            </a: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</a:t>
            </a:r>
            <a:r>
              <a:rPr kumimoji="0" 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formează</a:t>
            </a: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un </a:t>
            </a: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…</a:t>
            </a:r>
            <a:endParaRPr kumimoji="0" lang="ru-RU" sz="105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O </a:t>
            </a:r>
            <a:r>
              <a:rPr kumimoji="0" lang="en-US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modalitate</a:t>
            </a:r>
            <a:r>
              <a:rPr kumimoji="0" 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de  </a:t>
            </a:r>
            <a:r>
              <a:rPr kumimoji="0" lang="en-US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exprimare</a:t>
            </a: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</a:t>
            </a:r>
            <a:r>
              <a:rPr kumimoji="0" 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prin</a:t>
            </a: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care  </a:t>
            </a:r>
            <a:r>
              <a:rPr kumimoji="0" 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personajul</a:t>
            </a: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</a:t>
            </a:r>
            <a:r>
              <a:rPr kumimoji="0" 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vorbeşte</a:t>
            </a: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</a:t>
            </a:r>
            <a:r>
              <a:rPr kumimoji="0" 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singur</a:t>
            </a: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cu sine  </a:t>
            </a:r>
            <a:r>
              <a:rPr kumimoji="0" 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î</a:t>
            </a:r>
            <a:r>
              <a:rPr kumimoji="0" 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nsuşi</a:t>
            </a: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ru-RU" sz="105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Paronimul</a:t>
            </a: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</a:t>
            </a:r>
            <a:r>
              <a:rPr kumimoji="0" 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cuvântului</a:t>
            </a: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</a:t>
            </a:r>
            <a:r>
              <a:rPr kumimoji="0" lang="en-US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anual</a:t>
            </a:r>
            <a:r>
              <a:rPr kumimoji="0" 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38200" y="746078"/>
            <a:ext cx="766004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o-RO" sz="3200" b="1" cap="all" spc="0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J</a:t>
            </a:r>
            <a:r>
              <a:rPr lang="en-US" sz="3200" b="1" cap="all" spc="0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ocul</a:t>
            </a:r>
            <a:r>
              <a:rPr lang="en-US" sz="3200" b="1" cap="all" spc="0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 didactic  (</a:t>
            </a:r>
            <a:r>
              <a:rPr lang="en-US" sz="3200" b="1" cap="all" spc="0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algoritmizare</a:t>
            </a:r>
            <a:r>
              <a:rPr lang="en-US" sz="3200" b="1" cap="all" spc="0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)</a:t>
            </a:r>
            <a:endParaRPr lang="ru-RU" sz="32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39337" y="1447800"/>
            <a:ext cx="68723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vi-VN" dirty="0"/>
              <a:t>Răspunzând  la  întrebările  ce  urmează  veţi  descoperi  pe  verticală</a:t>
            </a:r>
          </a:p>
          <a:p>
            <a:r>
              <a:rPr lang="vi-VN" dirty="0"/>
              <a:t>cuvântul – cheie al  lecţiei de astăzi.</a:t>
            </a: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7135314"/>
              </p:ext>
            </p:extLst>
          </p:nvPr>
        </p:nvGraphicFramePr>
        <p:xfrm>
          <a:off x="3733800" y="2128984"/>
          <a:ext cx="4419599" cy="2699803"/>
        </p:xfrm>
        <a:graphic>
          <a:graphicData uri="http://schemas.openxmlformats.org/drawingml/2006/table">
            <a:tbl>
              <a:tblPr/>
              <a:tblGrid>
                <a:gridCol w="3581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81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896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811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811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811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1345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2327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5811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8118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58118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58961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432834">
                <a:tc gridSpan="7"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1000"/>
                        </a:spcAft>
                      </a:pPr>
                      <a:r>
                        <a:rPr lang="ru-RU" sz="1000" i="1" dirty="0">
                          <a:effectLst/>
                          <a:latin typeface="Century Schoolbook"/>
                          <a:ea typeface="Century Schoolbook"/>
                          <a:cs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1000"/>
                        </a:spcAft>
                      </a:pPr>
                      <a:r>
                        <a:rPr lang="ro-RO" sz="1400" b="1" i="1">
                          <a:effectLst/>
                          <a:latin typeface="Century Schoolbook"/>
                          <a:ea typeface="Century Schoolbook"/>
                          <a:cs typeface="Times New Roman"/>
                        </a:rPr>
                        <a:t>V</a:t>
                      </a:r>
                      <a:endParaRPr lang="ru-RU" sz="1000" i="1">
                        <a:effectLst/>
                        <a:latin typeface="Century Schoolbook"/>
                        <a:ea typeface="Century Schoolbook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1000"/>
                        </a:spcAft>
                      </a:pPr>
                      <a:r>
                        <a:rPr lang="ru-RU" sz="1000" i="1">
                          <a:effectLst/>
                          <a:latin typeface="Century Schoolbook"/>
                          <a:ea typeface="Century Schoolbook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1000"/>
                        </a:spcAft>
                      </a:pPr>
                      <a:r>
                        <a:rPr lang="ru-RU" sz="1000" i="1">
                          <a:effectLst/>
                          <a:latin typeface="Century Schoolbook"/>
                          <a:ea typeface="Century Schoolbook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1000"/>
                        </a:spcAft>
                      </a:pPr>
                      <a:r>
                        <a:rPr lang="ru-RU" sz="1000" i="1">
                          <a:effectLst/>
                          <a:latin typeface="Century Schoolbook"/>
                          <a:ea typeface="Century Schoolbook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1000"/>
                        </a:spcAft>
                      </a:pPr>
                      <a:r>
                        <a:rPr lang="ru-RU" sz="1000" i="1">
                          <a:effectLst/>
                          <a:latin typeface="Century Schoolbook"/>
                          <a:ea typeface="Century Schoolbook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4721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1000"/>
                        </a:spcAft>
                      </a:pPr>
                      <a:r>
                        <a:rPr lang="ru-RU" sz="1000" i="1">
                          <a:effectLst/>
                          <a:latin typeface="Century Schoolbook"/>
                          <a:ea typeface="Century Schoolbook"/>
                          <a:cs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1000"/>
                        </a:spcAft>
                      </a:pPr>
                      <a:r>
                        <a:rPr lang="ru-RU" sz="1000" i="1">
                          <a:effectLst/>
                          <a:latin typeface="Century Schoolbook"/>
                          <a:ea typeface="Century Schoolbook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1000"/>
                        </a:spcAft>
                      </a:pPr>
                      <a:r>
                        <a:rPr lang="ru-RU" sz="1000" i="1" dirty="0">
                          <a:effectLst/>
                          <a:latin typeface="Century Schoolbook"/>
                          <a:ea typeface="Century Schoolbook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1000"/>
                        </a:spcAft>
                      </a:pPr>
                      <a:r>
                        <a:rPr lang="ru-RU" sz="1000" i="1">
                          <a:effectLst/>
                          <a:latin typeface="Century Schoolbook"/>
                          <a:ea typeface="Century Schoolbook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1000"/>
                        </a:spcAft>
                      </a:pPr>
                      <a:r>
                        <a:rPr lang="ru-RU" sz="1000" i="1">
                          <a:effectLst/>
                          <a:latin typeface="Century Schoolbook"/>
                          <a:ea typeface="Century Schoolbook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1000"/>
                        </a:spcAft>
                      </a:pPr>
                      <a:r>
                        <a:rPr lang="ru-RU" sz="1000" i="1">
                          <a:effectLst/>
                          <a:latin typeface="Century Schoolbook"/>
                          <a:ea typeface="Century Schoolbook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1000"/>
                        </a:spcAft>
                      </a:pPr>
                      <a:r>
                        <a:rPr lang="ru-RU" sz="1000" i="1">
                          <a:effectLst/>
                          <a:latin typeface="Century Schoolbook"/>
                          <a:ea typeface="Century Schoolbook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1000"/>
                        </a:spcAft>
                      </a:pPr>
                      <a:r>
                        <a:rPr lang="ro-RO" sz="1400" b="1" i="1">
                          <a:effectLst/>
                          <a:latin typeface="Century Schoolbook"/>
                          <a:ea typeface="Century Schoolbook"/>
                          <a:cs typeface="Times New Roman"/>
                        </a:rPr>
                        <a:t>E</a:t>
                      </a:r>
                      <a:endParaRPr lang="ru-RU" sz="1000" i="1">
                        <a:effectLst/>
                        <a:latin typeface="Century Schoolbook"/>
                        <a:ea typeface="Century Schoolbook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1000"/>
                        </a:spcAft>
                      </a:pPr>
                      <a:r>
                        <a:rPr lang="ru-RU" sz="1000" i="1">
                          <a:effectLst/>
                          <a:latin typeface="Century Schoolbook"/>
                          <a:ea typeface="Century Schoolbook"/>
                          <a:cs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4199">
                <a:tc gridSpan="4"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1000"/>
                        </a:spcAft>
                      </a:pPr>
                      <a:r>
                        <a:rPr lang="ru-RU" sz="1000" i="1" dirty="0">
                          <a:effectLst/>
                          <a:latin typeface="Century Schoolbook"/>
                          <a:ea typeface="Century Schoolbook"/>
                          <a:cs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1000"/>
                        </a:spcAft>
                      </a:pPr>
                      <a:r>
                        <a:rPr lang="ru-RU" sz="1000" i="1">
                          <a:effectLst/>
                          <a:latin typeface="Century Schoolbook"/>
                          <a:ea typeface="Century Schoolbook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1000"/>
                        </a:spcAft>
                      </a:pPr>
                      <a:r>
                        <a:rPr lang="ru-RU" sz="1000" i="1">
                          <a:effectLst/>
                          <a:latin typeface="Century Schoolbook"/>
                          <a:ea typeface="Century Schoolbook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1000"/>
                        </a:spcAft>
                      </a:pPr>
                      <a:r>
                        <a:rPr lang="ru-RU" sz="1000" i="1">
                          <a:effectLst/>
                          <a:latin typeface="Century Schoolbook"/>
                          <a:ea typeface="Century Schoolbook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1000"/>
                        </a:spcAft>
                      </a:pPr>
                      <a:r>
                        <a:rPr lang="ro-RO" sz="1400" b="1" i="1">
                          <a:effectLst/>
                          <a:latin typeface="Century Schoolbook"/>
                          <a:ea typeface="Century Schoolbook"/>
                          <a:cs typeface="Times New Roman"/>
                        </a:rPr>
                        <a:t>R</a:t>
                      </a:r>
                      <a:endParaRPr lang="ru-RU" sz="1000" i="1">
                        <a:effectLst/>
                        <a:latin typeface="Century Schoolbook"/>
                        <a:ea typeface="Century Schoolbook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1000"/>
                        </a:spcAft>
                      </a:pPr>
                      <a:r>
                        <a:rPr lang="ru-RU" sz="1000" i="1">
                          <a:effectLst/>
                          <a:latin typeface="Century Schoolbook"/>
                          <a:ea typeface="Century Schoolbook"/>
                          <a:cs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4721">
                <a:tc gridSpan="2"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1000"/>
                        </a:spcAft>
                      </a:pPr>
                      <a:r>
                        <a:rPr lang="ru-RU" sz="1000" i="1">
                          <a:effectLst/>
                          <a:latin typeface="Century Schoolbook"/>
                          <a:ea typeface="Century Schoolbook"/>
                          <a:cs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1000"/>
                        </a:spcAft>
                      </a:pPr>
                      <a:r>
                        <a:rPr lang="ru-RU" sz="1000" i="1">
                          <a:effectLst/>
                          <a:latin typeface="Century Schoolbook"/>
                          <a:ea typeface="Century Schoolbook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1000"/>
                        </a:spcAft>
                      </a:pPr>
                      <a:r>
                        <a:rPr lang="ru-RU" sz="1000" i="1">
                          <a:effectLst/>
                          <a:latin typeface="Century Schoolbook"/>
                          <a:ea typeface="Century Schoolbook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1000"/>
                        </a:spcAft>
                      </a:pPr>
                      <a:r>
                        <a:rPr lang="ru-RU" sz="1000" i="1">
                          <a:effectLst/>
                          <a:latin typeface="Century Schoolbook"/>
                          <a:ea typeface="Century Schoolbook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1000"/>
                        </a:spcAft>
                      </a:pPr>
                      <a:r>
                        <a:rPr lang="ru-RU" sz="1000" i="1">
                          <a:effectLst/>
                          <a:latin typeface="Century Schoolbook"/>
                          <a:ea typeface="Century Schoolbook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1000"/>
                        </a:spcAft>
                      </a:pPr>
                      <a:r>
                        <a:rPr lang="ru-RU" sz="1000" i="1">
                          <a:effectLst/>
                          <a:latin typeface="Century Schoolbook"/>
                          <a:ea typeface="Century Schoolbook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1000"/>
                        </a:spcAft>
                      </a:pPr>
                      <a:r>
                        <a:rPr lang="ro-RO" sz="1400" b="1" i="1">
                          <a:effectLst/>
                          <a:latin typeface="Century Schoolbook"/>
                          <a:ea typeface="Century Schoolbook"/>
                          <a:cs typeface="Times New Roman"/>
                        </a:rPr>
                        <a:t>B</a:t>
                      </a:r>
                      <a:endParaRPr lang="ru-RU" sz="1000" i="1">
                        <a:effectLst/>
                        <a:latin typeface="Century Schoolbook"/>
                        <a:ea typeface="Century Schoolbook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1000"/>
                        </a:spcAft>
                      </a:pPr>
                      <a:r>
                        <a:rPr lang="ru-RU" sz="1000" i="1">
                          <a:effectLst/>
                          <a:latin typeface="Century Schoolbook"/>
                          <a:ea typeface="Century Schoolbook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1000"/>
                        </a:spcAft>
                      </a:pPr>
                      <a:r>
                        <a:rPr lang="ru-RU" sz="1000" i="1">
                          <a:effectLst/>
                          <a:latin typeface="Century Schoolbook"/>
                          <a:ea typeface="Century Schoolbook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1000"/>
                        </a:spcAft>
                      </a:pPr>
                      <a:r>
                        <a:rPr lang="ru-RU" sz="1000" i="1">
                          <a:effectLst/>
                          <a:latin typeface="Century Schoolbook"/>
                          <a:ea typeface="Century Schoolbook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1000"/>
                        </a:spcAft>
                      </a:pPr>
                      <a:r>
                        <a:rPr lang="ru-RU" sz="1000" i="1">
                          <a:effectLst/>
                          <a:latin typeface="Century Schoolbook"/>
                          <a:ea typeface="Century Schoolbook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4482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1000"/>
                        </a:spcAft>
                      </a:pPr>
                      <a:r>
                        <a:rPr lang="ru-RU" sz="1000" i="0">
                          <a:effectLst/>
                          <a:latin typeface="Century Schoolbook"/>
                          <a:ea typeface="Century Schoolbook"/>
                          <a:cs typeface="Times New Roman"/>
                        </a:rPr>
                        <a:t> </a:t>
                      </a:r>
                      <a:endParaRPr lang="ru-RU" sz="1000" i="1">
                        <a:effectLst/>
                        <a:latin typeface="Century Schoolbook"/>
                        <a:ea typeface="Century Schoolbook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1000"/>
                        </a:spcAft>
                      </a:pPr>
                      <a:r>
                        <a:rPr lang="ru-RU" sz="1000" i="0">
                          <a:effectLst/>
                          <a:latin typeface="Century Schoolbook"/>
                          <a:ea typeface="Century Schoolbook"/>
                          <a:cs typeface="Times New Roman"/>
                        </a:rPr>
                        <a:t> </a:t>
                      </a:r>
                      <a:endParaRPr lang="ru-RU" sz="1000" i="1">
                        <a:effectLst/>
                        <a:latin typeface="Century Schoolbook"/>
                        <a:ea typeface="Century Schoolbook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1000"/>
                        </a:spcAft>
                      </a:pPr>
                      <a:r>
                        <a:rPr lang="ru-RU" sz="1000" i="0">
                          <a:effectLst/>
                          <a:latin typeface="Century Schoolbook"/>
                          <a:ea typeface="Century Schoolbook"/>
                          <a:cs typeface="Times New Roman"/>
                        </a:rPr>
                        <a:t> </a:t>
                      </a:r>
                      <a:endParaRPr lang="ru-RU" sz="1000" i="1">
                        <a:effectLst/>
                        <a:latin typeface="Century Schoolbook"/>
                        <a:ea typeface="Century Schoolbook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1000"/>
                        </a:spcAft>
                      </a:pPr>
                      <a:r>
                        <a:rPr lang="ru-RU" sz="1000" i="0">
                          <a:effectLst/>
                          <a:latin typeface="Century Schoolbook"/>
                          <a:ea typeface="Century Schoolbook"/>
                          <a:cs typeface="Times New Roman"/>
                        </a:rPr>
                        <a:t> </a:t>
                      </a:r>
                      <a:endParaRPr lang="ru-RU" sz="1000" i="1">
                        <a:effectLst/>
                        <a:latin typeface="Century Schoolbook"/>
                        <a:ea typeface="Century Schoolbook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1000"/>
                        </a:spcAft>
                      </a:pPr>
                      <a:r>
                        <a:rPr lang="ru-RU" sz="1000" i="0">
                          <a:effectLst/>
                          <a:latin typeface="Century Schoolbook"/>
                          <a:ea typeface="Century Schoolbook"/>
                          <a:cs typeface="Times New Roman"/>
                        </a:rPr>
                        <a:t> </a:t>
                      </a:r>
                      <a:endParaRPr lang="ru-RU" sz="1000" i="1">
                        <a:effectLst/>
                        <a:latin typeface="Century Schoolbook"/>
                        <a:ea typeface="Century Schoolbook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1000"/>
                        </a:spcAft>
                      </a:pPr>
                      <a:r>
                        <a:rPr lang="ru-RU" sz="1000" i="0">
                          <a:effectLst/>
                          <a:latin typeface="Century Schoolbook"/>
                          <a:ea typeface="Century Schoolbook"/>
                          <a:cs typeface="Times New Roman"/>
                        </a:rPr>
                        <a:t> </a:t>
                      </a:r>
                      <a:endParaRPr lang="ru-RU" sz="1000" i="1">
                        <a:effectLst/>
                        <a:latin typeface="Century Schoolbook"/>
                        <a:ea typeface="Century Schoolbook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1000"/>
                        </a:spcAft>
                      </a:pPr>
                      <a:r>
                        <a:rPr lang="ru-RU" sz="1000" i="0">
                          <a:effectLst/>
                          <a:latin typeface="Century Schoolbook"/>
                          <a:ea typeface="Century Schoolbook"/>
                          <a:cs typeface="Times New Roman"/>
                        </a:rPr>
                        <a:t> </a:t>
                      </a:r>
                      <a:endParaRPr lang="ru-RU" sz="1000" i="1">
                        <a:effectLst/>
                        <a:latin typeface="Century Schoolbook"/>
                        <a:ea typeface="Century Schoolbook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1000"/>
                        </a:spcAft>
                      </a:pPr>
                      <a:r>
                        <a:rPr lang="ro-RO" sz="1400" b="1" i="0">
                          <a:effectLst/>
                          <a:latin typeface="Century Schoolbook"/>
                          <a:ea typeface="Century Schoolbook"/>
                          <a:cs typeface="Times New Roman"/>
                        </a:rPr>
                        <a:t>U</a:t>
                      </a:r>
                      <a:endParaRPr lang="ru-RU" sz="1000" i="1">
                        <a:effectLst/>
                        <a:latin typeface="Century Schoolbook"/>
                        <a:ea typeface="Century Schoolbook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1000"/>
                        </a:spcAft>
                      </a:pPr>
                      <a:r>
                        <a:rPr lang="ru-RU" sz="1000" i="1">
                          <a:effectLst/>
                          <a:latin typeface="Century Schoolbook"/>
                          <a:ea typeface="Century Schoolbook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1000"/>
                        </a:spcAft>
                      </a:pPr>
                      <a:r>
                        <a:rPr lang="ru-RU" sz="1000" i="1">
                          <a:effectLst/>
                          <a:latin typeface="Century Schoolbook"/>
                          <a:ea typeface="Century Schoolbook"/>
                          <a:cs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8846">
                <a:tc gridSpan="3"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1000"/>
                        </a:spcAft>
                      </a:pPr>
                      <a:r>
                        <a:rPr lang="ru-RU" sz="1000" i="1">
                          <a:effectLst/>
                          <a:latin typeface="Century Schoolbook"/>
                          <a:ea typeface="Century Schoolbook"/>
                          <a:cs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1000"/>
                        </a:spcAft>
                      </a:pPr>
                      <a:r>
                        <a:rPr lang="ru-RU" sz="1000" b="1" i="1">
                          <a:effectLst/>
                          <a:latin typeface="Century Schoolbook"/>
                          <a:ea typeface="Century Schoolbook"/>
                          <a:cs typeface="Times New Roman"/>
                        </a:rPr>
                        <a:t> </a:t>
                      </a:r>
                      <a:endParaRPr lang="ru-RU" sz="1000" i="1">
                        <a:effectLst/>
                        <a:latin typeface="Century Schoolbook"/>
                        <a:ea typeface="Century Schoolbook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1000"/>
                        </a:spcAft>
                      </a:pPr>
                      <a:r>
                        <a:rPr lang="ru-RU" sz="1000" i="1">
                          <a:effectLst/>
                          <a:latin typeface="Century Schoolbook"/>
                          <a:ea typeface="Century Schoolbook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1000"/>
                        </a:spcAft>
                      </a:pPr>
                      <a:r>
                        <a:rPr lang="ru-RU" sz="1000" i="1">
                          <a:effectLst/>
                          <a:latin typeface="Century Schoolbook"/>
                          <a:ea typeface="Century Schoolbook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1000"/>
                        </a:spcAft>
                      </a:pPr>
                      <a:r>
                        <a:rPr lang="ru-RU" sz="1000" i="1">
                          <a:effectLst/>
                          <a:latin typeface="Century Schoolbook"/>
                          <a:ea typeface="Century Schoolbook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1000"/>
                        </a:spcAft>
                      </a:pPr>
                      <a:r>
                        <a:rPr lang="ro-RO" sz="1400" b="1" i="1">
                          <a:effectLst/>
                          <a:latin typeface="Century Schoolbook"/>
                          <a:ea typeface="Century Schoolbook"/>
                          <a:cs typeface="Times New Roman"/>
                        </a:rPr>
                        <a:t>L</a:t>
                      </a:r>
                      <a:endParaRPr lang="ru-RU" sz="1000" i="1">
                        <a:effectLst/>
                        <a:latin typeface="Century Schoolbook"/>
                        <a:ea typeface="Century Schoolbook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1000"/>
                        </a:spcAft>
                      </a:pPr>
                      <a:r>
                        <a:rPr lang="ru-RU" sz="1000" i="1" dirty="0">
                          <a:effectLst/>
                          <a:latin typeface="Century Schoolbook"/>
                          <a:ea typeface="Century Schoolbook"/>
                          <a:cs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52205885"/>
      </p:ext>
    </p:extLst>
  </p:cSld>
  <p:clrMapOvr>
    <a:masterClrMapping/>
  </p:clrMapOvr>
  <p:transition spd="slow">
    <p:randomBar dir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rdArt 2"/>
          <p:cNvSpPr>
            <a:spLocks noChangeArrowheads="1" noChangeShapeType="1" noTextEdit="1"/>
          </p:cNvSpPr>
          <p:nvPr/>
        </p:nvSpPr>
        <p:spPr bwMode="auto">
          <a:xfrm>
            <a:off x="2438400" y="533400"/>
            <a:ext cx="4343400" cy="2819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57150">
                  <a:solidFill>
                    <a:srgbClr val="660066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path path="rect">
                    <a:fillToRect t="100000" r="100000"/>
                  </a:path>
                </a:gradFill>
                <a:latin typeface="Comic Sans MS"/>
              </a:rPr>
              <a:t>V</a:t>
            </a:r>
            <a:endParaRPr lang="ru-RU" sz="3600" kern="10" dirty="0">
              <a:ln w="57150">
                <a:solidFill>
                  <a:srgbClr val="660066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000082"/>
                  </a:gs>
                  <a:gs pos="30000">
                    <a:srgbClr val="66008F"/>
                  </a:gs>
                  <a:gs pos="64999">
                    <a:srgbClr val="BA0066"/>
                  </a:gs>
                  <a:gs pos="89999">
                    <a:srgbClr val="FF0000"/>
                  </a:gs>
                  <a:gs pos="100000">
                    <a:srgbClr val="FF8200"/>
                  </a:gs>
                </a:gsLst>
                <a:path path="rect">
                  <a:fillToRect t="100000" r="100000"/>
                </a:path>
              </a:gradFill>
              <a:latin typeface="Comic Sans MS"/>
            </a:endParaRPr>
          </a:p>
        </p:txBody>
      </p:sp>
      <p:sp>
        <p:nvSpPr>
          <p:cNvPr id="3" name="WordArt 3"/>
          <p:cNvSpPr>
            <a:spLocks noChangeArrowheads="1" noChangeShapeType="1" noTextEdit="1"/>
          </p:cNvSpPr>
          <p:nvPr/>
        </p:nvSpPr>
        <p:spPr bwMode="auto">
          <a:xfrm>
            <a:off x="2743200" y="762000"/>
            <a:ext cx="6096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57150">
                  <a:solidFill>
                    <a:srgbClr val="CCFF33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00"/>
                    </a:gs>
                    <a:gs pos="10001">
                      <a:srgbClr val="000040"/>
                    </a:gs>
                    <a:gs pos="25000">
                      <a:srgbClr val="400040"/>
                    </a:gs>
                    <a:gs pos="37500">
                      <a:srgbClr val="8F0040"/>
                    </a:gs>
                    <a:gs pos="45000">
                      <a:srgbClr val="F27300"/>
                    </a:gs>
                    <a:gs pos="50000">
                      <a:srgbClr val="FFBF00"/>
                    </a:gs>
                    <a:gs pos="55000">
                      <a:srgbClr val="F27300"/>
                    </a:gs>
                    <a:gs pos="62500">
                      <a:srgbClr val="8F0040"/>
                    </a:gs>
                    <a:gs pos="75000">
                      <a:srgbClr val="400040"/>
                    </a:gs>
                    <a:gs pos="89999">
                      <a:srgbClr val="00004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Comic Sans MS"/>
              </a:rPr>
              <a:t>e</a:t>
            </a:r>
            <a:endParaRPr lang="ru-RU" sz="3600" b="1" kern="10" dirty="0">
              <a:ln w="57150">
                <a:solidFill>
                  <a:srgbClr val="CCFF33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000000"/>
                  </a:gs>
                  <a:gs pos="10001">
                    <a:srgbClr val="000040"/>
                  </a:gs>
                  <a:gs pos="25000">
                    <a:srgbClr val="400040"/>
                  </a:gs>
                  <a:gs pos="37500">
                    <a:srgbClr val="8F0040"/>
                  </a:gs>
                  <a:gs pos="45000">
                    <a:srgbClr val="F27300"/>
                  </a:gs>
                  <a:gs pos="50000">
                    <a:srgbClr val="FFBF00"/>
                  </a:gs>
                  <a:gs pos="55000">
                    <a:srgbClr val="F27300"/>
                  </a:gs>
                  <a:gs pos="62500">
                    <a:srgbClr val="8F0040"/>
                  </a:gs>
                  <a:gs pos="75000">
                    <a:srgbClr val="400040"/>
                  </a:gs>
                  <a:gs pos="89999">
                    <a:srgbClr val="000040"/>
                  </a:gs>
                  <a:gs pos="100000">
                    <a:srgbClr val="000000"/>
                  </a:gs>
                </a:gsLst>
                <a:lin ang="5400000" scaled="1"/>
              </a:gradFill>
              <a:latin typeface="Comic Sans MS"/>
            </a:endParaRPr>
          </a:p>
        </p:txBody>
      </p:sp>
      <p:sp>
        <p:nvSpPr>
          <p:cNvPr id="4" name="WordArt 4"/>
          <p:cNvSpPr>
            <a:spLocks noChangeArrowheads="1" noChangeShapeType="1" noTextEdit="1"/>
          </p:cNvSpPr>
          <p:nvPr/>
        </p:nvSpPr>
        <p:spPr bwMode="auto">
          <a:xfrm>
            <a:off x="3581400" y="1143000"/>
            <a:ext cx="533400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57150">
                  <a:solidFill>
                    <a:srgbClr val="FF0066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00"/>
                    </a:gs>
                    <a:gs pos="20000">
                      <a:srgbClr val="0A128C"/>
                    </a:gs>
                    <a:gs pos="35001">
                      <a:srgbClr val="181CC7"/>
                    </a:gs>
                    <a:gs pos="44000">
                      <a:srgbClr val="7005D4"/>
                    </a:gs>
                    <a:gs pos="50000">
                      <a:srgbClr val="8C3D91"/>
                    </a:gs>
                    <a:gs pos="56000">
                      <a:srgbClr val="7005D4"/>
                    </a:gs>
                    <a:gs pos="64999">
                      <a:srgbClr val="181CC7"/>
                    </a:gs>
                    <a:gs pos="80000">
                      <a:srgbClr val="0A128C"/>
                    </a:gs>
                    <a:gs pos="100000">
                      <a:srgbClr val="000000"/>
                    </a:gs>
                  </a:gsLst>
                  <a:lin ang="2700000" scaled="1"/>
                </a:gradFill>
                <a:latin typeface="Comic Sans MS"/>
              </a:rPr>
              <a:t>r</a:t>
            </a:r>
            <a:endParaRPr lang="ru-RU" sz="3600" b="1" kern="10" dirty="0">
              <a:ln w="57150">
                <a:solidFill>
                  <a:srgbClr val="FF0066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000000"/>
                  </a:gs>
                  <a:gs pos="20000">
                    <a:srgbClr val="0A128C"/>
                  </a:gs>
                  <a:gs pos="35001">
                    <a:srgbClr val="181CC7"/>
                  </a:gs>
                  <a:gs pos="44000">
                    <a:srgbClr val="7005D4"/>
                  </a:gs>
                  <a:gs pos="50000">
                    <a:srgbClr val="8C3D91"/>
                  </a:gs>
                  <a:gs pos="56000">
                    <a:srgbClr val="7005D4"/>
                  </a:gs>
                  <a:gs pos="64999">
                    <a:srgbClr val="181CC7"/>
                  </a:gs>
                  <a:gs pos="80000">
                    <a:srgbClr val="0A128C"/>
                  </a:gs>
                  <a:gs pos="100000">
                    <a:srgbClr val="000000"/>
                  </a:gs>
                </a:gsLst>
                <a:lin ang="2700000" scaled="1"/>
              </a:gradFill>
              <a:latin typeface="Comic Sans MS"/>
            </a:endParaRPr>
          </a:p>
        </p:txBody>
      </p:sp>
      <p:sp>
        <p:nvSpPr>
          <p:cNvPr id="5" name="WordArt 5"/>
          <p:cNvSpPr>
            <a:spLocks noChangeArrowheads="1" noChangeShapeType="1" noTextEdit="1"/>
          </p:cNvSpPr>
          <p:nvPr/>
        </p:nvSpPr>
        <p:spPr bwMode="auto">
          <a:xfrm>
            <a:off x="4191000" y="1676400"/>
            <a:ext cx="685800" cy="914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57150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C9FCB"/>
                    </a:gs>
                    <a:gs pos="6500">
                      <a:srgbClr val="F8B049"/>
                    </a:gs>
                    <a:gs pos="10501">
                      <a:srgbClr val="F8B049"/>
                    </a:gs>
                    <a:gs pos="31500">
                      <a:srgbClr val="FEE7F2"/>
                    </a:gs>
                    <a:gs pos="33501">
                      <a:srgbClr val="F952A0"/>
                    </a:gs>
                    <a:gs pos="34500">
                      <a:srgbClr val="C50849"/>
                    </a:gs>
                    <a:gs pos="41000">
                      <a:srgbClr val="B43E85"/>
                    </a:gs>
                    <a:gs pos="50000">
                      <a:srgbClr val="F8B049"/>
                    </a:gs>
                    <a:gs pos="59000">
                      <a:srgbClr val="B43E85"/>
                    </a:gs>
                    <a:gs pos="65500">
                      <a:srgbClr val="C50849"/>
                    </a:gs>
                    <a:gs pos="66499">
                      <a:srgbClr val="F952A0"/>
                    </a:gs>
                    <a:gs pos="68500">
                      <a:srgbClr val="FEE7F2"/>
                    </a:gs>
                    <a:gs pos="89500">
                      <a:srgbClr val="F8B049"/>
                    </a:gs>
                    <a:gs pos="93500">
                      <a:srgbClr val="F8B049"/>
                    </a:gs>
                    <a:gs pos="100000">
                      <a:srgbClr val="FC9FCB"/>
                    </a:gs>
                  </a:gsLst>
                  <a:lin ang="5400000" scaled="1"/>
                </a:gradFill>
                <a:latin typeface="Comic Sans MS"/>
              </a:rPr>
              <a:t>b</a:t>
            </a:r>
            <a:endParaRPr lang="ru-RU" sz="3600" b="1" kern="10" dirty="0">
              <a:ln w="57150">
                <a:solidFill>
                  <a:srgbClr val="0000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FC9FCB"/>
                  </a:gs>
                  <a:gs pos="6500">
                    <a:srgbClr val="F8B049"/>
                  </a:gs>
                  <a:gs pos="10501">
                    <a:srgbClr val="F8B049"/>
                  </a:gs>
                  <a:gs pos="31500">
                    <a:srgbClr val="FEE7F2"/>
                  </a:gs>
                  <a:gs pos="33501">
                    <a:srgbClr val="F952A0"/>
                  </a:gs>
                  <a:gs pos="34500">
                    <a:srgbClr val="C50849"/>
                  </a:gs>
                  <a:gs pos="41000">
                    <a:srgbClr val="B43E85"/>
                  </a:gs>
                  <a:gs pos="50000">
                    <a:srgbClr val="F8B049"/>
                  </a:gs>
                  <a:gs pos="59000">
                    <a:srgbClr val="B43E85"/>
                  </a:gs>
                  <a:gs pos="65500">
                    <a:srgbClr val="C50849"/>
                  </a:gs>
                  <a:gs pos="66499">
                    <a:srgbClr val="F952A0"/>
                  </a:gs>
                  <a:gs pos="68500">
                    <a:srgbClr val="FEE7F2"/>
                  </a:gs>
                  <a:gs pos="89500">
                    <a:srgbClr val="F8B049"/>
                  </a:gs>
                  <a:gs pos="93500">
                    <a:srgbClr val="F8B049"/>
                  </a:gs>
                  <a:gs pos="100000">
                    <a:srgbClr val="FC9FCB"/>
                  </a:gs>
                </a:gsLst>
                <a:lin ang="5400000" scaled="1"/>
              </a:gradFill>
              <a:latin typeface="Comic Sans MS"/>
            </a:endParaRPr>
          </a:p>
        </p:txBody>
      </p:sp>
      <p:sp>
        <p:nvSpPr>
          <p:cNvPr id="6" name="WordArt 6"/>
          <p:cNvSpPr>
            <a:spLocks noChangeArrowheads="1" noChangeShapeType="1" noTextEdit="1"/>
          </p:cNvSpPr>
          <p:nvPr/>
        </p:nvSpPr>
        <p:spPr bwMode="auto">
          <a:xfrm>
            <a:off x="5105400" y="2362200"/>
            <a:ext cx="533400" cy="68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57150">
                  <a:solidFill>
                    <a:srgbClr val="99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5CBF"/>
                    </a:gs>
                    <a:gs pos="12500">
                      <a:srgbClr val="0087E6"/>
                    </a:gs>
                    <a:gs pos="37500">
                      <a:srgbClr val="21D6E0"/>
                    </a:gs>
                    <a:gs pos="50000">
                      <a:srgbClr val="03D4A8"/>
                    </a:gs>
                    <a:gs pos="62500">
                      <a:srgbClr val="21D6E0"/>
                    </a:gs>
                    <a:gs pos="87500">
                      <a:srgbClr val="0087E6"/>
                    </a:gs>
                    <a:gs pos="100000">
                      <a:srgbClr val="005CBF"/>
                    </a:gs>
                  </a:gsLst>
                  <a:lin ang="5400000" scaled="1"/>
                </a:gradFill>
                <a:latin typeface="Comic Sans MS"/>
              </a:rPr>
              <a:t>u</a:t>
            </a:r>
            <a:endParaRPr lang="ru-RU" sz="3600" b="1" kern="10" dirty="0">
              <a:ln w="57150">
                <a:solidFill>
                  <a:srgbClr val="9900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005CBF"/>
                  </a:gs>
                  <a:gs pos="12500">
                    <a:srgbClr val="0087E6"/>
                  </a:gs>
                  <a:gs pos="37500">
                    <a:srgbClr val="21D6E0"/>
                  </a:gs>
                  <a:gs pos="50000">
                    <a:srgbClr val="03D4A8"/>
                  </a:gs>
                  <a:gs pos="62500">
                    <a:srgbClr val="21D6E0"/>
                  </a:gs>
                  <a:gs pos="87500">
                    <a:srgbClr val="0087E6"/>
                  </a:gs>
                  <a:gs pos="100000">
                    <a:srgbClr val="005CBF"/>
                  </a:gs>
                </a:gsLst>
                <a:lin ang="5400000" scaled="1"/>
              </a:gradFill>
              <a:latin typeface="Comic Sans MS"/>
            </a:endParaRPr>
          </a:p>
        </p:txBody>
      </p:sp>
      <p:sp>
        <p:nvSpPr>
          <p:cNvPr id="7" name="WordArt 7"/>
          <p:cNvSpPr>
            <a:spLocks noChangeArrowheads="1" noChangeShapeType="1" noTextEdit="1"/>
          </p:cNvSpPr>
          <p:nvPr/>
        </p:nvSpPr>
        <p:spPr bwMode="auto">
          <a:xfrm>
            <a:off x="5867400" y="1981200"/>
            <a:ext cx="152400" cy="1219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57150">
                  <a:solidFill>
                    <a:srgbClr val="660066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200"/>
                    </a:gs>
                    <a:gs pos="22501">
                      <a:srgbClr val="FF7A00"/>
                    </a:gs>
                    <a:gs pos="35001">
                      <a:srgbClr val="FF0300"/>
                    </a:gs>
                    <a:gs pos="50000">
                      <a:srgbClr val="4D0808"/>
                    </a:gs>
                    <a:gs pos="64999">
                      <a:srgbClr val="FF0300"/>
                    </a:gs>
                    <a:gs pos="77499">
                      <a:srgbClr val="FF7A00"/>
                    </a:gs>
                    <a:gs pos="100000">
                      <a:srgbClr val="FFF200"/>
                    </a:gs>
                  </a:gsLst>
                  <a:lin ang="5400000" scaled="1"/>
                </a:gradFill>
                <a:latin typeface="Comic Sans MS"/>
              </a:rPr>
              <a:t>l</a:t>
            </a:r>
            <a:endParaRPr lang="ru-RU" sz="3600" b="1" kern="10" dirty="0">
              <a:ln w="57150">
                <a:solidFill>
                  <a:srgbClr val="660066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FFF200"/>
                  </a:gs>
                  <a:gs pos="22501">
                    <a:srgbClr val="FF7A00"/>
                  </a:gs>
                  <a:gs pos="35001">
                    <a:srgbClr val="FF0300"/>
                  </a:gs>
                  <a:gs pos="50000">
                    <a:srgbClr val="4D0808"/>
                  </a:gs>
                  <a:gs pos="64999">
                    <a:srgbClr val="FF0300"/>
                  </a:gs>
                  <a:gs pos="77499">
                    <a:srgbClr val="FF7A00"/>
                  </a:gs>
                  <a:gs pos="100000">
                    <a:srgbClr val="FFF200"/>
                  </a:gs>
                </a:gsLst>
                <a:lin ang="5400000" scaled="1"/>
              </a:gradFill>
              <a:latin typeface="Comic Sans MS"/>
            </a:endParaRPr>
          </a:p>
        </p:txBody>
      </p:sp>
      <p:graphicFrame>
        <p:nvGraphicFramePr>
          <p:cNvPr id="8" name="Object 11"/>
          <p:cNvGraphicFramePr>
            <a:graphicFrameLocks noChangeAspect="1"/>
          </p:cNvGraphicFramePr>
          <p:nvPr/>
        </p:nvGraphicFramePr>
        <p:xfrm>
          <a:off x="762000" y="1447800"/>
          <a:ext cx="2463800" cy="2217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1976400" imgH="1778040" progId="">
                  <p:embed/>
                </p:oleObj>
              </mc:Choice>
              <mc:Fallback>
                <p:oleObj name="Clip" r:id="rId2" imgW="1976400" imgH="1778040" progId="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" y="1447800"/>
                        <a:ext cx="2463800" cy="22177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WordArt 1"/>
          <p:cNvSpPr>
            <a:spLocks noChangeArrowheads="1" noChangeShapeType="1" noTextEdit="1"/>
          </p:cNvSpPr>
          <p:nvPr/>
        </p:nvSpPr>
        <p:spPr bwMode="auto">
          <a:xfrm>
            <a:off x="1295400" y="3124200"/>
            <a:ext cx="6629400" cy="1752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vi-VN" sz="3600" kern="10" spc="0" dirty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</a:rPr>
              <a:t>nucleul  comunicării</a:t>
            </a:r>
            <a:endParaRPr lang="ru-RU" sz="3600" kern="10" spc="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000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Arial Black"/>
            </a:endParaRPr>
          </a:p>
        </p:txBody>
      </p:sp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1752600" y="4953000"/>
            <a:ext cx="569081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sz="4000" b="1" i="0" u="none" strike="noStrike" cap="none" normalizeH="0" baseline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urlz MT" pitchFamily="82" charset="0"/>
                <a:ea typeface="Times New Roman" pitchFamily="18" charset="0"/>
                <a:cs typeface="Times New Roman" pitchFamily="18" charset="0"/>
              </a:rPr>
              <a:t>(actualizarea  cuno</a:t>
            </a:r>
            <a:r>
              <a:rPr kumimoji="0" lang="ro-RO" sz="4000" b="1" i="0" u="none" strike="noStrike" cap="none" normalizeH="0" baseline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ş</a:t>
            </a:r>
            <a:r>
              <a:rPr kumimoji="0" lang="ro-RO" sz="4000" b="1" i="0" u="none" strike="noStrike" cap="none" normalizeH="0" baseline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urlz MT" pitchFamily="82" charset="0"/>
                <a:ea typeface="Times New Roman" pitchFamily="18" charset="0"/>
                <a:cs typeface="Times New Roman" pitchFamily="18" charset="0"/>
              </a:rPr>
              <a:t>tin</a:t>
            </a:r>
            <a:r>
              <a:rPr kumimoji="0" lang="ro-RO" sz="4000" b="1" i="0" u="none" strike="noStrike" cap="none" normalizeH="0" baseline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ţ</a:t>
            </a:r>
            <a:r>
              <a:rPr kumimoji="0" lang="ro-RO" sz="4000" b="1" i="0" u="none" strike="noStrike" cap="none" normalizeH="0" baseline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urlz MT" pitchFamily="82" charset="0"/>
                <a:ea typeface="Times New Roman" pitchFamily="18" charset="0"/>
                <a:cs typeface="Times New Roman" pitchFamily="18" charset="0"/>
              </a:rPr>
              <a:t>elor)</a:t>
            </a:r>
            <a:endParaRPr kumimoji="0" lang="ro-RO" sz="4000" b="0" i="0" u="none" strike="noStrike" cap="none" normalizeH="0" baseline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latin typeface="Arial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1000" y="6044194"/>
            <a:ext cx="8382000" cy="323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7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6019800"/>
            <a:ext cx="8564478" cy="3307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3082" name="Object 10"/>
          <p:cNvGraphicFramePr>
            <a:graphicFrameLocks noChangeAspect="1"/>
          </p:cNvGraphicFramePr>
          <p:nvPr/>
        </p:nvGraphicFramePr>
        <p:xfrm>
          <a:off x="8001000" y="3429000"/>
          <a:ext cx="962025" cy="2333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3" imgW="1621800" imgH="3934080" progId="">
                  <p:embed/>
                </p:oleObj>
              </mc:Choice>
              <mc:Fallback>
                <p:oleObj name="Clip" r:id="rId3" imgW="1621800" imgH="3934080" progId="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01000" y="3429000"/>
                        <a:ext cx="962025" cy="23336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13"/>
          <p:cNvSpPr>
            <a:spLocks noChangeArrowheads="1"/>
          </p:cNvSpPr>
          <p:nvPr/>
        </p:nvSpPr>
        <p:spPr bwMode="auto">
          <a:xfrm>
            <a:off x="381000" y="2819400"/>
            <a:ext cx="7239000" cy="1524000"/>
          </a:xfrm>
          <a:prstGeom prst="rect">
            <a:avLst/>
          </a:prstGeom>
          <a:solidFill>
            <a:srgbClr val="CCFFCC">
              <a:alpha val="50195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3600" dirty="0" err="1">
                <a:solidFill>
                  <a:srgbClr val="7030A0"/>
                </a:solidFill>
                <a:latin typeface="Jokerman" pitchFamily="82" charset="0"/>
              </a:rPr>
              <a:t>Verbul</a:t>
            </a:r>
            <a:r>
              <a:rPr lang="en-US" sz="3600" dirty="0">
                <a:solidFill>
                  <a:srgbClr val="7030A0"/>
                </a:solidFill>
                <a:latin typeface="Jokerman" pitchFamily="82" charset="0"/>
              </a:rPr>
              <a:t>  </a:t>
            </a:r>
            <a:r>
              <a:rPr lang="en-US" sz="3600" dirty="0" err="1">
                <a:solidFill>
                  <a:srgbClr val="7030A0"/>
                </a:solidFill>
                <a:latin typeface="Jokerman" pitchFamily="82" charset="0"/>
              </a:rPr>
              <a:t>este</a:t>
            </a:r>
            <a:endParaRPr lang="en-US" sz="3600" dirty="0">
              <a:solidFill>
                <a:srgbClr val="7030A0"/>
              </a:solidFill>
              <a:latin typeface="Jokerman" pitchFamily="82" charset="0"/>
            </a:endParaRPr>
          </a:p>
          <a:p>
            <a:pPr algn="ctr"/>
            <a:endParaRPr lang="en-US" dirty="0"/>
          </a:p>
          <a:p>
            <a:pPr algn="ctr"/>
            <a:r>
              <a:rPr lang="ro-RO" sz="3600" i="1" dirty="0">
                <a:solidFill>
                  <a:schemeClr val="accent6">
                    <a:lumMod val="50000"/>
                  </a:schemeClr>
                </a:solidFill>
              </a:rPr>
              <a:t>p</a:t>
            </a:r>
            <a:r>
              <a:rPr lang="en-US" sz="3600" i="1" dirty="0">
                <a:solidFill>
                  <a:schemeClr val="accent6">
                    <a:lumMod val="50000"/>
                  </a:schemeClr>
                </a:solidFill>
              </a:rPr>
              <a:t>arte de </a:t>
            </a:r>
            <a:r>
              <a:rPr lang="en-US" sz="3600" i="1" dirty="0" err="1">
                <a:solidFill>
                  <a:schemeClr val="accent6">
                    <a:lumMod val="50000"/>
                  </a:schemeClr>
                </a:solidFill>
              </a:rPr>
              <a:t>propozi</a:t>
            </a:r>
            <a:r>
              <a:rPr lang="ro-RO" sz="3600" i="1" dirty="0">
                <a:solidFill>
                  <a:schemeClr val="accent6">
                    <a:lumMod val="50000"/>
                  </a:schemeClr>
                </a:solidFill>
              </a:rPr>
              <a:t>ţie / parte de vorbire</a:t>
            </a:r>
            <a:endParaRPr lang="ru-RU" sz="3600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362200" y="838200"/>
            <a:ext cx="63246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 err="1">
                <a:solidFill>
                  <a:srgbClr val="C00000"/>
                </a:solidFill>
                <a:latin typeface="Constantia" pitchFamily="18" charset="0"/>
              </a:rPr>
              <a:t>Alege</a:t>
            </a:r>
            <a:r>
              <a:rPr lang="en-US" sz="2400" b="1" dirty="0">
                <a:solidFill>
                  <a:srgbClr val="C00000"/>
                </a:solidFill>
                <a:latin typeface="Constantia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Constantia" pitchFamily="18" charset="0"/>
              </a:rPr>
              <a:t>variantele</a:t>
            </a:r>
            <a:r>
              <a:rPr lang="en-US" sz="2400" b="1" dirty="0">
                <a:solidFill>
                  <a:srgbClr val="C00000"/>
                </a:solidFill>
                <a:latin typeface="Constantia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Constantia" pitchFamily="18" charset="0"/>
              </a:rPr>
              <a:t>corecte</a:t>
            </a:r>
            <a:r>
              <a:rPr lang="en-US" sz="2400" b="1" dirty="0">
                <a:solidFill>
                  <a:srgbClr val="C00000"/>
                </a:solidFill>
                <a:latin typeface="Constantia" pitchFamily="18" charset="0"/>
              </a:rPr>
              <a:t> </a:t>
            </a:r>
            <a:endParaRPr lang="ro-RO" sz="2400" b="1" dirty="0">
              <a:solidFill>
                <a:srgbClr val="C00000"/>
              </a:solidFill>
              <a:latin typeface="Constantia" pitchFamily="18" charset="0"/>
            </a:endParaRPr>
          </a:p>
          <a:p>
            <a:pPr algn="ctr">
              <a:spcBef>
                <a:spcPct val="50000"/>
              </a:spcBef>
            </a:pPr>
            <a:r>
              <a:rPr lang="en-US" sz="2400" b="1" dirty="0" err="1">
                <a:solidFill>
                  <a:srgbClr val="C00000"/>
                </a:solidFill>
                <a:latin typeface="Constantia" pitchFamily="18" charset="0"/>
              </a:rPr>
              <a:t>pentru</a:t>
            </a:r>
            <a:r>
              <a:rPr lang="en-US" sz="2400" b="1" dirty="0">
                <a:solidFill>
                  <a:srgbClr val="C00000"/>
                </a:solidFill>
                <a:latin typeface="Constantia" pitchFamily="18" charset="0"/>
              </a:rPr>
              <a:t> a </a:t>
            </a:r>
            <a:r>
              <a:rPr lang="en-US" sz="2400" b="1" dirty="0" err="1">
                <a:solidFill>
                  <a:srgbClr val="C00000"/>
                </a:solidFill>
                <a:latin typeface="Constantia" pitchFamily="18" charset="0"/>
              </a:rPr>
              <a:t>alcătui</a:t>
            </a:r>
            <a:r>
              <a:rPr lang="en-US" sz="2400" b="1" dirty="0">
                <a:solidFill>
                  <a:srgbClr val="C00000"/>
                </a:solidFill>
                <a:latin typeface="Constantia" pitchFamily="18" charset="0"/>
              </a:rPr>
              <a:t> </a:t>
            </a:r>
            <a:endParaRPr lang="ro-RO" sz="2400" b="1" dirty="0">
              <a:solidFill>
                <a:srgbClr val="C00000"/>
              </a:solidFill>
              <a:latin typeface="Constantia" pitchFamily="18" charset="0"/>
            </a:endParaRPr>
          </a:p>
          <a:p>
            <a:pPr algn="ctr">
              <a:spcBef>
                <a:spcPct val="50000"/>
              </a:spcBef>
            </a:pPr>
            <a:r>
              <a:rPr lang="en-US" sz="2400" b="1" dirty="0" err="1">
                <a:solidFill>
                  <a:srgbClr val="C00000"/>
                </a:solidFill>
                <a:latin typeface="Constantia" pitchFamily="18" charset="0"/>
              </a:rPr>
              <a:t>definiţia</a:t>
            </a:r>
            <a:r>
              <a:rPr lang="en-US" sz="2400" b="1" dirty="0">
                <a:solidFill>
                  <a:srgbClr val="C00000"/>
                </a:solidFill>
                <a:latin typeface="Constantia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Constantia" pitchFamily="18" charset="0"/>
              </a:rPr>
              <a:t>verbului</a:t>
            </a:r>
            <a:r>
              <a:rPr lang="en-US" sz="2400" b="1" dirty="0">
                <a:solidFill>
                  <a:srgbClr val="C00000"/>
                </a:solidFill>
                <a:latin typeface="Constantia" pitchFamily="18" charset="0"/>
              </a:rPr>
              <a:t>!</a:t>
            </a:r>
          </a:p>
        </p:txBody>
      </p:sp>
      <p:sp>
        <p:nvSpPr>
          <p:cNvPr id="9" name="Cloud Callout 8"/>
          <p:cNvSpPr/>
          <p:nvPr/>
        </p:nvSpPr>
        <p:spPr>
          <a:xfrm rot="20812136">
            <a:off x="0" y="381000"/>
            <a:ext cx="2362200" cy="1676400"/>
          </a:xfrm>
          <a:prstGeom prst="cloudCallout">
            <a:avLst>
              <a:gd name="adj1" fmla="val 62369"/>
              <a:gd name="adj2" fmla="val 7287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u="sng" dirty="0" err="1">
                <a:solidFill>
                  <a:schemeClr val="bg1"/>
                </a:solidFill>
              </a:rPr>
              <a:t>Ce</a:t>
            </a:r>
            <a:r>
              <a:rPr lang="ro-RO" sz="2400" b="1" u="sng" dirty="0">
                <a:solidFill>
                  <a:schemeClr val="bg1"/>
                </a:solidFill>
              </a:rPr>
              <a:t> </a:t>
            </a:r>
            <a:r>
              <a:rPr lang="en-US" sz="2400" b="1" u="sng" dirty="0">
                <a:solidFill>
                  <a:schemeClr val="bg1"/>
                </a:solidFill>
              </a:rPr>
              <a:t> </a:t>
            </a:r>
            <a:r>
              <a:rPr lang="en-US" sz="2400" b="1" u="sng" dirty="0" err="1">
                <a:solidFill>
                  <a:schemeClr val="bg1"/>
                </a:solidFill>
              </a:rPr>
              <a:t>este</a:t>
            </a:r>
            <a:r>
              <a:rPr lang="en-US" sz="2400" b="1" u="sng" dirty="0">
                <a:solidFill>
                  <a:schemeClr val="bg1"/>
                </a:solidFill>
              </a:rPr>
              <a:t>  </a:t>
            </a:r>
            <a:r>
              <a:rPr lang="ro-RO" sz="2400" b="1" u="sng" dirty="0">
                <a:solidFill>
                  <a:schemeClr val="bg1"/>
                </a:solidFill>
              </a:rPr>
              <a:t>  </a:t>
            </a:r>
            <a:r>
              <a:rPr lang="en-US" sz="2400" b="1" u="sng" dirty="0" err="1">
                <a:solidFill>
                  <a:schemeClr val="bg1"/>
                </a:solidFill>
              </a:rPr>
              <a:t>verbul</a:t>
            </a:r>
            <a:r>
              <a:rPr lang="ro-RO" sz="2400" b="1" u="sng" dirty="0">
                <a:solidFill>
                  <a:schemeClr val="bg1"/>
                </a:solidFill>
              </a:rPr>
              <a:t> ?</a:t>
            </a:r>
            <a:endParaRPr lang="ru-RU" sz="2400" b="1" u="sng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6019800"/>
            <a:ext cx="8564478" cy="3307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2"/>
          <p:cNvSpPr/>
          <p:nvPr/>
        </p:nvSpPr>
        <p:spPr>
          <a:xfrm>
            <a:off x="4038600" y="2590800"/>
            <a:ext cx="45720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dirty="0" err="1">
                <a:solidFill>
                  <a:schemeClr val="accent3">
                    <a:lumMod val="50000"/>
                  </a:schemeClr>
                </a:solidFill>
                <a:latin typeface="Jokerman" pitchFamily="82" charset="0"/>
              </a:rPr>
              <a:t>Verbul</a:t>
            </a:r>
            <a:r>
              <a:rPr lang="en-US" sz="2800" dirty="0">
                <a:solidFill>
                  <a:schemeClr val="accent3">
                    <a:lumMod val="50000"/>
                  </a:schemeClr>
                </a:solidFill>
                <a:latin typeface="Jokerman" pitchFamily="82" charset="0"/>
              </a:rPr>
              <a:t> </a:t>
            </a:r>
            <a:r>
              <a:rPr lang="en-US" sz="2800" dirty="0" err="1">
                <a:solidFill>
                  <a:schemeClr val="accent3">
                    <a:lumMod val="50000"/>
                  </a:schemeClr>
                </a:solidFill>
                <a:latin typeface="Jokerman" pitchFamily="82" charset="0"/>
              </a:rPr>
              <a:t>este</a:t>
            </a:r>
            <a:r>
              <a:rPr lang="en-US" sz="2800" dirty="0">
                <a:solidFill>
                  <a:schemeClr val="accent3">
                    <a:lumMod val="50000"/>
                  </a:schemeClr>
                </a:solidFill>
                <a:latin typeface="Jokerman" pitchFamily="82" charset="0"/>
              </a:rPr>
              <a:t> </a:t>
            </a:r>
            <a:r>
              <a:rPr lang="en-US" sz="2800" dirty="0" err="1">
                <a:solidFill>
                  <a:schemeClr val="accent3">
                    <a:lumMod val="50000"/>
                  </a:schemeClr>
                </a:solidFill>
                <a:latin typeface="Jokerman" pitchFamily="82" charset="0"/>
              </a:rPr>
              <a:t>partea</a:t>
            </a:r>
            <a:r>
              <a:rPr lang="en-US" sz="2800" dirty="0">
                <a:solidFill>
                  <a:schemeClr val="accent3">
                    <a:lumMod val="50000"/>
                  </a:schemeClr>
                </a:solidFill>
                <a:latin typeface="Jokerman" pitchFamily="82" charset="0"/>
              </a:rPr>
              <a:t> de </a:t>
            </a:r>
            <a:endParaRPr lang="ro-RO" sz="2800" dirty="0">
              <a:solidFill>
                <a:schemeClr val="accent3">
                  <a:lumMod val="50000"/>
                </a:schemeClr>
              </a:solidFill>
              <a:latin typeface="Jokerman" pitchFamily="82" charset="0"/>
            </a:endParaRPr>
          </a:p>
          <a:p>
            <a:pPr algn="ctr">
              <a:spcBef>
                <a:spcPct val="50000"/>
              </a:spcBef>
            </a:pPr>
            <a:r>
              <a:rPr lang="en-US" sz="2800" dirty="0" err="1">
                <a:solidFill>
                  <a:schemeClr val="accent3">
                    <a:lumMod val="50000"/>
                  </a:schemeClr>
                </a:solidFill>
                <a:latin typeface="Jokerman" pitchFamily="82" charset="0"/>
              </a:rPr>
              <a:t>vorbire</a:t>
            </a:r>
            <a:r>
              <a:rPr lang="en-US" sz="2800" dirty="0">
                <a:solidFill>
                  <a:schemeClr val="accent3">
                    <a:lumMod val="50000"/>
                  </a:schemeClr>
                </a:solidFill>
                <a:latin typeface="Jokerman" pitchFamily="82" charset="0"/>
              </a:rPr>
              <a:t> care </a:t>
            </a:r>
            <a:r>
              <a:rPr lang="en-US" sz="2800" dirty="0" err="1">
                <a:solidFill>
                  <a:schemeClr val="accent3">
                    <a:lumMod val="50000"/>
                  </a:schemeClr>
                </a:solidFill>
                <a:latin typeface="Jokerman" pitchFamily="82" charset="0"/>
              </a:rPr>
              <a:t>exprim</a:t>
            </a:r>
            <a:r>
              <a:rPr lang="ro-RO" sz="2800" dirty="0">
                <a:solidFill>
                  <a:schemeClr val="accent3">
                    <a:lumMod val="50000"/>
                  </a:schemeClr>
                </a:solidFill>
                <a:latin typeface="Jokerman" pitchFamily="82" charset="0"/>
              </a:rPr>
              <a:t>ă</a:t>
            </a:r>
            <a:endParaRPr lang="en-US" sz="2800" dirty="0">
              <a:solidFill>
                <a:schemeClr val="accent3">
                  <a:lumMod val="50000"/>
                </a:schemeClr>
              </a:solidFill>
              <a:latin typeface="Jokerman" pitchFamily="82" charset="0"/>
            </a:endParaRPr>
          </a:p>
          <a:p>
            <a:pPr>
              <a:spcBef>
                <a:spcPct val="50000"/>
              </a:spcBef>
              <a:buFont typeface="Wingdings" pitchFamily="2" charset="2"/>
              <a:buChar char="Ä"/>
            </a:pPr>
            <a:r>
              <a:rPr lang="en-US" sz="2800" dirty="0"/>
              <a:t> </a:t>
            </a:r>
            <a:r>
              <a:rPr lang="en-US" sz="2800" i="1" dirty="0" err="1">
                <a:hlinkClick r:id="" action="ppaction://hlinkshowjump?jump=lastslide"/>
              </a:rPr>
              <a:t>însuşirea</a:t>
            </a:r>
            <a:r>
              <a:rPr lang="en-US" sz="2800" i="1" dirty="0">
                <a:hlinkClick r:id="" action="ppaction://hlinkshowjump?jump=lastslide"/>
              </a:rPr>
              <a:t> </a:t>
            </a:r>
            <a:r>
              <a:rPr lang="en-US" sz="2800" i="1" dirty="0" err="1">
                <a:hlinkClick r:id="" action="ppaction://hlinkshowjump?jump=lastslide"/>
              </a:rPr>
              <a:t>lucrurilor</a:t>
            </a:r>
            <a:r>
              <a:rPr lang="en-US" sz="2800" i="1" dirty="0">
                <a:hlinkClick r:id="" action="ppaction://hlinkshowjump?jump=lastslide"/>
              </a:rPr>
              <a:t> </a:t>
            </a:r>
            <a:endParaRPr lang="en-US" sz="2800" i="1" dirty="0"/>
          </a:p>
          <a:p>
            <a:pPr>
              <a:spcBef>
                <a:spcPct val="50000"/>
              </a:spcBef>
              <a:buFont typeface="Wingdings" pitchFamily="2" charset="2"/>
              <a:buChar char="Ä"/>
            </a:pPr>
            <a:r>
              <a:rPr lang="en-US" sz="2800" i="1" dirty="0"/>
              <a:t> </a:t>
            </a:r>
            <a:r>
              <a:rPr lang="ro-RO" sz="2800" i="1" dirty="0">
                <a:hlinkClick r:id="" action="ppaction://hlinkshowjump?jump=lastslide"/>
              </a:rPr>
              <a:t>num</a:t>
            </a:r>
            <a:r>
              <a:rPr lang="en-US" sz="2800" i="1" dirty="0" err="1">
                <a:hlinkClick r:id="" action="ppaction://hlinkshowjump?jump=lastslide"/>
              </a:rPr>
              <a:t>ele</a:t>
            </a:r>
            <a:r>
              <a:rPr lang="ro-RO" sz="2800" i="1" dirty="0">
                <a:hlinkClick r:id="" action="ppaction://hlinkshowjump?jump=lastslide"/>
              </a:rPr>
              <a:t> obiectelor</a:t>
            </a:r>
            <a:r>
              <a:rPr lang="ro-RO" sz="2800" i="1" dirty="0"/>
              <a:t> </a:t>
            </a:r>
            <a:endParaRPr lang="en-US" sz="2800" i="1" dirty="0"/>
          </a:p>
          <a:p>
            <a:pPr>
              <a:spcBef>
                <a:spcPct val="50000"/>
              </a:spcBef>
              <a:buFont typeface="Wingdings" pitchFamily="2" charset="2"/>
              <a:buChar char="Ä"/>
            </a:pPr>
            <a:r>
              <a:rPr lang="en-US" sz="2800" i="1" dirty="0"/>
              <a:t> </a:t>
            </a:r>
            <a:r>
              <a:rPr lang="ro-RO" sz="2800" i="1" dirty="0">
                <a:hlinkClick r:id="" action="ppaction://hlinkshowjump?jump=nextslide"/>
              </a:rPr>
              <a:t>acţiunea, starea sau existenţa</a:t>
            </a:r>
            <a:endParaRPr lang="ru-RU" sz="2800" i="1" dirty="0"/>
          </a:p>
        </p:txBody>
      </p:sp>
      <p:sp>
        <p:nvSpPr>
          <p:cNvPr id="5" name="Rectangle 4"/>
          <p:cNvSpPr/>
          <p:nvPr/>
        </p:nvSpPr>
        <p:spPr>
          <a:xfrm>
            <a:off x="609600" y="1143000"/>
            <a:ext cx="4572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 err="1">
                <a:solidFill>
                  <a:srgbClr val="C00000"/>
                </a:solidFill>
              </a:rPr>
              <a:t>Alege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variantele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corecte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pentru</a:t>
            </a:r>
            <a:r>
              <a:rPr lang="en-US" sz="2400" b="1" dirty="0">
                <a:solidFill>
                  <a:srgbClr val="C00000"/>
                </a:solidFill>
              </a:rPr>
              <a:t> a </a:t>
            </a:r>
            <a:r>
              <a:rPr lang="en-US" sz="2400" b="1" dirty="0" err="1">
                <a:solidFill>
                  <a:srgbClr val="C00000"/>
                </a:solidFill>
              </a:rPr>
              <a:t>alcătui</a:t>
            </a:r>
            <a:endParaRPr lang="ro-RO" sz="2400" b="1" dirty="0">
              <a:solidFill>
                <a:srgbClr val="C00000"/>
              </a:solidFill>
            </a:endParaRPr>
          </a:p>
          <a:p>
            <a:pPr algn="ctr">
              <a:spcBef>
                <a:spcPct val="50000"/>
              </a:spcBef>
            </a:pP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definiţia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verbului</a:t>
            </a:r>
            <a:r>
              <a:rPr lang="en-US" sz="2400" b="1" dirty="0">
                <a:solidFill>
                  <a:srgbClr val="C00000"/>
                </a:solidFill>
              </a:rPr>
              <a:t>!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7" name="Cloud Callout 6"/>
          <p:cNvSpPr/>
          <p:nvPr/>
        </p:nvSpPr>
        <p:spPr>
          <a:xfrm rot="21290485">
            <a:off x="5271651" y="601013"/>
            <a:ext cx="2743200" cy="1748318"/>
          </a:xfrm>
          <a:prstGeom prst="cloudCallout">
            <a:avLst>
              <a:gd name="adj1" fmla="val -79024"/>
              <a:gd name="adj2" fmla="val 4549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o-RO" sz="2400" b="1" u="sng" dirty="0"/>
              <a:t>Ce este  verbul?</a:t>
            </a:r>
            <a:endParaRPr lang="ru-RU" sz="2400" b="1" u="sng" dirty="0"/>
          </a:p>
        </p:txBody>
      </p:sp>
      <p:sp>
        <p:nvSpPr>
          <p:cNvPr id="8" name="AutoShape 7"/>
          <p:cNvSpPr>
            <a:spLocks noChangeArrowheads="1"/>
          </p:cNvSpPr>
          <p:nvPr/>
        </p:nvSpPr>
        <p:spPr bwMode="auto">
          <a:xfrm rot="20818135">
            <a:off x="1640266" y="3235640"/>
            <a:ext cx="2568737" cy="2000550"/>
          </a:xfrm>
          <a:prstGeom prst="irregularSeal1">
            <a:avLst/>
          </a:prstGeom>
          <a:gradFill rotWithShape="0">
            <a:gsLst>
              <a:gs pos="0">
                <a:srgbClr val="CCCCFF"/>
              </a:gs>
              <a:gs pos="17999">
                <a:srgbClr val="99CCFF"/>
              </a:gs>
              <a:gs pos="39000">
                <a:srgbClr val="CC99FF"/>
              </a:gs>
              <a:gs pos="64000">
                <a:srgbClr val="9966FF"/>
              </a:gs>
              <a:gs pos="82001">
                <a:srgbClr val="99CCFF"/>
              </a:gs>
              <a:gs pos="100000">
                <a:srgbClr val="CCCCFF"/>
              </a:gs>
            </a:gsLst>
            <a:path path="shape">
              <a:fillToRect l="50000" t="50000" r="50000" b="50000"/>
            </a:path>
          </a:gra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5400" b="1" dirty="0"/>
              <a:t>OK</a:t>
            </a:r>
            <a:r>
              <a:rPr lang="ro-RO" sz="5400" b="1" dirty="0"/>
              <a:t>!</a:t>
            </a:r>
            <a:endParaRPr lang="en-US" sz="5400" b="1" dirty="0"/>
          </a:p>
        </p:txBody>
      </p:sp>
      <p:graphicFrame>
        <p:nvGraphicFramePr>
          <p:cNvPr id="6" name="Object 6"/>
          <p:cNvGraphicFramePr>
            <a:graphicFrameLocks noChangeAspect="1"/>
          </p:cNvGraphicFramePr>
          <p:nvPr/>
        </p:nvGraphicFramePr>
        <p:xfrm>
          <a:off x="304800" y="2743200"/>
          <a:ext cx="1381125" cy="297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3" imgW="1857600" imgH="3995640" progId="">
                  <p:embed/>
                </p:oleObj>
              </mc:Choice>
              <mc:Fallback>
                <p:oleObj name="Clip" r:id="rId3" imgW="1857600" imgH="3995640" progId="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2743200"/>
                        <a:ext cx="1381125" cy="2971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6019800"/>
            <a:ext cx="8564478" cy="3307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2"/>
          <p:cNvSpPr/>
          <p:nvPr/>
        </p:nvSpPr>
        <p:spPr>
          <a:xfrm>
            <a:off x="2895600" y="1600200"/>
            <a:ext cx="4572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b="1" dirty="0" err="1">
                <a:solidFill>
                  <a:srgbClr val="660066"/>
                </a:solidFill>
                <a:latin typeface="Colonna MT" pitchFamily="82" charset="0"/>
              </a:rPr>
              <a:t>Verbul</a:t>
            </a:r>
            <a:r>
              <a:rPr lang="en-US" sz="3600" b="1" dirty="0">
                <a:solidFill>
                  <a:srgbClr val="660066"/>
                </a:solidFill>
                <a:latin typeface="Colonna MT" pitchFamily="82" charset="0"/>
              </a:rPr>
              <a:t> </a:t>
            </a:r>
            <a:r>
              <a:rPr lang="en-US" sz="3600" b="1" dirty="0" err="1">
                <a:solidFill>
                  <a:srgbClr val="660066"/>
                </a:solidFill>
                <a:latin typeface="Colonna MT" pitchFamily="82" charset="0"/>
              </a:rPr>
              <a:t>este</a:t>
            </a:r>
            <a:r>
              <a:rPr lang="en-US" sz="3600" b="1" dirty="0">
                <a:solidFill>
                  <a:srgbClr val="660066"/>
                </a:solidFill>
                <a:latin typeface="Colonna MT" pitchFamily="82" charset="0"/>
              </a:rPr>
              <a:t> </a:t>
            </a:r>
            <a:r>
              <a:rPr lang="en-US" sz="3600" b="1" dirty="0" err="1">
                <a:solidFill>
                  <a:srgbClr val="660066"/>
                </a:solidFill>
                <a:latin typeface="Colonna MT" pitchFamily="82" charset="0"/>
              </a:rPr>
              <a:t>partea</a:t>
            </a:r>
            <a:r>
              <a:rPr lang="en-US" sz="3600" b="1" dirty="0">
                <a:solidFill>
                  <a:srgbClr val="660066"/>
                </a:solidFill>
                <a:latin typeface="Colonna MT" pitchFamily="82" charset="0"/>
              </a:rPr>
              <a:t> de </a:t>
            </a:r>
            <a:r>
              <a:rPr lang="en-US" sz="3600" b="1" dirty="0" err="1">
                <a:solidFill>
                  <a:srgbClr val="660066"/>
                </a:solidFill>
                <a:latin typeface="Colonna MT" pitchFamily="82" charset="0"/>
              </a:rPr>
              <a:t>vorbire</a:t>
            </a:r>
            <a:r>
              <a:rPr lang="en-US" sz="3600" b="1" dirty="0">
                <a:solidFill>
                  <a:srgbClr val="660066"/>
                </a:solidFill>
                <a:latin typeface="Colonna MT" pitchFamily="82" charset="0"/>
              </a:rPr>
              <a:t> care </a:t>
            </a:r>
            <a:r>
              <a:rPr lang="en-US" sz="3600" b="1" dirty="0" err="1">
                <a:solidFill>
                  <a:srgbClr val="660066"/>
                </a:solidFill>
                <a:latin typeface="Colonna MT" pitchFamily="82" charset="0"/>
              </a:rPr>
              <a:t>exprim</a:t>
            </a:r>
            <a:r>
              <a:rPr lang="ro-RO" sz="3600" b="1" dirty="0">
                <a:solidFill>
                  <a:srgbClr val="660066"/>
                </a:solidFill>
                <a:latin typeface="Colonna MT" pitchFamily="82" charset="0"/>
              </a:rPr>
              <a:t>ă</a:t>
            </a:r>
            <a:r>
              <a:rPr lang="en-US" sz="3600" b="1" dirty="0">
                <a:solidFill>
                  <a:srgbClr val="660066"/>
                </a:solidFill>
                <a:latin typeface="Colonna MT" pitchFamily="82" charset="0"/>
              </a:rPr>
              <a:t> </a:t>
            </a:r>
            <a:r>
              <a:rPr lang="ro-RO" sz="3600" b="1" dirty="0">
                <a:solidFill>
                  <a:srgbClr val="660066"/>
                </a:solidFill>
                <a:latin typeface="Colonna MT" pitchFamily="82" charset="0"/>
              </a:rPr>
              <a:t>acţiunea, starea sau existenţa.</a:t>
            </a:r>
            <a:endParaRPr lang="en-US" sz="3600" b="1" dirty="0">
              <a:solidFill>
                <a:srgbClr val="660066"/>
              </a:solidFill>
              <a:latin typeface="Colonna MT" pitchFamily="82" charset="0"/>
            </a:endParaRPr>
          </a:p>
        </p:txBody>
      </p:sp>
      <p:sp>
        <p:nvSpPr>
          <p:cNvPr id="6" name="WordArt 6"/>
          <p:cNvSpPr>
            <a:spLocks noChangeArrowheads="1" noChangeShapeType="1" noTextEdit="1"/>
          </p:cNvSpPr>
          <p:nvPr/>
        </p:nvSpPr>
        <p:spPr bwMode="auto">
          <a:xfrm>
            <a:off x="2819400" y="4419600"/>
            <a:ext cx="3657600" cy="8667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6000">
                      <a:srgbClr val="E81766"/>
                    </a:gs>
                    <a:gs pos="13499">
                      <a:srgbClr val="EE3F17"/>
                    </a:gs>
                    <a:gs pos="24001">
                      <a:srgbClr val="FFFF00"/>
                    </a:gs>
                    <a:gs pos="32500">
                      <a:srgbClr val="1A8D48"/>
                    </a:gs>
                    <a:gs pos="39500">
                      <a:srgbClr val="0819FB"/>
                    </a:gs>
                    <a:gs pos="50000">
                      <a:srgbClr val="A603AB"/>
                    </a:gs>
                    <a:gs pos="60501">
                      <a:srgbClr val="0819FB"/>
                    </a:gs>
                    <a:gs pos="67500">
                      <a:srgbClr val="1A8D48"/>
                    </a:gs>
                    <a:gs pos="75999">
                      <a:srgbClr val="FFFF00"/>
                    </a:gs>
                    <a:gs pos="86501">
                      <a:srgbClr val="EE3F17"/>
                    </a:gs>
                    <a:gs pos="94000">
                      <a:srgbClr val="E81766"/>
                    </a:gs>
                    <a:gs pos="100000">
                      <a:srgbClr val="A603AB"/>
                    </a:gs>
                  </a:gsLst>
                  <a:lin ang="5400000" scaled="1"/>
                </a:gradFill>
                <a:latin typeface="Comic Sans MS"/>
              </a:rPr>
              <a:t>Foarte</a:t>
            </a:r>
            <a:r>
              <a:rPr lang="en-U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6000">
                      <a:srgbClr val="E81766"/>
                    </a:gs>
                    <a:gs pos="13499">
                      <a:srgbClr val="EE3F17"/>
                    </a:gs>
                    <a:gs pos="24001">
                      <a:srgbClr val="FFFF00"/>
                    </a:gs>
                    <a:gs pos="32500">
                      <a:srgbClr val="1A8D48"/>
                    </a:gs>
                    <a:gs pos="39500">
                      <a:srgbClr val="0819FB"/>
                    </a:gs>
                    <a:gs pos="50000">
                      <a:srgbClr val="A603AB"/>
                    </a:gs>
                    <a:gs pos="60501">
                      <a:srgbClr val="0819FB"/>
                    </a:gs>
                    <a:gs pos="67500">
                      <a:srgbClr val="1A8D48"/>
                    </a:gs>
                    <a:gs pos="75999">
                      <a:srgbClr val="FFFF00"/>
                    </a:gs>
                    <a:gs pos="86501">
                      <a:srgbClr val="EE3F17"/>
                    </a:gs>
                    <a:gs pos="94000">
                      <a:srgbClr val="E81766"/>
                    </a:gs>
                    <a:gs pos="100000">
                      <a:srgbClr val="A603AB"/>
                    </a:gs>
                  </a:gsLst>
                  <a:lin ang="5400000" scaled="1"/>
                </a:gradFill>
                <a:latin typeface="Comic Sans MS"/>
              </a:rPr>
              <a:t> </a:t>
            </a:r>
            <a:r>
              <a:rPr lang="en-US" sz="36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6000">
                      <a:srgbClr val="E81766"/>
                    </a:gs>
                    <a:gs pos="13499">
                      <a:srgbClr val="EE3F17"/>
                    </a:gs>
                    <a:gs pos="24001">
                      <a:srgbClr val="FFFF00"/>
                    </a:gs>
                    <a:gs pos="32500">
                      <a:srgbClr val="1A8D48"/>
                    </a:gs>
                    <a:gs pos="39500">
                      <a:srgbClr val="0819FB"/>
                    </a:gs>
                    <a:gs pos="50000">
                      <a:srgbClr val="A603AB"/>
                    </a:gs>
                    <a:gs pos="60501">
                      <a:srgbClr val="0819FB"/>
                    </a:gs>
                    <a:gs pos="67500">
                      <a:srgbClr val="1A8D48"/>
                    </a:gs>
                    <a:gs pos="75999">
                      <a:srgbClr val="FFFF00"/>
                    </a:gs>
                    <a:gs pos="86501">
                      <a:srgbClr val="EE3F17"/>
                    </a:gs>
                    <a:gs pos="94000">
                      <a:srgbClr val="E81766"/>
                    </a:gs>
                    <a:gs pos="100000">
                      <a:srgbClr val="A603AB"/>
                    </a:gs>
                  </a:gsLst>
                  <a:lin ang="5400000" scaled="1"/>
                </a:gradFill>
                <a:latin typeface="Comic Sans MS"/>
              </a:rPr>
              <a:t>bine</a:t>
            </a:r>
            <a:r>
              <a:rPr lang="en-U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6000">
                      <a:srgbClr val="E81766"/>
                    </a:gs>
                    <a:gs pos="13499">
                      <a:srgbClr val="EE3F17"/>
                    </a:gs>
                    <a:gs pos="24001">
                      <a:srgbClr val="FFFF00"/>
                    </a:gs>
                    <a:gs pos="32500">
                      <a:srgbClr val="1A8D48"/>
                    </a:gs>
                    <a:gs pos="39500">
                      <a:srgbClr val="0819FB"/>
                    </a:gs>
                    <a:gs pos="50000">
                      <a:srgbClr val="A603AB"/>
                    </a:gs>
                    <a:gs pos="60501">
                      <a:srgbClr val="0819FB"/>
                    </a:gs>
                    <a:gs pos="67500">
                      <a:srgbClr val="1A8D48"/>
                    </a:gs>
                    <a:gs pos="75999">
                      <a:srgbClr val="FFFF00"/>
                    </a:gs>
                    <a:gs pos="86501">
                      <a:srgbClr val="EE3F17"/>
                    </a:gs>
                    <a:gs pos="94000">
                      <a:srgbClr val="E81766"/>
                    </a:gs>
                    <a:gs pos="100000">
                      <a:srgbClr val="A603AB"/>
                    </a:gs>
                  </a:gsLst>
                  <a:lin ang="5400000" scaled="1"/>
                </a:gradFill>
                <a:latin typeface="Comic Sans MS"/>
              </a:rPr>
              <a:t>!</a:t>
            </a:r>
            <a:endParaRPr lang="ru-RU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6000">
                    <a:srgbClr val="E81766"/>
                  </a:gs>
                  <a:gs pos="13499">
                    <a:srgbClr val="EE3F17"/>
                  </a:gs>
                  <a:gs pos="24001">
                    <a:srgbClr val="FFFF00"/>
                  </a:gs>
                  <a:gs pos="32500">
                    <a:srgbClr val="1A8D48"/>
                  </a:gs>
                  <a:gs pos="39500">
                    <a:srgbClr val="0819FB"/>
                  </a:gs>
                  <a:gs pos="50000">
                    <a:srgbClr val="A603AB"/>
                  </a:gs>
                  <a:gs pos="60501">
                    <a:srgbClr val="0819FB"/>
                  </a:gs>
                  <a:gs pos="67500">
                    <a:srgbClr val="1A8D48"/>
                  </a:gs>
                  <a:gs pos="75999">
                    <a:srgbClr val="FFFF00"/>
                  </a:gs>
                  <a:gs pos="86501">
                    <a:srgbClr val="EE3F17"/>
                  </a:gs>
                  <a:gs pos="94000">
                    <a:srgbClr val="E81766"/>
                  </a:gs>
                  <a:gs pos="100000">
                    <a:srgbClr val="A603AB"/>
                  </a:gs>
                </a:gsLst>
                <a:lin ang="5400000" scaled="1"/>
              </a:gradFill>
              <a:latin typeface="Comic Sans MS"/>
            </a:endParaRPr>
          </a:p>
        </p:txBody>
      </p:sp>
      <p:sp>
        <p:nvSpPr>
          <p:cNvPr id="7" name="Cloud Callout 6"/>
          <p:cNvSpPr/>
          <p:nvPr/>
        </p:nvSpPr>
        <p:spPr>
          <a:xfrm rot="20739723">
            <a:off x="381000" y="1066800"/>
            <a:ext cx="2667000" cy="1752600"/>
          </a:xfrm>
          <a:prstGeom prst="cloudCallout">
            <a:avLst>
              <a:gd name="adj1" fmla="val 51566"/>
              <a:gd name="adj2" fmla="val 6723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o-RO" sz="2400" b="1" u="sng" dirty="0"/>
              <a:t>Ce  este  verbul?</a:t>
            </a:r>
            <a:endParaRPr lang="ru-RU" sz="2400" b="1" u="sng" dirty="0"/>
          </a:p>
        </p:txBody>
      </p:sp>
      <p:graphicFrame>
        <p:nvGraphicFramePr>
          <p:cNvPr id="118784" name="Object 0"/>
          <p:cNvGraphicFramePr>
            <a:graphicFrameLocks noChangeAspect="1"/>
          </p:cNvGraphicFramePr>
          <p:nvPr/>
        </p:nvGraphicFramePr>
        <p:xfrm>
          <a:off x="6400800" y="3810000"/>
          <a:ext cx="2555875" cy="198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3" imgW="4349160" imgH="2889000" progId="">
                  <p:embed/>
                </p:oleObj>
              </mc:Choice>
              <mc:Fallback>
                <p:oleObj name="Clip" r:id="rId3" imgW="4349160" imgH="2889000" progId="">
                  <p:embed/>
                  <p:pic>
                    <p:nvPicPr>
                      <p:cNvPr id="0" name="Object 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00800" y="3810000"/>
                        <a:ext cx="2555875" cy="1981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872" name="Object 8"/>
          <p:cNvGraphicFramePr>
            <a:graphicFrameLocks noChangeAspect="1"/>
          </p:cNvGraphicFramePr>
          <p:nvPr/>
        </p:nvGraphicFramePr>
        <p:xfrm>
          <a:off x="304800" y="3581400"/>
          <a:ext cx="2590800" cy="2351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5" imgW="2263680" imgH="2025360" progId="">
                  <p:embed/>
                </p:oleObj>
              </mc:Choice>
              <mc:Fallback>
                <p:oleObj name="Clip" r:id="rId5" imgW="2263680" imgH="2025360" progId="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3581400"/>
                        <a:ext cx="2590800" cy="23510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580" name="Object 28"/>
          <p:cNvGraphicFramePr>
            <a:graphicFrameLocks noChangeAspect="1"/>
          </p:cNvGraphicFramePr>
          <p:nvPr/>
        </p:nvGraphicFramePr>
        <p:xfrm>
          <a:off x="7391400" y="1066800"/>
          <a:ext cx="1122363" cy="2416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7" imgW="1123560" imgH="2416680" progId="">
                  <p:embed/>
                </p:oleObj>
              </mc:Choice>
              <mc:Fallback>
                <p:oleObj name="Clip" r:id="rId7" imgW="1123560" imgH="2416680" progId="">
                  <p:embed/>
                  <p:pic>
                    <p:nvPicPr>
                      <p:cNvPr id="0" name="Object 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91400" y="1066800"/>
                        <a:ext cx="1122363" cy="24161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187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68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600</TotalTime>
  <Words>602</Words>
  <Application>Microsoft Office PowerPoint</Application>
  <PresentationFormat>Экран (4:3)</PresentationFormat>
  <Paragraphs>210</Paragraphs>
  <Slides>19</Slides>
  <Notes>0</Notes>
  <HiddenSlides>0</HiddenSlides>
  <MMClips>1</MMClips>
  <ScaleCrop>false</ScaleCrop>
  <HeadingPairs>
    <vt:vector size="8" baseType="variant">
      <vt:variant>
        <vt:lpstr>Использованные шрифты</vt:lpstr>
      </vt:variant>
      <vt:variant>
        <vt:i4>21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42" baseType="lpstr">
      <vt:lpstr>Algerian</vt:lpstr>
      <vt:lpstr>Arial</vt:lpstr>
      <vt:lpstr>Arial Black</vt:lpstr>
      <vt:lpstr>Berlin Sans FB</vt:lpstr>
      <vt:lpstr>Berlin Sans FB Demi</vt:lpstr>
      <vt:lpstr>Blackadder ITC</vt:lpstr>
      <vt:lpstr>Bodoni MT</vt:lpstr>
      <vt:lpstr>Brush Script MT</vt:lpstr>
      <vt:lpstr>Calibri</vt:lpstr>
      <vt:lpstr>Century Schoolbook</vt:lpstr>
      <vt:lpstr>Colonna MT</vt:lpstr>
      <vt:lpstr>Comic Sans MS</vt:lpstr>
      <vt:lpstr>Constantia</vt:lpstr>
      <vt:lpstr>Cooper Black</vt:lpstr>
      <vt:lpstr>Curlz MT</vt:lpstr>
      <vt:lpstr>Gigi</vt:lpstr>
      <vt:lpstr>Harrington</vt:lpstr>
      <vt:lpstr>Jokerman</vt:lpstr>
      <vt:lpstr>Times New Roman</vt:lpstr>
      <vt:lpstr>Wingdings</vt:lpstr>
      <vt:lpstr>Wingdings 2</vt:lpstr>
      <vt:lpstr>Flow</vt:lpstr>
      <vt:lpstr>Clip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ANA</dc:creator>
  <cp:lastModifiedBy>Лилия</cp:lastModifiedBy>
  <cp:revision>114</cp:revision>
  <dcterms:created xsi:type="dcterms:W3CDTF">2006-08-16T00:00:00Z</dcterms:created>
  <dcterms:modified xsi:type="dcterms:W3CDTF">2024-06-18T14:56:47Z</dcterms:modified>
</cp:coreProperties>
</file>