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06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766524" y="716875"/>
            <a:ext cx="7610951" cy="3525679"/>
          </a:xfrm>
          <a:prstGeom prst="rect">
            <a:avLst/>
          </a:prstGeom>
          <a:noFill/>
          <a:ln/>
        </p:spPr>
        <p:txBody>
          <a:bodyPr wrap="square" rtlCol="0" anchor="t"/>
          <a:lstStyle/>
          <a:p>
            <a:pPr marL="0" indent="0">
              <a:lnSpc>
                <a:spcPts val="6941"/>
              </a:lnSpc>
              <a:buNone/>
            </a:pPr>
            <a:r>
              <a:rPr lang="en-US" sz="5553" b="1" dirty="0" err="1">
                <a:solidFill>
                  <a:srgbClr val="333F70"/>
                </a:solidFill>
                <a:latin typeface="Unbounded" pitchFamily="34" charset="0"/>
                <a:ea typeface="Unbounded" pitchFamily="34" charset="-122"/>
                <a:cs typeface="Unbounded" pitchFamily="34" charset="-120"/>
              </a:rPr>
              <a:t>Paralelogramul</a:t>
            </a:r>
            <a:r>
              <a:rPr lang="en-US" sz="5553" b="1" dirty="0">
                <a:solidFill>
                  <a:srgbClr val="333F70"/>
                </a:solidFill>
                <a:latin typeface="Unbounded" pitchFamily="34" charset="0"/>
                <a:ea typeface="Unbounded" pitchFamily="34" charset="-122"/>
                <a:cs typeface="Unbounded" pitchFamily="34" charset="-120"/>
              </a:rPr>
              <a:t> - figură geometrică fundamentală</a:t>
            </a:r>
            <a:endParaRPr lang="en-US" sz="5553" dirty="0"/>
          </a:p>
        </p:txBody>
      </p:sp>
      <p:sp>
        <p:nvSpPr>
          <p:cNvPr id="6" name="Text 3"/>
          <p:cNvSpPr/>
          <p:nvPr/>
        </p:nvSpPr>
        <p:spPr>
          <a:xfrm>
            <a:off x="766524" y="4549140"/>
            <a:ext cx="7610951" cy="919758"/>
          </a:xfrm>
          <a:prstGeom prst="rect">
            <a:avLst/>
          </a:prstGeom>
          <a:noFill/>
          <a:ln/>
        </p:spPr>
        <p:txBody>
          <a:bodyPr wrap="square" rtlCol="0" anchor="t"/>
          <a:lstStyle/>
          <a:p>
            <a:pPr marL="0" indent="0">
              <a:lnSpc>
                <a:spcPts val="2414"/>
              </a:lnSpc>
              <a:buNone/>
            </a:pPr>
            <a:r>
              <a:rPr lang="en-US" sz="1610" dirty="0">
                <a:solidFill>
                  <a:srgbClr val="333F70"/>
                </a:solidFill>
                <a:latin typeface="Open Sans" pitchFamily="34" charset="0"/>
                <a:ea typeface="Open Sans" pitchFamily="34" charset="-122"/>
                <a:cs typeface="Open Sans" pitchFamily="34" charset="-120"/>
              </a:rPr>
              <a:t>Paralelogramul este un patrulater cu două perechi de laturi opuse paralele. Această caracteristică definește o serie de proprietăți importante, făcând paralelogramul un concept fundamental în geometrie.</a:t>
            </a:r>
            <a:endParaRPr lang="en-US" sz="1610" dirty="0"/>
          </a:p>
        </p:txBody>
      </p:sp>
      <p:sp>
        <p:nvSpPr>
          <p:cNvPr id="7" name="Text 4"/>
          <p:cNvSpPr/>
          <p:nvPr/>
        </p:nvSpPr>
        <p:spPr>
          <a:xfrm>
            <a:off x="766524" y="5698808"/>
            <a:ext cx="7610951" cy="1226344"/>
          </a:xfrm>
          <a:prstGeom prst="rect">
            <a:avLst/>
          </a:prstGeom>
          <a:noFill/>
          <a:ln/>
        </p:spPr>
        <p:txBody>
          <a:bodyPr wrap="square" rtlCol="0" anchor="t"/>
          <a:lstStyle/>
          <a:p>
            <a:pPr marL="0" indent="0">
              <a:lnSpc>
                <a:spcPts val="2414"/>
              </a:lnSpc>
              <a:buNone/>
            </a:pPr>
            <a:r>
              <a:rPr lang="en-US" sz="1610" dirty="0">
                <a:solidFill>
                  <a:srgbClr val="333F70"/>
                </a:solidFill>
                <a:latin typeface="Open Sans" pitchFamily="34" charset="0"/>
                <a:ea typeface="Open Sans" pitchFamily="34" charset="-122"/>
                <a:cs typeface="Open Sans" pitchFamily="34" charset="-120"/>
              </a:rPr>
              <a:t>Datorită paralelismului laturilor, unghiurile opuse ale unui paralelogram sunt egale. De asemenea, diagonalele se bisectează reciproc, ceea ce înseamnă că se intersectează în punctul lor median. Aceste proprietăți fac paralelogramul o figură geometrică interesantă și utilă.</a:t>
            </a:r>
            <a:endParaRPr lang="en-US" sz="1610" dirty="0"/>
          </a:p>
        </p:txBody>
      </p:sp>
      <p:sp>
        <p:nvSpPr>
          <p:cNvPr id="9" name="Text 6"/>
          <p:cNvSpPr/>
          <p:nvPr/>
        </p:nvSpPr>
        <p:spPr>
          <a:xfrm>
            <a:off x="866418" y="7285077"/>
            <a:ext cx="127040" cy="97512"/>
          </a:xfrm>
          <a:prstGeom prst="rect">
            <a:avLst/>
          </a:prstGeom>
          <a:noFill/>
          <a:ln/>
        </p:spPr>
        <p:txBody>
          <a:bodyPr wrap="none" rtlCol="0" anchor="t"/>
          <a:lstStyle/>
          <a:p>
            <a:pPr marL="0" indent="0" algn="ctr">
              <a:lnSpc>
                <a:spcPts val="768"/>
              </a:lnSpc>
              <a:buNone/>
            </a:pPr>
            <a:r>
              <a:rPr lang="en-US" sz="768" dirty="0">
                <a:solidFill>
                  <a:srgbClr val="FFFFFF"/>
                </a:solidFill>
                <a:latin typeface="Open Sans" pitchFamily="34" charset="0"/>
                <a:ea typeface="Open Sans" pitchFamily="34" charset="-122"/>
                <a:cs typeface="Open Sans" pitchFamily="34" charset="-120"/>
              </a:rPr>
              <a:t>H</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531977"/>
            <a:ext cx="7477601" cy="1916430"/>
          </a:xfrm>
          <a:prstGeom prst="rect">
            <a:avLst/>
          </a:prstGeom>
          <a:noFill/>
          <a:ln/>
        </p:spPr>
        <p:txBody>
          <a:bodyPr wrap="square" rtlCol="0" anchor="t"/>
          <a:lstStyle/>
          <a:p>
            <a:pPr marL="0" indent="0" algn="ctr">
              <a:lnSpc>
                <a:spcPts val="7545"/>
              </a:lnSpc>
              <a:buNone/>
            </a:pPr>
            <a:r>
              <a:rPr lang="en-US" sz="6036" b="1" dirty="0" err="1">
                <a:solidFill>
                  <a:srgbClr val="00B050"/>
                </a:solidFill>
                <a:latin typeface="Unbounded" pitchFamily="34" charset="0"/>
                <a:ea typeface="Unbounded" pitchFamily="34" charset="-122"/>
                <a:cs typeface="Unbounded" pitchFamily="34" charset="-120"/>
              </a:rPr>
              <a:t>Concluzii</a:t>
            </a:r>
            <a:endParaRPr lang="en-US" sz="6036" dirty="0">
              <a:solidFill>
                <a:srgbClr val="00B050"/>
              </a:solidFill>
            </a:endParaRPr>
          </a:p>
        </p:txBody>
      </p:sp>
      <p:sp>
        <p:nvSpPr>
          <p:cNvPr id="6" name="Text 3"/>
          <p:cNvSpPr/>
          <p:nvPr/>
        </p:nvSpPr>
        <p:spPr>
          <a:xfrm>
            <a:off x="833199" y="3781663"/>
            <a:ext cx="7477601" cy="1333024"/>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Studiul paralelogramului ne-a oferit o perspectivă valoroasă asupra geometriei triunghiului. Am descoperit relații importante între elementele unui triunghi și proprietățile unui paralelogram construit pe baza liniilor sale mediane.</a:t>
            </a:r>
            <a:endParaRPr lang="en-US" sz="1750" dirty="0"/>
          </a:p>
        </p:txBody>
      </p:sp>
      <p:sp>
        <p:nvSpPr>
          <p:cNvPr id="7" name="Text 4"/>
          <p:cNvSpPr/>
          <p:nvPr/>
        </p:nvSpPr>
        <p:spPr>
          <a:xfrm>
            <a:off x="833199" y="5364599"/>
            <a:ext cx="7477601" cy="1333024"/>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Înțelegerea conceptului de centru de greutate al unui triunghi și legătura sa cu paralelogramul ne permite să rezolvăm probleme complexe de geometrie. Aplicațiile practice ale paralelogramului în triunghiuri sunt numeroase, extinzându-se dincolo de sfera teoretică.</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6" name="Text 3"/>
          <p:cNvSpPr/>
          <p:nvPr/>
        </p:nvSpPr>
        <p:spPr>
          <a:xfrm>
            <a:off x="2092422" y="842962"/>
            <a:ext cx="10554414" cy="1388745"/>
          </a:xfrm>
          <a:prstGeom prst="rect">
            <a:avLst/>
          </a:prstGeom>
          <a:noFill/>
          <a:ln/>
        </p:spPr>
        <p:txBody>
          <a:bodyPr wrap="square" rtlCol="0" anchor="t"/>
          <a:lstStyle/>
          <a:p>
            <a:pPr marL="0" indent="0" algn="ctr">
              <a:lnSpc>
                <a:spcPts val="5468"/>
              </a:lnSpc>
              <a:buNone/>
            </a:pPr>
            <a:r>
              <a:rPr lang="en-US" sz="4374" b="1" dirty="0">
                <a:solidFill>
                  <a:srgbClr val="00B050"/>
                </a:solidFill>
                <a:latin typeface="Unbounded" pitchFamily="34" charset="0"/>
                <a:ea typeface="Unbounded" pitchFamily="34" charset="-122"/>
                <a:cs typeface="Unbounded" pitchFamily="34" charset="-120"/>
              </a:rPr>
              <a:t>Definiția paralelogramului și proprietățile sale de bază</a:t>
            </a:r>
            <a:endParaRPr lang="en-US" sz="4374" dirty="0">
              <a:solidFill>
                <a:srgbClr val="00B050"/>
              </a:solidFill>
            </a:endParaRPr>
          </a:p>
        </p:txBody>
      </p:sp>
      <p:sp>
        <p:nvSpPr>
          <p:cNvPr id="7" name="Text 4"/>
          <p:cNvSpPr/>
          <p:nvPr/>
        </p:nvSpPr>
        <p:spPr>
          <a:xfrm>
            <a:off x="2037993" y="3684389"/>
            <a:ext cx="10554414" cy="999768"/>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Un paralelogram este o figură geometrică plană formată din patru laturi, în care laturile opuse sunt paralele și congruente. Această proprietate este esențială pentru definirea paralelogramului și conduce la o serie de caracteristici importante.</a:t>
            </a:r>
            <a:endParaRPr lang="en-US" sz="1750" dirty="0"/>
          </a:p>
        </p:txBody>
      </p:sp>
      <p:sp>
        <p:nvSpPr>
          <p:cNvPr id="8" name="Text 5"/>
          <p:cNvSpPr/>
          <p:nvPr/>
        </p:nvSpPr>
        <p:spPr>
          <a:xfrm>
            <a:off x="2037993" y="4934069"/>
            <a:ext cx="10554414" cy="1333024"/>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Proprietățile de bază ale paralelogramului includ: unghiurile opuse sunt congruente, diagonalele se bisectează reciproc, suma unghiurilor interne este de 360 de grade, iar suma pătratelor laturilor este egală cu suma pătratelor diagonalelor. Aceste proprietăți pot fi demonstrate printr-o serie de teoreme geometrice.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4" name="Text 2"/>
          <p:cNvSpPr/>
          <p:nvPr/>
        </p:nvSpPr>
        <p:spPr>
          <a:xfrm>
            <a:off x="2037993" y="1790224"/>
            <a:ext cx="10554414" cy="1388745"/>
          </a:xfrm>
          <a:prstGeom prst="rect">
            <a:avLst/>
          </a:prstGeom>
          <a:noFill/>
          <a:ln/>
        </p:spPr>
        <p:txBody>
          <a:bodyPr wrap="square" rtlCol="0" anchor="t"/>
          <a:lstStyle/>
          <a:p>
            <a:pPr marL="0" indent="0" algn="ctr">
              <a:lnSpc>
                <a:spcPts val="5468"/>
              </a:lnSpc>
              <a:buNone/>
            </a:pPr>
            <a:r>
              <a:rPr lang="en-US" sz="4374" b="1" dirty="0">
                <a:solidFill>
                  <a:srgbClr val="00B050"/>
                </a:solidFill>
                <a:latin typeface="Unbounded" pitchFamily="34" charset="0"/>
                <a:ea typeface="Unbounded" pitchFamily="34" charset="-122"/>
                <a:cs typeface="Unbounded" pitchFamily="34" charset="-120"/>
              </a:rPr>
              <a:t>Unghiurile și laturile unui paralelogram</a:t>
            </a:r>
            <a:endParaRPr lang="en-US" sz="4374" dirty="0">
              <a:solidFill>
                <a:srgbClr val="00B050"/>
              </a:solidFill>
            </a:endParaRPr>
          </a:p>
        </p:txBody>
      </p:sp>
      <p:sp>
        <p:nvSpPr>
          <p:cNvPr id="5" name="Text 3"/>
          <p:cNvSpPr/>
          <p:nvPr/>
        </p:nvSpPr>
        <p:spPr>
          <a:xfrm>
            <a:off x="2393394" y="3623310"/>
            <a:ext cx="10199013" cy="333256"/>
          </a:xfrm>
          <a:prstGeom prst="rect">
            <a:avLst/>
          </a:prstGeom>
          <a:noFill/>
          <a:ln/>
        </p:spPr>
        <p:txBody>
          <a:bodyPr wrap="none" rtlCol="0" anchor="t"/>
          <a:lstStyle/>
          <a:p>
            <a:pPr marL="342900" indent="-342900" algn="l">
              <a:lnSpc>
                <a:spcPts val="2624"/>
              </a:lnSpc>
              <a:buSzPct val="100000"/>
              <a:buChar char="•"/>
            </a:pPr>
            <a:r>
              <a:rPr lang="en-US" sz="1750" dirty="0">
                <a:solidFill>
                  <a:srgbClr val="333F70"/>
                </a:solidFill>
                <a:latin typeface="Open Sans" pitchFamily="34" charset="0"/>
                <a:ea typeface="Open Sans" pitchFamily="34" charset="-122"/>
                <a:cs typeface="Open Sans" pitchFamily="34" charset="-120"/>
              </a:rPr>
              <a:t>Un paralelogram are două perechi de laturi opuse paralele.</a:t>
            </a:r>
            <a:endParaRPr lang="en-US" sz="1750" dirty="0"/>
          </a:p>
        </p:txBody>
      </p:sp>
      <p:sp>
        <p:nvSpPr>
          <p:cNvPr id="6" name="Text 4"/>
          <p:cNvSpPr/>
          <p:nvPr/>
        </p:nvSpPr>
        <p:spPr>
          <a:xfrm>
            <a:off x="2393394" y="4034314"/>
            <a:ext cx="10199013" cy="333256"/>
          </a:xfrm>
          <a:prstGeom prst="rect">
            <a:avLst/>
          </a:prstGeom>
          <a:noFill/>
          <a:ln/>
        </p:spPr>
        <p:txBody>
          <a:bodyPr wrap="none" rtlCol="0" anchor="t"/>
          <a:lstStyle/>
          <a:p>
            <a:pPr marL="342900" indent="-342900" algn="l">
              <a:lnSpc>
                <a:spcPts val="2624"/>
              </a:lnSpc>
              <a:buSzPct val="100000"/>
              <a:buChar char="•"/>
            </a:pPr>
            <a:r>
              <a:rPr lang="en-US" sz="1750" dirty="0">
                <a:solidFill>
                  <a:srgbClr val="333F70"/>
                </a:solidFill>
                <a:latin typeface="Open Sans" pitchFamily="34" charset="0"/>
                <a:ea typeface="Open Sans" pitchFamily="34" charset="-122"/>
                <a:cs typeface="Open Sans" pitchFamily="34" charset="-120"/>
              </a:rPr>
              <a:t>Laturile opuse ale unui paralelogram sunt congruente.</a:t>
            </a:r>
            <a:endParaRPr lang="en-US" sz="1750" dirty="0"/>
          </a:p>
        </p:txBody>
      </p:sp>
      <p:sp>
        <p:nvSpPr>
          <p:cNvPr id="7" name="Text 5"/>
          <p:cNvSpPr/>
          <p:nvPr/>
        </p:nvSpPr>
        <p:spPr>
          <a:xfrm>
            <a:off x="2393394" y="4445318"/>
            <a:ext cx="10199013" cy="333256"/>
          </a:xfrm>
          <a:prstGeom prst="rect">
            <a:avLst/>
          </a:prstGeom>
          <a:noFill/>
          <a:ln/>
        </p:spPr>
        <p:txBody>
          <a:bodyPr wrap="none" rtlCol="0" anchor="t"/>
          <a:lstStyle/>
          <a:p>
            <a:pPr marL="342900" indent="-342900" algn="l">
              <a:lnSpc>
                <a:spcPts val="2624"/>
              </a:lnSpc>
              <a:buSzPct val="100000"/>
              <a:buChar char="•"/>
            </a:pPr>
            <a:r>
              <a:rPr lang="en-US" sz="1750" dirty="0">
                <a:solidFill>
                  <a:srgbClr val="333F70"/>
                </a:solidFill>
                <a:latin typeface="Open Sans" pitchFamily="34" charset="0"/>
                <a:ea typeface="Open Sans" pitchFamily="34" charset="-122"/>
                <a:cs typeface="Open Sans" pitchFamily="34" charset="-120"/>
              </a:rPr>
              <a:t>Unghiurile opuse ale unui paralelogram sunt congruente.</a:t>
            </a:r>
            <a:endParaRPr lang="en-US" sz="1750" dirty="0"/>
          </a:p>
        </p:txBody>
      </p:sp>
      <p:sp>
        <p:nvSpPr>
          <p:cNvPr id="8" name="Text 6"/>
          <p:cNvSpPr/>
          <p:nvPr/>
        </p:nvSpPr>
        <p:spPr>
          <a:xfrm>
            <a:off x="2393394" y="4856321"/>
            <a:ext cx="10199013" cy="333256"/>
          </a:xfrm>
          <a:prstGeom prst="rect">
            <a:avLst/>
          </a:prstGeom>
          <a:noFill/>
          <a:ln/>
        </p:spPr>
        <p:txBody>
          <a:bodyPr wrap="none" rtlCol="0" anchor="t"/>
          <a:lstStyle/>
          <a:p>
            <a:pPr marL="342900" indent="-342900" algn="l">
              <a:lnSpc>
                <a:spcPts val="2624"/>
              </a:lnSpc>
              <a:buSzPct val="100000"/>
              <a:buChar char="•"/>
            </a:pPr>
            <a:r>
              <a:rPr lang="en-US" sz="1750" dirty="0">
                <a:solidFill>
                  <a:srgbClr val="333F70"/>
                </a:solidFill>
                <a:latin typeface="Open Sans" pitchFamily="34" charset="0"/>
                <a:ea typeface="Open Sans" pitchFamily="34" charset="-122"/>
                <a:cs typeface="Open Sans" pitchFamily="34" charset="-120"/>
              </a:rPr>
              <a:t>Unghiurile adiacente ale unui paralelogram sunt suplementare.</a:t>
            </a:r>
            <a:endParaRPr lang="en-US" sz="1750" dirty="0"/>
          </a:p>
        </p:txBody>
      </p:sp>
      <p:sp>
        <p:nvSpPr>
          <p:cNvPr id="9" name="Text 7"/>
          <p:cNvSpPr/>
          <p:nvPr/>
        </p:nvSpPr>
        <p:spPr>
          <a:xfrm>
            <a:off x="2037993" y="5439489"/>
            <a:ext cx="10554414" cy="999768"/>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Într-un paralelogram, suma unghiurilor interne este de 360 de grade. Această proprietate este valabilă pentru toate tipurile de paralelogram, indiferent de dimensiunea sau forma lor. Înțelegerea acestor proprietăți este esențială pentru a rezolva probleme geometrice legate de paralelogram.</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1115378"/>
            <a:ext cx="7477601" cy="2083118"/>
          </a:xfrm>
          <a:prstGeom prst="rect">
            <a:avLst/>
          </a:prstGeom>
          <a:noFill/>
          <a:ln/>
        </p:spPr>
        <p:txBody>
          <a:bodyPr wrap="square" rtlCol="0" anchor="t"/>
          <a:lstStyle/>
          <a:p>
            <a:pPr marL="0" indent="0" algn="ctr">
              <a:lnSpc>
                <a:spcPts val="5468"/>
              </a:lnSpc>
              <a:buNone/>
            </a:pPr>
            <a:r>
              <a:rPr lang="en-US" sz="4374" b="1" dirty="0">
                <a:solidFill>
                  <a:srgbClr val="00B050"/>
                </a:solidFill>
                <a:latin typeface="Unbounded" pitchFamily="34" charset="0"/>
                <a:ea typeface="Unbounded" pitchFamily="34" charset="-122"/>
                <a:cs typeface="Unbounded" pitchFamily="34" charset="-120"/>
              </a:rPr>
              <a:t>Diagonalele paralelogramului și proprietățile lor</a:t>
            </a:r>
            <a:endParaRPr lang="en-US" sz="4374" dirty="0">
              <a:solidFill>
                <a:srgbClr val="00B050"/>
              </a:solidFill>
            </a:endParaRPr>
          </a:p>
        </p:txBody>
      </p:sp>
      <p:sp>
        <p:nvSpPr>
          <p:cNvPr id="6" name="Text 3"/>
          <p:cNvSpPr/>
          <p:nvPr/>
        </p:nvSpPr>
        <p:spPr>
          <a:xfrm>
            <a:off x="6319599" y="3531751"/>
            <a:ext cx="7477601" cy="1333024"/>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Diagonalele unui paralelogram sunt segmentele de dreaptă care unesc vârfurile opuse ale paralelogramului. Un paralelogram are două diagonale, care se intersectează în punctul lor mijlociu. Acest punct de intersecție este și centrul de simetrie al paralelogramului.</a:t>
            </a:r>
            <a:endParaRPr lang="en-US" sz="1750" dirty="0"/>
          </a:p>
        </p:txBody>
      </p:sp>
      <p:sp>
        <p:nvSpPr>
          <p:cNvPr id="7" name="Text 4"/>
          <p:cNvSpPr/>
          <p:nvPr/>
        </p:nvSpPr>
        <p:spPr>
          <a:xfrm>
            <a:off x="6319599" y="5114687"/>
            <a:ext cx="7477601" cy="1999536"/>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Diagonalele unui paralelogram au proprietăți interesante. De exemplu, diagonalele unui paralelogram se bisectează reciproc. Aceasta înseamnă că fiecare diagonală împarte cealaltă diagonală în două segmente de lungime egală. O altă proprietate importantă este că diagonalele unui paralelogram împart paralelogramul în patru triunghiuri congruente.</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4" name="Text 2"/>
          <p:cNvSpPr/>
          <p:nvPr/>
        </p:nvSpPr>
        <p:spPr>
          <a:xfrm>
            <a:off x="2037993" y="2223492"/>
            <a:ext cx="7574399" cy="694373"/>
          </a:xfrm>
          <a:prstGeom prst="rect">
            <a:avLst/>
          </a:prstGeom>
          <a:noFill/>
          <a:ln/>
        </p:spPr>
        <p:txBody>
          <a:bodyPr wrap="none" rtlCol="0" anchor="t"/>
          <a:lstStyle/>
          <a:p>
            <a:pPr marL="0" indent="0">
              <a:lnSpc>
                <a:spcPts val="5468"/>
              </a:lnSpc>
              <a:buNone/>
            </a:pPr>
            <a:r>
              <a:rPr lang="en-US" sz="4374" b="1" dirty="0">
                <a:solidFill>
                  <a:srgbClr val="00B050"/>
                </a:solidFill>
                <a:latin typeface="Unbounded" pitchFamily="34" charset="0"/>
                <a:ea typeface="Unbounded" pitchFamily="34" charset="-122"/>
                <a:cs typeface="Unbounded" pitchFamily="34" charset="-120"/>
              </a:rPr>
              <a:t>Aria paralelogramului</a:t>
            </a:r>
            <a:endParaRPr lang="en-US" sz="4374" dirty="0">
              <a:solidFill>
                <a:srgbClr val="00B050"/>
              </a:solidFill>
            </a:endParaRPr>
          </a:p>
        </p:txBody>
      </p:sp>
      <p:sp>
        <p:nvSpPr>
          <p:cNvPr id="5" name="Text 3"/>
          <p:cNvSpPr/>
          <p:nvPr/>
        </p:nvSpPr>
        <p:spPr>
          <a:xfrm>
            <a:off x="2393394" y="3362206"/>
            <a:ext cx="10199013" cy="333256"/>
          </a:xfrm>
          <a:prstGeom prst="rect">
            <a:avLst/>
          </a:prstGeom>
          <a:noFill/>
          <a:ln/>
        </p:spPr>
        <p:txBody>
          <a:bodyPr wrap="none" rtlCol="0" anchor="t"/>
          <a:lstStyle/>
          <a:p>
            <a:pPr marL="342900" indent="-342900" algn="l">
              <a:lnSpc>
                <a:spcPts val="2624"/>
              </a:lnSpc>
              <a:buSzPct val="100000"/>
              <a:buChar char="•"/>
            </a:pPr>
            <a:r>
              <a:rPr lang="en-US" sz="1750" dirty="0">
                <a:solidFill>
                  <a:srgbClr val="333F70"/>
                </a:solidFill>
                <a:latin typeface="Open Sans" pitchFamily="34" charset="0"/>
                <a:ea typeface="Open Sans" pitchFamily="34" charset="-122"/>
                <a:cs typeface="Open Sans" pitchFamily="34" charset="-120"/>
              </a:rPr>
              <a:t>Aria unui paralelogram este dată de produsul dintre baza și înălțimea corespunzătoare.</a:t>
            </a:r>
            <a:endParaRPr lang="en-US" sz="1750" dirty="0"/>
          </a:p>
        </p:txBody>
      </p:sp>
      <p:sp>
        <p:nvSpPr>
          <p:cNvPr id="6" name="Text 4"/>
          <p:cNvSpPr/>
          <p:nvPr/>
        </p:nvSpPr>
        <p:spPr>
          <a:xfrm>
            <a:off x="2393394" y="3773210"/>
            <a:ext cx="10199013" cy="666512"/>
          </a:xfrm>
          <a:prstGeom prst="rect">
            <a:avLst/>
          </a:prstGeom>
          <a:noFill/>
          <a:ln/>
        </p:spPr>
        <p:txBody>
          <a:bodyPr wrap="square" rtlCol="0" anchor="t"/>
          <a:lstStyle/>
          <a:p>
            <a:pPr marL="342900" indent="-342900" algn="l">
              <a:lnSpc>
                <a:spcPts val="2624"/>
              </a:lnSpc>
              <a:buSzPct val="100000"/>
              <a:buChar char="•"/>
            </a:pPr>
            <a:r>
              <a:rPr lang="en-US" sz="1750" dirty="0">
                <a:solidFill>
                  <a:srgbClr val="333F70"/>
                </a:solidFill>
                <a:latin typeface="Open Sans" pitchFamily="34" charset="0"/>
                <a:ea typeface="Open Sans" pitchFamily="34" charset="-122"/>
                <a:cs typeface="Open Sans" pitchFamily="34" charset="-120"/>
              </a:rPr>
              <a:t>Formula pentru aria paralelogramului este: A = b * h, unde b este lungimea bazei, iar h este înălțimea.</a:t>
            </a:r>
            <a:endParaRPr lang="en-US" sz="1750" dirty="0"/>
          </a:p>
        </p:txBody>
      </p:sp>
      <p:sp>
        <p:nvSpPr>
          <p:cNvPr id="7" name="Text 5"/>
          <p:cNvSpPr/>
          <p:nvPr/>
        </p:nvSpPr>
        <p:spPr>
          <a:xfrm>
            <a:off x="2393394" y="4517469"/>
            <a:ext cx="10199013" cy="333256"/>
          </a:xfrm>
          <a:prstGeom prst="rect">
            <a:avLst/>
          </a:prstGeom>
          <a:noFill/>
          <a:ln/>
        </p:spPr>
        <p:txBody>
          <a:bodyPr wrap="none" rtlCol="0" anchor="t"/>
          <a:lstStyle/>
          <a:p>
            <a:pPr marL="342900" indent="-342900" algn="l">
              <a:lnSpc>
                <a:spcPts val="2624"/>
              </a:lnSpc>
              <a:buSzPct val="100000"/>
              <a:buChar char="•"/>
            </a:pPr>
            <a:r>
              <a:rPr lang="en-US" sz="1750" dirty="0">
                <a:solidFill>
                  <a:srgbClr val="333F70"/>
                </a:solidFill>
                <a:latin typeface="Open Sans" pitchFamily="34" charset="0"/>
                <a:ea typeface="Open Sans" pitchFamily="34" charset="-122"/>
                <a:cs typeface="Open Sans" pitchFamily="34" charset="-120"/>
              </a:rPr>
              <a:t>Înălțimea paralelogramului este distanța perpendiculară de la o latură la latura opusă.</a:t>
            </a:r>
            <a:endParaRPr lang="en-US" sz="1750" dirty="0"/>
          </a:p>
        </p:txBody>
      </p:sp>
      <p:sp>
        <p:nvSpPr>
          <p:cNvPr id="8" name="Text 6"/>
          <p:cNvSpPr/>
          <p:nvPr/>
        </p:nvSpPr>
        <p:spPr>
          <a:xfrm>
            <a:off x="2393394" y="4928473"/>
            <a:ext cx="10199013" cy="666512"/>
          </a:xfrm>
          <a:prstGeom prst="rect">
            <a:avLst/>
          </a:prstGeom>
          <a:noFill/>
          <a:ln/>
        </p:spPr>
        <p:txBody>
          <a:bodyPr wrap="square" rtlCol="0" anchor="t"/>
          <a:lstStyle/>
          <a:p>
            <a:pPr marL="342900" indent="-342900" algn="l">
              <a:lnSpc>
                <a:spcPts val="2624"/>
              </a:lnSpc>
              <a:buSzPct val="100000"/>
              <a:buChar char="•"/>
            </a:pPr>
            <a:r>
              <a:rPr lang="en-US" sz="1750" dirty="0">
                <a:solidFill>
                  <a:srgbClr val="333F70"/>
                </a:solidFill>
                <a:latin typeface="Open Sans" pitchFamily="34" charset="0"/>
                <a:ea typeface="Open Sans" pitchFamily="34" charset="-122"/>
                <a:cs typeface="Open Sans" pitchFamily="34" charset="-120"/>
              </a:rPr>
              <a:t>O altă formulă pentru aria paralelogramului se poate obține folosind produsul vectorial dintre două laturi adiacente.</a:t>
            </a:r>
            <a:endParaRPr lang="en-US" sz="1750" dirty="0"/>
          </a:p>
        </p:txBody>
      </p:sp>
      <p:sp>
        <p:nvSpPr>
          <p:cNvPr id="9" name="Text 7"/>
          <p:cNvSpPr/>
          <p:nvPr/>
        </p:nvSpPr>
        <p:spPr>
          <a:xfrm>
            <a:off x="2393394" y="5672733"/>
            <a:ext cx="10199013" cy="333256"/>
          </a:xfrm>
          <a:prstGeom prst="rect">
            <a:avLst/>
          </a:prstGeom>
          <a:noFill/>
          <a:ln/>
        </p:spPr>
        <p:txBody>
          <a:bodyPr wrap="none" rtlCol="0" anchor="t"/>
          <a:lstStyle/>
          <a:p>
            <a:pPr marL="342900" indent="-342900" algn="l">
              <a:lnSpc>
                <a:spcPts val="2624"/>
              </a:lnSpc>
              <a:buSzPct val="100000"/>
              <a:buChar char="•"/>
            </a:pPr>
            <a:r>
              <a:rPr lang="en-US" sz="1750" dirty="0">
                <a:solidFill>
                  <a:srgbClr val="333F70"/>
                </a:solidFill>
                <a:latin typeface="Open Sans" pitchFamily="34" charset="0"/>
                <a:ea typeface="Open Sans" pitchFamily="34" charset="-122"/>
                <a:cs typeface="Open Sans" pitchFamily="34" charset="-120"/>
              </a:rPr>
              <a:t>Aria paralelogramului poate fi calculată și prin descompunerea sa în două triunghiuri congruente.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pic>
        <p:nvPicPr>
          <p:cNvPr id="4" name="Image 0" descr="preencoded.png"/>
          <p:cNvPicPr>
            <a:picLocks noChangeAspect="1"/>
          </p:cNvPicPr>
          <p:nvPr/>
        </p:nvPicPr>
        <p:blipFill>
          <a:blip r:embed="rId3"/>
          <a:stretch>
            <a:fillRect/>
          </a:stretch>
        </p:blipFill>
        <p:spPr>
          <a:xfrm>
            <a:off x="0" y="0"/>
            <a:ext cx="14630400" cy="2645212"/>
          </a:xfrm>
          <a:prstGeom prst="rect">
            <a:avLst/>
          </a:prstGeom>
        </p:spPr>
      </p:pic>
      <p:sp>
        <p:nvSpPr>
          <p:cNvPr id="5" name="Text 2"/>
          <p:cNvSpPr/>
          <p:nvPr/>
        </p:nvSpPr>
        <p:spPr>
          <a:xfrm>
            <a:off x="2289215" y="3229332"/>
            <a:ext cx="10051852" cy="1322308"/>
          </a:xfrm>
          <a:prstGeom prst="rect">
            <a:avLst/>
          </a:prstGeom>
          <a:noFill/>
          <a:ln/>
        </p:spPr>
        <p:txBody>
          <a:bodyPr wrap="square" rtlCol="0" anchor="t"/>
          <a:lstStyle/>
          <a:p>
            <a:pPr marL="0" indent="0" algn="ctr">
              <a:lnSpc>
                <a:spcPts val="5207"/>
              </a:lnSpc>
              <a:buNone/>
            </a:pPr>
            <a:r>
              <a:rPr lang="en-US" sz="4166" b="1" dirty="0">
                <a:solidFill>
                  <a:srgbClr val="00B050"/>
                </a:solidFill>
                <a:latin typeface="Unbounded" pitchFamily="34" charset="0"/>
                <a:ea typeface="Unbounded" pitchFamily="34" charset="-122"/>
                <a:cs typeface="Unbounded" pitchFamily="34" charset="-120"/>
              </a:rPr>
              <a:t>Aplicații ale paralelogramului în geometria triunghiului</a:t>
            </a:r>
            <a:endParaRPr lang="en-US" sz="4166" dirty="0">
              <a:solidFill>
                <a:srgbClr val="00B050"/>
              </a:solidFill>
            </a:endParaRPr>
          </a:p>
        </p:txBody>
      </p:sp>
      <p:sp>
        <p:nvSpPr>
          <p:cNvPr id="6" name="Text 3"/>
          <p:cNvSpPr/>
          <p:nvPr/>
        </p:nvSpPr>
        <p:spPr>
          <a:xfrm>
            <a:off x="2289215" y="4869061"/>
            <a:ext cx="10051852" cy="1269206"/>
          </a:xfrm>
          <a:prstGeom prst="rect">
            <a:avLst/>
          </a:prstGeom>
          <a:noFill/>
          <a:ln/>
        </p:spPr>
        <p:txBody>
          <a:bodyPr wrap="square" rtlCol="0" anchor="t"/>
          <a:lstStyle/>
          <a:p>
            <a:pPr marL="0" indent="0">
              <a:lnSpc>
                <a:spcPts val="2499"/>
              </a:lnSpc>
              <a:buNone/>
            </a:pPr>
            <a:r>
              <a:rPr lang="en-US" sz="1666" dirty="0">
                <a:solidFill>
                  <a:srgbClr val="333F70"/>
                </a:solidFill>
                <a:latin typeface="Open Sans" pitchFamily="34" charset="0"/>
                <a:ea typeface="Open Sans" pitchFamily="34" charset="-122"/>
                <a:cs typeface="Open Sans" pitchFamily="34" charset="-120"/>
              </a:rPr>
              <a:t>Paralelogramul se dovedește a fi o figură geometrică extrem de utilă în studiul triunghiurilor. Proprietățile sale unice ne permit să analizăm și să rezolvăm probleme complexe legate de triunghiuri, oferindu-ne instrumentele necesare pentru a demonstra teoreme și a găsi soluții elegante.</a:t>
            </a:r>
            <a:endParaRPr lang="en-US" sz="1666" dirty="0"/>
          </a:p>
        </p:txBody>
      </p:sp>
      <p:sp>
        <p:nvSpPr>
          <p:cNvPr id="7" name="Text 4"/>
          <p:cNvSpPr/>
          <p:nvPr/>
        </p:nvSpPr>
        <p:spPr>
          <a:xfrm>
            <a:off x="2289215" y="6376273"/>
            <a:ext cx="10051852" cy="1269206"/>
          </a:xfrm>
          <a:prstGeom prst="rect">
            <a:avLst/>
          </a:prstGeom>
          <a:noFill/>
          <a:ln/>
        </p:spPr>
        <p:txBody>
          <a:bodyPr wrap="square" rtlCol="0" anchor="t"/>
          <a:lstStyle/>
          <a:p>
            <a:pPr marL="0" indent="0">
              <a:lnSpc>
                <a:spcPts val="2499"/>
              </a:lnSpc>
              <a:buNone/>
            </a:pPr>
            <a:r>
              <a:rPr lang="en-US" sz="1666" dirty="0">
                <a:solidFill>
                  <a:srgbClr val="333F70"/>
                </a:solidFill>
                <a:latin typeface="Open Sans" pitchFamily="34" charset="0"/>
                <a:ea typeface="Open Sans" pitchFamily="34" charset="-122"/>
                <a:cs typeface="Open Sans" pitchFamily="34" charset="-120"/>
              </a:rPr>
              <a:t>De exemplu, conceptul de linie mijlocie într-un triunghi este strâns legat de paralelogram. Linia mijlocie a unui triunghi este segmentul de dreaptă care unește punctele mediane ale a două laturi ale triunghiului. Această linie este paralelă cu cea de-a treia latură și are jumătate din lungimea ei, formând un paralelogram cu latura respectivă.</a:t>
            </a:r>
            <a:endParaRPr lang="en-US" sz="1666"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4" name="Text 2"/>
          <p:cNvSpPr/>
          <p:nvPr/>
        </p:nvSpPr>
        <p:spPr>
          <a:xfrm>
            <a:off x="2037993" y="1748552"/>
            <a:ext cx="10554414" cy="1388745"/>
          </a:xfrm>
          <a:prstGeom prst="rect">
            <a:avLst/>
          </a:prstGeom>
          <a:noFill/>
          <a:ln/>
        </p:spPr>
        <p:txBody>
          <a:bodyPr wrap="square" rtlCol="0" anchor="t"/>
          <a:lstStyle/>
          <a:p>
            <a:pPr marL="0" indent="0" algn="ctr">
              <a:lnSpc>
                <a:spcPts val="5468"/>
              </a:lnSpc>
              <a:buNone/>
            </a:pPr>
            <a:r>
              <a:rPr lang="en-US" sz="4374" b="1" dirty="0">
                <a:solidFill>
                  <a:srgbClr val="00B050"/>
                </a:solidFill>
                <a:latin typeface="Unbounded" pitchFamily="34" charset="0"/>
                <a:ea typeface="Unbounded" pitchFamily="34" charset="-122"/>
                <a:cs typeface="Unbounded" pitchFamily="34" charset="-120"/>
              </a:rPr>
              <a:t>Linia mijlocie în triunghi și relația cu paralelogramul</a:t>
            </a:r>
            <a:endParaRPr lang="en-US" sz="4374" dirty="0">
              <a:solidFill>
                <a:srgbClr val="00B050"/>
              </a:solidFill>
            </a:endParaRPr>
          </a:p>
        </p:txBody>
      </p:sp>
      <p:sp>
        <p:nvSpPr>
          <p:cNvPr id="5" name="Text 3"/>
          <p:cNvSpPr/>
          <p:nvPr/>
        </p:nvSpPr>
        <p:spPr>
          <a:xfrm>
            <a:off x="2393394" y="3581638"/>
            <a:ext cx="10199013" cy="666512"/>
          </a:xfrm>
          <a:prstGeom prst="rect">
            <a:avLst/>
          </a:prstGeom>
          <a:noFill/>
          <a:ln/>
        </p:spPr>
        <p:txBody>
          <a:bodyPr wrap="square" rtlCol="0" anchor="t"/>
          <a:lstStyle/>
          <a:p>
            <a:pPr marL="342900" indent="-342900" algn="l">
              <a:lnSpc>
                <a:spcPts val="2624"/>
              </a:lnSpc>
              <a:buSzPct val="100000"/>
              <a:buChar char="•"/>
            </a:pPr>
            <a:r>
              <a:rPr lang="en-US" sz="1750" dirty="0">
                <a:solidFill>
                  <a:srgbClr val="333F70"/>
                </a:solidFill>
                <a:latin typeface="Open Sans" pitchFamily="34" charset="0"/>
                <a:ea typeface="Open Sans" pitchFamily="34" charset="-122"/>
                <a:cs typeface="Open Sans" pitchFamily="34" charset="-120"/>
              </a:rPr>
              <a:t>Linia mijlocie a unui triunghi este segmentul care unește punctele mediane a două laturi ale triunghiului.</a:t>
            </a:r>
            <a:endParaRPr lang="en-US" sz="1750" dirty="0"/>
          </a:p>
        </p:txBody>
      </p:sp>
      <p:sp>
        <p:nvSpPr>
          <p:cNvPr id="6" name="Text 4"/>
          <p:cNvSpPr/>
          <p:nvPr/>
        </p:nvSpPr>
        <p:spPr>
          <a:xfrm>
            <a:off x="2393394" y="4325898"/>
            <a:ext cx="10199013" cy="666512"/>
          </a:xfrm>
          <a:prstGeom prst="rect">
            <a:avLst/>
          </a:prstGeom>
          <a:noFill/>
          <a:ln/>
        </p:spPr>
        <p:txBody>
          <a:bodyPr wrap="square" rtlCol="0" anchor="t"/>
          <a:lstStyle/>
          <a:p>
            <a:pPr marL="342900" indent="-342900" algn="l">
              <a:lnSpc>
                <a:spcPts val="2624"/>
              </a:lnSpc>
              <a:buSzPct val="100000"/>
              <a:buChar char="•"/>
            </a:pPr>
            <a:r>
              <a:rPr lang="en-US" sz="1750" dirty="0">
                <a:solidFill>
                  <a:srgbClr val="333F70"/>
                </a:solidFill>
                <a:latin typeface="Open Sans" pitchFamily="34" charset="0"/>
                <a:ea typeface="Open Sans" pitchFamily="34" charset="-122"/>
                <a:cs typeface="Open Sans" pitchFamily="34" charset="-120"/>
              </a:rPr>
              <a:t>Această linie are proprietatea remarcabilă de a fi paralelă cu a treia latură a triunghiului și de a avea jumătate din lungimea sa.</a:t>
            </a:r>
            <a:endParaRPr lang="en-US" sz="1750" dirty="0"/>
          </a:p>
        </p:txBody>
      </p:sp>
      <p:sp>
        <p:nvSpPr>
          <p:cNvPr id="7" name="Text 5"/>
          <p:cNvSpPr/>
          <p:nvPr/>
        </p:nvSpPr>
        <p:spPr>
          <a:xfrm>
            <a:off x="2393394" y="5070158"/>
            <a:ext cx="10199013" cy="666512"/>
          </a:xfrm>
          <a:prstGeom prst="rect">
            <a:avLst/>
          </a:prstGeom>
          <a:noFill/>
          <a:ln/>
        </p:spPr>
        <p:txBody>
          <a:bodyPr wrap="square" rtlCol="0" anchor="t"/>
          <a:lstStyle/>
          <a:p>
            <a:pPr marL="342900" indent="-342900" algn="l">
              <a:lnSpc>
                <a:spcPts val="2624"/>
              </a:lnSpc>
              <a:buSzPct val="100000"/>
              <a:buChar char="•"/>
            </a:pPr>
            <a:r>
              <a:rPr lang="en-US" sz="1750" dirty="0">
                <a:solidFill>
                  <a:srgbClr val="333F70"/>
                </a:solidFill>
                <a:latin typeface="Open Sans" pitchFamily="34" charset="0"/>
                <a:ea typeface="Open Sans" pitchFamily="34" charset="-122"/>
                <a:cs typeface="Open Sans" pitchFamily="34" charset="-120"/>
              </a:rPr>
              <a:t>Relația cu paralelogramul se observă atunci când se construiește paralelogramul cu laturile determinate de linia mijlocie și cea de-a treia latură a triunghiului.</a:t>
            </a:r>
            <a:endParaRPr lang="en-US" sz="1750" dirty="0"/>
          </a:p>
        </p:txBody>
      </p:sp>
      <p:sp>
        <p:nvSpPr>
          <p:cNvPr id="8" name="Text 6"/>
          <p:cNvSpPr/>
          <p:nvPr/>
        </p:nvSpPr>
        <p:spPr>
          <a:xfrm>
            <a:off x="2393394" y="5814417"/>
            <a:ext cx="10199013" cy="666512"/>
          </a:xfrm>
          <a:prstGeom prst="rect">
            <a:avLst/>
          </a:prstGeom>
          <a:noFill/>
          <a:ln/>
        </p:spPr>
        <p:txBody>
          <a:bodyPr wrap="square" rtlCol="0" anchor="t"/>
          <a:lstStyle/>
          <a:p>
            <a:pPr marL="342900" indent="-342900" algn="l">
              <a:lnSpc>
                <a:spcPts val="2624"/>
              </a:lnSpc>
              <a:buSzPct val="100000"/>
              <a:buChar char="•"/>
            </a:pPr>
            <a:r>
              <a:rPr lang="en-US" sz="1750" dirty="0">
                <a:solidFill>
                  <a:srgbClr val="333F70"/>
                </a:solidFill>
                <a:latin typeface="Open Sans" pitchFamily="34" charset="0"/>
                <a:ea typeface="Open Sans" pitchFamily="34" charset="-122"/>
                <a:cs typeface="Open Sans" pitchFamily="34" charset="-120"/>
              </a:rPr>
              <a:t>Paralelogramul format are o diagonală comună cu triunghiul inițial, iar aria sa este jumătate din aria triunghiului inițial.</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pic>
        <p:nvPicPr>
          <p:cNvPr id="4" name="Image 0" descr="preencoded.png"/>
          <p:cNvPicPr>
            <a:picLocks noChangeAspect="1"/>
          </p:cNvPicPr>
          <p:nvPr/>
        </p:nvPicPr>
        <p:blipFill>
          <a:blip r:embed="rId3"/>
          <a:stretch>
            <a:fillRect/>
          </a:stretch>
        </p:blipFill>
        <p:spPr>
          <a:xfrm>
            <a:off x="9144000" y="0"/>
            <a:ext cx="5486400" cy="8231148"/>
          </a:xfrm>
          <a:prstGeom prst="rect">
            <a:avLst/>
          </a:prstGeom>
        </p:spPr>
      </p:pic>
      <p:sp>
        <p:nvSpPr>
          <p:cNvPr id="5" name="Text 2"/>
          <p:cNvSpPr/>
          <p:nvPr/>
        </p:nvSpPr>
        <p:spPr>
          <a:xfrm>
            <a:off x="799148" y="586026"/>
            <a:ext cx="7545705" cy="2663666"/>
          </a:xfrm>
          <a:prstGeom prst="rect">
            <a:avLst/>
          </a:prstGeom>
          <a:noFill/>
          <a:ln/>
        </p:spPr>
        <p:txBody>
          <a:bodyPr wrap="square" rtlCol="0" anchor="t"/>
          <a:lstStyle/>
          <a:p>
            <a:pPr marL="0" indent="0" algn="ctr">
              <a:lnSpc>
                <a:spcPts val="5244"/>
              </a:lnSpc>
              <a:buNone/>
            </a:pPr>
            <a:r>
              <a:rPr lang="en-US" sz="4195" b="1" dirty="0">
                <a:solidFill>
                  <a:srgbClr val="00B050"/>
                </a:solidFill>
                <a:latin typeface="Unbounded" pitchFamily="34" charset="0"/>
                <a:ea typeface="Unbounded" pitchFamily="34" charset="-122"/>
                <a:cs typeface="Unbounded" pitchFamily="34" charset="-120"/>
              </a:rPr>
              <a:t>Centrul de greutate al unui triunghi și conexiunea cu paralelogramul</a:t>
            </a:r>
            <a:endParaRPr lang="en-US" sz="4195" dirty="0">
              <a:solidFill>
                <a:srgbClr val="00B050"/>
              </a:solidFill>
            </a:endParaRPr>
          </a:p>
        </p:txBody>
      </p:sp>
      <p:sp>
        <p:nvSpPr>
          <p:cNvPr id="6" name="Text 3"/>
          <p:cNvSpPr/>
          <p:nvPr/>
        </p:nvSpPr>
        <p:spPr>
          <a:xfrm>
            <a:off x="799148" y="3569256"/>
            <a:ext cx="7545705" cy="1598414"/>
          </a:xfrm>
          <a:prstGeom prst="rect">
            <a:avLst/>
          </a:prstGeom>
          <a:noFill/>
          <a:ln/>
        </p:spPr>
        <p:txBody>
          <a:bodyPr wrap="square" rtlCol="0" anchor="t"/>
          <a:lstStyle/>
          <a:p>
            <a:pPr marL="0" indent="0">
              <a:lnSpc>
                <a:spcPts val="2517"/>
              </a:lnSpc>
              <a:buNone/>
            </a:pPr>
            <a:r>
              <a:rPr lang="en-US" sz="1678" dirty="0">
                <a:solidFill>
                  <a:srgbClr val="333F70"/>
                </a:solidFill>
                <a:latin typeface="Open Sans" pitchFamily="34" charset="0"/>
                <a:ea typeface="Open Sans" pitchFamily="34" charset="-122"/>
                <a:cs typeface="Open Sans" pitchFamily="34" charset="-120"/>
              </a:rPr>
              <a:t>Centrul de greutate al unui triunghi este punctul de intersecție al medianelor sale. Medianele sunt segmentele care unesc un vârf al triunghiului cu mijlocul laturii opuse. Centrul de greutate are proprietatea importantă de a împărți fiecare mediană în raportul 2:1, cu segmentul mai lung situat de la vârf.</a:t>
            </a:r>
            <a:endParaRPr lang="en-US" sz="1678" dirty="0"/>
          </a:p>
        </p:txBody>
      </p:sp>
      <p:sp>
        <p:nvSpPr>
          <p:cNvPr id="7" name="Text 4"/>
          <p:cNvSpPr/>
          <p:nvPr/>
        </p:nvSpPr>
        <p:spPr>
          <a:xfrm>
            <a:off x="799148" y="5407343"/>
            <a:ext cx="7545705" cy="2237780"/>
          </a:xfrm>
          <a:prstGeom prst="rect">
            <a:avLst/>
          </a:prstGeom>
          <a:noFill/>
          <a:ln/>
        </p:spPr>
        <p:txBody>
          <a:bodyPr wrap="square" rtlCol="0" anchor="t"/>
          <a:lstStyle/>
          <a:p>
            <a:pPr marL="0" indent="0">
              <a:lnSpc>
                <a:spcPts val="2517"/>
              </a:lnSpc>
              <a:buNone/>
            </a:pPr>
            <a:r>
              <a:rPr lang="en-US" sz="1678" dirty="0">
                <a:solidFill>
                  <a:srgbClr val="333F70"/>
                </a:solidFill>
                <a:latin typeface="Open Sans" pitchFamily="34" charset="0"/>
                <a:ea typeface="Open Sans" pitchFamily="34" charset="-122"/>
                <a:cs typeface="Open Sans" pitchFamily="34" charset="-120"/>
              </a:rPr>
              <a:t>Conexiunea cu paralelogramul se stabilește prin intermediul teoremei lui Varignon, care afirmă că mijloacele laturilor unui patrulater formează un paralelogram. În cazul unui triunghi, mediane îl împart în patru triunghiuri congruente, iar mijloacele laturilor acestor triunghiuri formează un paralelogram. Acest paralelogram este cunoscut ca paralelogramul lui Varignon, iar centrul său de greutate coincide cu centrul de greutate al triunghiului inițial.</a:t>
            </a:r>
            <a:endParaRPr lang="en-US" sz="1678"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4" name="Text 2"/>
          <p:cNvSpPr/>
          <p:nvPr/>
        </p:nvSpPr>
        <p:spPr>
          <a:xfrm>
            <a:off x="3323987" y="462201"/>
            <a:ext cx="7982307" cy="1050369"/>
          </a:xfrm>
          <a:prstGeom prst="rect">
            <a:avLst/>
          </a:prstGeom>
          <a:noFill/>
          <a:ln/>
        </p:spPr>
        <p:txBody>
          <a:bodyPr wrap="square" rtlCol="0" anchor="t"/>
          <a:lstStyle/>
          <a:p>
            <a:pPr marL="0" indent="0" algn="ctr">
              <a:lnSpc>
                <a:spcPts val="4135"/>
              </a:lnSpc>
              <a:buNone/>
            </a:pPr>
            <a:r>
              <a:rPr lang="en-US" sz="3308" b="1" dirty="0">
                <a:solidFill>
                  <a:srgbClr val="00B050"/>
                </a:solidFill>
                <a:latin typeface="Unbounded" pitchFamily="34" charset="0"/>
                <a:ea typeface="Unbounded" pitchFamily="34" charset="-122"/>
                <a:cs typeface="Unbounded" pitchFamily="34" charset="-120"/>
              </a:rPr>
              <a:t>Exemple practice și probleme rezolvate</a:t>
            </a:r>
            <a:endParaRPr lang="en-US" sz="3308" dirty="0">
              <a:solidFill>
                <a:srgbClr val="00B050"/>
              </a:solidFill>
            </a:endParaRPr>
          </a:p>
        </p:txBody>
      </p:sp>
      <p:sp>
        <p:nvSpPr>
          <p:cNvPr id="5" name="Text 3"/>
          <p:cNvSpPr/>
          <p:nvPr/>
        </p:nvSpPr>
        <p:spPr>
          <a:xfrm>
            <a:off x="3323987" y="1848564"/>
            <a:ext cx="7982307" cy="755809"/>
          </a:xfrm>
          <a:prstGeom prst="rect">
            <a:avLst/>
          </a:prstGeom>
          <a:noFill/>
          <a:ln/>
        </p:spPr>
        <p:txBody>
          <a:bodyPr wrap="square" rtlCol="0" anchor="t"/>
          <a:lstStyle/>
          <a:p>
            <a:pPr marL="0" indent="0">
              <a:lnSpc>
                <a:spcPts val="1985"/>
              </a:lnSpc>
              <a:buNone/>
            </a:pPr>
            <a:r>
              <a:rPr lang="en-US" sz="1323" dirty="0">
                <a:solidFill>
                  <a:srgbClr val="333F70"/>
                </a:solidFill>
                <a:latin typeface="Open Sans" pitchFamily="34" charset="0"/>
                <a:ea typeface="Open Sans" pitchFamily="34" charset="-122"/>
                <a:cs typeface="Open Sans" pitchFamily="34" charset="-120"/>
              </a:rPr>
              <a:t>Pentru a consolida înțelegerea proprietăților paralelogramului și a aplicațiilor sale, vom analiza câteva exemple practice și vom rezolva probleme specifice. Aceste exemple vor ilustra cum se aplică teoremele și formulele asociate paralelogramului în diverse situații geometrice.</a:t>
            </a:r>
            <a:endParaRPr lang="en-US" sz="1323" dirty="0"/>
          </a:p>
        </p:txBody>
      </p:sp>
      <p:sp>
        <p:nvSpPr>
          <p:cNvPr id="6" name="Shape 4"/>
          <p:cNvSpPr/>
          <p:nvPr/>
        </p:nvSpPr>
        <p:spPr>
          <a:xfrm>
            <a:off x="3323987" y="2793325"/>
            <a:ext cx="1330285" cy="1203127"/>
          </a:xfrm>
          <a:prstGeom prst="roundRect">
            <a:avLst>
              <a:gd name="adj" fmla="val 6285"/>
            </a:avLst>
          </a:prstGeom>
          <a:solidFill>
            <a:schemeClr val="accent2"/>
          </a:solidFill>
          <a:ln w="7620">
            <a:solidFill>
              <a:srgbClr val="BCDBD4"/>
            </a:solidFill>
            <a:prstDash val="solid"/>
          </a:ln>
        </p:spPr>
      </p:sp>
      <p:sp>
        <p:nvSpPr>
          <p:cNvPr id="7" name="Text 5"/>
          <p:cNvSpPr/>
          <p:nvPr/>
        </p:nvSpPr>
        <p:spPr>
          <a:xfrm>
            <a:off x="3499604" y="3237309"/>
            <a:ext cx="109180" cy="315039"/>
          </a:xfrm>
          <a:prstGeom prst="rect">
            <a:avLst/>
          </a:prstGeom>
          <a:noFill/>
          <a:ln/>
        </p:spPr>
        <p:txBody>
          <a:bodyPr wrap="none" rtlCol="0" anchor="t"/>
          <a:lstStyle/>
          <a:p>
            <a:pPr marL="0" indent="0" algn="ctr">
              <a:lnSpc>
                <a:spcPts val="2481"/>
              </a:lnSpc>
              <a:buNone/>
            </a:pPr>
            <a:r>
              <a:rPr lang="en-US" sz="1654" b="1" dirty="0">
                <a:solidFill>
                  <a:srgbClr val="333F70"/>
                </a:solidFill>
                <a:latin typeface="Unbounded" pitchFamily="34" charset="0"/>
                <a:ea typeface="Unbounded" pitchFamily="34" charset="-122"/>
                <a:cs typeface="Unbounded" pitchFamily="34" charset="-120"/>
              </a:rPr>
              <a:t>1</a:t>
            </a:r>
            <a:endParaRPr lang="en-US" sz="1654" dirty="0"/>
          </a:p>
        </p:txBody>
      </p:sp>
      <p:sp>
        <p:nvSpPr>
          <p:cNvPr id="8" name="Text 6"/>
          <p:cNvSpPr/>
          <p:nvPr/>
        </p:nvSpPr>
        <p:spPr>
          <a:xfrm>
            <a:off x="4822269" y="2961323"/>
            <a:ext cx="2100620" cy="262533"/>
          </a:xfrm>
          <a:prstGeom prst="rect">
            <a:avLst/>
          </a:prstGeom>
          <a:noFill/>
          <a:ln/>
        </p:spPr>
        <p:txBody>
          <a:bodyPr wrap="none" rtlCol="0" anchor="t"/>
          <a:lstStyle/>
          <a:p>
            <a:pPr marL="0" indent="0" algn="l">
              <a:lnSpc>
                <a:spcPts val="2068"/>
              </a:lnSpc>
              <a:buNone/>
            </a:pPr>
            <a:r>
              <a:rPr lang="en-US" sz="1654" b="1" dirty="0">
                <a:solidFill>
                  <a:srgbClr val="333F70"/>
                </a:solidFill>
                <a:latin typeface="Unbounded" pitchFamily="34" charset="0"/>
                <a:ea typeface="Unbounded" pitchFamily="34" charset="-122"/>
                <a:cs typeface="Unbounded" pitchFamily="34" charset="-120"/>
              </a:rPr>
              <a:t>Problema 1</a:t>
            </a:r>
            <a:endParaRPr lang="en-US" sz="1654" dirty="0"/>
          </a:p>
        </p:txBody>
      </p:sp>
      <p:sp>
        <p:nvSpPr>
          <p:cNvPr id="9" name="Text 7"/>
          <p:cNvSpPr/>
          <p:nvPr/>
        </p:nvSpPr>
        <p:spPr>
          <a:xfrm>
            <a:off x="4822269" y="3324582"/>
            <a:ext cx="6316028" cy="503873"/>
          </a:xfrm>
          <a:prstGeom prst="rect">
            <a:avLst/>
          </a:prstGeom>
          <a:noFill/>
          <a:ln/>
        </p:spPr>
        <p:txBody>
          <a:bodyPr wrap="square" rtlCol="0" anchor="t"/>
          <a:lstStyle/>
          <a:p>
            <a:pPr marL="0" indent="0" algn="l">
              <a:lnSpc>
                <a:spcPts val="1985"/>
              </a:lnSpc>
              <a:buNone/>
            </a:pPr>
            <a:r>
              <a:rPr lang="en-US" sz="1323" dirty="0">
                <a:solidFill>
                  <a:srgbClr val="333F70"/>
                </a:solidFill>
                <a:latin typeface="Open Sans" pitchFamily="34" charset="0"/>
                <a:ea typeface="Open Sans" pitchFamily="34" charset="-122"/>
                <a:cs typeface="Open Sans" pitchFamily="34" charset="-120"/>
              </a:rPr>
              <a:t>Un paralelogram are laturile de lungimi 5 cm și 8 cm. Diagonala mai mare are lungimea de 12 cm. Calculați lungimea celeilalte diagonale.</a:t>
            </a:r>
            <a:endParaRPr lang="en-US" sz="1323" dirty="0"/>
          </a:p>
        </p:txBody>
      </p:sp>
      <p:sp>
        <p:nvSpPr>
          <p:cNvPr id="10" name="Shape 8"/>
          <p:cNvSpPr/>
          <p:nvPr/>
        </p:nvSpPr>
        <p:spPr>
          <a:xfrm>
            <a:off x="4738211" y="3978890"/>
            <a:ext cx="6484144" cy="16788"/>
          </a:xfrm>
          <a:prstGeom prst="roundRect">
            <a:avLst>
              <a:gd name="adj" fmla="val 450455"/>
            </a:avLst>
          </a:prstGeom>
          <a:solidFill>
            <a:srgbClr val="BCDBD4"/>
          </a:solidFill>
          <a:ln/>
        </p:spPr>
      </p:sp>
      <p:sp>
        <p:nvSpPr>
          <p:cNvPr id="11" name="Shape 9"/>
          <p:cNvSpPr/>
          <p:nvPr/>
        </p:nvSpPr>
        <p:spPr>
          <a:xfrm>
            <a:off x="3323987" y="4080391"/>
            <a:ext cx="2660690" cy="1455063"/>
          </a:xfrm>
          <a:prstGeom prst="roundRect">
            <a:avLst>
              <a:gd name="adj" fmla="val 5197"/>
            </a:avLst>
          </a:prstGeom>
          <a:solidFill>
            <a:schemeClr val="accent2"/>
          </a:solidFill>
          <a:ln w="7620">
            <a:solidFill>
              <a:srgbClr val="BCDBD4"/>
            </a:solidFill>
            <a:prstDash val="solid"/>
          </a:ln>
        </p:spPr>
      </p:sp>
      <p:sp>
        <p:nvSpPr>
          <p:cNvPr id="12" name="Text 10"/>
          <p:cNvSpPr/>
          <p:nvPr/>
        </p:nvSpPr>
        <p:spPr>
          <a:xfrm>
            <a:off x="3499604" y="4650343"/>
            <a:ext cx="175379" cy="315039"/>
          </a:xfrm>
          <a:prstGeom prst="rect">
            <a:avLst/>
          </a:prstGeom>
          <a:noFill/>
          <a:ln/>
        </p:spPr>
        <p:txBody>
          <a:bodyPr wrap="none" rtlCol="0" anchor="t"/>
          <a:lstStyle/>
          <a:p>
            <a:pPr marL="0" indent="0" algn="ctr">
              <a:lnSpc>
                <a:spcPts val="2481"/>
              </a:lnSpc>
              <a:buNone/>
            </a:pPr>
            <a:r>
              <a:rPr lang="en-US" sz="1654" b="1" dirty="0">
                <a:solidFill>
                  <a:srgbClr val="333F70"/>
                </a:solidFill>
                <a:latin typeface="Unbounded" pitchFamily="34" charset="0"/>
                <a:ea typeface="Unbounded" pitchFamily="34" charset="-122"/>
                <a:cs typeface="Unbounded" pitchFamily="34" charset="-120"/>
              </a:rPr>
              <a:t>2</a:t>
            </a:r>
            <a:endParaRPr lang="en-US" sz="1654" dirty="0"/>
          </a:p>
        </p:txBody>
      </p:sp>
      <p:sp>
        <p:nvSpPr>
          <p:cNvPr id="13" name="Text 11"/>
          <p:cNvSpPr/>
          <p:nvPr/>
        </p:nvSpPr>
        <p:spPr>
          <a:xfrm>
            <a:off x="6152674" y="4248388"/>
            <a:ext cx="2100620" cy="262533"/>
          </a:xfrm>
          <a:prstGeom prst="rect">
            <a:avLst/>
          </a:prstGeom>
          <a:noFill/>
          <a:ln/>
        </p:spPr>
        <p:txBody>
          <a:bodyPr wrap="none" rtlCol="0" anchor="t"/>
          <a:lstStyle/>
          <a:p>
            <a:pPr marL="0" indent="0" algn="l">
              <a:lnSpc>
                <a:spcPts val="2068"/>
              </a:lnSpc>
              <a:buNone/>
            </a:pPr>
            <a:r>
              <a:rPr lang="en-US" sz="1654" b="1" dirty="0">
                <a:solidFill>
                  <a:srgbClr val="333F70"/>
                </a:solidFill>
                <a:latin typeface="Unbounded" pitchFamily="34" charset="0"/>
                <a:ea typeface="Unbounded" pitchFamily="34" charset="-122"/>
                <a:cs typeface="Unbounded" pitchFamily="34" charset="-120"/>
              </a:rPr>
              <a:t>Problema 2</a:t>
            </a:r>
            <a:endParaRPr lang="en-US" sz="1654" dirty="0"/>
          </a:p>
        </p:txBody>
      </p:sp>
      <p:sp>
        <p:nvSpPr>
          <p:cNvPr id="14" name="Text 12"/>
          <p:cNvSpPr/>
          <p:nvPr/>
        </p:nvSpPr>
        <p:spPr>
          <a:xfrm>
            <a:off x="6152674" y="4611648"/>
            <a:ext cx="4985623" cy="755809"/>
          </a:xfrm>
          <a:prstGeom prst="rect">
            <a:avLst/>
          </a:prstGeom>
          <a:noFill/>
          <a:ln/>
        </p:spPr>
        <p:txBody>
          <a:bodyPr wrap="square" rtlCol="0" anchor="t"/>
          <a:lstStyle/>
          <a:p>
            <a:pPr marL="0" indent="0" algn="l">
              <a:lnSpc>
                <a:spcPts val="1985"/>
              </a:lnSpc>
              <a:buNone/>
            </a:pPr>
            <a:r>
              <a:rPr lang="en-US" sz="1323" dirty="0">
                <a:solidFill>
                  <a:srgbClr val="333F70"/>
                </a:solidFill>
                <a:latin typeface="Open Sans" pitchFamily="34" charset="0"/>
                <a:ea typeface="Open Sans" pitchFamily="34" charset="-122"/>
                <a:cs typeface="Open Sans" pitchFamily="34" charset="-120"/>
              </a:rPr>
              <a:t>Un triunghi ABC are laturile AB = 6 cm, BC = 8 cm și AC = 10 cm. Determinați punctul de intersecție al medianelor triunghiului și demonstrați că acesta este centrul de greutate.</a:t>
            </a:r>
            <a:endParaRPr lang="en-US" sz="1323" dirty="0"/>
          </a:p>
        </p:txBody>
      </p:sp>
      <p:sp>
        <p:nvSpPr>
          <p:cNvPr id="15" name="Shape 13"/>
          <p:cNvSpPr/>
          <p:nvPr/>
        </p:nvSpPr>
        <p:spPr>
          <a:xfrm>
            <a:off x="6068616" y="5517892"/>
            <a:ext cx="5153739" cy="16788"/>
          </a:xfrm>
          <a:prstGeom prst="roundRect">
            <a:avLst>
              <a:gd name="adj" fmla="val 450455"/>
            </a:avLst>
          </a:prstGeom>
          <a:solidFill>
            <a:srgbClr val="BCDBD4"/>
          </a:solidFill>
          <a:ln/>
        </p:spPr>
      </p:sp>
      <p:sp>
        <p:nvSpPr>
          <p:cNvPr id="16" name="Shape 14"/>
          <p:cNvSpPr/>
          <p:nvPr/>
        </p:nvSpPr>
        <p:spPr>
          <a:xfrm>
            <a:off x="3323987" y="5619393"/>
            <a:ext cx="3991094" cy="1455063"/>
          </a:xfrm>
          <a:prstGeom prst="roundRect">
            <a:avLst>
              <a:gd name="adj" fmla="val 5197"/>
            </a:avLst>
          </a:prstGeom>
          <a:solidFill>
            <a:schemeClr val="accent2"/>
          </a:solidFill>
          <a:ln w="7620">
            <a:solidFill>
              <a:srgbClr val="BCDBD4"/>
            </a:solidFill>
            <a:prstDash val="solid"/>
          </a:ln>
        </p:spPr>
      </p:sp>
      <p:sp>
        <p:nvSpPr>
          <p:cNvPr id="17" name="Text 15"/>
          <p:cNvSpPr/>
          <p:nvPr/>
        </p:nvSpPr>
        <p:spPr>
          <a:xfrm>
            <a:off x="3499604" y="6189345"/>
            <a:ext cx="176212" cy="315039"/>
          </a:xfrm>
          <a:prstGeom prst="rect">
            <a:avLst/>
          </a:prstGeom>
          <a:noFill/>
          <a:ln/>
        </p:spPr>
        <p:txBody>
          <a:bodyPr wrap="none" rtlCol="0" anchor="t"/>
          <a:lstStyle/>
          <a:p>
            <a:pPr marL="0" indent="0" algn="ctr">
              <a:lnSpc>
                <a:spcPts val="2481"/>
              </a:lnSpc>
              <a:buNone/>
            </a:pPr>
            <a:r>
              <a:rPr lang="en-US" sz="1654" b="1" dirty="0">
                <a:solidFill>
                  <a:srgbClr val="333F70"/>
                </a:solidFill>
                <a:latin typeface="Unbounded" pitchFamily="34" charset="0"/>
                <a:ea typeface="Unbounded" pitchFamily="34" charset="-122"/>
                <a:cs typeface="Unbounded" pitchFamily="34" charset="-120"/>
              </a:rPr>
              <a:t>3</a:t>
            </a:r>
            <a:endParaRPr lang="en-US" sz="1654" dirty="0"/>
          </a:p>
        </p:txBody>
      </p:sp>
      <p:sp>
        <p:nvSpPr>
          <p:cNvPr id="18" name="Text 16"/>
          <p:cNvSpPr/>
          <p:nvPr/>
        </p:nvSpPr>
        <p:spPr>
          <a:xfrm>
            <a:off x="7483078" y="5787390"/>
            <a:ext cx="2100620" cy="262533"/>
          </a:xfrm>
          <a:prstGeom prst="rect">
            <a:avLst/>
          </a:prstGeom>
          <a:noFill/>
          <a:ln/>
        </p:spPr>
        <p:txBody>
          <a:bodyPr wrap="none" rtlCol="0" anchor="t"/>
          <a:lstStyle/>
          <a:p>
            <a:pPr marL="0" indent="0" algn="l">
              <a:lnSpc>
                <a:spcPts val="2068"/>
              </a:lnSpc>
              <a:buNone/>
            </a:pPr>
            <a:r>
              <a:rPr lang="en-US" sz="1654" b="1" dirty="0">
                <a:solidFill>
                  <a:srgbClr val="333F70"/>
                </a:solidFill>
                <a:latin typeface="Unbounded" pitchFamily="34" charset="0"/>
                <a:ea typeface="Unbounded" pitchFamily="34" charset="-122"/>
                <a:cs typeface="Unbounded" pitchFamily="34" charset="-120"/>
              </a:rPr>
              <a:t>Problema 3</a:t>
            </a:r>
            <a:endParaRPr lang="en-US" sz="1654" dirty="0"/>
          </a:p>
        </p:txBody>
      </p:sp>
      <p:sp>
        <p:nvSpPr>
          <p:cNvPr id="19" name="Text 17"/>
          <p:cNvSpPr/>
          <p:nvPr/>
        </p:nvSpPr>
        <p:spPr>
          <a:xfrm>
            <a:off x="7483078" y="6150650"/>
            <a:ext cx="3655219" cy="755809"/>
          </a:xfrm>
          <a:prstGeom prst="rect">
            <a:avLst/>
          </a:prstGeom>
          <a:noFill/>
          <a:ln/>
        </p:spPr>
        <p:txBody>
          <a:bodyPr wrap="square" rtlCol="0" anchor="t"/>
          <a:lstStyle/>
          <a:p>
            <a:pPr marL="0" indent="0" algn="l">
              <a:lnSpc>
                <a:spcPts val="1985"/>
              </a:lnSpc>
              <a:buNone/>
            </a:pPr>
            <a:r>
              <a:rPr lang="en-US" sz="1323" dirty="0">
                <a:solidFill>
                  <a:srgbClr val="333F70"/>
                </a:solidFill>
                <a:latin typeface="Open Sans" pitchFamily="34" charset="0"/>
                <a:ea typeface="Open Sans" pitchFamily="34" charset="-122"/>
                <a:cs typeface="Open Sans" pitchFamily="34" charset="-120"/>
              </a:rPr>
              <a:t>Într-un paralelogram ABCD, diagonala AC este bisectoarea unghiului BAD. Demonstrați că ABCD este un romb.</a:t>
            </a:r>
            <a:endParaRPr lang="en-US" sz="1323" dirty="0"/>
          </a:p>
        </p:txBody>
      </p:sp>
      <p:sp>
        <p:nvSpPr>
          <p:cNvPr id="20" name="Text 18"/>
          <p:cNvSpPr/>
          <p:nvPr/>
        </p:nvSpPr>
        <p:spPr>
          <a:xfrm>
            <a:off x="3323987" y="7263408"/>
            <a:ext cx="7982307" cy="503873"/>
          </a:xfrm>
          <a:prstGeom prst="rect">
            <a:avLst/>
          </a:prstGeom>
          <a:noFill/>
          <a:ln/>
        </p:spPr>
        <p:txBody>
          <a:bodyPr wrap="square" rtlCol="0" anchor="t"/>
          <a:lstStyle/>
          <a:p>
            <a:pPr marL="0" indent="0">
              <a:lnSpc>
                <a:spcPts val="1985"/>
              </a:lnSpc>
              <a:buNone/>
            </a:pPr>
            <a:r>
              <a:rPr lang="en-US" sz="1323" dirty="0">
                <a:solidFill>
                  <a:srgbClr val="333F70"/>
                </a:solidFill>
                <a:latin typeface="Open Sans" pitchFamily="34" charset="0"/>
                <a:ea typeface="Open Sans" pitchFamily="34" charset="-122"/>
                <a:cs typeface="Open Sans" pitchFamily="34" charset="-120"/>
              </a:rPr>
              <a:t>Aceste exemple ne vor ajuta să aprofundăm cunoștințele despre paralelogram, să aplicăm teoremele și formulele relevante și să dezvoltăm abilități de rezolvare a problemelor geometrice.</a:t>
            </a:r>
            <a:endParaRPr lang="en-US" sz="132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995</Words>
  <Application>Microsoft Office PowerPoint</Application>
  <PresentationFormat>Довільний</PresentationFormat>
  <Paragraphs>58</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Open Sans</vt:lpstr>
      <vt:lpstr>Unbounded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Olga B</dc:creator>
  <cp:lastModifiedBy>Liliya Hovornyan</cp:lastModifiedBy>
  <cp:revision>2</cp:revision>
  <dcterms:created xsi:type="dcterms:W3CDTF">2024-06-17T08:51:24Z</dcterms:created>
  <dcterms:modified xsi:type="dcterms:W3CDTF">2024-06-17T08:55:09Z</dcterms:modified>
</cp:coreProperties>
</file>