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rotWithShape="1">
          <a:blip r:embed="rId4"/>
          <a:srcRect b="5806"/>
          <a:stretch/>
        </p:blipFill>
        <p:spPr>
          <a:xfrm>
            <a:off x="308610" y="1479352"/>
            <a:ext cx="4869061" cy="4964787"/>
          </a:xfrm>
          <a:prstGeom prst="rect">
            <a:avLst/>
          </a:prstGeom>
        </p:spPr>
      </p:pic>
      <p:sp>
        <p:nvSpPr>
          <p:cNvPr id="6" name="Text 2"/>
          <p:cNvSpPr/>
          <p:nvPr/>
        </p:nvSpPr>
        <p:spPr>
          <a:xfrm>
            <a:off x="6350437" y="1618178"/>
            <a:ext cx="7415927" cy="1543050"/>
          </a:xfrm>
          <a:prstGeom prst="rect">
            <a:avLst/>
          </a:prstGeom>
          <a:noFill/>
          <a:ln/>
        </p:spPr>
        <p:txBody>
          <a:bodyPr wrap="squar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Cercul trigonometric</a:t>
            </a:r>
            <a:endParaRPr lang="en-US" sz="4860" dirty="0"/>
          </a:p>
        </p:txBody>
      </p:sp>
      <p:sp>
        <p:nvSpPr>
          <p:cNvPr id="7" name="Text 3"/>
          <p:cNvSpPr/>
          <p:nvPr/>
        </p:nvSpPr>
        <p:spPr>
          <a:xfrm>
            <a:off x="6350437" y="3531513"/>
            <a:ext cx="7415927"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Cercul trigonometric este o reprezentare grafică esențială în matematica și fizica care oferă o înțelegere aprofundată a relațiilor dintre diferitele funcții trigonometrice. Acest cerc unic cu raza egală cu 1 unitate este folosit pe scară largă în multe domenii pentru a vizualiza și calcula diverse concepte trigonometrice.</a:t>
            </a:r>
            <a:endParaRPr lang="en-US" sz="1944" dirty="0"/>
          </a:p>
        </p:txBody>
      </p:sp>
      <p:sp>
        <p:nvSpPr>
          <p:cNvPr id="9" name="Text 5"/>
          <p:cNvSpPr/>
          <p:nvPr/>
        </p:nvSpPr>
        <p:spPr>
          <a:xfrm>
            <a:off x="6466046" y="6346627"/>
            <a:ext cx="163711"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rotWithShape="1">
          <a:blip r:embed="rId4"/>
          <a:srcRect l="9511" t="20963" r="4450" b="28102"/>
          <a:stretch/>
        </p:blipFill>
        <p:spPr>
          <a:xfrm>
            <a:off x="213671" y="2485165"/>
            <a:ext cx="5186289" cy="3070232"/>
          </a:xfrm>
          <a:prstGeom prst="rect">
            <a:avLst/>
          </a:prstGeom>
        </p:spPr>
      </p:pic>
      <p:sp>
        <p:nvSpPr>
          <p:cNvPr id="6" name="Text 2"/>
          <p:cNvSpPr/>
          <p:nvPr/>
        </p:nvSpPr>
        <p:spPr>
          <a:xfrm>
            <a:off x="6091238" y="1194792"/>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Rezolvarea problemelor trigonometrice</a:t>
            </a:r>
            <a:endParaRPr lang="en-US" sz="3402" dirty="0"/>
          </a:p>
        </p:txBody>
      </p:sp>
      <p:sp>
        <p:nvSpPr>
          <p:cNvPr id="7" name="Shape 3"/>
          <p:cNvSpPr/>
          <p:nvPr/>
        </p:nvSpPr>
        <p:spPr>
          <a:xfrm>
            <a:off x="6333173" y="2534126"/>
            <a:ext cx="34528" cy="4500682"/>
          </a:xfrm>
          <a:prstGeom prst="roundRect">
            <a:avLst>
              <a:gd name="adj" fmla="val 225237"/>
            </a:avLst>
          </a:prstGeom>
          <a:solidFill>
            <a:srgbClr val="BCDBD4"/>
          </a:solidFill>
          <a:ln/>
        </p:spPr>
      </p:sp>
      <p:sp>
        <p:nvSpPr>
          <p:cNvPr id="8" name="Shape 4"/>
          <p:cNvSpPr/>
          <p:nvPr/>
        </p:nvSpPr>
        <p:spPr>
          <a:xfrm>
            <a:off x="6544806" y="2905482"/>
            <a:ext cx="604837" cy="34528"/>
          </a:xfrm>
          <a:prstGeom prst="roundRect">
            <a:avLst>
              <a:gd name="adj" fmla="val 225237"/>
            </a:avLst>
          </a:prstGeom>
          <a:solidFill>
            <a:srgbClr val="BCDBD4"/>
          </a:solidFill>
          <a:ln/>
        </p:spPr>
      </p:sp>
      <p:sp>
        <p:nvSpPr>
          <p:cNvPr id="9" name="Shape 5"/>
          <p:cNvSpPr/>
          <p:nvPr/>
        </p:nvSpPr>
        <p:spPr>
          <a:xfrm>
            <a:off x="6156067" y="2728436"/>
            <a:ext cx="388739" cy="388739"/>
          </a:xfrm>
          <a:prstGeom prst="roundRect">
            <a:avLst>
              <a:gd name="adj" fmla="val 20006"/>
            </a:avLst>
          </a:prstGeom>
          <a:solidFill>
            <a:srgbClr val="D6F5EE"/>
          </a:solidFill>
          <a:ln w="7620">
            <a:solidFill>
              <a:srgbClr val="BCDBD4"/>
            </a:solidFill>
            <a:prstDash val="solid"/>
          </a:ln>
        </p:spPr>
      </p:sp>
      <p:sp>
        <p:nvSpPr>
          <p:cNvPr id="10" name="Text 6"/>
          <p:cNvSpPr/>
          <p:nvPr/>
        </p:nvSpPr>
        <p:spPr>
          <a:xfrm>
            <a:off x="6282988" y="2793206"/>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1" name="Text 7"/>
          <p:cNvSpPr/>
          <p:nvPr/>
        </p:nvSpPr>
        <p:spPr>
          <a:xfrm>
            <a:off x="7300913" y="2706886"/>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Analiză</a:t>
            </a:r>
            <a:endParaRPr lang="en-US" sz="1701" dirty="0"/>
          </a:p>
        </p:txBody>
      </p:sp>
      <p:sp>
        <p:nvSpPr>
          <p:cNvPr id="12" name="Text 8"/>
          <p:cNvSpPr/>
          <p:nvPr/>
        </p:nvSpPr>
        <p:spPr>
          <a:xfrm>
            <a:off x="7300913" y="3080385"/>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Identificați datele furnizate și ce trebuie determinat în problem.</a:t>
            </a:r>
            <a:endParaRPr lang="en-US" sz="1361" dirty="0"/>
          </a:p>
        </p:txBody>
      </p:sp>
      <p:sp>
        <p:nvSpPr>
          <p:cNvPr id="13" name="Shape 9"/>
          <p:cNvSpPr/>
          <p:nvPr/>
        </p:nvSpPr>
        <p:spPr>
          <a:xfrm>
            <a:off x="6544806" y="4073843"/>
            <a:ext cx="604837" cy="34528"/>
          </a:xfrm>
          <a:prstGeom prst="roundRect">
            <a:avLst>
              <a:gd name="adj" fmla="val 225237"/>
            </a:avLst>
          </a:prstGeom>
          <a:solidFill>
            <a:srgbClr val="BCDBD4"/>
          </a:solidFill>
          <a:ln/>
        </p:spPr>
      </p:sp>
      <p:sp>
        <p:nvSpPr>
          <p:cNvPr id="14" name="Shape 10"/>
          <p:cNvSpPr/>
          <p:nvPr/>
        </p:nvSpPr>
        <p:spPr>
          <a:xfrm>
            <a:off x="6156067" y="3896797"/>
            <a:ext cx="388739" cy="388739"/>
          </a:xfrm>
          <a:prstGeom prst="roundRect">
            <a:avLst>
              <a:gd name="adj" fmla="val 20006"/>
            </a:avLst>
          </a:prstGeom>
          <a:solidFill>
            <a:srgbClr val="D6F5EE"/>
          </a:solidFill>
          <a:ln w="7620">
            <a:solidFill>
              <a:srgbClr val="BCDBD4"/>
            </a:solidFill>
            <a:prstDash val="solid"/>
          </a:ln>
        </p:spPr>
      </p:sp>
      <p:sp>
        <p:nvSpPr>
          <p:cNvPr id="15" name="Text 11"/>
          <p:cNvSpPr/>
          <p:nvPr/>
        </p:nvSpPr>
        <p:spPr>
          <a:xfrm>
            <a:off x="6242149" y="3961567"/>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6" name="Text 12"/>
          <p:cNvSpPr/>
          <p:nvPr/>
        </p:nvSpPr>
        <p:spPr>
          <a:xfrm>
            <a:off x="7300913" y="3875246"/>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Planificare</a:t>
            </a:r>
            <a:endParaRPr lang="en-US" sz="1701" dirty="0"/>
          </a:p>
        </p:txBody>
      </p:sp>
      <p:sp>
        <p:nvSpPr>
          <p:cNvPr id="17" name="Text 13"/>
          <p:cNvSpPr/>
          <p:nvPr/>
        </p:nvSpPr>
        <p:spPr>
          <a:xfrm>
            <a:off x="7300913" y="4248745"/>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Alegeți funcțiile trigonometrice relevante și aplicați teoreme și identități.</a:t>
            </a:r>
            <a:endParaRPr lang="en-US" sz="1361" dirty="0"/>
          </a:p>
        </p:txBody>
      </p:sp>
      <p:sp>
        <p:nvSpPr>
          <p:cNvPr id="18" name="Shape 14"/>
          <p:cNvSpPr/>
          <p:nvPr/>
        </p:nvSpPr>
        <p:spPr>
          <a:xfrm>
            <a:off x="6544806" y="5242203"/>
            <a:ext cx="604837" cy="34528"/>
          </a:xfrm>
          <a:prstGeom prst="roundRect">
            <a:avLst>
              <a:gd name="adj" fmla="val 225237"/>
            </a:avLst>
          </a:prstGeom>
          <a:solidFill>
            <a:srgbClr val="BCDBD4"/>
          </a:solidFill>
          <a:ln/>
        </p:spPr>
      </p:sp>
      <p:sp>
        <p:nvSpPr>
          <p:cNvPr id="19" name="Shape 15"/>
          <p:cNvSpPr/>
          <p:nvPr/>
        </p:nvSpPr>
        <p:spPr>
          <a:xfrm>
            <a:off x="6156067" y="5065157"/>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6241673" y="5129927"/>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1" name="Text 17"/>
          <p:cNvSpPr/>
          <p:nvPr/>
        </p:nvSpPr>
        <p:spPr>
          <a:xfrm>
            <a:off x="7300913" y="504360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Calcul</a:t>
            </a:r>
            <a:endParaRPr lang="en-US" sz="1701" dirty="0"/>
          </a:p>
        </p:txBody>
      </p:sp>
      <p:sp>
        <p:nvSpPr>
          <p:cNvPr id="22" name="Text 18"/>
          <p:cNvSpPr/>
          <p:nvPr/>
        </p:nvSpPr>
        <p:spPr>
          <a:xfrm>
            <a:off x="7300913" y="5417106"/>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Efectuați calculele necesare pentru a obține soluția finală.</a:t>
            </a:r>
            <a:endParaRPr lang="en-US" sz="1361" dirty="0"/>
          </a:p>
        </p:txBody>
      </p:sp>
      <p:sp>
        <p:nvSpPr>
          <p:cNvPr id="23" name="Shape 19"/>
          <p:cNvSpPr/>
          <p:nvPr/>
        </p:nvSpPr>
        <p:spPr>
          <a:xfrm>
            <a:off x="6544806" y="6410563"/>
            <a:ext cx="604837" cy="34528"/>
          </a:xfrm>
          <a:prstGeom prst="roundRect">
            <a:avLst>
              <a:gd name="adj" fmla="val 225237"/>
            </a:avLst>
          </a:prstGeom>
          <a:solidFill>
            <a:srgbClr val="BCDBD4"/>
          </a:solidFill>
          <a:ln/>
        </p:spPr>
      </p:sp>
      <p:sp>
        <p:nvSpPr>
          <p:cNvPr id="24" name="Shape 20"/>
          <p:cNvSpPr/>
          <p:nvPr/>
        </p:nvSpPr>
        <p:spPr>
          <a:xfrm>
            <a:off x="6156067" y="6233517"/>
            <a:ext cx="388739" cy="388739"/>
          </a:xfrm>
          <a:prstGeom prst="roundRect">
            <a:avLst>
              <a:gd name="adj" fmla="val 20006"/>
            </a:avLst>
          </a:prstGeom>
          <a:solidFill>
            <a:srgbClr val="D6F5EE"/>
          </a:solidFill>
          <a:ln w="7620">
            <a:solidFill>
              <a:srgbClr val="BCDBD4"/>
            </a:solidFill>
            <a:prstDash val="solid"/>
          </a:ln>
        </p:spPr>
      </p:sp>
      <p:sp>
        <p:nvSpPr>
          <p:cNvPr id="25" name="Text 21"/>
          <p:cNvSpPr/>
          <p:nvPr/>
        </p:nvSpPr>
        <p:spPr>
          <a:xfrm>
            <a:off x="6238815" y="6298287"/>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6" name="Text 22"/>
          <p:cNvSpPr/>
          <p:nvPr/>
        </p:nvSpPr>
        <p:spPr>
          <a:xfrm>
            <a:off x="7300913" y="621196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Verificare</a:t>
            </a:r>
            <a:endParaRPr lang="en-US" sz="1701" dirty="0"/>
          </a:p>
        </p:txBody>
      </p:sp>
      <p:sp>
        <p:nvSpPr>
          <p:cNvPr id="27" name="Text 23"/>
          <p:cNvSpPr/>
          <p:nvPr/>
        </p:nvSpPr>
        <p:spPr>
          <a:xfrm>
            <a:off x="7300913" y="6585466"/>
            <a:ext cx="6724650"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Verificați soluția și asigurați-vă că răspunsul este rezonabil și corect.</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30672"/>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30672"/>
          </a:xfrm>
          <a:prstGeom prst="rect">
            <a:avLst/>
          </a:prstGeom>
        </p:spPr>
      </p:pic>
      <p:pic>
        <p:nvPicPr>
          <p:cNvPr id="5" name="Image 1" descr="preencoded.png"/>
          <p:cNvPicPr>
            <a:picLocks noChangeAspect="1"/>
          </p:cNvPicPr>
          <p:nvPr/>
        </p:nvPicPr>
        <p:blipFill>
          <a:blip r:embed="rId4"/>
          <a:stretch>
            <a:fillRect/>
          </a:stretch>
        </p:blipFill>
        <p:spPr>
          <a:xfrm>
            <a:off x="253365" y="1625441"/>
            <a:ext cx="4979670" cy="4979670"/>
          </a:xfrm>
          <a:prstGeom prst="rect">
            <a:avLst/>
          </a:prstGeom>
        </p:spPr>
      </p:pic>
      <p:sp>
        <p:nvSpPr>
          <p:cNvPr id="6" name="Text 2"/>
          <p:cNvSpPr/>
          <p:nvPr/>
        </p:nvSpPr>
        <p:spPr>
          <a:xfrm>
            <a:off x="6196012" y="557570"/>
            <a:ext cx="7724775" cy="1267301"/>
          </a:xfrm>
          <a:prstGeom prst="rect">
            <a:avLst/>
          </a:prstGeom>
          <a:noFill/>
          <a:ln/>
        </p:spPr>
        <p:txBody>
          <a:bodyPr wrap="square" rtlCol="0" anchor="t"/>
          <a:lstStyle/>
          <a:p>
            <a:pPr marL="0" indent="0" algn="ctr">
              <a:lnSpc>
                <a:spcPts val="4989"/>
              </a:lnSpc>
              <a:buNone/>
            </a:pPr>
            <a:r>
              <a:rPr lang="en-US" sz="3991" b="1" dirty="0">
                <a:solidFill>
                  <a:srgbClr val="333F70"/>
                </a:solidFill>
                <a:latin typeface="Unbounded" pitchFamily="34" charset="0"/>
                <a:ea typeface="Unbounded" pitchFamily="34" charset="-122"/>
                <a:cs typeface="Unbounded" pitchFamily="34" charset="-120"/>
              </a:rPr>
              <a:t>Definirea cercului trigonometric</a:t>
            </a:r>
            <a:endParaRPr lang="en-US" sz="3991" dirty="0"/>
          </a:p>
        </p:txBody>
      </p:sp>
      <p:sp>
        <p:nvSpPr>
          <p:cNvPr id="7" name="Shape 3"/>
          <p:cNvSpPr/>
          <p:nvPr/>
        </p:nvSpPr>
        <p:spPr>
          <a:xfrm>
            <a:off x="6196012" y="2356961"/>
            <a:ext cx="456128" cy="456128"/>
          </a:xfrm>
          <a:prstGeom prst="roundRect">
            <a:avLst>
              <a:gd name="adj" fmla="val 20004"/>
            </a:avLst>
          </a:prstGeom>
          <a:solidFill>
            <a:srgbClr val="D6F5EE"/>
          </a:solidFill>
          <a:ln w="7620">
            <a:solidFill>
              <a:srgbClr val="BCDBD4"/>
            </a:solidFill>
            <a:prstDash val="solid"/>
          </a:ln>
        </p:spPr>
      </p:sp>
      <p:sp>
        <p:nvSpPr>
          <p:cNvPr id="8" name="Text 4"/>
          <p:cNvSpPr/>
          <p:nvPr/>
        </p:nvSpPr>
        <p:spPr>
          <a:xfrm>
            <a:off x="6344960" y="2432923"/>
            <a:ext cx="158234" cy="304205"/>
          </a:xfrm>
          <a:prstGeom prst="rect">
            <a:avLst/>
          </a:prstGeom>
          <a:noFill/>
          <a:ln/>
        </p:spPr>
        <p:txBody>
          <a:bodyPr wrap="none" rtlCol="0" anchor="t"/>
          <a:lstStyle/>
          <a:p>
            <a:pPr marL="0" indent="0" algn="ctr">
              <a:lnSpc>
                <a:spcPts val="2395"/>
              </a:lnSpc>
              <a:buNone/>
            </a:pPr>
            <a:r>
              <a:rPr lang="en-US" sz="2395" b="1" dirty="0">
                <a:solidFill>
                  <a:srgbClr val="333F70"/>
                </a:solidFill>
                <a:latin typeface="Unbounded" pitchFamily="34" charset="0"/>
                <a:ea typeface="Unbounded" pitchFamily="34" charset="-122"/>
                <a:cs typeface="Unbounded" pitchFamily="34" charset="-120"/>
              </a:rPr>
              <a:t>1</a:t>
            </a:r>
            <a:endParaRPr lang="en-US" sz="2395" dirty="0"/>
          </a:p>
        </p:txBody>
      </p:sp>
      <p:sp>
        <p:nvSpPr>
          <p:cNvPr id="9" name="Text 5"/>
          <p:cNvSpPr/>
          <p:nvPr/>
        </p:nvSpPr>
        <p:spPr>
          <a:xfrm>
            <a:off x="6854904" y="2356961"/>
            <a:ext cx="2534483" cy="316825"/>
          </a:xfrm>
          <a:prstGeom prst="rect">
            <a:avLst/>
          </a:prstGeom>
          <a:noFill/>
          <a:ln/>
        </p:spPr>
        <p:txBody>
          <a:bodyPr wrap="none" rtlCol="0" anchor="t"/>
          <a:lstStyle/>
          <a:p>
            <a:pPr marL="0" indent="0">
              <a:lnSpc>
                <a:spcPts val="2495"/>
              </a:lnSpc>
              <a:buNone/>
            </a:pPr>
            <a:r>
              <a:rPr lang="en-US" sz="1996" b="1" dirty="0">
                <a:solidFill>
                  <a:srgbClr val="333F70"/>
                </a:solidFill>
                <a:latin typeface="Unbounded" pitchFamily="34" charset="0"/>
                <a:ea typeface="Unbounded" pitchFamily="34" charset="-122"/>
                <a:cs typeface="Unbounded" pitchFamily="34" charset="-120"/>
              </a:rPr>
              <a:t>Centru</a:t>
            </a:r>
            <a:endParaRPr lang="en-US" sz="1996" dirty="0"/>
          </a:p>
        </p:txBody>
      </p:sp>
      <p:sp>
        <p:nvSpPr>
          <p:cNvPr id="10" name="Text 6"/>
          <p:cNvSpPr/>
          <p:nvPr/>
        </p:nvSpPr>
        <p:spPr>
          <a:xfrm>
            <a:off x="6854904" y="2795349"/>
            <a:ext cx="7065883"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Cercul trigonometric are originea în punctul (0, 0) din planul coordonat cartezian.</a:t>
            </a:r>
            <a:endParaRPr lang="en-US" sz="1597" dirty="0"/>
          </a:p>
        </p:txBody>
      </p:sp>
      <p:sp>
        <p:nvSpPr>
          <p:cNvPr id="11" name="Shape 7"/>
          <p:cNvSpPr/>
          <p:nvPr/>
        </p:nvSpPr>
        <p:spPr>
          <a:xfrm>
            <a:off x="6196012" y="3874770"/>
            <a:ext cx="456128" cy="456128"/>
          </a:xfrm>
          <a:prstGeom prst="roundRect">
            <a:avLst>
              <a:gd name="adj" fmla="val 20004"/>
            </a:avLst>
          </a:prstGeom>
          <a:solidFill>
            <a:srgbClr val="D6F5EE"/>
          </a:solidFill>
          <a:ln w="7620">
            <a:solidFill>
              <a:srgbClr val="BCDBD4"/>
            </a:solidFill>
            <a:prstDash val="solid"/>
          </a:ln>
        </p:spPr>
      </p:sp>
      <p:sp>
        <p:nvSpPr>
          <p:cNvPr id="12" name="Text 8"/>
          <p:cNvSpPr/>
          <p:nvPr/>
        </p:nvSpPr>
        <p:spPr>
          <a:xfrm>
            <a:off x="6297097" y="3950732"/>
            <a:ext cx="253960" cy="304205"/>
          </a:xfrm>
          <a:prstGeom prst="rect">
            <a:avLst/>
          </a:prstGeom>
          <a:noFill/>
          <a:ln/>
        </p:spPr>
        <p:txBody>
          <a:bodyPr wrap="none" rtlCol="0" anchor="t"/>
          <a:lstStyle/>
          <a:p>
            <a:pPr marL="0" indent="0" algn="ctr">
              <a:lnSpc>
                <a:spcPts val="2395"/>
              </a:lnSpc>
              <a:buNone/>
            </a:pPr>
            <a:r>
              <a:rPr lang="en-US" sz="2395" b="1" dirty="0">
                <a:solidFill>
                  <a:srgbClr val="333F70"/>
                </a:solidFill>
                <a:latin typeface="Unbounded" pitchFamily="34" charset="0"/>
                <a:ea typeface="Unbounded" pitchFamily="34" charset="-122"/>
                <a:cs typeface="Unbounded" pitchFamily="34" charset="-120"/>
              </a:rPr>
              <a:t>2</a:t>
            </a:r>
            <a:endParaRPr lang="en-US" sz="2395" dirty="0"/>
          </a:p>
        </p:txBody>
      </p:sp>
      <p:sp>
        <p:nvSpPr>
          <p:cNvPr id="13" name="Text 9"/>
          <p:cNvSpPr/>
          <p:nvPr/>
        </p:nvSpPr>
        <p:spPr>
          <a:xfrm>
            <a:off x="6854904" y="3874770"/>
            <a:ext cx="2534483" cy="316825"/>
          </a:xfrm>
          <a:prstGeom prst="rect">
            <a:avLst/>
          </a:prstGeom>
          <a:noFill/>
          <a:ln/>
        </p:spPr>
        <p:txBody>
          <a:bodyPr wrap="none" rtlCol="0" anchor="t"/>
          <a:lstStyle/>
          <a:p>
            <a:pPr marL="0" indent="0">
              <a:lnSpc>
                <a:spcPts val="2495"/>
              </a:lnSpc>
              <a:buNone/>
            </a:pPr>
            <a:r>
              <a:rPr lang="en-US" sz="1996" b="1" dirty="0">
                <a:solidFill>
                  <a:srgbClr val="333F70"/>
                </a:solidFill>
                <a:latin typeface="Unbounded" pitchFamily="34" charset="0"/>
                <a:ea typeface="Unbounded" pitchFamily="34" charset="-122"/>
                <a:cs typeface="Unbounded" pitchFamily="34" charset="-120"/>
              </a:rPr>
              <a:t>Rază</a:t>
            </a:r>
            <a:endParaRPr lang="en-US" sz="1996" dirty="0"/>
          </a:p>
        </p:txBody>
      </p:sp>
      <p:sp>
        <p:nvSpPr>
          <p:cNvPr id="14" name="Text 10"/>
          <p:cNvSpPr/>
          <p:nvPr/>
        </p:nvSpPr>
        <p:spPr>
          <a:xfrm>
            <a:off x="6854904" y="4313158"/>
            <a:ext cx="7065883" cy="324326"/>
          </a:xfrm>
          <a:prstGeom prst="rect">
            <a:avLst/>
          </a:prstGeom>
          <a:noFill/>
          <a:ln/>
        </p:spPr>
        <p:txBody>
          <a:bodyPr wrap="non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Raza cercului este întotdeauna egală cu 1 unitate.</a:t>
            </a:r>
            <a:endParaRPr lang="en-US" sz="1597" dirty="0"/>
          </a:p>
        </p:txBody>
      </p:sp>
      <p:sp>
        <p:nvSpPr>
          <p:cNvPr id="15" name="Shape 11"/>
          <p:cNvSpPr/>
          <p:nvPr/>
        </p:nvSpPr>
        <p:spPr>
          <a:xfrm>
            <a:off x="6196012" y="5068252"/>
            <a:ext cx="456128" cy="456128"/>
          </a:xfrm>
          <a:prstGeom prst="roundRect">
            <a:avLst>
              <a:gd name="adj" fmla="val 20004"/>
            </a:avLst>
          </a:prstGeom>
          <a:solidFill>
            <a:srgbClr val="D6F5EE"/>
          </a:solidFill>
          <a:ln w="7620">
            <a:solidFill>
              <a:srgbClr val="BCDBD4"/>
            </a:solidFill>
            <a:prstDash val="solid"/>
          </a:ln>
        </p:spPr>
      </p:sp>
      <p:sp>
        <p:nvSpPr>
          <p:cNvPr id="16" name="Text 12"/>
          <p:cNvSpPr/>
          <p:nvPr/>
        </p:nvSpPr>
        <p:spPr>
          <a:xfrm>
            <a:off x="6296501" y="5144214"/>
            <a:ext cx="255151" cy="304205"/>
          </a:xfrm>
          <a:prstGeom prst="rect">
            <a:avLst/>
          </a:prstGeom>
          <a:noFill/>
          <a:ln/>
        </p:spPr>
        <p:txBody>
          <a:bodyPr wrap="none" rtlCol="0" anchor="t"/>
          <a:lstStyle/>
          <a:p>
            <a:pPr marL="0" indent="0" algn="ctr">
              <a:lnSpc>
                <a:spcPts val="2395"/>
              </a:lnSpc>
              <a:buNone/>
            </a:pPr>
            <a:r>
              <a:rPr lang="en-US" sz="2395" b="1" dirty="0">
                <a:solidFill>
                  <a:srgbClr val="333F70"/>
                </a:solidFill>
                <a:latin typeface="Unbounded" pitchFamily="34" charset="0"/>
                <a:ea typeface="Unbounded" pitchFamily="34" charset="-122"/>
                <a:cs typeface="Unbounded" pitchFamily="34" charset="-120"/>
              </a:rPr>
              <a:t>3</a:t>
            </a:r>
            <a:endParaRPr lang="en-US" sz="2395" dirty="0"/>
          </a:p>
        </p:txBody>
      </p:sp>
      <p:sp>
        <p:nvSpPr>
          <p:cNvPr id="17" name="Text 13"/>
          <p:cNvSpPr/>
          <p:nvPr/>
        </p:nvSpPr>
        <p:spPr>
          <a:xfrm>
            <a:off x="6854904" y="5068252"/>
            <a:ext cx="2534483" cy="316825"/>
          </a:xfrm>
          <a:prstGeom prst="rect">
            <a:avLst/>
          </a:prstGeom>
          <a:noFill/>
          <a:ln/>
        </p:spPr>
        <p:txBody>
          <a:bodyPr wrap="none" rtlCol="0" anchor="t"/>
          <a:lstStyle/>
          <a:p>
            <a:pPr marL="0" indent="0">
              <a:lnSpc>
                <a:spcPts val="2495"/>
              </a:lnSpc>
              <a:buNone/>
            </a:pPr>
            <a:r>
              <a:rPr lang="en-US" sz="1996" b="1" dirty="0">
                <a:solidFill>
                  <a:srgbClr val="333F70"/>
                </a:solidFill>
                <a:latin typeface="Unbounded" pitchFamily="34" charset="0"/>
                <a:ea typeface="Unbounded" pitchFamily="34" charset="-122"/>
                <a:cs typeface="Unbounded" pitchFamily="34" charset="-120"/>
              </a:rPr>
              <a:t>Orientare</a:t>
            </a:r>
            <a:endParaRPr lang="en-US" sz="1996" dirty="0"/>
          </a:p>
        </p:txBody>
      </p:sp>
      <p:sp>
        <p:nvSpPr>
          <p:cNvPr id="18" name="Text 14"/>
          <p:cNvSpPr/>
          <p:nvPr/>
        </p:nvSpPr>
        <p:spPr>
          <a:xfrm>
            <a:off x="6854904" y="5506641"/>
            <a:ext cx="7065883"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Cercul este orientat în sensul invers acelor de ceasornic, de la axa pozitivă x și în direcția pozitivă a axei y.</a:t>
            </a:r>
            <a:endParaRPr lang="en-US" sz="1597" dirty="0"/>
          </a:p>
        </p:txBody>
      </p:sp>
      <p:sp>
        <p:nvSpPr>
          <p:cNvPr id="19" name="Shape 15"/>
          <p:cNvSpPr/>
          <p:nvPr/>
        </p:nvSpPr>
        <p:spPr>
          <a:xfrm>
            <a:off x="6196012" y="6586061"/>
            <a:ext cx="456128" cy="456128"/>
          </a:xfrm>
          <a:prstGeom prst="roundRect">
            <a:avLst>
              <a:gd name="adj" fmla="val 20004"/>
            </a:avLst>
          </a:prstGeom>
          <a:solidFill>
            <a:srgbClr val="D6F5EE"/>
          </a:solidFill>
          <a:ln w="7620">
            <a:solidFill>
              <a:srgbClr val="BCDBD4"/>
            </a:solidFill>
            <a:prstDash val="solid"/>
          </a:ln>
        </p:spPr>
      </p:sp>
      <p:sp>
        <p:nvSpPr>
          <p:cNvPr id="20" name="Text 16"/>
          <p:cNvSpPr/>
          <p:nvPr/>
        </p:nvSpPr>
        <p:spPr>
          <a:xfrm>
            <a:off x="6293168" y="6662023"/>
            <a:ext cx="261818" cy="304205"/>
          </a:xfrm>
          <a:prstGeom prst="rect">
            <a:avLst/>
          </a:prstGeom>
          <a:noFill/>
          <a:ln/>
        </p:spPr>
        <p:txBody>
          <a:bodyPr wrap="none" rtlCol="0" anchor="t"/>
          <a:lstStyle/>
          <a:p>
            <a:pPr marL="0" indent="0" algn="ctr">
              <a:lnSpc>
                <a:spcPts val="2395"/>
              </a:lnSpc>
              <a:buNone/>
            </a:pPr>
            <a:r>
              <a:rPr lang="en-US" sz="2395" b="1" dirty="0">
                <a:solidFill>
                  <a:srgbClr val="333F70"/>
                </a:solidFill>
                <a:latin typeface="Unbounded" pitchFamily="34" charset="0"/>
                <a:ea typeface="Unbounded" pitchFamily="34" charset="-122"/>
                <a:cs typeface="Unbounded" pitchFamily="34" charset="-120"/>
              </a:rPr>
              <a:t>4</a:t>
            </a:r>
            <a:endParaRPr lang="en-US" sz="2395" dirty="0"/>
          </a:p>
        </p:txBody>
      </p:sp>
      <p:sp>
        <p:nvSpPr>
          <p:cNvPr id="21" name="Text 17"/>
          <p:cNvSpPr/>
          <p:nvPr/>
        </p:nvSpPr>
        <p:spPr>
          <a:xfrm>
            <a:off x="6854904" y="6586061"/>
            <a:ext cx="2534483" cy="316825"/>
          </a:xfrm>
          <a:prstGeom prst="rect">
            <a:avLst/>
          </a:prstGeom>
          <a:noFill/>
          <a:ln/>
        </p:spPr>
        <p:txBody>
          <a:bodyPr wrap="none" rtlCol="0" anchor="t"/>
          <a:lstStyle/>
          <a:p>
            <a:pPr marL="0" indent="0">
              <a:lnSpc>
                <a:spcPts val="2495"/>
              </a:lnSpc>
              <a:buNone/>
            </a:pPr>
            <a:r>
              <a:rPr lang="en-US" sz="1996" b="1" dirty="0">
                <a:solidFill>
                  <a:srgbClr val="333F70"/>
                </a:solidFill>
                <a:latin typeface="Unbounded" pitchFamily="34" charset="0"/>
                <a:ea typeface="Unbounded" pitchFamily="34" charset="-122"/>
                <a:cs typeface="Unbounded" pitchFamily="34" charset="-120"/>
              </a:rPr>
              <a:t>Unghiuri</a:t>
            </a:r>
            <a:endParaRPr lang="en-US" sz="1996" dirty="0"/>
          </a:p>
        </p:txBody>
      </p:sp>
      <p:sp>
        <p:nvSpPr>
          <p:cNvPr id="22" name="Text 18"/>
          <p:cNvSpPr/>
          <p:nvPr/>
        </p:nvSpPr>
        <p:spPr>
          <a:xfrm>
            <a:off x="6854904" y="7024449"/>
            <a:ext cx="7065883"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Unghiurile în cadrul cercului trigonometric sunt exprimate în radiani sau grade.</a:t>
            </a:r>
            <a:endParaRPr lang="en-US" sz="159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422202"/>
            <a:ext cx="12902327" cy="1543050"/>
          </a:xfrm>
          <a:prstGeom prst="rect">
            <a:avLst/>
          </a:prstGeom>
          <a:noFill/>
          <a:ln/>
        </p:spPr>
        <p:txBody>
          <a:bodyPr wrap="squar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Unități de măsură în cercul trigonometric</a:t>
            </a:r>
            <a:endParaRPr lang="en-US" sz="4860" dirty="0"/>
          </a:p>
        </p:txBody>
      </p:sp>
      <p:sp>
        <p:nvSpPr>
          <p:cNvPr id="5" name="Text 3"/>
          <p:cNvSpPr/>
          <p:nvPr/>
        </p:nvSpPr>
        <p:spPr>
          <a:xfrm>
            <a:off x="864037" y="3582353"/>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Radiani</a:t>
            </a:r>
            <a:endParaRPr lang="en-US" sz="2430" dirty="0"/>
          </a:p>
        </p:txBody>
      </p:sp>
      <p:sp>
        <p:nvSpPr>
          <p:cNvPr id="6" name="Text 4"/>
          <p:cNvSpPr/>
          <p:nvPr/>
        </p:nvSpPr>
        <p:spPr>
          <a:xfrm>
            <a:off x="864037" y="4214932"/>
            <a:ext cx="3898821"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Unitatea de măsură cea mai utilizată în cercul trigonometric este radiанul. Un cerc complet are 2π radiani, astfel încât un unghi de 1 radian este egal cu 360/2π = aproximativ 57,3 grade.</a:t>
            </a:r>
            <a:endParaRPr lang="en-US" sz="1944" dirty="0"/>
          </a:p>
        </p:txBody>
      </p:sp>
      <p:sp>
        <p:nvSpPr>
          <p:cNvPr id="7" name="Text 5"/>
          <p:cNvSpPr/>
          <p:nvPr/>
        </p:nvSpPr>
        <p:spPr>
          <a:xfrm>
            <a:off x="5372695" y="3582353"/>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Grade</a:t>
            </a:r>
            <a:endParaRPr lang="en-US" sz="2430" dirty="0"/>
          </a:p>
        </p:txBody>
      </p:sp>
      <p:sp>
        <p:nvSpPr>
          <p:cNvPr id="8" name="Text 6"/>
          <p:cNvSpPr/>
          <p:nvPr/>
        </p:nvSpPr>
        <p:spPr>
          <a:xfrm>
            <a:off x="5372695" y="4214932"/>
            <a:ext cx="3898821"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Un alt mod de a măsura unghiurile în cercul trigonometric este în grade. Un cerc complet are 360 de grade, iar fiecare grad este împărțit în 60 de minute și fiecare minut în 60 de secunde.</a:t>
            </a:r>
            <a:endParaRPr lang="en-US" sz="1944" dirty="0"/>
          </a:p>
        </p:txBody>
      </p:sp>
      <p:sp>
        <p:nvSpPr>
          <p:cNvPr id="9" name="Text 7"/>
          <p:cNvSpPr/>
          <p:nvPr/>
        </p:nvSpPr>
        <p:spPr>
          <a:xfrm>
            <a:off x="9881354" y="3582353"/>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Conversie</a:t>
            </a:r>
            <a:endParaRPr lang="en-US" sz="2430" dirty="0"/>
          </a:p>
        </p:txBody>
      </p:sp>
      <p:sp>
        <p:nvSpPr>
          <p:cNvPr id="10" name="Text 8"/>
          <p:cNvSpPr/>
          <p:nvPr/>
        </p:nvSpPr>
        <p:spPr>
          <a:xfrm>
            <a:off x="9881354" y="4214932"/>
            <a:ext cx="3898821" cy="1185148"/>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Pentru a converti între radiani și grade, puteți utiliza relația: 1 radian = 180/π grade.</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31219" y="2046565"/>
            <a:ext cx="5023842" cy="4136350"/>
          </a:xfrm>
          <a:prstGeom prst="rect">
            <a:avLst/>
          </a:prstGeom>
        </p:spPr>
      </p:pic>
      <p:sp>
        <p:nvSpPr>
          <p:cNvPr id="6" name="Text 2"/>
          <p:cNvSpPr/>
          <p:nvPr/>
        </p:nvSpPr>
        <p:spPr>
          <a:xfrm>
            <a:off x="6133981" y="1177528"/>
            <a:ext cx="7848838" cy="1156335"/>
          </a:xfrm>
          <a:prstGeom prst="rect">
            <a:avLst/>
          </a:prstGeom>
          <a:noFill/>
          <a:ln/>
        </p:spPr>
        <p:txBody>
          <a:bodyPr wrap="square" rtlCol="0" anchor="t"/>
          <a:lstStyle/>
          <a:p>
            <a:pPr marL="0" indent="0">
              <a:lnSpc>
                <a:spcPts val="4553"/>
              </a:lnSpc>
              <a:buNone/>
            </a:pPr>
            <a:r>
              <a:rPr lang="en-US" sz="3642" b="1" dirty="0">
                <a:solidFill>
                  <a:srgbClr val="333F70"/>
                </a:solidFill>
                <a:latin typeface="Unbounded" pitchFamily="34" charset="0"/>
                <a:ea typeface="Unbounded" pitchFamily="34" charset="-122"/>
                <a:cs typeface="Unbounded" pitchFamily="34" charset="-120"/>
              </a:rPr>
              <a:t>Coordonatele punctelor pe cercul trigonometric</a:t>
            </a:r>
            <a:endParaRPr lang="en-US" sz="3642" dirty="0"/>
          </a:p>
        </p:txBody>
      </p:sp>
      <p:pic>
        <p:nvPicPr>
          <p:cNvPr id="7" name="Image 2" descr="preencoded.png"/>
          <p:cNvPicPr>
            <a:picLocks noChangeAspect="1"/>
          </p:cNvPicPr>
          <p:nvPr/>
        </p:nvPicPr>
        <p:blipFill>
          <a:blip r:embed="rId5"/>
          <a:stretch>
            <a:fillRect/>
          </a:stretch>
        </p:blipFill>
        <p:spPr>
          <a:xfrm>
            <a:off x="6133981" y="2611398"/>
            <a:ext cx="925116" cy="1480185"/>
          </a:xfrm>
          <a:prstGeom prst="rect">
            <a:avLst/>
          </a:prstGeom>
        </p:spPr>
      </p:pic>
      <p:sp>
        <p:nvSpPr>
          <p:cNvPr id="8" name="Text 3"/>
          <p:cNvSpPr/>
          <p:nvPr/>
        </p:nvSpPr>
        <p:spPr>
          <a:xfrm>
            <a:off x="7336631" y="2796421"/>
            <a:ext cx="2312908" cy="289084"/>
          </a:xfrm>
          <a:prstGeom prst="rect">
            <a:avLst/>
          </a:prstGeom>
          <a:noFill/>
          <a:ln/>
        </p:spPr>
        <p:txBody>
          <a:bodyPr wrap="none" rtlCol="0" anchor="t"/>
          <a:lstStyle/>
          <a:p>
            <a:pPr marL="0" indent="0" algn="l">
              <a:lnSpc>
                <a:spcPts val="2277"/>
              </a:lnSpc>
              <a:buNone/>
            </a:pPr>
            <a:r>
              <a:rPr lang="en-US" sz="1821" b="1" dirty="0">
                <a:solidFill>
                  <a:srgbClr val="333F70"/>
                </a:solidFill>
                <a:latin typeface="Unbounded" pitchFamily="34" charset="0"/>
                <a:ea typeface="Unbounded" pitchFamily="34" charset="-122"/>
                <a:cs typeface="Unbounded" pitchFamily="34" charset="-120"/>
              </a:rPr>
              <a:t>Punct</a:t>
            </a:r>
            <a:endParaRPr lang="en-US" sz="1821" dirty="0"/>
          </a:p>
        </p:txBody>
      </p:sp>
      <p:sp>
        <p:nvSpPr>
          <p:cNvPr id="9" name="Text 4"/>
          <p:cNvSpPr/>
          <p:nvPr/>
        </p:nvSpPr>
        <p:spPr>
          <a:xfrm>
            <a:off x="7336631" y="3196471"/>
            <a:ext cx="6646188" cy="591979"/>
          </a:xfrm>
          <a:prstGeom prst="rect">
            <a:avLst/>
          </a:prstGeom>
          <a:noFill/>
          <a:ln/>
        </p:spPr>
        <p:txBody>
          <a:bodyPr wrap="square" rtlCol="0" anchor="t"/>
          <a:lstStyle/>
          <a:p>
            <a:pPr marL="0" indent="0" algn="l">
              <a:lnSpc>
                <a:spcPts val="2331"/>
              </a:lnSpc>
              <a:buNone/>
            </a:pPr>
            <a:r>
              <a:rPr lang="en-US" sz="1457" dirty="0">
                <a:solidFill>
                  <a:srgbClr val="333F70"/>
                </a:solidFill>
                <a:latin typeface="Open Sans" pitchFamily="34" charset="0"/>
                <a:ea typeface="Open Sans" pitchFamily="34" charset="-122"/>
                <a:cs typeface="Open Sans" pitchFamily="34" charset="-120"/>
              </a:rPr>
              <a:t>Fiecare punct de pe cercul trigonometric poate fi reprezentat prin coordonatele (x, y).</a:t>
            </a:r>
            <a:endParaRPr lang="en-US" sz="1457" dirty="0"/>
          </a:p>
        </p:txBody>
      </p:sp>
      <p:pic>
        <p:nvPicPr>
          <p:cNvPr id="10" name="Image 3" descr="preencoded.png"/>
          <p:cNvPicPr>
            <a:picLocks noChangeAspect="1"/>
          </p:cNvPicPr>
          <p:nvPr/>
        </p:nvPicPr>
        <p:blipFill>
          <a:blip r:embed="rId6"/>
          <a:stretch>
            <a:fillRect/>
          </a:stretch>
        </p:blipFill>
        <p:spPr>
          <a:xfrm>
            <a:off x="6133981" y="4091583"/>
            <a:ext cx="925116" cy="1480185"/>
          </a:xfrm>
          <a:prstGeom prst="rect">
            <a:avLst/>
          </a:prstGeom>
        </p:spPr>
      </p:pic>
      <p:sp>
        <p:nvSpPr>
          <p:cNvPr id="11" name="Text 5"/>
          <p:cNvSpPr/>
          <p:nvPr/>
        </p:nvSpPr>
        <p:spPr>
          <a:xfrm>
            <a:off x="7336631" y="4276606"/>
            <a:ext cx="2312908" cy="289084"/>
          </a:xfrm>
          <a:prstGeom prst="rect">
            <a:avLst/>
          </a:prstGeom>
          <a:noFill/>
          <a:ln/>
        </p:spPr>
        <p:txBody>
          <a:bodyPr wrap="none" rtlCol="0" anchor="t"/>
          <a:lstStyle/>
          <a:p>
            <a:pPr marL="0" indent="0" algn="l">
              <a:lnSpc>
                <a:spcPts val="2277"/>
              </a:lnSpc>
              <a:buNone/>
            </a:pPr>
            <a:r>
              <a:rPr lang="en-US" sz="1821" b="1" dirty="0">
                <a:solidFill>
                  <a:srgbClr val="333F70"/>
                </a:solidFill>
                <a:latin typeface="Unbounded" pitchFamily="34" charset="0"/>
                <a:ea typeface="Unbounded" pitchFamily="34" charset="-122"/>
                <a:cs typeface="Unbounded" pitchFamily="34" charset="-120"/>
              </a:rPr>
              <a:t>Unghi</a:t>
            </a:r>
            <a:endParaRPr lang="en-US" sz="1821" dirty="0"/>
          </a:p>
        </p:txBody>
      </p:sp>
      <p:sp>
        <p:nvSpPr>
          <p:cNvPr id="12" name="Text 6"/>
          <p:cNvSpPr/>
          <p:nvPr/>
        </p:nvSpPr>
        <p:spPr>
          <a:xfrm>
            <a:off x="7336631" y="4676656"/>
            <a:ext cx="6646188" cy="591979"/>
          </a:xfrm>
          <a:prstGeom prst="rect">
            <a:avLst/>
          </a:prstGeom>
          <a:noFill/>
          <a:ln/>
        </p:spPr>
        <p:txBody>
          <a:bodyPr wrap="square" rtlCol="0" anchor="t"/>
          <a:lstStyle/>
          <a:p>
            <a:pPr marL="0" indent="0" algn="l">
              <a:lnSpc>
                <a:spcPts val="2331"/>
              </a:lnSpc>
              <a:buNone/>
            </a:pPr>
            <a:r>
              <a:rPr lang="en-US" sz="1457" dirty="0">
                <a:solidFill>
                  <a:srgbClr val="333F70"/>
                </a:solidFill>
                <a:latin typeface="Open Sans" pitchFamily="34" charset="0"/>
                <a:ea typeface="Open Sans" pitchFamily="34" charset="-122"/>
                <a:cs typeface="Open Sans" pitchFamily="34" charset="-120"/>
              </a:rPr>
              <a:t>Unghiul θ măsurat în sens invers acelor de ceasornic de la axa x pozitivă determină coordonatele punctului.</a:t>
            </a:r>
            <a:endParaRPr lang="en-US" sz="1457" dirty="0"/>
          </a:p>
        </p:txBody>
      </p:sp>
      <p:pic>
        <p:nvPicPr>
          <p:cNvPr id="13" name="Image 4" descr="preencoded.png"/>
          <p:cNvPicPr>
            <a:picLocks noChangeAspect="1"/>
          </p:cNvPicPr>
          <p:nvPr/>
        </p:nvPicPr>
        <p:blipFill>
          <a:blip r:embed="rId7"/>
          <a:stretch>
            <a:fillRect/>
          </a:stretch>
        </p:blipFill>
        <p:spPr>
          <a:xfrm>
            <a:off x="6133981" y="5571768"/>
            <a:ext cx="925116" cy="1480185"/>
          </a:xfrm>
          <a:prstGeom prst="rect">
            <a:avLst/>
          </a:prstGeom>
        </p:spPr>
      </p:pic>
      <p:sp>
        <p:nvSpPr>
          <p:cNvPr id="14" name="Text 7"/>
          <p:cNvSpPr/>
          <p:nvPr/>
        </p:nvSpPr>
        <p:spPr>
          <a:xfrm>
            <a:off x="7336631" y="5756791"/>
            <a:ext cx="2312908" cy="289084"/>
          </a:xfrm>
          <a:prstGeom prst="rect">
            <a:avLst/>
          </a:prstGeom>
          <a:noFill/>
          <a:ln/>
        </p:spPr>
        <p:txBody>
          <a:bodyPr wrap="none" rtlCol="0" anchor="t"/>
          <a:lstStyle/>
          <a:p>
            <a:pPr marL="0" indent="0" algn="l">
              <a:lnSpc>
                <a:spcPts val="2277"/>
              </a:lnSpc>
              <a:buNone/>
            </a:pPr>
            <a:r>
              <a:rPr lang="en-US" sz="1821" b="1" dirty="0">
                <a:solidFill>
                  <a:srgbClr val="333F70"/>
                </a:solidFill>
                <a:latin typeface="Unbounded" pitchFamily="34" charset="0"/>
                <a:ea typeface="Unbounded" pitchFamily="34" charset="-122"/>
                <a:cs typeface="Unbounded" pitchFamily="34" charset="-120"/>
              </a:rPr>
              <a:t>Calcul</a:t>
            </a:r>
            <a:endParaRPr lang="en-US" sz="1821" dirty="0"/>
          </a:p>
        </p:txBody>
      </p:sp>
      <p:sp>
        <p:nvSpPr>
          <p:cNvPr id="15" name="Text 8"/>
          <p:cNvSpPr/>
          <p:nvPr/>
        </p:nvSpPr>
        <p:spPr>
          <a:xfrm>
            <a:off x="7336631" y="6156841"/>
            <a:ext cx="6646188" cy="295989"/>
          </a:xfrm>
          <a:prstGeom prst="rect">
            <a:avLst/>
          </a:prstGeom>
          <a:noFill/>
          <a:ln/>
        </p:spPr>
        <p:txBody>
          <a:bodyPr wrap="none" rtlCol="0" anchor="t"/>
          <a:lstStyle/>
          <a:p>
            <a:pPr marL="0" indent="0" algn="l">
              <a:lnSpc>
                <a:spcPts val="2331"/>
              </a:lnSpc>
              <a:buNone/>
            </a:pPr>
            <a:r>
              <a:rPr lang="en-US" sz="1457" dirty="0">
                <a:solidFill>
                  <a:srgbClr val="333F70"/>
                </a:solidFill>
                <a:latin typeface="Open Sans" pitchFamily="34" charset="0"/>
                <a:ea typeface="Open Sans" pitchFamily="34" charset="-122"/>
                <a:cs typeface="Open Sans" pitchFamily="34" charset="-120"/>
              </a:rPr>
              <a:t>Coordonatele sunt date de x = cos(θ) și y = sin(θ).</a:t>
            </a:r>
            <a:endParaRPr lang="en-US" sz="145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rotWithShape="1">
          <a:blip r:embed="rId3"/>
          <a:srcRect l="6808" r="6325"/>
          <a:stretch/>
        </p:blipFill>
        <p:spPr>
          <a:xfrm>
            <a:off x="996042" y="0"/>
            <a:ext cx="12709071" cy="2293858"/>
          </a:xfrm>
          <a:prstGeom prst="rect">
            <a:avLst/>
          </a:prstGeom>
        </p:spPr>
      </p:pic>
      <p:sp>
        <p:nvSpPr>
          <p:cNvPr id="5" name="Text 2"/>
          <p:cNvSpPr/>
          <p:nvPr/>
        </p:nvSpPr>
        <p:spPr>
          <a:xfrm>
            <a:off x="2303145" y="2806422"/>
            <a:ext cx="10024110" cy="1720215"/>
          </a:xfrm>
          <a:prstGeom prst="rect">
            <a:avLst/>
          </a:prstGeom>
          <a:noFill/>
          <a:ln/>
        </p:spPr>
        <p:txBody>
          <a:bodyPr wrap="square" rtlCol="0" anchor="t"/>
          <a:lstStyle/>
          <a:p>
            <a:pPr marL="0" indent="0" algn="ctr">
              <a:lnSpc>
                <a:spcPts val="4515"/>
              </a:lnSpc>
              <a:buNone/>
            </a:pPr>
            <a:r>
              <a:rPr lang="en-US" sz="3612" b="1" dirty="0">
                <a:solidFill>
                  <a:srgbClr val="333F70"/>
                </a:solidFill>
                <a:latin typeface="Unbounded" pitchFamily="34" charset="0"/>
                <a:ea typeface="Unbounded" pitchFamily="34" charset="-122"/>
                <a:cs typeface="Unbounded" pitchFamily="34" charset="-120"/>
              </a:rPr>
              <a:t>Definirea funcțiilor trigonometrice: sinus, cosinus, tangentă, cotangentă</a:t>
            </a:r>
            <a:endParaRPr lang="en-US" sz="3612" dirty="0"/>
          </a:p>
        </p:txBody>
      </p:sp>
      <p:sp>
        <p:nvSpPr>
          <p:cNvPr id="6" name="Shape 3"/>
          <p:cNvSpPr/>
          <p:nvPr/>
        </p:nvSpPr>
        <p:spPr>
          <a:xfrm>
            <a:off x="2303145" y="4801791"/>
            <a:ext cx="4920377" cy="1365885"/>
          </a:xfrm>
          <a:prstGeom prst="roundRect">
            <a:avLst>
              <a:gd name="adj" fmla="val 6046"/>
            </a:avLst>
          </a:prstGeom>
          <a:solidFill>
            <a:srgbClr val="D6F5EE"/>
          </a:solidFill>
          <a:ln w="7620">
            <a:solidFill>
              <a:srgbClr val="BCDBD4"/>
            </a:solidFill>
            <a:prstDash val="solid"/>
          </a:ln>
        </p:spPr>
      </p:sp>
      <p:sp>
        <p:nvSpPr>
          <p:cNvPr id="7" name="Text 4"/>
          <p:cNvSpPr/>
          <p:nvPr/>
        </p:nvSpPr>
        <p:spPr>
          <a:xfrm>
            <a:off x="2494240" y="4992886"/>
            <a:ext cx="2293858" cy="286703"/>
          </a:xfrm>
          <a:prstGeom prst="rect">
            <a:avLst/>
          </a:prstGeom>
          <a:noFill/>
          <a:ln/>
        </p:spPr>
        <p:txBody>
          <a:bodyPr wrap="none" rtlCol="0" anchor="t"/>
          <a:lstStyle/>
          <a:p>
            <a:pPr marL="0" indent="0">
              <a:lnSpc>
                <a:spcPts val="2258"/>
              </a:lnSpc>
              <a:buNone/>
            </a:pPr>
            <a:r>
              <a:rPr lang="en-US" sz="1806" b="1" dirty="0">
                <a:solidFill>
                  <a:srgbClr val="333F70"/>
                </a:solidFill>
                <a:latin typeface="Unbounded" pitchFamily="34" charset="0"/>
                <a:ea typeface="Unbounded" pitchFamily="34" charset="-122"/>
                <a:cs typeface="Unbounded" pitchFamily="34" charset="-120"/>
              </a:rPr>
              <a:t>Sinus (sin)</a:t>
            </a:r>
            <a:endParaRPr lang="en-US" sz="1806" dirty="0"/>
          </a:p>
        </p:txBody>
      </p:sp>
      <p:sp>
        <p:nvSpPr>
          <p:cNvPr id="8" name="Text 5"/>
          <p:cNvSpPr/>
          <p:nvPr/>
        </p:nvSpPr>
        <p:spPr>
          <a:xfrm>
            <a:off x="2494240" y="5389602"/>
            <a:ext cx="4538186" cy="586978"/>
          </a:xfrm>
          <a:prstGeom prst="rect">
            <a:avLst/>
          </a:prstGeom>
          <a:noFill/>
          <a:ln/>
        </p:spPr>
        <p:txBody>
          <a:bodyPr wrap="square" rtlCol="0" anchor="t"/>
          <a:lstStyle/>
          <a:p>
            <a:pPr marL="0" indent="0">
              <a:lnSpc>
                <a:spcPts val="2312"/>
              </a:lnSpc>
              <a:buNone/>
            </a:pPr>
            <a:r>
              <a:rPr lang="en-US" sz="1445" dirty="0">
                <a:solidFill>
                  <a:srgbClr val="333F70"/>
                </a:solidFill>
                <a:latin typeface="Open Sans" pitchFamily="34" charset="0"/>
                <a:ea typeface="Open Sans" pitchFamily="34" charset="-122"/>
                <a:cs typeface="Open Sans" pitchFamily="34" charset="-120"/>
              </a:rPr>
              <a:t>Raportul dintre latura opusă și ipotenuza unui triunghi dreptunghic.</a:t>
            </a:r>
            <a:endParaRPr lang="en-US" sz="1445" dirty="0"/>
          </a:p>
        </p:txBody>
      </p:sp>
      <p:sp>
        <p:nvSpPr>
          <p:cNvPr id="9" name="Shape 6"/>
          <p:cNvSpPr/>
          <p:nvPr/>
        </p:nvSpPr>
        <p:spPr>
          <a:xfrm>
            <a:off x="7406997" y="4801791"/>
            <a:ext cx="4920377" cy="1365885"/>
          </a:xfrm>
          <a:prstGeom prst="roundRect">
            <a:avLst>
              <a:gd name="adj" fmla="val 6046"/>
            </a:avLst>
          </a:prstGeom>
          <a:solidFill>
            <a:srgbClr val="D6F5EE"/>
          </a:solidFill>
          <a:ln w="7620">
            <a:solidFill>
              <a:srgbClr val="BCDBD4"/>
            </a:solidFill>
            <a:prstDash val="solid"/>
          </a:ln>
        </p:spPr>
      </p:sp>
      <p:sp>
        <p:nvSpPr>
          <p:cNvPr id="10" name="Text 7"/>
          <p:cNvSpPr/>
          <p:nvPr/>
        </p:nvSpPr>
        <p:spPr>
          <a:xfrm>
            <a:off x="7598092" y="4992886"/>
            <a:ext cx="2293858" cy="286703"/>
          </a:xfrm>
          <a:prstGeom prst="rect">
            <a:avLst/>
          </a:prstGeom>
          <a:noFill/>
          <a:ln/>
        </p:spPr>
        <p:txBody>
          <a:bodyPr wrap="none" rtlCol="0" anchor="t"/>
          <a:lstStyle/>
          <a:p>
            <a:pPr marL="0" indent="0">
              <a:lnSpc>
                <a:spcPts val="2258"/>
              </a:lnSpc>
              <a:buNone/>
            </a:pPr>
            <a:r>
              <a:rPr lang="en-US" sz="1806" b="1" dirty="0">
                <a:solidFill>
                  <a:srgbClr val="333F70"/>
                </a:solidFill>
                <a:latin typeface="Unbounded" pitchFamily="34" charset="0"/>
                <a:ea typeface="Unbounded" pitchFamily="34" charset="-122"/>
                <a:cs typeface="Unbounded" pitchFamily="34" charset="-120"/>
              </a:rPr>
              <a:t>Cosinus (cos)</a:t>
            </a:r>
            <a:endParaRPr lang="en-US" sz="1806" dirty="0"/>
          </a:p>
        </p:txBody>
      </p:sp>
      <p:sp>
        <p:nvSpPr>
          <p:cNvPr id="11" name="Text 8"/>
          <p:cNvSpPr/>
          <p:nvPr/>
        </p:nvSpPr>
        <p:spPr>
          <a:xfrm>
            <a:off x="7598092" y="5389602"/>
            <a:ext cx="4538186" cy="586978"/>
          </a:xfrm>
          <a:prstGeom prst="rect">
            <a:avLst/>
          </a:prstGeom>
          <a:noFill/>
          <a:ln/>
        </p:spPr>
        <p:txBody>
          <a:bodyPr wrap="square" rtlCol="0" anchor="t"/>
          <a:lstStyle/>
          <a:p>
            <a:pPr marL="0" indent="0">
              <a:lnSpc>
                <a:spcPts val="2312"/>
              </a:lnSpc>
              <a:buNone/>
            </a:pPr>
            <a:r>
              <a:rPr lang="en-US" sz="1445" dirty="0">
                <a:solidFill>
                  <a:srgbClr val="333F70"/>
                </a:solidFill>
                <a:latin typeface="Open Sans" pitchFamily="34" charset="0"/>
                <a:ea typeface="Open Sans" pitchFamily="34" charset="-122"/>
                <a:cs typeface="Open Sans" pitchFamily="34" charset="-120"/>
              </a:rPr>
              <a:t>Raportul dintre latura adiacentă și ipotenuza unui triunghi dreptunghic.</a:t>
            </a:r>
            <a:endParaRPr lang="en-US" sz="1445" dirty="0"/>
          </a:p>
        </p:txBody>
      </p:sp>
      <p:sp>
        <p:nvSpPr>
          <p:cNvPr id="12" name="Shape 9"/>
          <p:cNvSpPr/>
          <p:nvPr/>
        </p:nvSpPr>
        <p:spPr>
          <a:xfrm>
            <a:off x="2303145" y="6351151"/>
            <a:ext cx="4920377" cy="1365885"/>
          </a:xfrm>
          <a:prstGeom prst="roundRect">
            <a:avLst>
              <a:gd name="adj" fmla="val 6046"/>
            </a:avLst>
          </a:prstGeom>
          <a:solidFill>
            <a:srgbClr val="D6F5EE"/>
          </a:solidFill>
          <a:ln w="7620">
            <a:solidFill>
              <a:srgbClr val="BCDBD4"/>
            </a:solidFill>
            <a:prstDash val="solid"/>
          </a:ln>
        </p:spPr>
      </p:sp>
      <p:sp>
        <p:nvSpPr>
          <p:cNvPr id="13" name="Text 10"/>
          <p:cNvSpPr/>
          <p:nvPr/>
        </p:nvSpPr>
        <p:spPr>
          <a:xfrm>
            <a:off x="2494240" y="6542246"/>
            <a:ext cx="2293858" cy="286703"/>
          </a:xfrm>
          <a:prstGeom prst="rect">
            <a:avLst/>
          </a:prstGeom>
          <a:noFill/>
          <a:ln/>
        </p:spPr>
        <p:txBody>
          <a:bodyPr wrap="none" rtlCol="0" anchor="t"/>
          <a:lstStyle/>
          <a:p>
            <a:pPr marL="0" indent="0">
              <a:lnSpc>
                <a:spcPts val="2258"/>
              </a:lnSpc>
              <a:buNone/>
            </a:pPr>
            <a:r>
              <a:rPr lang="en-US" sz="1806" b="1" dirty="0">
                <a:solidFill>
                  <a:srgbClr val="333F70"/>
                </a:solidFill>
                <a:latin typeface="Unbounded" pitchFamily="34" charset="0"/>
                <a:ea typeface="Unbounded" pitchFamily="34" charset="-122"/>
                <a:cs typeface="Unbounded" pitchFamily="34" charset="-120"/>
              </a:rPr>
              <a:t>Tangentă (tan)</a:t>
            </a:r>
            <a:endParaRPr lang="en-US" sz="1806" dirty="0"/>
          </a:p>
        </p:txBody>
      </p:sp>
      <p:sp>
        <p:nvSpPr>
          <p:cNvPr id="14" name="Text 11"/>
          <p:cNvSpPr/>
          <p:nvPr/>
        </p:nvSpPr>
        <p:spPr>
          <a:xfrm>
            <a:off x="2494240" y="6938963"/>
            <a:ext cx="4538186" cy="586978"/>
          </a:xfrm>
          <a:prstGeom prst="rect">
            <a:avLst/>
          </a:prstGeom>
          <a:noFill/>
          <a:ln/>
        </p:spPr>
        <p:txBody>
          <a:bodyPr wrap="square" rtlCol="0" anchor="t"/>
          <a:lstStyle/>
          <a:p>
            <a:pPr marL="0" indent="0">
              <a:lnSpc>
                <a:spcPts val="2312"/>
              </a:lnSpc>
              <a:buNone/>
            </a:pPr>
            <a:r>
              <a:rPr lang="en-US" sz="1445" dirty="0">
                <a:solidFill>
                  <a:srgbClr val="333F70"/>
                </a:solidFill>
                <a:latin typeface="Open Sans" pitchFamily="34" charset="0"/>
                <a:ea typeface="Open Sans" pitchFamily="34" charset="-122"/>
                <a:cs typeface="Open Sans" pitchFamily="34" charset="-120"/>
              </a:rPr>
              <a:t>Raportul dintre latura opusă și latura adiacentă într-un triunghi dreptunghic.</a:t>
            </a:r>
            <a:endParaRPr lang="en-US" sz="1445" dirty="0"/>
          </a:p>
        </p:txBody>
      </p:sp>
      <p:sp>
        <p:nvSpPr>
          <p:cNvPr id="15" name="Shape 12"/>
          <p:cNvSpPr/>
          <p:nvPr/>
        </p:nvSpPr>
        <p:spPr>
          <a:xfrm>
            <a:off x="7406997" y="6351151"/>
            <a:ext cx="4920377" cy="1365885"/>
          </a:xfrm>
          <a:prstGeom prst="roundRect">
            <a:avLst>
              <a:gd name="adj" fmla="val 6046"/>
            </a:avLst>
          </a:prstGeom>
          <a:solidFill>
            <a:srgbClr val="D6F5EE"/>
          </a:solidFill>
          <a:ln w="7620">
            <a:solidFill>
              <a:srgbClr val="BCDBD4"/>
            </a:solidFill>
            <a:prstDash val="solid"/>
          </a:ln>
        </p:spPr>
      </p:sp>
      <p:sp>
        <p:nvSpPr>
          <p:cNvPr id="16" name="Text 13"/>
          <p:cNvSpPr/>
          <p:nvPr/>
        </p:nvSpPr>
        <p:spPr>
          <a:xfrm>
            <a:off x="7598092" y="6542246"/>
            <a:ext cx="2472095" cy="286703"/>
          </a:xfrm>
          <a:prstGeom prst="rect">
            <a:avLst/>
          </a:prstGeom>
          <a:noFill/>
          <a:ln/>
        </p:spPr>
        <p:txBody>
          <a:bodyPr wrap="none" rtlCol="0" anchor="t"/>
          <a:lstStyle/>
          <a:p>
            <a:pPr marL="0" indent="0">
              <a:lnSpc>
                <a:spcPts val="2258"/>
              </a:lnSpc>
              <a:buNone/>
            </a:pPr>
            <a:r>
              <a:rPr lang="en-US" sz="1806" b="1" dirty="0">
                <a:solidFill>
                  <a:srgbClr val="333F70"/>
                </a:solidFill>
                <a:latin typeface="Unbounded" pitchFamily="34" charset="0"/>
                <a:ea typeface="Unbounded" pitchFamily="34" charset="-122"/>
                <a:cs typeface="Unbounded" pitchFamily="34" charset="-120"/>
              </a:rPr>
              <a:t>Cotangentă (cot)</a:t>
            </a:r>
            <a:endParaRPr lang="en-US" sz="1806" dirty="0"/>
          </a:p>
        </p:txBody>
      </p:sp>
      <p:sp>
        <p:nvSpPr>
          <p:cNvPr id="17" name="Text 14"/>
          <p:cNvSpPr/>
          <p:nvPr/>
        </p:nvSpPr>
        <p:spPr>
          <a:xfrm>
            <a:off x="7598092" y="6938963"/>
            <a:ext cx="4538186" cy="586978"/>
          </a:xfrm>
          <a:prstGeom prst="rect">
            <a:avLst/>
          </a:prstGeom>
          <a:noFill/>
          <a:ln/>
        </p:spPr>
        <p:txBody>
          <a:bodyPr wrap="square" rtlCol="0" anchor="t"/>
          <a:lstStyle/>
          <a:p>
            <a:pPr marL="0" indent="0">
              <a:lnSpc>
                <a:spcPts val="2312"/>
              </a:lnSpc>
              <a:buNone/>
            </a:pPr>
            <a:r>
              <a:rPr lang="en-US" sz="1445" dirty="0">
                <a:solidFill>
                  <a:srgbClr val="333F70"/>
                </a:solidFill>
                <a:latin typeface="Open Sans" pitchFamily="34" charset="0"/>
                <a:ea typeface="Open Sans" pitchFamily="34" charset="-122"/>
                <a:cs typeface="Open Sans" pitchFamily="34" charset="-120"/>
              </a:rPr>
              <a:t>Raportul dintre latura adiacentă și latura opusă într-un triunghi dreptunghic.</a:t>
            </a:r>
            <a:endParaRPr lang="en-US" sz="144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44554" y="2086689"/>
            <a:ext cx="4997291" cy="4056221"/>
          </a:xfrm>
          <a:prstGeom prst="rect">
            <a:avLst/>
          </a:prstGeom>
        </p:spPr>
      </p:pic>
      <p:sp>
        <p:nvSpPr>
          <p:cNvPr id="6" name="Text 2"/>
          <p:cNvSpPr/>
          <p:nvPr/>
        </p:nvSpPr>
        <p:spPr>
          <a:xfrm>
            <a:off x="6171009" y="1001197"/>
            <a:ext cx="7774781" cy="1222772"/>
          </a:xfrm>
          <a:prstGeom prst="rect">
            <a:avLst/>
          </a:prstGeom>
          <a:noFill/>
          <a:ln/>
        </p:spPr>
        <p:txBody>
          <a:bodyPr wrap="square" rtlCol="0" anchor="t"/>
          <a:lstStyle/>
          <a:p>
            <a:pPr marL="0" indent="0" algn="ctr">
              <a:lnSpc>
                <a:spcPts val="4814"/>
              </a:lnSpc>
              <a:buNone/>
            </a:pPr>
            <a:r>
              <a:rPr lang="en-US" sz="3851" b="1" dirty="0">
                <a:solidFill>
                  <a:srgbClr val="333F70"/>
                </a:solidFill>
                <a:latin typeface="Unbounded" pitchFamily="34" charset="0"/>
                <a:ea typeface="Unbounded" pitchFamily="34" charset="-122"/>
                <a:cs typeface="Unbounded" pitchFamily="34" charset="-120"/>
              </a:rPr>
              <a:t>Proprietăți ale funcțiilor trigonometrice</a:t>
            </a:r>
            <a:endParaRPr lang="en-US" sz="3851" dirty="0"/>
          </a:p>
        </p:txBody>
      </p:sp>
      <p:sp>
        <p:nvSpPr>
          <p:cNvPr id="7" name="Shape 3"/>
          <p:cNvSpPr/>
          <p:nvPr/>
        </p:nvSpPr>
        <p:spPr>
          <a:xfrm>
            <a:off x="6444853" y="2517338"/>
            <a:ext cx="39052" cy="4711065"/>
          </a:xfrm>
          <a:prstGeom prst="roundRect">
            <a:avLst>
              <a:gd name="adj" fmla="val 225422"/>
            </a:avLst>
          </a:prstGeom>
          <a:solidFill>
            <a:srgbClr val="BCDBD4"/>
          </a:solidFill>
          <a:ln/>
        </p:spPr>
      </p:sp>
      <p:sp>
        <p:nvSpPr>
          <p:cNvPr id="8" name="Shape 4"/>
          <p:cNvSpPr/>
          <p:nvPr/>
        </p:nvSpPr>
        <p:spPr>
          <a:xfrm>
            <a:off x="6684407" y="2937867"/>
            <a:ext cx="684609" cy="39053"/>
          </a:xfrm>
          <a:prstGeom prst="roundRect">
            <a:avLst>
              <a:gd name="adj" fmla="val 225417"/>
            </a:avLst>
          </a:prstGeom>
          <a:solidFill>
            <a:srgbClr val="BCDBD4"/>
          </a:solidFill>
          <a:ln/>
        </p:spPr>
      </p:sp>
      <p:sp>
        <p:nvSpPr>
          <p:cNvPr id="9" name="Shape 5"/>
          <p:cNvSpPr/>
          <p:nvPr/>
        </p:nvSpPr>
        <p:spPr>
          <a:xfrm>
            <a:off x="6244352" y="2737366"/>
            <a:ext cx="440055" cy="440055"/>
          </a:xfrm>
          <a:prstGeom prst="roundRect">
            <a:avLst>
              <a:gd name="adj" fmla="val 20005"/>
            </a:avLst>
          </a:prstGeom>
          <a:solidFill>
            <a:srgbClr val="D6F5EE"/>
          </a:solidFill>
          <a:ln w="7620">
            <a:solidFill>
              <a:srgbClr val="BCDBD4"/>
            </a:solidFill>
            <a:prstDash val="solid"/>
          </a:ln>
        </p:spPr>
      </p:sp>
      <p:sp>
        <p:nvSpPr>
          <p:cNvPr id="10" name="Text 6"/>
          <p:cNvSpPr/>
          <p:nvPr/>
        </p:nvSpPr>
        <p:spPr>
          <a:xfrm>
            <a:off x="6388060" y="2810589"/>
            <a:ext cx="152638" cy="293489"/>
          </a:xfrm>
          <a:prstGeom prst="rect">
            <a:avLst/>
          </a:prstGeom>
          <a:noFill/>
          <a:ln/>
        </p:spPr>
        <p:txBody>
          <a:bodyPr wrap="none" rtlCol="0" anchor="t"/>
          <a:lstStyle/>
          <a:p>
            <a:pPr marL="0" indent="0" algn="ctr">
              <a:lnSpc>
                <a:spcPts val="2311"/>
              </a:lnSpc>
              <a:buNone/>
            </a:pPr>
            <a:r>
              <a:rPr lang="en-US" sz="2311" b="1" dirty="0">
                <a:solidFill>
                  <a:srgbClr val="333F70"/>
                </a:solidFill>
                <a:latin typeface="Unbounded" pitchFamily="34" charset="0"/>
                <a:ea typeface="Unbounded" pitchFamily="34" charset="-122"/>
                <a:cs typeface="Unbounded" pitchFamily="34" charset="-120"/>
              </a:rPr>
              <a:t>1</a:t>
            </a:r>
            <a:endParaRPr lang="en-US" sz="2311" dirty="0"/>
          </a:p>
        </p:txBody>
      </p:sp>
      <p:sp>
        <p:nvSpPr>
          <p:cNvPr id="11" name="Text 7"/>
          <p:cNvSpPr/>
          <p:nvPr/>
        </p:nvSpPr>
        <p:spPr>
          <a:xfrm>
            <a:off x="7540228" y="2712958"/>
            <a:ext cx="2445306" cy="305633"/>
          </a:xfrm>
          <a:prstGeom prst="rect">
            <a:avLst/>
          </a:prstGeom>
          <a:noFill/>
          <a:ln/>
        </p:spPr>
        <p:txBody>
          <a:bodyPr wrap="none" rtlCol="0" anchor="t"/>
          <a:lstStyle/>
          <a:p>
            <a:pPr marL="0" indent="0" algn="l">
              <a:lnSpc>
                <a:spcPts val="2407"/>
              </a:lnSpc>
              <a:buNone/>
            </a:pPr>
            <a:r>
              <a:rPr lang="en-US" sz="1925" b="1" dirty="0">
                <a:solidFill>
                  <a:srgbClr val="333F70"/>
                </a:solidFill>
                <a:latin typeface="Unbounded" pitchFamily="34" charset="0"/>
                <a:ea typeface="Unbounded" pitchFamily="34" charset="-122"/>
                <a:cs typeface="Unbounded" pitchFamily="34" charset="-120"/>
              </a:rPr>
              <a:t>Periodicitate</a:t>
            </a:r>
            <a:endParaRPr lang="en-US" sz="1925" dirty="0"/>
          </a:p>
        </p:txBody>
      </p:sp>
      <p:sp>
        <p:nvSpPr>
          <p:cNvPr id="12" name="Text 8"/>
          <p:cNvSpPr/>
          <p:nvPr/>
        </p:nvSpPr>
        <p:spPr>
          <a:xfrm>
            <a:off x="7540228" y="3135868"/>
            <a:ext cx="6405563" cy="625793"/>
          </a:xfrm>
          <a:prstGeom prst="rect">
            <a:avLst/>
          </a:prstGeom>
          <a:noFill/>
          <a:ln/>
        </p:spPr>
        <p:txBody>
          <a:bodyPr wrap="square" rtlCol="0" anchor="t"/>
          <a:lstStyle/>
          <a:p>
            <a:pPr marL="0" indent="0" algn="l">
              <a:lnSpc>
                <a:spcPts val="2465"/>
              </a:lnSpc>
              <a:buNone/>
            </a:pPr>
            <a:r>
              <a:rPr lang="en-US" sz="1540" dirty="0">
                <a:solidFill>
                  <a:srgbClr val="333F70"/>
                </a:solidFill>
                <a:latin typeface="Open Sans" pitchFamily="34" charset="0"/>
                <a:ea typeface="Open Sans" pitchFamily="34" charset="-122"/>
                <a:cs typeface="Open Sans" pitchFamily="34" charset="-120"/>
              </a:rPr>
              <a:t>Funcțiile trigonometrice sunt funcții periodice, cu o perioadă de 2π radiani sau 360 de grade.</a:t>
            </a:r>
            <a:endParaRPr lang="en-US" sz="1540" dirty="0"/>
          </a:p>
        </p:txBody>
      </p:sp>
      <p:sp>
        <p:nvSpPr>
          <p:cNvPr id="13" name="Shape 9"/>
          <p:cNvSpPr/>
          <p:nvPr/>
        </p:nvSpPr>
        <p:spPr>
          <a:xfrm>
            <a:off x="6684407" y="4573429"/>
            <a:ext cx="684609" cy="39053"/>
          </a:xfrm>
          <a:prstGeom prst="roundRect">
            <a:avLst>
              <a:gd name="adj" fmla="val 225417"/>
            </a:avLst>
          </a:prstGeom>
          <a:solidFill>
            <a:srgbClr val="BCDBD4"/>
          </a:solidFill>
          <a:ln/>
        </p:spPr>
      </p:sp>
      <p:sp>
        <p:nvSpPr>
          <p:cNvPr id="14" name="Shape 10"/>
          <p:cNvSpPr/>
          <p:nvPr/>
        </p:nvSpPr>
        <p:spPr>
          <a:xfrm>
            <a:off x="6244352" y="4372928"/>
            <a:ext cx="440055" cy="440055"/>
          </a:xfrm>
          <a:prstGeom prst="roundRect">
            <a:avLst>
              <a:gd name="adj" fmla="val 20005"/>
            </a:avLst>
          </a:prstGeom>
          <a:solidFill>
            <a:srgbClr val="D6F5EE"/>
          </a:solidFill>
          <a:ln w="7620">
            <a:solidFill>
              <a:srgbClr val="BCDBD4"/>
            </a:solidFill>
            <a:prstDash val="solid"/>
          </a:ln>
        </p:spPr>
      </p:sp>
      <p:sp>
        <p:nvSpPr>
          <p:cNvPr id="15" name="Text 11"/>
          <p:cNvSpPr/>
          <p:nvPr/>
        </p:nvSpPr>
        <p:spPr>
          <a:xfrm>
            <a:off x="6341864" y="4446151"/>
            <a:ext cx="245031" cy="293489"/>
          </a:xfrm>
          <a:prstGeom prst="rect">
            <a:avLst/>
          </a:prstGeom>
          <a:noFill/>
          <a:ln/>
        </p:spPr>
        <p:txBody>
          <a:bodyPr wrap="none" rtlCol="0" anchor="t"/>
          <a:lstStyle/>
          <a:p>
            <a:pPr marL="0" indent="0" algn="ctr">
              <a:lnSpc>
                <a:spcPts val="2311"/>
              </a:lnSpc>
              <a:buNone/>
            </a:pPr>
            <a:r>
              <a:rPr lang="en-US" sz="2311" b="1" dirty="0">
                <a:solidFill>
                  <a:srgbClr val="333F70"/>
                </a:solidFill>
                <a:latin typeface="Unbounded" pitchFamily="34" charset="0"/>
                <a:ea typeface="Unbounded" pitchFamily="34" charset="-122"/>
                <a:cs typeface="Unbounded" pitchFamily="34" charset="-120"/>
              </a:rPr>
              <a:t>2</a:t>
            </a:r>
            <a:endParaRPr lang="en-US" sz="2311" dirty="0"/>
          </a:p>
        </p:txBody>
      </p:sp>
      <p:sp>
        <p:nvSpPr>
          <p:cNvPr id="16" name="Text 12"/>
          <p:cNvSpPr/>
          <p:nvPr/>
        </p:nvSpPr>
        <p:spPr>
          <a:xfrm>
            <a:off x="7540228" y="4348520"/>
            <a:ext cx="2445306" cy="305633"/>
          </a:xfrm>
          <a:prstGeom prst="rect">
            <a:avLst/>
          </a:prstGeom>
          <a:noFill/>
          <a:ln/>
        </p:spPr>
        <p:txBody>
          <a:bodyPr wrap="none" rtlCol="0" anchor="t"/>
          <a:lstStyle/>
          <a:p>
            <a:pPr marL="0" indent="0" algn="l">
              <a:lnSpc>
                <a:spcPts val="2407"/>
              </a:lnSpc>
              <a:buNone/>
            </a:pPr>
            <a:r>
              <a:rPr lang="en-US" sz="1925" b="1" dirty="0">
                <a:solidFill>
                  <a:srgbClr val="333F70"/>
                </a:solidFill>
                <a:latin typeface="Unbounded" pitchFamily="34" charset="0"/>
                <a:ea typeface="Unbounded" pitchFamily="34" charset="-122"/>
                <a:cs typeface="Unbounded" pitchFamily="34" charset="-120"/>
              </a:rPr>
              <a:t>Parități</a:t>
            </a:r>
            <a:endParaRPr lang="en-US" sz="1925" dirty="0"/>
          </a:p>
        </p:txBody>
      </p:sp>
      <p:sp>
        <p:nvSpPr>
          <p:cNvPr id="17" name="Text 13"/>
          <p:cNvSpPr/>
          <p:nvPr/>
        </p:nvSpPr>
        <p:spPr>
          <a:xfrm>
            <a:off x="7540228" y="4771430"/>
            <a:ext cx="6405563" cy="625793"/>
          </a:xfrm>
          <a:prstGeom prst="rect">
            <a:avLst/>
          </a:prstGeom>
          <a:noFill/>
          <a:ln/>
        </p:spPr>
        <p:txBody>
          <a:bodyPr wrap="square" rtlCol="0" anchor="t"/>
          <a:lstStyle/>
          <a:p>
            <a:pPr marL="0" indent="0" algn="l">
              <a:lnSpc>
                <a:spcPts val="2465"/>
              </a:lnSpc>
              <a:buNone/>
            </a:pPr>
            <a:r>
              <a:rPr lang="en-US" sz="1540" dirty="0">
                <a:solidFill>
                  <a:srgbClr val="333F70"/>
                </a:solidFill>
                <a:latin typeface="Open Sans" pitchFamily="34" charset="0"/>
                <a:ea typeface="Open Sans" pitchFamily="34" charset="-122"/>
                <a:cs typeface="Open Sans" pitchFamily="34" charset="-120"/>
              </a:rPr>
              <a:t>Sinus și cosecantă sunt funcții impare, iar cosinus și secantă sunt funcții pare.</a:t>
            </a:r>
            <a:endParaRPr lang="en-US" sz="1540" dirty="0"/>
          </a:p>
        </p:txBody>
      </p:sp>
      <p:sp>
        <p:nvSpPr>
          <p:cNvPr id="18" name="Shape 14"/>
          <p:cNvSpPr/>
          <p:nvPr/>
        </p:nvSpPr>
        <p:spPr>
          <a:xfrm>
            <a:off x="6684407" y="6208990"/>
            <a:ext cx="684609" cy="39053"/>
          </a:xfrm>
          <a:prstGeom prst="roundRect">
            <a:avLst>
              <a:gd name="adj" fmla="val 225417"/>
            </a:avLst>
          </a:prstGeom>
          <a:solidFill>
            <a:srgbClr val="BCDBD4"/>
          </a:solidFill>
          <a:ln/>
        </p:spPr>
      </p:sp>
      <p:sp>
        <p:nvSpPr>
          <p:cNvPr id="19" name="Shape 15"/>
          <p:cNvSpPr/>
          <p:nvPr/>
        </p:nvSpPr>
        <p:spPr>
          <a:xfrm>
            <a:off x="6244352" y="6008489"/>
            <a:ext cx="440055" cy="440055"/>
          </a:xfrm>
          <a:prstGeom prst="roundRect">
            <a:avLst>
              <a:gd name="adj" fmla="val 20005"/>
            </a:avLst>
          </a:prstGeom>
          <a:solidFill>
            <a:srgbClr val="D6F5EE"/>
          </a:solidFill>
          <a:ln w="7620">
            <a:solidFill>
              <a:srgbClr val="BCDBD4"/>
            </a:solidFill>
            <a:prstDash val="solid"/>
          </a:ln>
        </p:spPr>
      </p:sp>
      <p:sp>
        <p:nvSpPr>
          <p:cNvPr id="20" name="Text 16"/>
          <p:cNvSpPr/>
          <p:nvPr/>
        </p:nvSpPr>
        <p:spPr>
          <a:xfrm>
            <a:off x="6341269" y="6081713"/>
            <a:ext cx="246221" cy="293489"/>
          </a:xfrm>
          <a:prstGeom prst="rect">
            <a:avLst/>
          </a:prstGeom>
          <a:noFill/>
          <a:ln/>
        </p:spPr>
        <p:txBody>
          <a:bodyPr wrap="none" rtlCol="0" anchor="t"/>
          <a:lstStyle/>
          <a:p>
            <a:pPr marL="0" indent="0" algn="ctr">
              <a:lnSpc>
                <a:spcPts val="2311"/>
              </a:lnSpc>
              <a:buNone/>
            </a:pPr>
            <a:r>
              <a:rPr lang="en-US" sz="2311" b="1" dirty="0">
                <a:solidFill>
                  <a:srgbClr val="333F70"/>
                </a:solidFill>
                <a:latin typeface="Unbounded" pitchFamily="34" charset="0"/>
                <a:ea typeface="Unbounded" pitchFamily="34" charset="-122"/>
                <a:cs typeface="Unbounded" pitchFamily="34" charset="-120"/>
              </a:rPr>
              <a:t>3</a:t>
            </a:r>
            <a:endParaRPr lang="en-US" sz="2311" dirty="0"/>
          </a:p>
        </p:txBody>
      </p:sp>
      <p:sp>
        <p:nvSpPr>
          <p:cNvPr id="21" name="Text 17"/>
          <p:cNvSpPr/>
          <p:nvPr/>
        </p:nvSpPr>
        <p:spPr>
          <a:xfrm>
            <a:off x="7540228" y="5984081"/>
            <a:ext cx="2445306" cy="305633"/>
          </a:xfrm>
          <a:prstGeom prst="rect">
            <a:avLst/>
          </a:prstGeom>
          <a:noFill/>
          <a:ln/>
        </p:spPr>
        <p:txBody>
          <a:bodyPr wrap="none" rtlCol="0" anchor="t"/>
          <a:lstStyle/>
          <a:p>
            <a:pPr marL="0" indent="0" algn="l">
              <a:lnSpc>
                <a:spcPts val="2407"/>
              </a:lnSpc>
              <a:buNone/>
            </a:pPr>
            <a:r>
              <a:rPr lang="en-US" sz="1925" b="1" dirty="0">
                <a:solidFill>
                  <a:srgbClr val="333F70"/>
                </a:solidFill>
                <a:latin typeface="Unbounded" pitchFamily="34" charset="0"/>
                <a:ea typeface="Unbounded" pitchFamily="34" charset="-122"/>
                <a:cs typeface="Unbounded" pitchFamily="34" charset="-120"/>
              </a:rPr>
              <a:t>Relații</a:t>
            </a:r>
            <a:endParaRPr lang="en-US" sz="1925" dirty="0"/>
          </a:p>
        </p:txBody>
      </p:sp>
      <p:sp>
        <p:nvSpPr>
          <p:cNvPr id="22" name="Text 18"/>
          <p:cNvSpPr/>
          <p:nvPr/>
        </p:nvSpPr>
        <p:spPr>
          <a:xfrm>
            <a:off x="7540228" y="6406991"/>
            <a:ext cx="6405563" cy="625793"/>
          </a:xfrm>
          <a:prstGeom prst="rect">
            <a:avLst/>
          </a:prstGeom>
          <a:noFill/>
          <a:ln/>
        </p:spPr>
        <p:txBody>
          <a:bodyPr wrap="square" rtlCol="0" anchor="t"/>
          <a:lstStyle/>
          <a:p>
            <a:pPr marL="0" indent="0" algn="l">
              <a:lnSpc>
                <a:spcPts val="2465"/>
              </a:lnSpc>
              <a:buNone/>
            </a:pPr>
            <a:r>
              <a:rPr lang="en-US" sz="1540" dirty="0">
                <a:solidFill>
                  <a:srgbClr val="333F70"/>
                </a:solidFill>
                <a:latin typeface="Open Sans" pitchFamily="34" charset="0"/>
                <a:ea typeface="Open Sans" pitchFamily="34" charset="-122"/>
                <a:cs typeface="Open Sans" pitchFamily="34" charset="-120"/>
              </a:rPr>
              <a:t>Există relații importante între funcțiile trigonometrice, cum ar fi identitatea pitagoreică și formulele de transformare.</a:t>
            </a:r>
            <a:endParaRPr lang="en-US" sz="15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829866"/>
            <a:ext cx="12902327" cy="1543050"/>
          </a:xfrm>
          <a:prstGeom prst="rect">
            <a:avLst/>
          </a:prstGeom>
          <a:noFill/>
          <a:ln/>
        </p:spPr>
        <p:txBody>
          <a:bodyPr wrap="squar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Graficele funcțiilor trigonometrice</a:t>
            </a:r>
            <a:endParaRPr lang="en-US" sz="4860" dirty="0"/>
          </a:p>
        </p:txBody>
      </p:sp>
      <p:pic>
        <p:nvPicPr>
          <p:cNvPr id="5" name="Image 0" descr="preencoded.png"/>
          <p:cNvPicPr>
            <a:picLocks noChangeAspect="1"/>
          </p:cNvPicPr>
          <p:nvPr/>
        </p:nvPicPr>
        <p:blipFill>
          <a:blip r:embed="rId3"/>
          <a:stretch>
            <a:fillRect/>
          </a:stretch>
        </p:blipFill>
        <p:spPr>
          <a:xfrm>
            <a:off x="864037" y="2866668"/>
            <a:ext cx="4053840" cy="2505432"/>
          </a:xfrm>
          <a:prstGeom prst="rect">
            <a:avLst/>
          </a:prstGeom>
        </p:spPr>
      </p:pic>
      <p:sp>
        <p:nvSpPr>
          <p:cNvPr id="6" name="Text 3"/>
          <p:cNvSpPr/>
          <p:nvPr/>
        </p:nvSpPr>
        <p:spPr>
          <a:xfrm>
            <a:off x="864037" y="5680710"/>
            <a:ext cx="3363873" cy="385763"/>
          </a:xfrm>
          <a:prstGeom prst="rect">
            <a:avLst/>
          </a:prstGeom>
          <a:noFill/>
          <a:ln/>
        </p:spPr>
        <p:txBody>
          <a:bodyPr wrap="none" rtlCol="0" anchor="t"/>
          <a:lstStyle/>
          <a:p>
            <a:pPr marL="0" indent="0" algn="l">
              <a:lnSpc>
                <a:spcPts val="3038"/>
              </a:lnSpc>
              <a:buNone/>
            </a:pPr>
            <a:r>
              <a:rPr lang="en-US" sz="2430" b="1" dirty="0">
                <a:solidFill>
                  <a:srgbClr val="333F70"/>
                </a:solidFill>
                <a:latin typeface="Unbounded" pitchFamily="34" charset="0"/>
                <a:ea typeface="Unbounded" pitchFamily="34" charset="-122"/>
                <a:cs typeface="Unbounded" pitchFamily="34" charset="-120"/>
              </a:rPr>
              <a:t>Graficul sinusului</a:t>
            </a:r>
            <a:endParaRPr lang="en-US" sz="2430" dirty="0"/>
          </a:p>
        </p:txBody>
      </p:sp>
      <p:sp>
        <p:nvSpPr>
          <p:cNvPr id="7" name="Text 4"/>
          <p:cNvSpPr/>
          <p:nvPr/>
        </p:nvSpPr>
        <p:spPr>
          <a:xfrm>
            <a:off x="864037" y="6214586"/>
            <a:ext cx="4053840" cy="1185148"/>
          </a:xfrm>
          <a:prstGeom prst="rect">
            <a:avLst/>
          </a:prstGeom>
          <a:noFill/>
          <a:ln/>
        </p:spPr>
        <p:txBody>
          <a:bodyPr wrap="square" rtlCol="0" anchor="t"/>
          <a:lstStyle/>
          <a:p>
            <a:pPr marL="0" indent="0" algn="l">
              <a:lnSpc>
                <a:spcPts val="3110"/>
              </a:lnSpc>
              <a:buNone/>
            </a:pPr>
            <a:r>
              <a:rPr lang="en-US" sz="1944" dirty="0">
                <a:solidFill>
                  <a:srgbClr val="333F70"/>
                </a:solidFill>
                <a:latin typeface="Open Sans" pitchFamily="34" charset="0"/>
                <a:ea typeface="Open Sans" pitchFamily="34" charset="-122"/>
                <a:cs typeface="Open Sans" pitchFamily="34" charset="-120"/>
              </a:rPr>
              <a:t>Funcția sinus este reprezentată grafic printr-o undă sinusoidală, cu periodicitate 2π.</a:t>
            </a:r>
            <a:endParaRPr lang="en-US" sz="1944" dirty="0"/>
          </a:p>
        </p:txBody>
      </p:sp>
      <p:pic>
        <p:nvPicPr>
          <p:cNvPr id="8" name="Image 1" descr="preencoded.png"/>
          <p:cNvPicPr>
            <a:picLocks noChangeAspect="1"/>
          </p:cNvPicPr>
          <p:nvPr/>
        </p:nvPicPr>
        <p:blipFill>
          <a:blip r:embed="rId4"/>
          <a:stretch>
            <a:fillRect/>
          </a:stretch>
        </p:blipFill>
        <p:spPr>
          <a:xfrm>
            <a:off x="5288161" y="2866668"/>
            <a:ext cx="4053959" cy="2505432"/>
          </a:xfrm>
          <a:prstGeom prst="rect">
            <a:avLst/>
          </a:prstGeom>
        </p:spPr>
      </p:pic>
      <p:sp>
        <p:nvSpPr>
          <p:cNvPr id="9" name="Text 5"/>
          <p:cNvSpPr/>
          <p:nvPr/>
        </p:nvSpPr>
        <p:spPr>
          <a:xfrm>
            <a:off x="5288161" y="5680710"/>
            <a:ext cx="3843457" cy="385763"/>
          </a:xfrm>
          <a:prstGeom prst="rect">
            <a:avLst/>
          </a:prstGeom>
          <a:noFill/>
          <a:ln/>
        </p:spPr>
        <p:txBody>
          <a:bodyPr wrap="none" rtlCol="0" anchor="t"/>
          <a:lstStyle/>
          <a:p>
            <a:pPr marL="0" indent="0" algn="l">
              <a:lnSpc>
                <a:spcPts val="3038"/>
              </a:lnSpc>
              <a:buNone/>
            </a:pPr>
            <a:r>
              <a:rPr lang="en-US" sz="2430" b="1" dirty="0">
                <a:solidFill>
                  <a:srgbClr val="333F70"/>
                </a:solidFill>
                <a:latin typeface="Unbounded" pitchFamily="34" charset="0"/>
                <a:ea typeface="Unbounded" pitchFamily="34" charset="-122"/>
                <a:cs typeface="Unbounded" pitchFamily="34" charset="-120"/>
              </a:rPr>
              <a:t>Graficul cosinusului</a:t>
            </a:r>
            <a:endParaRPr lang="en-US" sz="2430" dirty="0"/>
          </a:p>
        </p:txBody>
      </p:sp>
      <p:sp>
        <p:nvSpPr>
          <p:cNvPr id="10" name="Text 6"/>
          <p:cNvSpPr/>
          <p:nvPr/>
        </p:nvSpPr>
        <p:spPr>
          <a:xfrm>
            <a:off x="5288161" y="6214586"/>
            <a:ext cx="4053959" cy="1185148"/>
          </a:xfrm>
          <a:prstGeom prst="rect">
            <a:avLst/>
          </a:prstGeom>
          <a:noFill/>
          <a:ln/>
        </p:spPr>
        <p:txBody>
          <a:bodyPr wrap="square" rtlCol="0" anchor="t"/>
          <a:lstStyle/>
          <a:p>
            <a:pPr marL="0" indent="0" algn="l">
              <a:lnSpc>
                <a:spcPts val="3110"/>
              </a:lnSpc>
              <a:buNone/>
            </a:pPr>
            <a:r>
              <a:rPr lang="en-US" sz="1944" dirty="0">
                <a:solidFill>
                  <a:srgbClr val="333F70"/>
                </a:solidFill>
                <a:latin typeface="Open Sans" pitchFamily="34" charset="0"/>
                <a:ea typeface="Open Sans" pitchFamily="34" charset="-122"/>
                <a:cs typeface="Open Sans" pitchFamily="34" charset="-120"/>
              </a:rPr>
              <a:t>Funcția cosinus este reprezentată grafic printr-o undă cosinusoidală, defazată cu π/2 față de sinus.</a:t>
            </a:r>
            <a:endParaRPr lang="en-US" sz="1944" dirty="0"/>
          </a:p>
        </p:txBody>
      </p:sp>
      <p:pic>
        <p:nvPicPr>
          <p:cNvPr id="11" name="Image 2" descr="preencoded.png"/>
          <p:cNvPicPr>
            <a:picLocks noChangeAspect="1"/>
          </p:cNvPicPr>
          <p:nvPr/>
        </p:nvPicPr>
        <p:blipFill>
          <a:blip r:embed="rId5"/>
          <a:stretch>
            <a:fillRect/>
          </a:stretch>
        </p:blipFill>
        <p:spPr>
          <a:xfrm>
            <a:off x="9712404" y="2866668"/>
            <a:ext cx="4053959" cy="2505432"/>
          </a:xfrm>
          <a:prstGeom prst="rect">
            <a:avLst/>
          </a:prstGeom>
        </p:spPr>
      </p:pic>
      <p:sp>
        <p:nvSpPr>
          <p:cNvPr id="12" name="Text 7"/>
          <p:cNvSpPr/>
          <p:nvPr/>
        </p:nvSpPr>
        <p:spPr>
          <a:xfrm>
            <a:off x="9712404" y="5680710"/>
            <a:ext cx="3540681" cy="385763"/>
          </a:xfrm>
          <a:prstGeom prst="rect">
            <a:avLst/>
          </a:prstGeom>
          <a:noFill/>
          <a:ln/>
        </p:spPr>
        <p:txBody>
          <a:bodyPr wrap="none" rtlCol="0" anchor="t"/>
          <a:lstStyle/>
          <a:p>
            <a:pPr marL="0" indent="0" algn="l">
              <a:lnSpc>
                <a:spcPts val="3038"/>
              </a:lnSpc>
              <a:buNone/>
            </a:pPr>
            <a:r>
              <a:rPr lang="en-US" sz="2430" b="1" dirty="0">
                <a:solidFill>
                  <a:srgbClr val="333F70"/>
                </a:solidFill>
                <a:latin typeface="Unbounded" pitchFamily="34" charset="0"/>
                <a:ea typeface="Unbounded" pitchFamily="34" charset="-122"/>
                <a:cs typeface="Unbounded" pitchFamily="34" charset="-120"/>
              </a:rPr>
              <a:t>Graficul tangentei</a:t>
            </a:r>
            <a:endParaRPr lang="en-US" sz="2430" dirty="0"/>
          </a:p>
        </p:txBody>
      </p:sp>
      <p:sp>
        <p:nvSpPr>
          <p:cNvPr id="13" name="Text 8"/>
          <p:cNvSpPr/>
          <p:nvPr/>
        </p:nvSpPr>
        <p:spPr>
          <a:xfrm>
            <a:off x="9712404" y="6214586"/>
            <a:ext cx="4053959" cy="1185148"/>
          </a:xfrm>
          <a:prstGeom prst="rect">
            <a:avLst/>
          </a:prstGeom>
          <a:noFill/>
          <a:ln/>
        </p:spPr>
        <p:txBody>
          <a:bodyPr wrap="square" rtlCol="0" anchor="t"/>
          <a:lstStyle/>
          <a:p>
            <a:pPr marL="0" indent="0" algn="l">
              <a:lnSpc>
                <a:spcPts val="3110"/>
              </a:lnSpc>
              <a:buNone/>
            </a:pPr>
            <a:r>
              <a:rPr lang="en-US" sz="1944" dirty="0">
                <a:solidFill>
                  <a:srgbClr val="333F70"/>
                </a:solidFill>
                <a:latin typeface="Open Sans" pitchFamily="34" charset="0"/>
                <a:ea typeface="Open Sans" pitchFamily="34" charset="-122"/>
                <a:cs typeface="Open Sans" pitchFamily="34" charset="-120"/>
              </a:rPr>
              <a:t>Funcția tangentă este reprezentată grafic printr-o curbă periodică cu asimptote verticale la (2n+1)π/2.</a:t>
            </a:r>
            <a:endParaRPr lang="en-US" sz="19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140666"/>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9140666"/>
          </a:xfrm>
          <a:prstGeom prst="rect">
            <a:avLst/>
          </a:prstGeom>
        </p:spPr>
      </p:pic>
      <p:pic>
        <p:nvPicPr>
          <p:cNvPr id="5" name="Image 1" descr="preencoded.png"/>
          <p:cNvPicPr>
            <a:picLocks noChangeAspect="1"/>
          </p:cNvPicPr>
          <p:nvPr/>
        </p:nvPicPr>
        <p:blipFill>
          <a:blip r:embed="rId4"/>
          <a:stretch>
            <a:fillRect/>
          </a:stretch>
        </p:blipFill>
        <p:spPr>
          <a:xfrm>
            <a:off x="2057400" y="3678793"/>
            <a:ext cx="1371600" cy="1783080"/>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Aplicații ale funcțiilor trigonometrice</a:t>
            </a:r>
            <a:endParaRPr lang="en-US" sz="3402" dirty="0"/>
          </a:p>
        </p:txBody>
      </p:sp>
      <p:pic>
        <p:nvPicPr>
          <p:cNvPr id="7" name="Image 2" descr="preencoded.png"/>
          <p:cNvPicPr>
            <a:picLocks noChangeAspect="1"/>
          </p:cNvPicPr>
          <p:nvPr/>
        </p:nvPicPr>
        <p:blipFill>
          <a:blip r:embed="rId5"/>
          <a:stretch>
            <a:fillRect/>
          </a:stretch>
        </p:blipFill>
        <p:spPr>
          <a:xfrm>
            <a:off x="6091238" y="1814513"/>
            <a:ext cx="431959" cy="431959"/>
          </a:xfrm>
          <a:prstGeom prst="rect">
            <a:avLst/>
          </a:prstGeom>
        </p:spPr>
      </p:pic>
      <p:sp>
        <p:nvSpPr>
          <p:cNvPr id="8" name="Text 3"/>
          <p:cNvSpPr/>
          <p:nvPr/>
        </p:nvSpPr>
        <p:spPr>
          <a:xfrm>
            <a:off x="6091238" y="241923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Navigație</a:t>
            </a:r>
            <a:endParaRPr lang="en-US" sz="1701" dirty="0"/>
          </a:p>
        </p:txBody>
      </p:sp>
      <p:sp>
        <p:nvSpPr>
          <p:cNvPr id="9" name="Text 4"/>
          <p:cNvSpPr/>
          <p:nvPr/>
        </p:nvSpPr>
        <p:spPr>
          <a:xfrm>
            <a:off x="6091238" y="279273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Funcțiile trigonometrice sunt esențiale în navigație, ajutând la determinarea direcției, vitezei și distanței.</a:t>
            </a:r>
            <a:endParaRPr lang="en-US" sz="1361" dirty="0"/>
          </a:p>
        </p:txBody>
      </p:sp>
      <p:pic>
        <p:nvPicPr>
          <p:cNvPr id="10" name="Image 3" descr="preencoded.png"/>
          <p:cNvPicPr>
            <a:picLocks noChangeAspect="1"/>
          </p:cNvPicPr>
          <p:nvPr/>
        </p:nvPicPr>
        <p:blipFill>
          <a:blip r:embed="rId6"/>
          <a:stretch>
            <a:fillRect/>
          </a:stretch>
        </p:blipFill>
        <p:spPr>
          <a:xfrm>
            <a:off x="6091238" y="3864293"/>
            <a:ext cx="431959" cy="431959"/>
          </a:xfrm>
          <a:prstGeom prst="rect">
            <a:avLst/>
          </a:prstGeom>
        </p:spPr>
      </p:pic>
      <p:sp>
        <p:nvSpPr>
          <p:cNvPr id="11" name="Text 5"/>
          <p:cNvSpPr/>
          <p:nvPr/>
        </p:nvSpPr>
        <p:spPr>
          <a:xfrm>
            <a:off x="6091238" y="446901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Inginerie</a:t>
            </a:r>
            <a:endParaRPr lang="en-US" sz="1701" dirty="0"/>
          </a:p>
        </p:txBody>
      </p:sp>
      <p:sp>
        <p:nvSpPr>
          <p:cNvPr id="12" name="Text 6"/>
          <p:cNvSpPr/>
          <p:nvPr/>
        </p:nvSpPr>
        <p:spPr>
          <a:xfrm>
            <a:off x="6091238" y="4842510"/>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Aplicații în inginerie structurală, electrică și mecanică, cum ar fi calculul tensiunilor și deformațiilor.</a:t>
            </a:r>
            <a:endParaRPr lang="en-US" sz="1361" dirty="0"/>
          </a:p>
        </p:txBody>
      </p:sp>
      <p:pic>
        <p:nvPicPr>
          <p:cNvPr id="13" name="Image 4" descr="preencoded.png"/>
          <p:cNvPicPr>
            <a:picLocks noChangeAspect="1"/>
          </p:cNvPicPr>
          <p:nvPr/>
        </p:nvPicPr>
        <p:blipFill>
          <a:blip r:embed="rId7"/>
          <a:stretch>
            <a:fillRect/>
          </a:stretch>
        </p:blipFill>
        <p:spPr>
          <a:xfrm>
            <a:off x="6091238" y="5637490"/>
            <a:ext cx="431959" cy="431959"/>
          </a:xfrm>
          <a:prstGeom prst="rect">
            <a:avLst/>
          </a:prstGeom>
        </p:spPr>
      </p:pic>
      <p:sp>
        <p:nvSpPr>
          <p:cNvPr id="14" name="Text 7"/>
          <p:cNvSpPr/>
          <p:nvPr/>
        </p:nvSpPr>
        <p:spPr>
          <a:xfrm>
            <a:off x="6091238" y="6242209"/>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Fizică</a:t>
            </a:r>
            <a:endParaRPr lang="en-US" sz="1701" dirty="0"/>
          </a:p>
        </p:txBody>
      </p:sp>
      <p:sp>
        <p:nvSpPr>
          <p:cNvPr id="15" name="Text 8"/>
          <p:cNvSpPr/>
          <p:nvPr/>
        </p:nvSpPr>
        <p:spPr>
          <a:xfrm>
            <a:off x="6091238" y="6615708"/>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Evaluarea mișcării oscilatorii, a undelor și a câmpurilor magnetice și electromagnetice.</a:t>
            </a:r>
            <a:endParaRPr lang="en-US" sz="1361" dirty="0"/>
          </a:p>
        </p:txBody>
      </p:sp>
      <p:pic>
        <p:nvPicPr>
          <p:cNvPr id="16" name="Image 5" descr="preencoded.png"/>
          <p:cNvPicPr>
            <a:picLocks noChangeAspect="1"/>
          </p:cNvPicPr>
          <p:nvPr/>
        </p:nvPicPr>
        <p:blipFill>
          <a:blip r:embed="rId8"/>
          <a:stretch>
            <a:fillRect/>
          </a:stretch>
        </p:blipFill>
        <p:spPr>
          <a:xfrm>
            <a:off x="6091238" y="7410688"/>
            <a:ext cx="431959" cy="431959"/>
          </a:xfrm>
          <a:prstGeom prst="rect">
            <a:avLst/>
          </a:prstGeom>
        </p:spPr>
      </p:pic>
      <p:sp>
        <p:nvSpPr>
          <p:cNvPr id="17" name="Text 9"/>
          <p:cNvSpPr/>
          <p:nvPr/>
        </p:nvSpPr>
        <p:spPr>
          <a:xfrm>
            <a:off x="6091238" y="801540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Muzică</a:t>
            </a:r>
            <a:endParaRPr lang="en-US" sz="1701" dirty="0"/>
          </a:p>
        </p:txBody>
      </p:sp>
      <p:sp>
        <p:nvSpPr>
          <p:cNvPr id="18" name="Text 10"/>
          <p:cNvSpPr/>
          <p:nvPr/>
        </p:nvSpPr>
        <p:spPr>
          <a:xfrm>
            <a:off x="6091238" y="8388906"/>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Utilizarea funcțiilor trigonometrice în teoria muzicii și în producția de sunete.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30672"/>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534483"/>
          </a:xfrm>
          <a:prstGeom prst="rect">
            <a:avLst/>
          </a:prstGeom>
        </p:spPr>
      </p:pic>
      <p:sp>
        <p:nvSpPr>
          <p:cNvPr id="5" name="Text 2"/>
          <p:cNvSpPr/>
          <p:nvPr/>
        </p:nvSpPr>
        <p:spPr>
          <a:xfrm>
            <a:off x="1777127" y="3092053"/>
            <a:ext cx="7699653" cy="633651"/>
          </a:xfrm>
          <a:prstGeom prst="rect">
            <a:avLst/>
          </a:prstGeom>
          <a:noFill/>
          <a:ln/>
        </p:spPr>
        <p:txBody>
          <a:bodyPr wrap="none" rtlCol="0" anchor="t"/>
          <a:lstStyle/>
          <a:p>
            <a:pPr marL="0" indent="0" algn="ctr">
              <a:lnSpc>
                <a:spcPts val="4989"/>
              </a:lnSpc>
              <a:buNone/>
            </a:pPr>
            <a:r>
              <a:rPr lang="en-US" sz="3991" b="1" dirty="0">
                <a:solidFill>
                  <a:srgbClr val="333F70"/>
                </a:solidFill>
                <a:latin typeface="Unbounded" pitchFamily="34" charset="0"/>
                <a:ea typeface="Unbounded" pitchFamily="34" charset="-122"/>
                <a:cs typeface="Unbounded" pitchFamily="34" charset="-120"/>
              </a:rPr>
              <a:t>Teoreme trigonometrice</a:t>
            </a:r>
            <a:endParaRPr lang="en-US" sz="3991" dirty="0"/>
          </a:p>
        </p:txBody>
      </p:sp>
      <p:sp>
        <p:nvSpPr>
          <p:cNvPr id="6" name="Shape 3"/>
          <p:cNvSpPr/>
          <p:nvPr/>
        </p:nvSpPr>
        <p:spPr>
          <a:xfrm>
            <a:off x="1777127" y="4029789"/>
            <a:ext cx="11076146" cy="3643313"/>
          </a:xfrm>
          <a:prstGeom prst="roundRect">
            <a:avLst>
              <a:gd name="adj" fmla="val 2504"/>
            </a:avLst>
          </a:prstGeom>
          <a:noFill/>
          <a:ln w="7620">
            <a:solidFill>
              <a:srgbClr val="000000">
                <a:alpha val="8000"/>
              </a:srgbClr>
            </a:solidFill>
            <a:prstDash val="solid"/>
          </a:ln>
        </p:spPr>
      </p:sp>
      <p:sp>
        <p:nvSpPr>
          <p:cNvPr id="7" name="Shape 4"/>
          <p:cNvSpPr/>
          <p:nvPr/>
        </p:nvSpPr>
        <p:spPr>
          <a:xfrm>
            <a:off x="1784747" y="4037409"/>
            <a:ext cx="11060906" cy="907018"/>
          </a:xfrm>
          <a:prstGeom prst="rect">
            <a:avLst/>
          </a:prstGeom>
          <a:solidFill>
            <a:srgbClr val="FFFFFF">
              <a:alpha val="4000"/>
            </a:srgbClr>
          </a:solidFill>
          <a:ln/>
        </p:spPr>
      </p:sp>
      <p:sp>
        <p:nvSpPr>
          <p:cNvPr id="8" name="Text 5"/>
          <p:cNvSpPr/>
          <p:nvPr/>
        </p:nvSpPr>
        <p:spPr>
          <a:xfrm>
            <a:off x="1987510" y="4166592"/>
            <a:ext cx="5121116" cy="324326"/>
          </a:xfrm>
          <a:prstGeom prst="rect">
            <a:avLst/>
          </a:prstGeom>
          <a:noFill/>
          <a:ln/>
        </p:spPr>
        <p:txBody>
          <a:bodyPr wrap="none" rtlCol="0" anchor="t"/>
          <a:lstStyle/>
          <a:p>
            <a:pPr marL="0" indent="0">
              <a:lnSpc>
                <a:spcPts val="2555"/>
              </a:lnSpc>
              <a:buNone/>
            </a:pPr>
            <a:r>
              <a:rPr lang="en-US" sz="1597" b="1" dirty="0">
                <a:solidFill>
                  <a:srgbClr val="333F70"/>
                </a:solidFill>
                <a:latin typeface="Open Sans" pitchFamily="34" charset="0"/>
                <a:ea typeface="Open Sans" pitchFamily="34" charset="-122"/>
                <a:cs typeface="Open Sans" pitchFamily="34" charset="-120"/>
              </a:rPr>
              <a:t>Teorema sinusurilor</a:t>
            </a:r>
            <a:endParaRPr lang="en-US" sz="1597" b="1" dirty="0"/>
          </a:p>
        </p:txBody>
      </p:sp>
      <p:sp>
        <p:nvSpPr>
          <p:cNvPr id="9" name="Text 6"/>
          <p:cNvSpPr/>
          <p:nvPr/>
        </p:nvSpPr>
        <p:spPr>
          <a:xfrm>
            <a:off x="7521773" y="4166592"/>
            <a:ext cx="5121116"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Raportul dintre laturile unui triunghi și sinusul unghiurilor opuse este constant.</a:t>
            </a:r>
            <a:endParaRPr lang="en-US" sz="1597" dirty="0"/>
          </a:p>
        </p:txBody>
      </p:sp>
      <p:sp>
        <p:nvSpPr>
          <p:cNvPr id="10" name="Shape 7"/>
          <p:cNvSpPr/>
          <p:nvPr/>
        </p:nvSpPr>
        <p:spPr>
          <a:xfrm>
            <a:off x="1784747" y="4944428"/>
            <a:ext cx="11060906" cy="907018"/>
          </a:xfrm>
          <a:prstGeom prst="rect">
            <a:avLst/>
          </a:prstGeom>
          <a:solidFill>
            <a:srgbClr val="000000">
              <a:alpha val="4000"/>
            </a:srgbClr>
          </a:solidFill>
          <a:ln/>
        </p:spPr>
      </p:sp>
      <p:sp>
        <p:nvSpPr>
          <p:cNvPr id="11" name="Text 8"/>
          <p:cNvSpPr/>
          <p:nvPr/>
        </p:nvSpPr>
        <p:spPr>
          <a:xfrm>
            <a:off x="1987510" y="5073610"/>
            <a:ext cx="5121116" cy="324326"/>
          </a:xfrm>
          <a:prstGeom prst="rect">
            <a:avLst/>
          </a:prstGeom>
          <a:noFill/>
          <a:ln/>
        </p:spPr>
        <p:txBody>
          <a:bodyPr wrap="none" rtlCol="0" anchor="t"/>
          <a:lstStyle/>
          <a:p>
            <a:pPr marL="0" indent="0">
              <a:lnSpc>
                <a:spcPts val="2555"/>
              </a:lnSpc>
              <a:buNone/>
            </a:pPr>
            <a:r>
              <a:rPr lang="en-US" sz="1597" b="1" dirty="0">
                <a:solidFill>
                  <a:srgbClr val="333F70"/>
                </a:solidFill>
                <a:latin typeface="Open Sans" pitchFamily="34" charset="0"/>
                <a:ea typeface="Open Sans" pitchFamily="34" charset="-122"/>
                <a:cs typeface="Open Sans" pitchFamily="34" charset="-120"/>
              </a:rPr>
              <a:t>Teorema cosinusurilor</a:t>
            </a:r>
            <a:endParaRPr lang="en-US" sz="1597" b="1" dirty="0"/>
          </a:p>
        </p:txBody>
      </p:sp>
      <p:sp>
        <p:nvSpPr>
          <p:cNvPr id="12" name="Text 9"/>
          <p:cNvSpPr/>
          <p:nvPr/>
        </p:nvSpPr>
        <p:spPr>
          <a:xfrm>
            <a:off x="7521773" y="5073610"/>
            <a:ext cx="5121116"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Relația dintre laturile și unghiurile unui triunghi bazată pe teorema pitagoreică.</a:t>
            </a:r>
            <a:endParaRPr lang="en-US" sz="1597" dirty="0"/>
          </a:p>
        </p:txBody>
      </p:sp>
      <p:sp>
        <p:nvSpPr>
          <p:cNvPr id="13" name="Shape 10"/>
          <p:cNvSpPr/>
          <p:nvPr/>
        </p:nvSpPr>
        <p:spPr>
          <a:xfrm>
            <a:off x="1784747" y="5851446"/>
            <a:ext cx="11060906" cy="907018"/>
          </a:xfrm>
          <a:prstGeom prst="rect">
            <a:avLst/>
          </a:prstGeom>
          <a:solidFill>
            <a:srgbClr val="FFFFFF">
              <a:alpha val="4000"/>
            </a:srgbClr>
          </a:solidFill>
          <a:ln/>
        </p:spPr>
      </p:sp>
      <p:sp>
        <p:nvSpPr>
          <p:cNvPr id="14" name="Text 11"/>
          <p:cNvSpPr/>
          <p:nvPr/>
        </p:nvSpPr>
        <p:spPr>
          <a:xfrm>
            <a:off x="1987510" y="5980628"/>
            <a:ext cx="5121116" cy="324326"/>
          </a:xfrm>
          <a:prstGeom prst="rect">
            <a:avLst/>
          </a:prstGeom>
          <a:noFill/>
          <a:ln/>
        </p:spPr>
        <p:txBody>
          <a:bodyPr wrap="none" rtlCol="0" anchor="t"/>
          <a:lstStyle/>
          <a:p>
            <a:pPr marL="0" indent="0">
              <a:lnSpc>
                <a:spcPts val="2555"/>
              </a:lnSpc>
              <a:buNone/>
            </a:pPr>
            <a:r>
              <a:rPr lang="en-US" sz="1597" b="1" dirty="0">
                <a:solidFill>
                  <a:srgbClr val="333F70"/>
                </a:solidFill>
                <a:latin typeface="Open Sans" pitchFamily="34" charset="0"/>
                <a:ea typeface="Open Sans" pitchFamily="34" charset="-122"/>
                <a:cs typeface="Open Sans" pitchFamily="34" charset="-120"/>
              </a:rPr>
              <a:t>Identitatea pitagoreică</a:t>
            </a:r>
            <a:endParaRPr lang="en-US" sz="1597" b="1" dirty="0"/>
          </a:p>
        </p:txBody>
      </p:sp>
      <p:sp>
        <p:nvSpPr>
          <p:cNvPr id="15" name="Text 12"/>
          <p:cNvSpPr/>
          <p:nvPr/>
        </p:nvSpPr>
        <p:spPr>
          <a:xfrm>
            <a:off x="7521773" y="5980628"/>
            <a:ext cx="5121116"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Relația fundamentală între sinus, cosinus și tangentă: sin²(x) + cos²(x) = 1.</a:t>
            </a:r>
            <a:endParaRPr lang="en-US" sz="1597" dirty="0"/>
          </a:p>
        </p:txBody>
      </p:sp>
      <p:sp>
        <p:nvSpPr>
          <p:cNvPr id="16" name="Shape 13"/>
          <p:cNvSpPr/>
          <p:nvPr/>
        </p:nvSpPr>
        <p:spPr>
          <a:xfrm>
            <a:off x="1784747" y="6758464"/>
            <a:ext cx="11060906" cy="907018"/>
          </a:xfrm>
          <a:prstGeom prst="rect">
            <a:avLst/>
          </a:prstGeom>
          <a:solidFill>
            <a:srgbClr val="000000">
              <a:alpha val="4000"/>
            </a:srgbClr>
          </a:solidFill>
          <a:ln/>
        </p:spPr>
      </p:sp>
      <p:sp>
        <p:nvSpPr>
          <p:cNvPr id="17" name="Text 14"/>
          <p:cNvSpPr/>
          <p:nvPr/>
        </p:nvSpPr>
        <p:spPr>
          <a:xfrm>
            <a:off x="1987510" y="6887647"/>
            <a:ext cx="5121116" cy="324326"/>
          </a:xfrm>
          <a:prstGeom prst="rect">
            <a:avLst/>
          </a:prstGeom>
          <a:noFill/>
          <a:ln/>
        </p:spPr>
        <p:txBody>
          <a:bodyPr wrap="none" rtlCol="0" anchor="t"/>
          <a:lstStyle/>
          <a:p>
            <a:pPr marL="0" indent="0">
              <a:lnSpc>
                <a:spcPts val="2555"/>
              </a:lnSpc>
              <a:buNone/>
            </a:pPr>
            <a:r>
              <a:rPr lang="en-US" sz="1597" b="1" dirty="0">
                <a:solidFill>
                  <a:srgbClr val="333F70"/>
                </a:solidFill>
                <a:latin typeface="Open Sans" pitchFamily="34" charset="0"/>
                <a:ea typeface="Open Sans" pitchFamily="34" charset="-122"/>
                <a:cs typeface="Open Sans" pitchFamily="34" charset="-120"/>
              </a:rPr>
              <a:t>Formule de transformare</a:t>
            </a:r>
            <a:endParaRPr lang="en-US" sz="1597" b="1" dirty="0"/>
          </a:p>
        </p:txBody>
      </p:sp>
      <p:sp>
        <p:nvSpPr>
          <p:cNvPr id="18" name="Text 15"/>
          <p:cNvSpPr/>
          <p:nvPr/>
        </p:nvSpPr>
        <p:spPr>
          <a:xfrm>
            <a:off x="7521773" y="6887647"/>
            <a:ext cx="5121116" cy="648653"/>
          </a:xfrm>
          <a:prstGeom prst="rect">
            <a:avLst/>
          </a:prstGeom>
          <a:noFill/>
          <a:ln/>
        </p:spPr>
        <p:txBody>
          <a:bodyPr wrap="square" rtlCol="0" anchor="t"/>
          <a:lstStyle/>
          <a:p>
            <a:pPr marL="0" indent="0">
              <a:lnSpc>
                <a:spcPts val="2555"/>
              </a:lnSpc>
              <a:buNone/>
            </a:pPr>
            <a:r>
              <a:rPr lang="en-US" sz="1597" dirty="0">
                <a:solidFill>
                  <a:srgbClr val="333F70"/>
                </a:solidFill>
                <a:latin typeface="Open Sans" pitchFamily="34" charset="0"/>
                <a:ea typeface="Open Sans" pitchFamily="34" charset="-122"/>
                <a:cs typeface="Open Sans" pitchFamily="34" charset="-120"/>
              </a:rPr>
              <a:t>Relații între funcțiile trigonometrice ale unor unghiuri legate în mod special.</a:t>
            </a:r>
            <a:endParaRPr lang="en-US" sz="159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669</Words>
  <Application>Microsoft Office PowerPoint</Application>
  <PresentationFormat>Довільний</PresentationFormat>
  <Paragraphs>97</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Oleg B</dc:creator>
  <cp:lastModifiedBy>Liliya Hovornyan</cp:lastModifiedBy>
  <cp:revision>2</cp:revision>
  <dcterms:created xsi:type="dcterms:W3CDTF">2024-07-02T11:19:56Z</dcterms:created>
  <dcterms:modified xsi:type="dcterms:W3CDTF">2024-07-02T11:24:56Z</dcterms:modified>
</cp:coreProperties>
</file>